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81" r:id="rId23"/>
    <p:sldId id="278" r:id="rId24"/>
    <p:sldId id="279" r:id="rId25"/>
    <p:sldId id="280"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FNx79IWaccS3JhH0DshTFXlrQ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6E1BF7-1160-4780-8E44-3F4E38245AB8}">
  <a:tblStyle styleId="{936E1BF7-1160-4780-8E44-3F4E38245AB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557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a:solidFill>
                <a:srgbClr val="C00000"/>
              </a:solidFill>
              <a:latin typeface="Calibri"/>
              <a:ea typeface="Calibri"/>
              <a:cs typeface="Calibri"/>
              <a:sym typeface="Calibri"/>
            </a:endParaRPr>
          </a:p>
        </p:txBody>
      </p:sp>
      <p:sp>
        <p:nvSpPr>
          <p:cNvPr id="91" name="Google Shape;91;p1"/>
          <p:cNvSpPr txBox="1"/>
          <p:nvPr/>
        </p:nvSpPr>
        <p:spPr>
          <a:xfrm>
            <a:off x="628650" y="2448779"/>
            <a:ext cx="8143572"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Times New Roman"/>
                <a:cs typeface="Calibri"/>
                <a:sym typeface="Calibri"/>
              </a:rPr>
              <a:t>D</a:t>
            </a:r>
            <a:r>
              <a:rPr lang="en-IN" sz="2800" b="1" dirty="0">
                <a:solidFill>
                  <a:schemeClr val="dk1"/>
                </a:solidFill>
                <a:latin typeface="Calibri"/>
                <a:ea typeface="Times New Roman"/>
                <a:cs typeface="Calibri"/>
                <a:sym typeface="Calibri"/>
              </a:rPr>
              <a:t>YNAMIC BLOCKCHAIN ADOPTION FOR GLOBAL AGRICULTURAL PRODUCTS USING CLOUD SERVICES.</a:t>
            </a:r>
            <a:endParaRPr sz="2800" b="1" dirty="0">
              <a:solidFill>
                <a:schemeClr val="dk1"/>
              </a:solidFill>
              <a:latin typeface="Times New Roman"/>
              <a:ea typeface="Times New Roman"/>
              <a:cs typeface="Times New Roman"/>
              <a:sym typeface="Times New Roman"/>
            </a:endParaRPr>
          </a:p>
        </p:txBody>
      </p:sp>
      <p:sp>
        <p:nvSpPr>
          <p:cNvPr id="92" name="Google Shape;92;p1"/>
          <p:cNvSpPr txBox="1"/>
          <p:nvPr/>
        </p:nvSpPr>
        <p:spPr>
          <a:xfrm>
            <a:off x="2602637" y="5691480"/>
            <a:ext cx="3938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Times New Roman"/>
                <a:ea typeface="Times New Roman"/>
                <a:cs typeface="Times New Roman"/>
                <a:sym typeface="Times New Roman"/>
              </a:rPr>
              <a:t>Dr.Kavitha Subramani M.E,Ph.D.,	</a:t>
            </a:r>
            <a:endParaRPr sz="1800" b="1">
              <a:solidFill>
                <a:schemeClr val="dk1"/>
              </a:solidFill>
              <a:latin typeface="Times New Roman"/>
              <a:ea typeface="Times New Roman"/>
              <a:cs typeface="Times New Roman"/>
              <a:sym typeface="Times New Roman"/>
            </a:endParaRPr>
          </a:p>
        </p:txBody>
      </p:sp>
      <p:sp>
        <p:nvSpPr>
          <p:cNvPr id="93" name="Google Shape;93;p1"/>
          <p:cNvSpPr txBox="1"/>
          <p:nvPr/>
        </p:nvSpPr>
        <p:spPr>
          <a:xfrm>
            <a:off x="2389240" y="3767170"/>
            <a:ext cx="4459206"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err="1">
                <a:solidFill>
                  <a:schemeClr val="dk1"/>
                </a:solidFill>
                <a:latin typeface="Times New Roman"/>
                <a:ea typeface="Times New Roman"/>
                <a:cs typeface="Times New Roman"/>
                <a:sym typeface="Times New Roman"/>
              </a:rPr>
              <a:t>Ashritha</a:t>
            </a:r>
            <a:r>
              <a:rPr lang="en-IN" sz="1800" b="1" dirty="0">
                <a:solidFill>
                  <a:schemeClr val="dk1"/>
                </a:solidFill>
                <a:latin typeface="Times New Roman"/>
                <a:ea typeface="Times New Roman"/>
                <a:cs typeface="Times New Roman"/>
                <a:sym typeface="Times New Roman"/>
              </a:rPr>
              <a:t> P               (211419104025)</a:t>
            </a:r>
            <a:endParaRPr dirty="0"/>
          </a:p>
          <a:p>
            <a:pPr marL="0" marR="0" lvl="0" indent="0" algn="l" rtl="0">
              <a:spcBef>
                <a:spcPts val="0"/>
              </a:spcBef>
              <a:spcAft>
                <a:spcPts val="0"/>
              </a:spcAft>
              <a:buNone/>
            </a:pPr>
            <a:r>
              <a:rPr lang="en-IN" sz="1800" b="1" dirty="0" err="1">
                <a:solidFill>
                  <a:schemeClr val="dk1"/>
                </a:solidFill>
                <a:latin typeface="Times New Roman"/>
                <a:ea typeface="Times New Roman"/>
                <a:cs typeface="Times New Roman"/>
                <a:sym typeface="Times New Roman"/>
              </a:rPr>
              <a:t>Desappriya</a:t>
            </a:r>
            <a:r>
              <a:rPr lang="en-IN" sz="1800" b="1" dirty="0">
                <a:solidFill>
                  <a:schemeClr val="dk1"/>
                </a:solidFill>
                <a:latin typeface="Times New Roman"/>
                <a:ea typeface="Times New Roman"/>
                <a:cs typeface="Times New Roman"/>
                <a:sym typeface="Times New Roman"/>
              </a:rPr>
              <a:t> G D      (211419104053)</a:t>
            </a:r>
            <a:endParaRPr dirty="0"/>
          </a:p>
          <a:p>
            <a:pPr marL="0" marR="0" lvl="0" indent="0" algn="l" rtl="0">
              <a:spcBef>
                <a:spcPts val="0"/>
              </a:spcBef>
              <a:spcAft>
                <a:spcPts val="0"/>
              </a:spcAft>
              <a:buNone/>
            </a:pPr>
            <a:r>
              <a:rPr lang="en-IN" sz="1800" b="1" dirty="0" err="1">
                <a:solidFill>
                  <a:schemeClr val="dk1"/>
                </a:solidFill>
                <a:latin typeface="Times New Roman"/>
                <a:ea typeface="Times New Roman"/>
                <a:cs typeface="Times New Roman"/>
                <a:sym typeface="Times New Roman"/>
              </a:rPr>
              <a:t>Dhivya</a:t>
            </a:r>
            <a:r>
              <a:rPr lang="en-IN" sz="1800" b="1" dirty="0">
                <a:solidFill>
                  <a:schemeClr val="dk1"/>
                </a:solidFill>
                <a:latin typeface="Times New Roman"/>
                <a:ea typeface="Times New Roman"/>
                <a:cs typeface="Times New Roman"/>
                <a:sym typeface="Times New Roman"/>
              </a:rPr>
              <a:t> P                  (211419104065)</a:t>
            </a:r>
            <a:endParaRPr dirty="0"/>
          </a:p>
        </p:txBody>
      </p:sp>
      <p:pic>
        <p:nvPicPr>
          <p:cNvPr id="94" name="Google Shape;94;p1"/>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95" name="Google Shape;95;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96" name="Google Shape;96;p1"/>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800" b="1">
                <a:solidFill>
                  <a:schemeClr val="dk1"/>
                </a:solidFill>
              </a:rPr>
              <a:t>1</a:t>
            </a:fld>
            <a:endParaRPr sz="1800" b="1">
              <a:solidFill>
                <a:schemeClr val="dk1"/>
              </a:solidFill>
            </a:endParaRPr>
          </a:p>
        </p:txBody>
      </p:sp>
      <p:sp>
        <p:nvSpPr>
          <p:cNvPr id="97" name="Google Shape;97;p1"/>
          <p:cNvSpPr txBox="1"/>
          <p:nvPr/>
        </p:nvSpPr>
        <p:spPr>
          <a:xfrm>
            <a:off x="3124200" y="5309448"/>
            <a:ext cx="2895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Times New Roman"/>
                <a:ea typeface="Times New Roman"/>
                <a:cs typeface="Times New Roman"/>
                <a:sym typeface="Times New Roman"/>
              </a:rPr>
              <a:t>Guide &amp; co-ordinator</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628650" y="136494"/>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System Design – Use Case Diagram</a:t>
            </a:r>
            <a:endParaRPr sz="6000" b="1">
              <a:solidFill>
                <a:srgbClr val="7030A0"/>
              </a:solidFill>
              <a:latin typeface="Times New Roman"/>
              <a:ea typeface="Times New Roman"/>
              <a:cs typeface="Times New Roman"/>
              <a:sym typeface="Times New Roman"/>
            </a:endParaRPr>
          </a:p>
        </p:txBody>
      </p:sp>
      <p:sp>
        <p:nvSpPr>
          <p:cNvPr id="167" name="Google Shape;167;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68" name="Google Shape;168;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70" name="Google Shape;170;p10"/>
          <p:cNvSpPr/>
          <p:nvPr/>
        </p:nvSpPr>
        <p:spPr>
          <a:xfrm>
            <a:off x="6705600" y="1489393"/>
            <a:ext cx="1562100" cy="78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0"/>
          <p:cNvSpPr/>
          <p:nvPr/>
        </p:nvSpPr>
        <p:spPr>
          <a:xfrm>
            <a:off x="7010400" y="5794692"/>
            <a:ext cx="1993900" cy="24701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image5.jpeg">
            <a:extLst>
              <a:ext uri="{FF2B5EF4-FFF2-40B4-BE49-F238E27FC236}">
                <a16:creationId xmlns:a16="http://schemas.microsoft.com/office/drawing/2014/main" id="{83C80B90-9B3A-13BA-DA5C-E1FC6E4AA6AE}"/>
              </a:ext>
            </a:extLst>
          </p:cNvPr>
          <p:cNvPicPr>
            <a:picLocks noChangeAspect="1"/>
          </p:cNvPicPr>
          <p:nvPr/>
        </p:nvPicPr>
        <p:blipFill>
          <a:blip r:embed="rId3" cstate="print"/>
          <a:stretch>
            <a:fillRect/>
          </a:stretch>
        </p:blipFill>
        <p:spPr>
          <a:xfrm>
            <a:off x="1724025" y="1639395"/>
            <a:ext cx="5695950" cy="3608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System Design – Class Diagram</a:t>
            </a:r>
            <a:endParaRPr sz="6000" b="1">
              <a:solidFill>
                <a:srgbClr val="7030A0"/>
              </a:solidFill>
              <a:latin typeface="Times New Roman"/>
              <a:ea typeface="Times New Roman"/>
              <a:cs typeface="Times New Roman"/>
              <a:sym typeface="Times New Roman"/>
            </a:endParaRPr>
          </a:p>
        </p:txBody>
      </p:sp>
      <p:sp>
        <p:nvSpPr>
          <p:cNvPr id="177" name="Google Shape;177;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78" name="Google Shape;17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180" name="Google Shape;180;p11"/>
          <p:cNvSpPr/>
          <p:nvPr/>
        </p:nvSpPr>
        <p:spPr>
          <a:xfrm>
            <a:off x="6451600" y="1511300"/>
            <a:ext cx="1917700" cy="825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image8.png">
            <a:extLst>
              <a:ext uri="{FF2B5EF4-FFF2-40B4-BE49-F238E27FC236}">
                <a16:creationId xmlns:a16="http://schemas.microsoft.com/office/drawing/2014/main" id="{9C37E6EE-EC1F-8C6D-0CAA-B2FFD8E5DDF7}"/>
              </a:ext>
            </a:extLst>
          </p:cNvPr>
          <p:cNvPicPr>
            <a:picLocks noChangeAspect="1"/>
          </p:cNvPicPr>
          <p:nvPr/>
        </p:nvPicPr>
        <p:blipFill>
          <a:blip r:embed="rId3" cstate="print"/>
          <a:stretch>
            <a:fillRect/>
          </a:stretch>
        </p:blipFill>
        <p:spPr>
          <a:xfrm>
            <a:off x="1852612" y="947738"/>
            <a:ext cx="5438775" cy="4962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System Design – Sequence diagram</a:t>
            </a:r>
            <a:endParaRPr sz="6000" b="1">
              <a:solidFill>
                <a:srgbClr val="7030A0"/>
              </a:solidFill>
              <a:latin typeface="Times New Roman"/>
              <a:ea typeface="Times New Roman"/>
              <a:cs typeface="Times New Roman"/>
              <a:sym typeface="Times New Roman"/>
            </a:endParaRPr>
          </a:p>
        </p:txBody>
      </p:sp>
      <p:sp>
        <p:nvSpPr>
          <p:cNvPr id="188" name="Google Shape;188;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89" name="Google Shape;18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91" name="Google Shape;191;p12"/>
          <p:cNvSpPr/>
          <p:nvPr/>
        </p:nvSpPr>
        <p:spPr>
          <a:xfrm>
            <a:off x="6629400" y="1095772"/>
            <a:ext cx="1917700" cy="61872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image6.png">
            <a:extLst>
              <a:ext uri="{FF2B5EF4-FFF2-40B4-BE49-F238E27FC236}">
                <a16:creationId xmlns:a16="http://schemas.microsoft.com/office/drawing/2014/main" id="{5DFB6F1D-D4B8-5EDD-1151-ED987CD92C68}"/>
              </a:ext>
            </a:extLst>
          </p:cNvPr>
          <p:cNvPicPr>
            <a:picLocks noChangeAspect="1"/>
          </p:cNvPicPr>
          <p:nvPr/>
        </p:nvPicPr>
        <p:blipFill>
          <a:blip r:embed="rId3" cstate="print"/>
          <a:stretch>
            <a:fillRect/>
          </a:stretch>
        </p:blipFill>
        <p:spPr>
          <a:xfrm>
            <a:off x="1469707" y="897573"/>
            <a:ext cx="6204585" cy="5062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dirty="0">
                <a:solidFill>
                  <a:srgbClr val="7030A0"/>
                </a:solidFill>
                <a:latin typeface="Times New Roman"/>
                <a:ea typeface="Times New Roman"/>
                <a:cs typeface="Times New Roman"/>
                <a:sym typeface="Times New Roman"/>
              </a:rPr>
              <a:t>System Design – Data flow diagram</a:t>
            </a:r>
            <a:endParaRPr sz="6000" b="1" dirty="0">
              <a:solidFill>
                <a:srgbClr val="7030A0"/>
              </a:solidFill>
              <a:latin typeface="Times New Roman"/>
              <a:ea typeface="Times New Roman"/>
              <a:cs typeface="Times New Roman"/>
              <a:sym typeface="Times New Roman"/>
            </a:endParaRPr>
          </a:p>
        </p:txBody>
      </p:sp>
      <p:sp>
        <p:nvSpPr>
          <p:cNvPr id="199" name="Google Shape;199;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00" name="Google Shape;200;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201" name="Google Shape;201;p13"/>
          <p:cNvSpPr/>
          <p:nvPr/>
        </p:nvSpPr>
        <p:spPr>
          <a:xfrm>
            <a:off x="6629400" y="1095772"/>
            <a:ext cx="1917700" cy="61872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image4.jpeg">
            <a:extLst>
              <a:ext uri="{FF2B5EF4-FFF2-40B4-BE49-F238E27FC236}">
                <a16:creationId xmlns:a16="http://schemas.microsoft.com/office/drawing/2014/main" id="{E9FF05BC-C26C-7B70-087B-6BCB7BE2E1E1}"/>
              </a:ext>
            </a:extLst>
          </p:cNvPr>
          <p:cNvPicPr>
            <a:picLocks noChangeAspect="1"/>
          </p:cNvPicPr>
          <p:nvPr/>
        </p:nvPicPr>
        <p:blipFill>
          <a:blip r:embed="rId3" cstate="print"/>
          <a:stretch>
            <a:fillRect/>
          </a:stretch>
        </p:blipFill>
        <p:spPr>
          <a:xfrm>
            <a:off x="1912302" y="1608741"/>
            <a:ext cx="5319395" cy="36995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09" name="Google Shape;209;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10" name="Google Shape;210;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7" name="TextBox 6">
            <a:extLst>
              <a:ext uri="{FF2B5EF4-FFF2-40B4-BE49-F238E27FC236}">
                <a16:creationId xmlns:a16="http://schemas.microsoft.com/office/drawing/2014/main" id="{DC6D68C7-EE49-F162-C755-38072E624E83}"/>
              </a:ext>
            </a:extLst>
          </p:cNvPr>
          <p:cNvSpPr txBox="1"/>
          <p:nvPr/>
        </p:nvSpPr>
        <p:spPr>
          <a:xfrm>
            <a:off x="628650" y="1085869"/>
            <a:ext cx="7300451" cy="5270482"/>
          </a:xfrm>
          <a:prstGeom prst="rect">
            <a:avLst/>
          </a:prstGeom>
          <a:noFill/>
        </p:spPr>
        <p:txBody>
          <a:bodyPr wrap="square">
            <a:spAutoFit/>
          </a:bodyPr>
          <a:lstStyle/>
          <a:p>
            <a:pPr marL="165100"/>
            <a:r>
              <a:rPr lang="en-US" sz="1600" b="1" dirty="0">
                <a:effectLst/>
                <a:latin typeface="Times New Roman" panose="02020603050405020304" pitchFamily="18" charset="0"/>
                <a:ea typeface="Times New Roman" panose="02020603050405020304" pitchFamily="18" charset="0"/>
              </a:rPr>
              <a:t>USER</a:t>
            </a:r>
            <a:endParaRPr lang="en-IN" sz="1600" b="1" dirty="0">
              <a:effectLst/>
              <a:latin typeface="Times New Roman" panose="02020603050405020304" pitchFamily="18" charset="0"/>
              <a:ea typeface="Times New Roman" panose="02020603050405020304" pitchFamily="18" charset="0"/>
            </a:endParaRPr>
          </a:p>
          <a:p>
            <a:pPr marL="165100" marR="222250" indent="418465" algn="just">
              <a:lnSpc>
                <a:spcPct val="150000"/>
              </a:lnSpc>
              <a:spcBef>
                <a:spcPts val="795"/>
              </a:spcBef>
              <a:spcAft>
                <a:spcPts val="0"/>
              </a:spcAft>
            </a:pPr>
            <a:r>
              <a:rPr lang="en-US" sz="1400" dirty="0">
                <a:effectLst/>
                <a:latin typeface="Times New Roman" panose="02020603050405020304" pitchFamily="18" charset="0"/>
                <a:ea typeface="Times New Roman" panose="02020603050405020304" pitchFamily="18" charset="0"/>
              </a:rPr>
              <a:t>In user module, user can view all the products added by the farmer’s and can proceed to</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buy</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products if</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he/she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 need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 it,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products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 they</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choose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buy can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delivered</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either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 their place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 it can be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purchased directly from 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farmer by the customer.</a:t>
            </a:r>
            <a:endParaRPr lang="en-IN" sz="1400" dirty="0">
              <a:effectLst/>
              <a:latin typeface="Times New Roman" panose="02020603050405020304" pitchFamily="18" charset="0"/>
              <a:ea typeface="Times New Roman" panose="02020603050405020304" pitchFamily="18" charset="0"/>
            </a:endParaRPr>
          </a:p>
          <a:p>
            <a:pPr>
              <a:spcBef>
                <a:spcPts val="10"/>
              </a:spcBef>
            </a:pPr>
            <a:r>
              <a:rPr lang="en-US" sz="20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65100"/>
            <a:r>
              <a:rPr lang="en-US" sz="1600" b="1" dirty="0">
                <a:effectLst/>
                <a:latin typeface="Times New Roman" panose="02020603050405020304" pitchFamily="18" charset="0"/>
                <a:ea typeface="Times New Roman" panose="02020603050405020304" pitchFamily="18" charset="0"/>
              </a:rPr>
              <a:t>FARMER</a:t>
            </a:r>
            <a:endParaRPr lang="en-IN" sz="1600" b="1" dirty="0">
              <a:effectLst/>
              <a:latin typeface="Times New Roman" panose="02020603050405020304" pitchFamily="18" charset="0"/>
              <a:ea typeface="Times New Roman" panose="02020603050405020304" pitchFamily="18" charset="0"/>
            </a:endParaRPr>
          </a:p>
          <a:p>
            <a:pPr marL="165100" marR="78105" indent="418465" algn="just">
              <a:lnSpc>
                <a:spcPct val="150000"/>
              </a:lnSpc>
              <a:spcBef>
                <a:spcPts val="795"/>
              </a:spcBef>
              <a:spcAft>
                <a:spcPts val="0"/>
              </a:spcAft>
            </a:pPr>
            <a:r>
              <a:rPr lang="en-US" sz="1400" dirty="0">
                <a:effectLst/>
                <a:latin typeface="Times New Roman" panose="02020603050405020304" pitchFamily="18" charset="0"/>
                <a:ea typeface="Times New Roman" panose="02020603050405020304" pitchFamily="18" charset="0"/>
              </a:rPr>
              <a:t>In farmer module, farmers can add the product and check the product details. The farmer</a:t>
            </a:r>
            <a:r>
              <a:rPr lang="en-US" sz="1400" spc="5"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fixes</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delivery</a:t>
            </a:r>
            <a:r>
              <a:rPr lang="en-US" sz="1400" spc="-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mode</a:t>
            </a:r>
            <a:r>
              <a:rPr lang="en-US" sz="1400" spc="-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as</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deliverable</a:t>
            </a:r>
            <a:r>
              <a:rPr lang="en-US" sz="1400" spc="-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or</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not</a:t>
            </a:r>
            <a:r>
              <a:rPr lang="en-US" sz="1400" spc="-7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deliverable.</a:t>
            </a:r>
            <a:r>
              <a:rPr lang="en-US" sz="1400" spc="-7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Every</a:t>
            </a:r>
            <a:r>
              <a:rPr lang="en-US" sz="1400" spc="-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payment</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will</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be</a:t>
            </a:r>
            <a:r>
              <a:rPr lang="en-US" sz="1400" spc="-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view</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by</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farmer</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like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payment history and</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complete account details.</a:t>
            </a:r>
            <a:endParaRPr lang="en-IN" sz="1400" dirty="0">
              <a:effectLst/>
              <a:latin typeface="Times New Roman" panose="02020603050405020304" pitchFamily="18" charset="0"/>
              <a:ea typeface="Times New Roman" panose="02020603050405020304" pitchFamily="18" charset="0"/>
            </a:endParaRPr>
          </a:p>
          <a:p>
            <a:pPr>
              <a:spcBef>
                <a:spcPts val="5"/>
              </a:spcBef>
            </a:pPr>
            <a:r>
              <a:rPr lang="en-US" sz="20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65100">
              <a:spcBef>
                <a:spcPts val="5"/>
              </a:spcBef>
            </a:pPr>
            <a:r>
              <a:rPr lang="en-US" sz="1600" b="1" dirty="0">
                <a:effectLst/>
                <a:latin typeface="Times New Roman" panose="02020603050405020304" pitchFamily="18" charset="0"/>
                <a:ea typeface="Times New Roman" panose="02020603050405020304" pitchFamily="18" charset="0"/>
              </a:rPr>
              <a:t>ADMIN</a:t>
            </a:r>
            <a:endParaRPr lang="en-IN" sz="1600" b="1" dirty="0">
              <a:effectLst/>
              <a:latin typeface="Times New Roman" panose="02020603050405020304" pitchFamily="18" charset="0"/>
              <a:ea typeface="Times New Roman" panose="02020603050405020304" pitchFamily="18" charset="0"/>
            </a:endParaRPr>
          </a:p>
          <a:p>
            <a:pPr marL="165100" marR="187960" indent="380365">
              <a:lnSpc>
                <a:spcPct val="150000"/>
              </a:lnSpc>
              <a:spcBef>
                <a:spcPts val="795"/>
              </a:spcBef>
              <a:spcAft>
                <a:spcPts val="0"/>
              </a:spcAft>
            </a:pPr>
            <a:r>
              <a:rPr lang="en-US" sz="1400" dirty="0">
                <a:effectLst/>
                <a:latin typeface="Times New Roman" panose="02020603050405020304" pitchFamily="18" charset="0"/>
                <a:ea typeface="Times New Roman" panose="02020603050405020304" pitchFamily="18" charset="0"/>
              </a:rPr>
              <a:t>In admin module, admin should activate every user registration. if user register their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details, it will be notified to the admin and admin can either accept the registration or deny it.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Admins have the access to approve the farmer added product. Maintain all the user list, product</a:t>
            </a:r>
            <a:r>
              <a:rPr lang="en-US" sz="1400" spc="-29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list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 all the details about 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application.</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19" name="Google Shape;219;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20" name="Google Shape;22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2" name="Rectangle 2">
            <a:extLst>
              <a:ext uri="{FF2B5EF4-FFF2-40B4-BE49-F238E27FC236}">
                <a16:creationId xmlns:a16="http://schemas.microsoft.com/office/drawing/2014/main" id="{42825AA1-AEF6-3F8B-A662-5FFE6717B1E8}"/>
              </a:ext>
            </a:extLst>
          </p:cNvPr>
          <p:cNvSpPr>
            <a:spLocks noChangeArrowheads="1"/>
          </p:cNvSpPr>
          <p:nvPr/>
        </p:nvSpPr>
        <p:spPr bwMode="auto">
          <a:xfrm>
            <a:off x="398206" y="95769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image10.png">
            <a:extLst>
              <a:ext uri="{FF2B5EF4-FFF2-40B4-BE49-F238E27FC236}">
                <a16:creationId xmlns:a16="http://schemas.microsoft.com/office/drawing/2014/main" id="{A948D679-A9CF-C794-D54F-005F47191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656" y="1780749"/>
            <a:ext cx="5797550" cy="32042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E8B7CEA-E776-E4F4-BB88-DB25DA2AB4F8}"/>
              </a:ext>
            </a:extLst>
          </p:cNvPr>
          <p:cNvSpPr>
            <a:spLocks noChangeArrowheads="1"/>
          </p:cNvSpPr>
          <p:nvPr/>
        </p:nvSpPr>
        <p:spPr bwMode="auto">
          <a:xfrm>
            <a:off x="398206" y="1262544"/>
            <a:ext cx="2279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27" name="Google Shape;227;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28" name="Google Shape;228;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2" name="Rectangle 2">
            <a:extLst>
              <a:ext uri="{FF2B5EF4-FFF2-40B4-BE49-F238E27FC236}">
                <a16:creationId xmlns:a16="http://schemas.microsoft.com/office/drawing/2014/main" id="{A7D7AAA6-46A1-2EA3-7255-47A5E0B35EC0}"/>
              </a:ext>
            </a:extLst>
          </p:cNvPr>
          <p:cNvSpPr>
            <a:spLocks noChangeArrowheads="1"/>
          </p:cNvSpPr>
          <p:nvPr/>
        </p:nvSpPr>
        <p:spPr bwMode="auto">
          <a:xfrm>
            <a:off x="280219" y="1585814"/>
            <a:ext cx="107882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504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FARMER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7" name="image11.png">
            <a:extLst>
              <a:ext uri="{FF2B5EF4-FFF2-40B4-BE49-F238E27FC236}">
                <a16:creationId xmlns:a16="http://schemas.microsoft.com/office/drawing/2014/main" id="{566D76C3-26FC-A619-D42C-61BE4AA31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02" y="2319705"/>
            <a:ext cx="6620585" cy="25177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BA0AF10-21D3-901B-8AF9-459BADDE5E1F}"/>
              </a:ext>
            </a:extLst>
          </p:cNvPr>
          <p:cNvSpPr>
            <a:spLocks noChangeArrowheads="1"/>
          </p:cNvSpPr>
          <p:nvPr/>
        </p:nvSpPr>
        <p:spPr bwMode="auto">
          <a:xfrm>
            <a:off x="280219" y="1829142"/>
            <a:ext cx="1078820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34" name="Google Shape;234;p17"/>
          <p:cNvSpPr txBox="1"/>
          <p:nvPr/>
        </p:nvSpPr>
        <p:spPr>
          <a:xfrm>
            <a:off x="749300" y="1072634"/>
            <a:ext cx="7759700" cy="50779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dirty="0">
                <a:solidFill>
                  <a:srgbClr val="222222"/>
                </a:solidFill>
                <a:latin typeface="Arial"/>
                <a:ea typeface="Arial"/>
                <a:cs typeface="Arial"/>
                <a:sym typeface="Arial"/>
              </a:rPr>
              <a:t>  </a:t>
            </a:r>
            <a:endParaRPr sz="1800" dirty="0">
              <a:solidFill>
                <a:schemeClr val="dk1"/>
              </a:solidFill>
              <a:latin typeface="Calibri"/>
              <a:ea typeface="Calibri"/>
              <a:cs typeface="Calibri"/>
              <a:sym typeface="Calibri"/>
            </a:endParaRPr>
          </a:p>
        </p:txBody>
      </p:sp>
      <p:sp>
        <p:nvSpPr>
          <p:cNvPr id="235" name="Google Shape;235;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36" name="Google Shape;23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
        <p:nvSpPr>
          <p:cNvPr id="2" name="Rectangle 2">
            <a:extLst>
              <a:ext uri="{FF2B5EF4-FFF2-40B4-BE49-F238E27FC236}">
                <a16:creationId xmlns:a16="http://schemas.microsoft.com/office/drawing/2014/main" id="{C072321B-8DC1-0C10-0354-1653E336C770}"/>
              </a:ext>
            </a:extLst>
          </p:cNvPr>
          <p:cNvSpPr>
            <a:spLocks noChangeArrowheads="1"/>
          </p:cNvSpPr>
          <p:nvPr/>
        </p:nvSpPr>
        <p:spPr bwMode="auto">
          <a:xfrm>
            <a:off x="367914" y="1513951"/>
            <a:ext cx="10493912" cy="59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5048" tIns="5713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ADMIN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1" name="image12.png">
            <a:extLst>
              <a:ext uri="{FF2B5EF4-FFF2-40B4-BE49-F238E27FC236}">
                <a16:creationId xmlns:a16="http://schemas.microsoft.com/office/drawing/2014/main" id="{BDEA776B-6465-D8D9-EF90-ED252B2E6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302" y="2247074"/>
            <a:ext cx="5574891" cy="2782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F65D5DB-1776-138D-CEE7-903D758B637F}"/>
              </a:ext>
            </a:extLst>
          </p:cNvPr>
          <p:cNvSpPr>
            <a:spLocks noChangeArrowheads="1"/>
          </p:cNvSpPr>
          <p:nvPr/>
        </p:nvSpPr>
        <p:spPr bwMode="auto">
          <a:xfrm>
            <a:off x="367914" y="1770051"/>
            <a:ext cx="1049391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IN" sz="3200" b="1" dirty="0">
                <a:solidFill>
                  <a:srgbClr val="7030A0"/>
                </a:solidFill>
                <a:latin typeface="Times New Roman"/>
                <a:ea typeface="Times New Roman"/>
                <a:cs typeface="Times New Roman"/>
                <a:sym typeface="Times New Roman"/>
              </a:rPr>
              <a:t>TEST CASES AND REPORT</a:t>
            </a:r>
            <a:endParaRPr sz="19900" b="1" dirty="0">
              <a:solidFill>
                <a:srgbClr val="7030A0"/>
              </a:solidFill>
              <a:latin typeface="Times New Roman"/>
              <a:ea typeface="Times New Roman"/>
              <a:cs typeface="Times New Roman"/>
              <a:sym typeface="Times New Roman"/>
            </a:endParaRPr>
          </a:p>
        </p:txBody>
      </p:sp>
      <p:sp>
        <p:nvSpPr>
          <p:cNvPr id="250" name="Google Shape;250;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51" name="Google Shape;25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
        <p:nvSpPr>
          <p:cNvPr id="6" name="TextBox 5">
            <a:extLst>
              <a:ext uri="{FF2B5EF4-FFF2-40B4-BE49-F238E27FC236}">
                <a16:creationId xmlns:a16="http://schemas.microsoft.com/office/drawing/2014/main" id="{7100E499-E392-5314-A8AD-53C343B99525}"/>
              </a:ext>
            </a:extLst>
          </p:cNvPr>
          <p:cNvSpPr txBox="1"/>
          <p:nvPr/>
        </p:nvSpPr>
        <p:spPr>
          <a:xfrm>
            <a:off x="840658" y="1132770"/>
            <a:ext cx="4572000" cy="1200329"/>
          </a:xfrm>
          <a:prstGeom prst="rect">
            <a:avLst/>
          </a:prstGeom>
          <a:noFill/>
        </p:spPr>
        <p:txBody>
          <a:bodyPr wrap="square">
            <a:spAutoFit/>
          </a:bodyPr>
          <a:lstStyle/>
          <a:p>
            <a:pPr>
              <a:spcBef>
                <a:spcPts val="25"/>
              </a:spcBef>
            </a:pPr>
            <a:r>
              <a:rPr lang="en-US" sz="15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65100" algn="just"/>
            <a:r>
              <a:rPr lang="en-US" sz="1400" b="1" dirty="0">
                <a:effectLst/>
                <a:latin typeface="Times New Roman" panose="02020603050405020304" pitchFamily="18" charset="0"/>
                <a:ea typeface="Times New Roman" panose="02020603050405020304" pitchFamily="18" charset="0"/>
              </a:rPr>
              <a:t>TEST</a:t>
            </a:r>
            <a:r>
              <a:rPr lang="en-US" sz="1400" b="1" spc="-1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REPORT:</a:t>
            </a:r>
            <a:r>
              <a:rPr lang="en-US" sz="1400" b="0" dirty="0">
                <a:effectLst/>
                <a:latin typeface="Times New Roman" panose="02020603050405020304" pitchFamily="18" charset="0"/>
                <a:ea typeface="Times New Roman" panose="02020603050405020304" pitchFamily="18" charset="0"/>
              </a:rPr>
              <a:t>01</a:t>
            </a:r>
            <a:endParaRPr lang="en-IN" sz="1400" b="1" dirty="0">
              <a:effectLst/>
              <a:latin typeface="Times New Roman" panose="02020603050405020304" pitchFamily="18" charset="0"/>
              <a:ea typeface="Times New Roman" panose="02020603050405020304" pitchFamily="18" charset="0"/>
            </a:endParaRPr>
          </a:p>
          <a:p>
            <a:pPr marL="165100" algn="just">
              <a:spcBef>
                <a:spcPts val="935"/>
              </a:spcBef>
            </a:pPr>
            <a:r>
              <a:rPr lang="en-US" sz="1400" b="1" dirty="0">
                <a:effectLst/>
                <a:latin typeface="Times New Roman" panose="02020603050405020304" pitchFamily="18" charset="0"/>
                <a:ea typeface="Times New Roman" panose="02020603050405020304" pitchFamily="18" charset="0"/>
              </a:rPr>
              <a:t>PRODUCT:</a:t>
            </a:r>
            <a:r>
              <a:rPr lang="en-US" sz="1400" b="1" spc="-2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Seller</a:t>
            </a:r>
            <a:r>
              <a:rPr lang="en-US" sz="1400" b="1" spc="-3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Registering</a:t>
            </a:r>
            <a:r>
              <a:rPr lang="en-US" sz="1400" b="1" spc="-1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to</a:t>
            </a:r>
            <a:r>
              <a:rPr lang="en-US" sz="1400" b="1" spc="-3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the</a:t>
            </a:r>
            <a:r>
              <a:rPr lang="en-US" sz="1400" b="1" spc="-1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application</a:t>
            </a:r>
            <a:endParaRPr lang="en-IN" sz="1400" b="1" dirty="0">
              <a:effectLst/>
              <a:latin typeface="Times New Roman" panose="02020603050405020304" pitchFamily="18" charset="0"/>
              <a:ea typeface="Times New Roman" panose="02020603050405020304" pitchFamily="18" charset="0"/>
            </a:endParaRPr>
          </a:p>
          <a:p>
            <a:pPr marL="165100" algn="just">
              <a:spcBef>
                <a:spcPts val="925"/>
              </a:spcBef>
              <a:spcAft>
                <a:spcPts val="0"/>
              </a:spcAft>
            </a:pPr>
            <a:r>
              <a:rPr lang="en-US" sz="1400" b="1" dirty="0">
                <a:effectLst/>
                <a:latin typeface="Times New Roman" panose="02020603050405020304" pitchFamily="18" charset="0"/>
                <a:ea typeface="Times New Roman" panose="02020603050405020304" pitchFamily="18" charset="0"/>
              </a:rPr>
              <a:t>USECASE:</a:t>
            </a:r>
            <a:r>
              <a:rPr lang="en-US" sz="1400" b="1"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Seller</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Registration</a:t>
            </a:r>
            <a:endParaRPr lang="en-IN" sz="11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4BA4BA67-6DE0-8807-BCB5-754F7DA3A872}"/>
              </a:ext>
            </a:extLst>
          </p:cNvPr>
          <p:cNvGraphicFramePr>
            <a:graphicFrameLocks noGrp="1"/>
          </p:cNvGraphicFramePr>
          <p:nvPr>
            <p:extLst>
              <p:ext uri="{D42A27DB-BD31-4B8C-83A1-F6EECF244321}">
                <p14:modId xmlns:p14="http://schemas.microsoft.com/office/powerpoint/2010/main" val="1059044306"/>
              </p:ext>
            </p:extLst>
          </p:nvPr>
        </p:nvGraphicFramePr>
        <p:xfrm>
          <a:off x="1222210" y="2664698"/>
          <a:ext cx="6535442" cy="1502490"/>
        </p:xfrm>
        <a:graphic>
          <a:graphicData uri="http://schemas.openxmlformats.org/drawingml/2006/table">
            <a:tbl>
              <a:tblPr firstRow="1" firstCol="1" lastRow="1" lastCol="1" bandRow="1" bandCol="1">
                <a:tableStyleId>{936E1BF7-1160-4780-8E44-3F4E38245AB8}</a:tableStyleId>
              </a:tblPr>
              <a:tblGrid>
                <a:gridCol w="831437">
                  <a:extLst>
                    <a:ext uri="{9D8B030D-6E8A-4147-A177-3AD203B41FA5}">
                      <a16:colId xmlns:a16="http://schemas.microsoft.com/office/drawing/2014/main" val="3561216611"/>
                    </a:ext>
                  </a:extLst>
                </a:gridCol>
                <a:gridCol w="1745540">
                  <a:extLst>
                    <a:ext uri="{9D8B030D-6E8A-4147-A177-3AD203B41FA5}">
                      <a16:colId xmlns:a16="http://schemas.microsoft.com/office/drawing/2014/main" val="2109998333"/>
                    </a:ext>
                  </a:extLst>
                </a:gridCol>
                <a:gridCol w="1470514">
                  <a:extLst>
                    <a:ext uri="{9D8B030D-6E8A-4147-A177-3AD203B41FA5}">
                      <a16:colId xmlns:a16="http://schemas.microsoft.com/office/drawing/2014/main" val="2707989926"/>
                    </a:ext>
                  </a:extLst>
                </a:gridCol>
                <a:gridCol w="1297232">
                  <a:extLst>
                    <a:ext uri="{9D8B030D-6E8A-4147-A177-3AD203B41FA5}">
                      <a16:colId xmlns:a16="http://schemas.microsoft.com/office/drawing/2014/main" val="2213545152"/>
                    </a:ext>
                  </a:extLst>
                </a:gridCol>
                <a:gridCol w="1190719">
                  <a:extLst>
                    <a:ext uri="{9D8B030D-6E8A-4147-A177-3AD203B41FA5}">
                      <a16:colId xmlns:a16="http://schemas.microsoft.com/office/drawing/2014/main" val="3291206998"/>
                    </a:ext>
                  </a:extLst>
                </a:gridCol>
              </a:tblGrid>
              <a:tr h="692195">
                <a:tc>
                  <a:txBody>
                    <a:bodyPr/>
                    <a:lstStyle/>
                    <a:p>
                      <a:pPr marL="67945" marR="74930">
                        <a:lnSpc>
                          <a:spcPts val="1610"/>
                        </a:lnSpc>
                      </a:pPr>
                      <a:r>
                        <a:rPr lang="en-US" sz="1400">
                          <a:effectLst/>
                        </a:rPr>
                        <a:t>Test</a:t>
                      </a:r>
                      <a:r>
                        <a:rPr lang="en-US" sz="1400" spc="5">
                          <a:effectLst/>
                        </a:rPr>
                        <a:t> </a:t>
                      </a:r>
                      <a:r>
                        <a:rPr lang="en-US" sz="1400">
                          <a:effectLst/>
                        </a:rPr>
                        <a:t>case</a:t>
                      </a:r>
                      <a:r>
                        <a:rPr lang="en-US" sz="1400" spc="-55">
                          <a:effectLst/>
                        </a:rPr>
                        <a:t> </a:t>
                      </a:r>
                      <a:r>
                        <a:rPr lang="en-US" sz="1400">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90170">
                        <a:lnSpc>
                          <a:spcPts val="1610"/>
                        </a:lnSpc>
                        <a:spcAft>
                          <a:spcPts val="0"/>
                        </a:spcAft>
                      </a:pPr>
                      <a:r>
                        <a:rPr lang="en-US" sz="1400">
                          <a:effectLst/>
                        </a:rPr>
                        <a:t>Testcase/ action</a:t>
                      </a:r>
                      <a:r>
                        <a:rPr lang="en-US" sz="1400" spc="-335">
                          <a:effectLst/>
                        </a:rPr>
                        <a:t> </a:t>
                      </a:r>
                      <a:r>
                        <a:rPr lang="en-US" sz="1400">
                          <a:effectLst/>
                        </a:rPr>
                        <a:t>to</a:t>
                      </a:r>
                      <a:r>
                        <a:rPr lang="en-US" sz="1400" spc="-30">
                          <a:effectLst/>
                        </a:rPr>
                        <a:t> </a:t>
                      </a:r>
                      <a:r>
                        <a:rPr lang="en-US" sz="1400">
                          <a:effectLst/>
                        </a:rPr>
                        <a:t>be</a:t>
                      </a:r>
                      <a:r>
                        <a:rPr lang="en-US" sz="1400" spc="-35">
                          <a:effectLst/>
                        </a:rPr>
                        <a:t> </a:t>
                      </a:r>
                      <a:r>
                        <a:rPr lang="en-US" sz="1400">
                          <a:effectLst/>
                        </a:rPr>
                        <a:t>performed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384175">
                        <a:lnSpc>
                          <a:spcPts val="1610"/>
                        </a:lnSpc>
                        <a:spcAft>
                          <a:spcPts val="0"/>
                        </a:spcAft>
                      </a:pPr>
                      <a:r>
                        <a:rPr lang="en-US" sz="1400">
                          <a:effectLst/>
                        </a:rPr>
                        <a:t>Expected</a:t>
                      </a:r>
                      <a:r>
                        <a:rPr lang="en-US" sz="1400" spc="-335">
                          <a:effectLst/>
                        </a:rPr>
                        <a:t> </a:t>
                      </a:r>
                      <a:r>
                        <a:rPr lang="en-US" sz="1400">
                          <a:effectLst/>
                        </a:rPr>
                        <a:t>Result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43865">
                        <a:lnSpc>
                          <a:spcPts val="1610"/>
                        </a:lnSpc>
                      </a:pPr>
                      <a:r>
                        <a:rPr lang="en-US" sz="1400">
                          <a:effectLst/>
                        </a:rPr>
                        <a:t>Actual</a:t>
                      </a:r>
                      <a:r>
                        <a:rPr lang="en-US" sz="1400" spc="-335">
                          <a:effectLst/>
                        </a:rPr>
                        <a:t> </a:t>
                      </a:r>
                      <a:r>
                        <a:rPr lang="en-US" sz="1400">
                          <a:effectLst/>
                        </a:rPr>
                        <a:t>Result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r>
                        <a:rPr lang="en-US" sz="1400">
                          <a:effectLst/>
                        </a:rPr>
                        <a:t>Pass/Fail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97066445"/>
                  </a:ext>
                </a:extLst>
              </a:tr>
              <a:tr h="810295">
                <a:tc>
                  <a:txBody>
                    <a:bodyPr/>
                    <a:lstStyle/>
                    <a:p>
                      <a:pPr marL="67945">
                        <a:lnSpc>
                          <a:spcPts val="1605"/>
                        </a:lnSpc>
                      </a:pPr>
                      <a:r>
                        <a:rPr lang="en-US"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358775">
                        <a:spcAft>
                          <a:spcPts val="0"/>
                        </a:spcAft>
                      </a:pPr>
                      <a:r>
                        <a:rPr lang="en-US" sz="1400">
                          <a:effectLst/>
                        </a:rPr>
                        <a:t>The</a:t>
                      </a:r>
                      <a:r>
                        <a:rPr lang="en-US" sz="1400" spc="5">
                          <a:effectLst/>
                        </a:rPr>
                        <a:t> </a:t>
                      </a:r>
                      <a:r>
                        <a:rPr lang="en-US" sz="1400">
                          <a:effectLst/>
                        </a:rPr>
                        <a:t>seller/Farmer</a:t>
                      </a:r>
                      <a:endParaRPr lang="en-IN" sz="1100">
                        <a:effectLst/>
                      </a:endParaRPr>
                    </a:p>
                    <a:p>
                      <a:pPr marL="68580">
                        <a:lnSpc>
                          <a:spcPts val="1505"/>
                        </a:lnSpc>
                      </a:pPr>
                      <a:r>
                        <a:rPr lang="en-US" sz="1400">
                          <a:effectLst/>
                        </a:rPr>
                        <a:t>registers</a:t>
                      </a:r>
                      <a:r>
                        <a:rPr lang="en-US" sz="1400" spc="-15">
                          <a:effectLst/>
                        </a:rPr>
                        <a:t> </a:t>
                      </a:r>
                      <a:r>
                        <a:rPr lang="en-US" sz="1400">
                          <a:effectLst/>
                        </a:rPr>
                        <a:t>himself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86690">
                        <a:spcAft>
                          <a:spcPts val="0"/>
                        </a:spcAft>
                      </a:pPr>
                      <a:r>
                        <a:rPr lang="en-US" sz="1400">
                          <a:effectLst/>
                        </a:rPr>
                        <a:t>Registered</a:t>
                      </a:r>
                      <a:r>
                        <a:rPr lang="en-US" sz="1400" spc="5">
                          <a:effectLst/>
                        </a:rPr>
                        <a:t> </a:t>
                      </a:r>
                      <a:r>
                        <a:rPr lang="en-US" sz="1400">
                          <a:effectLst/>
                        </a:rPr>
                        <a:t>Successfully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8895"/>
                      <a:r>
                        <a:rPr lang="en-US" sz="1400">
                          <a:effectLst/>
                        </a:rPr>
                        <a:t>Registered</a:t>
                      </a:r>
                      <a:r>
                        <a:rPr lang="en-US" sz="1400" spc="5">
                          <a:effectLst/>
                        </a:rPr>
                        <a:t> </a:t>
                      </a:r>
                      <a:r>
                        <a:rPr lang="en-US" sz="1400">
                          <a:effectLst/>
                        </a:rPr>
                        <a:t>Successfully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605"/>
                        </a:lnSpc>
                      </a:pPr>
                      <a:r>
                        <a:rPr lang="en-US" sz="1400" dirty="0">
                          <a:effectLst/>
                        </a:rPr>
                        <a:t>Pass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2486015"/>
                  </a:ext>
                </a:extLst>
              </a:tr>
            </a:tbl>
          </a:graphicData>
        </a:graphic>
      </p:graphicFrame>
      <p:graphicFrame>
        <p:nvGraphicFramePr>
          <p:cNvPr id="8" name="Table 7">
            <a:extLst>
              <a:ext uri="{FF2B5EF4-FFF2-40B4-BE49-F238E27FC236}">
                <a16:creationId xmlns:a16="http://schemas.microsoft.com/office/drawing/2014/main" id="{E8F02307-9303-4D78-FDC1-3DB1C11D887F}"/>
              </a:ext>
            </a:extLst>
          </p:cNvPr>
          <p:cNvGraphicFramePr>
            <a:graphicFrameLocks noGrp="1"/>
          </p:cNvGraphicFramePr>
          <p:nvPr>
            <p:extLst>
              <p:ext uri="{D42A27DB-BD31-4B8C-83A1-F6EECF244321}">
                <p14:modId xmlns:p14="http://schemas.microsoft.com/office/powerpoint/2010/main" val="308624320"/>
              </p:ext>
            </p:extLst>
          </p:nvPr>
        </p:nvGraphicFramePr>
        <p:xfrm>
          <a:off x="1222210" y="4145000"/>
          <a:ext cx="6535442" cy="992151"/>
        </p:xfrm>
        <a:graphic>
          <a:graphicData uri="http://schemas.openxmlformats.org/drawingml/2006/table">
            <a:tbl>
              <a:tblPr firstRow="1" firstCol="1" lastRow="1" lastCol="1" bandRow="1" bandCol="1">
                <a:tableStyleId>{936E1BF7-1160-4780-8E44-3F4E38245AB8}</a:tableStyleId>
              </a:tblPr>
              <a:tblGrid>
                <a:gridCol w="831437">
                  <a:extLst>
                    <a:ext uri="{9D8B030D-6E8A-4147-A177-3AD203B41FA5}">
                      <a16:colId xmlns:a16="http://schemas.microsoft.com/office/drawing/2014/main" val="695605446"/>
                    </a:ext>
                  </a:extLst>
                </a:gridCol>
                <a:gridCol w="1745540">
                  <a:extLst>
                    <a:ext uri="{9D8B030D-6E8A-4147-A177-3AD203B41FA5}">
                      <a16:colId xmlns:a16="http://schemas.microsoft.com/office/drawing/2014/main" val="3556742159"/>
                    </a:ext>
                  </a:extLst>
                </a:gridCol>
                <a:gridCol w="1470514">
                  <a:extLst>
                    <a:ext uri="{9D8B030D-6E8A-4147-A177-3AD203B41FA5}">
                      <a16:colId xmlns:a16="http://schemas.microsoft.com/office/drawing/2014/main" val="2043377279"/>
                    </a:ext>
                  </a:extLst>
                </a:gridCol>
                <a:gridCol w="1297232">
                  <a:extLst>
                    <a:ext uri="{9D8B030D-6E8A-4147-A177-3AD203B41FA5}">
                      <a16:colId xmlns:a16="http://schemas.microsoft.com/office/drawing/2014/main" val="3241398764"/>
                    </a:ext>
                  </a:extLst>
                </a:gridCol>
                <a:gridCol w="1190719">
                  <a:extLst>
                    <a:ext uri="{9D8B030D-6E8A-4147-A177-3AD203B41FA5}">
                      <a16:colId xmlns:a16="http://schemas.microsoft.com/office/drawing/2014/main" val="2879660624"/>
                    </a:ext>
                  </a:extLst>
                </a:gridCol>
              </a:tblGrid>
              <a:tr h="337464">
                <a:tc>
                  <a:txBody>
                    <a:bodyPr/>
                    <a:lstStyle/>
                    <a:p>
                      <a:pPr marL="67945"/>
                      <a:r>
                        <a:rPr lang="en-US" sz="13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466725">
                        <a:lnSpc>
                          <a:spcPts val="1610"/>
                        </a:lnSpc>
                        <a:spcAft>
                          <a:spcPts val="0"/>
                        </a:spcAf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r>
                        <a:rPr lang="en-US" sz="13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r>
                        <a:rPr lang="en-US" sz="13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r>
                        <a:rPr lang="en-US" sz="13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59469808"/>
                  </a:ext>
                </a:extLst>
              </a:tr>
              <a:tr h="654687">
                <a:tc>
                  <a:txBody>
                    <a:bodyPr/>
                    <a:lstStyle/>
                    <a:p>
                      <a:pPr marL="67945">
                        <a:spcBef>
                          <a:spcPts val="5"/>
                        </a:spcBef>
                      </a:pPr>
                      <a:r>
                        <a:rPr lang="en-US"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06680">
                        <a:lnSpc>
                          <a:spcPts val="1610"/>
                        </a:lnSpc>
                        <a:spcAft>
                          <a:spcPts val="0"/>
                        </a:spcAft>
                      </a:pPr>
                      <a:r>
                        <a:rPr lang="en-US" sz="1400" dirty="0">
                          <a:effectLst/>
                        </a:rPr>
                        <a:t>Adding Products</a:t>
                      </a:r>
                      <a:r>
                        <a:rPr lang="en-US" sz="1400" spc="-340" dirty="0">
                          <a:effectLst/>
                        </a:rPr>
                        <a:t> </a:t>
                      </a:r>
                      <a:r>
                        <a:rPr lang="en-US" sz="1400" dirty="0">
                          <a:effectLst/>
                        </a:rPr>
                        <a:t>as shown</a:t>
                      </a:r>
                      <a:r>
                        <a:rPr lang="en-US" sz="1400" spc="5" dirty="0">
                          <a:effectLst/>
                        </a:rPr>
                        <a:t> </a:t>
                      </a:r>
                      <a:r>
                        <a:rPr lang="en-US" sz="1400" dirty="0">
                          <a:effectLst/>
                        </a:rPr>
                        <a:t>in</a:t>
                      </a:r>
                      <a:r>
                        <a:rPr lang="en-US" sz="1400" spc="5" dirty="0">
                          <a:effectLst/>
                        </a:rPr>
                        <a:t> </a:t>
                      </a:r>
                      <a:r>
                        <a:rPr lang="en-US" sz="1400" dirty="0">
                          <a:effectLst/>
                        </a:rPr>
                        <a:t>A.2.3.2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223520">
                        <a:lnSpc>
                          <a:spcPts val="1610"/>
                        </a:lnSpc>
                        <a:spcAft>
                          <a:spcPts val="0"/>
                        </a:spcAft>
                      </a:pPr>
                      <a:r>
                        <a:rPr lang="en-US" sz="1400">
                          <a:effectLst/>
                        </a:rPr>
                        <a:t>Adds the</a:t>
                      </a:r>
                      <a:r>
                        <a:rPr lang="en-US" sz="1400" spc="5">
                          <a:effectLst/>
                        </a:rPr>
                        <a:t> </a:t>
                      </a:r>
                      <a:r>
                        <a:rPr lang="en-US" sz="1400">
                          <a:effectLst/>
                        </a:rPr>
                        <a:t>products</a:t>
                      </a:r>
                      <a:r>
                        <a:rPr lang="en-US" sz="1400" spc="5">
                          <a:effectLst/>
                        </a:rPr>
                        <a:t> </a:t>
                      </a:r>
                      <a:r>
                        <a:rPr lang="en-US" sz="1400" spc="-5">
                          <a:effectLst/>
                        </a:rPr>
                        <a:t>successfully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8895">
                        <a:lnSpc>
                          <a:spcPts val="1610"/>
                        </a:lnSpc>
                      </a:pPr>
                      <a:r>
                        <a:rPr lang="en-US" sz="1400">
                          <a:effectLst/>
                        </a:rPr>
                        <a:t>Adds the</a:t>
                      </a:r>
                      <a:r>
                        <a:rPr lang="en-US" sz="1400" spc="5">
                          <a:effectLst/>
                        </a:rPr>
                        <a:t> </a:t>
                      </a:r>
                      <a:r>
                        <a:rPr lang="en-US" sz="1400">
                          <a:effectLst/>
                        </a:rPr>
                        <a:t>product</a:t>
                      </a:r>
                      <a:r>
                        <a:rPr lang="en-US" sz="1400" spc="5">
                          <a:effectLst/>
                        </a:rPr>
                        <a:t> </a:t>
                      </a:r>
                      <a:r>
                        <a:rPr lang="en-US" sz="1400">
                          <a:effectLst/>
                        </a:rPr>
                        <a:t>Successfully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
                        </a:spcBef>
                        <a:spcAft>
                          <a:spcPts val="0"/>
                        </a:spcAft>
                      </a:pPr>
                      <a:r>
                        <a:rPr lang="en-US" sz="1400" dirty="0">
                          <a:effectLst/>
                        </a:rPr>
                        <a:t>Pass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09495274"/>
                  </a:ext>
                </a:extLst>
              </a:tr>
            </a:tbl>
          </a:graphicData>
        </a:graphic>
      </p:graphicFrame>
      <p:sp>
        <p:nvSpPr>
          <p:cNvPr id="9" name="Rectangle 2">
            <a:extLst>
              <a:ext uri="{FF2B5EF4-FFF2-40B4-BE49-F238E27FC236}">
                <a16:creationId xmlns:a16="http://schemas.microsoft.com/office/drawing/2014/main" id="{E9EE89F3-57CC-F2AD-7E4C-C41C2C14A5A7}"/>
              </a:ext>
            </a:extLst>
          </p:cNvPr>
          <p:cNvSpPr>
            <a:spLocks noChangeArrowheads="1"/>
          </p:cNvSpPr>
          <p:nvPr/>
        </p:nvSpPr>
        <p:spPr bwMode="auto">
          <a:xfrm>
            <a:off x="1962150" y="4929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49064" tIns="863328" rIns="837936"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IN" sz="3200" b="1" dirty="0">
                <a:solidFill>
                  <a:srgbClr val="7030A0"/>
                </a:solidFill>
                <a:latin typeface="Times New Roman"/>
                <a:ea typeface="Times New Roman"/>
                <a:cs typeface="Times New Roman"/>
                <a:sym typeface="Times New Roman"/>
              </a:rPr>
              <a:t>TEST CASES AND REPORT</a:t>
            </a:r>
            <a:endParaRPr sz="19900" b="1" dirty="0">
              <a:solidFill>
                <a:srgbClr val="7030A0"/>
              </a:solidFill>
              <a:latin typeface="Times New Roman"/>
              <a:ea typeface="Times New Roman"/>
              <a:cs typeface="Times New Roman"/>
              <a:sym typeface="Times New Roman"/>
            </a:endParaRPr>
          </a:p>
        </p:txBody>
      </p:sp>
      <p:sp>
        <p:nvSpPr>
          <p:cNvPr id="260" name="Google Shape;260;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61" name="Google Shape;261;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
        <p:nvSpPr>
          <p:cNvPr id="5" name="TextBox 4">
            <a:extLst>
              <a:ext uri="{FF2B5EF4-FFF2-40B4-BE49-F238E27FC236}">
                <a16:creationId xmlns:a16="http://schemas.microsoft.com/office/drawing/2014/main" id="{00A7849D-DDAF-A7C3-0AA0-F6F8B949C423}"/>
              </a:ext>
            </a:extLst>
          </p:cNvPr>
          <p:cNvSpPr txBox="1"/>
          <p:nvPr/>
        </p:nvSpPr>
        <p:spPr>
          <a:xfrm>
            <a:off x="628650" y="1159697"/>
            <a:ext cx="4572000" cy="969496"/>
          </a:xfrm>
          <a:prstGeom prst="rect">
            <a:avLst/>
          </a:prstGeom>
          <a:noFill/>
        </p:spPr>
        <p:txBody>
          <a:bodyPr wrap="square">
            <a:spAutoFit/>
          </a:bodyPr>
          <a:lstStyle/>
          <a:p>
            <a:pPr marL="165100">
              <a:spcBef>
                <a:spcPts val="300"/>
              </a:spcBef>
            </a:pPr>
            <a:r>
              <a:rPr lang="en-US" sz="1400" b="1" dirty="0">
                <a:effectLst/>
                <a:latin typeface="Times New Roman" panose="02020603050405020304" pitchFamily="18" charset="0"/>
                <a:ea typeface="Times New Roman" panose="02020603050405020304" pitchFamily="18" charset="0"/>
              </a:rPr>
              <a:t>TEST</a:t>
            </a:r>
            <a:r>
              <a:rPr lang="en-US" sz="1400" b="1" spc="-1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REPORT:</a:t>
            </a:r>
            <a:r>
              <a:rPr lang="en-US" sz="1400" b="0" dirty="0">
                <a:effectLst/>
                <a:latin typeface="Times New Roman" panose="02020603050405020304" pitchFamily="18" charset="0"/>
                <a:ea typeface="Times New Roman" panose="02020603050405020304" pitchFamily="18" charset="0"/>
              </a:rPr>
              <a:t>02</a:t>
            </a:r>
            <a:endParaRPr lang="en-IN" sz="1400" b="1" dirty="0">
              <a:effectLst/>
              <a:latin typeface="Times New Roman" panose="02020603050405020304" pitchFamily="18" charset="0"/>
              <a:ea typeface="Times New Roman" panose="02020603050405020304" pitchFamily="18" charset="0"/>
            </a:endParaRPr>
          </a:p>
          <a:p>
            <a:pPr marL="165100">
              <a:spcBef>
                <a:spcPts val="925"/>
              </a:spcBef>
              <a:spcAft>
                <a:spcPts val="0"/>
              </a:spcAft>
            </a:pPr>
            <a:r>
              <a:rPr lang="en-US" sz="1400" b="1" dirty="0">
                <a:effectLst/>
                <a:latin typeface="Times New Roman" panose="02020603050405020304" pitchFamily="18" charset="0"/>
                <a:ea typeface="Times New Roman" panose="02020603050405020304" pitchFamily="18" charset="0"/>
              </a:rPr>
              <a:t>PRODUCT:</a:t>
            </a:r>
            <a:r>
              <a:rPr lang="en-US" sz="1400" b="1"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Aws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cloud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console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cloud</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storage</a:t>
            </a:r>
            <a:endParaRPr lang="en-IN" sz="1100" dirty="0">
              <a:effectLst/>
              <a:latin typeface="Times New Roman" panose="02020603050405020304" pitchFamily="18" charset="0"/>
              <a:ea typeface="Times New Roman" panose="02020603050405020304" pitchFamily="18" charset="0"/>
            </a:endParaRPr>
          </a:p>
          <a:p>
            <a:pPr marL="165100">
              <a:spcBef>
                <a:spcPts val="935"/>
              </a:spcBef>
              <a:spcAft>
                <a:spcPts val="0"/>
              </a:spcAft>
            </a:pPr>
            <a:r>
              <a:rPr lang="en-US" sz="1400" b="1" dirty="0">
                <a:effectLst/>
                <a:latin typeface="Times New Roman" panose="02020603050405020304" pitchFamily="18" charset="0"/>
                <a:ea typeface="Times New Roman" panose="02020603050405020304" pitchFamily="18" charset="0"/>
              </a:rPr>
              <a:t>USECASE:</a:t>
            </a:r>
            <a:r>
              <a:rPr lang="en-US" sz="1400" b="1"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Aws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cloud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storage</a:t>
            </a:r>
            <a:endParaRPr lang="en-IN" sz="110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F7486206-68EF-7837-EA6C-BA492E4CADA3}"/>
              </a:ext>
            </a:extLst>
          </p:cNvPr>
          <p:cNvGraphicFramePr>
            <a:graphicFrameLocks noGrp="1"/>
          </p:cNvGraphicFramePr>
          <p:nvPr>
            <p:extLst>
              <p:ext uri="{D42A27DB-BD31-4B8C-83A1-F6EECF244321}">
                <p14:modId xmlns:p14="http://schemas.microsoft.com/office/powerpoint/2010/main" val="1734941936"/>
              </p:ext>
            </p:extLst>
          </p:nvPr>
        </p:nvGraphicFramePr>
        <p:xfrm>
          <a:off x="958647" y="2592641"/>
          <a:ext cx="6828503" cy="1916896"/>
        </p:xfrm>
        <a:graphic>
          <a:graphicData uri="http://schemas.openxmlformats.org/drawingml/2006/table">
            <a:tbl>
              <a:tblPr firstRow="1" firstCol="1" lastRow="1" lastCol="1" bandRow="1" bandCol="1">
                <a:tableStyleId>{936E1BF7-1160-4780-8E44-3F4E38245AB8}</a:tableStyleId>
              </a:tblPr>
              <a:tblGrid>
                <a:gridCol w="1070336">
                  <a:extLst>
                    <a:ext uri="{9D8B030D-6E8A-4147-A177-3AD203B41FA5}">
                      <a16:colId xmlns:a16="http://schemas.microsoft.com/office/drawing/2014/main" val="187653556"/>
                    </a:ext>
                  </a:extLst>
                </a:gridCol>
                <a:gridCol w="1861356">
                  <a:extLst>
                    <a:ext uri="{9D8B030D-6E8A-4147-A177-3AD203B41FA5}">
                      <a16:colId xmlns:a16="http://schemas.microsoft.com/office/drawing/2014/main" val="817511256"/>
                    </a:ext>
                  </a:extLst>
                </a:gridCol>
                <a:gridCol w="1299694">
                  <a:extLst>
                    <a:ext uri="{9D8B030D-6E8A-4147-A177-3AD203B41FA5}">
                      <a16:colId xmlns:a16="http://schemas.microsoft.com/office/drawing/2014/main" val="4290617778"/>
                    </a:ext>
                  </a:extLst>
                </a:gridCol>
                <a:gridCol w="1297423">
                  <a:extLst>
                    <a:ext uri="{9D8B030D-6E8A-4147-A177-3AD203B41FA5}">
                      <a16:colId xmlns:a16="http://schemas.microsoft.com/office/drawing/2014/main" val="2997451164"/>
                    </a:ext>
                  </a:extLst>
                </a:gridCol>
                <a:gridCol w="1299694">
                  <a:extLst>
                    <a:ext uri="{9D8B030D-6E8A-4147-A177-3AD203B41FA5}">
                      <a16:colId xmlns:a16="http://schemas.microsoft.com/office/drawing/2014/main" val="2649031480"/>
                    </a:ext>
                  </a:extLst>
                </a:gridCol>
              </a:tblGrid>
              <a:tr h="540148">
                <a:tc>
                  <a:txBody>
                    <a:bodyPr/>
                    <a:lstStyle/>
                    <a:p>
                      <a:pPr marL="67945" marR="168910">
                        <a:lnSpc>
                          <a:spcPts val="1620"/>
                        </a:lnSpc>
                      </a:pPr>
                      <a:r>
                        <a:rPr lang="en-US" sz="1400">
                          <a:effectLst/>
                        </a:rPr>
                        <a:t>Testcase</a:t>
                      </a:r>
                      <a:r>
                        <a:rPr lang="en-US" sz="1400" spc="-335">
                          <a:effectLst/>
                        </a:rPr>
                        <a:t> </a:t>
                      </a:r>
                      <a:r>
                        <a:rPr lang="en-US" sz="1400">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86360">
                        <a:lnSpc>
                          <a:spcPts val="1620"/>
                        </a:lnSpc>
                      </a:pPr>
                      <a:r>
                        <a:rPr lang="en-US" sz="1400">
                          <a:effectLst/>
                        </a:rPr>
                        <a:t>Testcase/Action to</a:t>
                      </a:r>
                      <a:r>
                        <a:rPr lang="en-US" sz="1400" spc="-335">
                          <a:effectLst/>
                        </a:rPr>
                        <a:t> </a:t>
                      </a:r>
                      <a:r>
                        <a:rPr lang="en-US" sz="1400">
                          <a:effectLst/>
                        </a:rPr>
                        <a:t>be performed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302260">
                        <a:lnSpc>
                          <a:spcPts val="1620"/>
                        </a:lnSpc>
                        <a:spcAft>
                          <a:spcPts val="0"/>
                        </a:spcAft>
                      </a:pPr>
                      <a:r>
                        <a:rPr lang="en-US" sz="1400">
                          <a:effectLst/>
                        </a:rPr>
                        <a:t>Expected</a:t>
                      </a:r>
                      <a:r>
                        <a:rPr lang="en-US" sz="1400" spc="-335">
                          <a:effectLst/>
                        </a:rPr>
                        <a:t> </a:t>
                      </a:r>
                      <a:r>
                        <a:rPr lang="en-US" sz="1400">
                          <a:effectLst/>
                        </a:rPr>
                        <a:t>Result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498475">
                        <a:lnSpc>
                          <a:spcPts val="1620"/>
                        </a:lnSpc>
                        <a:spcAft>
                          <a:spcPts val="0"/>
                        </a:spcAft>
                      </a:pPr>
                      <a:r>
                        <a:rPr lang="en-US" sz="1400">
                          <a:effectLst/>
                        </a:rPr>
                        <a:t>Actual</a:t>
                      </a:r>
                      <a:r>
                        <a:rPr lang="en-US" sz="1400" spc="-335">
                          <a:effectLst/>
                        </a:rPr>
                        <a:t> </a:t>
                      </a:r>
                      <a:r>
                        <a:rPr lang="en-US" sz="1400">
                          <a:effectLst/>
                        </a:rPr>
                        <a:t>Result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r>
                        <a:rPr lang="en-US" sz="1400">
                          <a:effectLst/>
                        </a:rPr>
                        <a:t>Pass/Fail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60587841"/>
                  </a:ext>
                </a:extLst>
              </a:tr>
              <a:tr h="1376748">
                <a:tc>
                  <a:txBody>
                    <a:bodyPr/>
                    <a:lstStyle/>
                    <a:p>
                      <a:pPr marL="67945">
                        <a:lnSpc>
                          <a:spcPts val="1595"/>
                        </a:lnSpc>
                      </a:pPr>
                      <a:r>
                        <a:rPr lang="en-US"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07315"/>
                      <a:r>
                        <a:rPr lang="en-US" sz="1400">
                          <a:effectLst/>
                        </a:rPr>
                        <a:t>The database is</a:t>
                      </a:r>
                      <a:r>
                        <a:rPr lang="en-US" sz="1400" spc="5">
                          <a:effectLst/>
                        </a:rPr>
                        <a:t> </a:t>
                      </a:r>
                      <a:r>
                        <a:rPr lang="en-US" sz="1400">
                          <a:effectLst/>
                        </a:rPr>
                        <a:t>connected to the</a:t>
                      </a:r>
                      <a:r>
                        <a:rPr lang="en-US" sz="1400" spc="5">
                          <a:effectLst/>
                        </a:rPr>
                        <a:t> </a:t>
                      </a:r>
                      <a:r>
                        <a:rPr lang="en-US" sz="1400">
                          <a:effectLst/>
                        </a:rPr>
                        <a:t>cloud</a:t>
                      </a:r>
                      <a:r>
                        <a:rPr lang="en-US" sz="1400" spc="-25">
                          <a:effectLst/>
                        </a:rPr>
                        <a:t> </a:t>
                      </a:r>
                      <a:r>
                        <a:rPr lang="en-US" sz="1400">
                          <a:effectLst/>
                        </a:rPr>
                        <a:t>and</a:t>
                      </a:r>
                      <a:r>
                        <a:rPr lang="en-US" sz="1400" spc="-20">
                          <a:effectLst/>
                        </a:rPr>
                        <a:t> </a:t>
                      </a:r>
                      <a:r>
                        <a:rPr lang="en-US" sz="1400">
                          <a:effectLst/>
                        </a:rPr>
                        <a:t>can</a:t>
                      </a:r>
                      <a:r>
                        <a:rPr lang="en-US" sz="1400" spc="-40">
                          <a:effectLst/>
                        </a:rPr>
                        <a:t> </a:t>
                      </a:r>
                      <a:r>
                        <a:rPr lang="en-US" sz="1400">
                          <a:effectLst/>
                        </a:rPr>
                        <a:t>view</a:t>
                      </a:r>
                      <a:r>
                        <a:rPr lang="en-US" sz="1400" spc="-335">
                          <a:effectLst/>
                        </a:rPr>
                        <a:t> </a:t>
                      </a:r>
                      <a:r>
                        <a:rPr lang="en-US" sz="1400">
                          <a:effectLst/>
                        </a:rPr>
                        <a:t>the</a:t>
                      </a:r>
                      <a:r>
                        <a:rPr lang="en-US" sz="1400" spc="-20">
                          <a:effectLst/>
                        </a:rPr>
                        <a:t> </a:t>
                      </a:r>
                      <a:r>
                        <a:rPr lang="en-US" sz="1400">
                          <a:effectLst/>
                        </a:rPr>
                        <a:t>database</a:t>
                      </a:r>
                      <a:endParaRPr lang="en-IN" sz="1100">
                        <a:effectLst/>
                      </a:endParaRPr>
                    </a:p>
                    <a:p>
                      <a:pPr marL="67945">
                        <a:lnSpc>
                          <a:spcPts val="1505"/>
                        </a:lnSpc>
                      </a:pPr>
                      <a:r>
                        <a:rPr lang="en-US" sz="1400">
                          <a:effectLst/>
                        </a:rPr>
                        <a:t>as</a:t>
                      </a:r>
                      <a:r>
                        <a:rPr lang="en-US" sz="1400" spc="-5">
                          <a:effectLst/>
                        </a:rPr>
                        <a:t> </a:t>
                      </a:r>
                      <a:r>
                        <a:rPr lang="en-US" sz="1400">
                          <a:effectLst/>
                        </a:rPr>
                        <a:t>shown in</a:t>
                      </a:r>
                      <a:r>
                        <a:rPr lang="en-US" sz="1400" spc="-25">
                          <a:effectLst/>
                        </a:rPr>
                        <a:t> </a:t>
                      </a:r>
                      <a:r>
                        <a:rPr lang="en-US" sz="1400">
                          <a:effectLst/>
                        </a:rPr>
                        <a:t>A.2.2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104775">
                        <a:spcAft>
                          <a:spcPts val="0"/>
                        </a:spcAft>
                      </a:pPr>
                      <a:r>
                        <a:rPr lang="en-US" sz="1400">
                          <a:effectLst/>
                        </a:rPr>
                        <a:t>Successfully</a:t>
                      </a:r>
                      <a:r>
                        <a:rPr lang="en-US" sz="1400" spc="-335">
                          <a:effectLst/>
                        </a:rPr>
                        <a:t> </a:t>
                      </a:r>
                      <a:r>
                        <a:rPr lang="en-US" sz="1400">
                          <a:effectLst/>
                        </a:rPr>
                        <a:t>done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103505">
                        <a:spcAft>
                          <a:spcPts val="0"/>
                        </a:spcAft>
                      </a:pPr>
                      <a:r>
                        <a:rPr lang="en-US" sz="1400">
                          <a:effectLst/>
                        </a:rPr>
                        <a:t>Successfully</a:t>
                      </a:r>
                      <a:r>
                        <a:rPr lang="en-US" sz="1400" spc="-335">
                          <a:effectLst/>
                        </a:rPr>
                        <a:t> </a:t>
                      </a:r>
                      <a:r>
                        <a:rPr lang="en-US" sz="1400">
                          <a:effectLst/>
                        </a:rPr>
                        <a:t>done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595"/>
                        </a:lnSpc>
                      </a:pPr>
                      <a:r>
                        <a:rPr lang="en-US" sz="1400" dirty="0">
                          <a:effectLst/>
                        </a:rPr>
                        <a:t>Pass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5048293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Abstract</a:t>
            </a:r>
            <a:endParaRPr sz="3600" b="1">
              <a:solidFill>
                <a:srgbClr val="7030A0"/>
              </a:solidFill>
              <a:latin typeface="Times New Roman"/>
              <a:ea typeface="Times New Roman"/>
              <a:cs typeface="Times New Roman"/>
              <a:sym typeface="Times New Roman"/>
            </a:endParaRPr>
          </a:p>
        </p:txBody>
      </p:sp>
      <p:sp>
        <p:nvSpPr>
          <p:cNvPr id="103" name="Google Shape;103;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04"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dirty="0"/>
          </a:p>
        </p:txBody>
      </p:sp>
      <p:sp>
        <p:nvSpPr>
          <p:cNvPr id="105" name="Google Shape;105;p2"/>
          <p:cNvSpPr/>
          <p:nvPr/>
        </p:nvSpPr>
        <p:spPr>
          <a:xfrm>
            <a:off x="571500" y="970657"/>
            <a:ext cx="8293100" cy="5570715"/>
          </a:xfrm>
          <a:prstGeom prst="rect">
            <a:avLst/>
          </a:prstGeom>
          <a:noFill/>
          <a:ln>
            <a:noFill/>
          </a:ln>
        </p:spPr>
        <p:txBody>
          <a:bodyPr spcFirstLastPara="1" wrap="square" lIns="91425" tIns="45700" rIns="91425" bIns="45700" anchor="t" anchorCtr="0">
            <a:sp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supply chains of emerging economies, the livelihoods of smallholder farmers are subpar because of financial exclusion, fraud, exploitation, corruption, deception, child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labour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other acts typically committed by powerful actors. A problem with social sustainability arises from this situation, and immediate action is required. In our viewpoint article, we adopt a customary strategy to flash academic interest in examining and creating research needs on the most proficient method to utilize innovation to address this current and basic maintainability and production network concern. Blockchain can be used to address complexities, inefficiencies, and other societal issues. The hash technique, which is crucial for online payments and transactions, is used to execute the blockchain concept, The hashing algorithm used to secure the transaction in our perspective article is Secured hash algorithm which is simply represented as SHA-256. Regardless of the size of the input transaction, this hashing algorithm always produces an output of 256 bits or 32 bytes. That is, if we use SHA-256 to hash two different inputs, say a 1 gigabyte movie and a 5-kilobyte image, The generated hash will be 256 bits long in dual instance. Additionally, it enables users to instantly purchase the desired products by making an online payment, and Amazon Web Service is used to permanently store information about product availability, price, and payment history in the cloud. Users can see a wide range of products and immediately purchase the ones they want. </a:t>
            </a:r>
            <a:endParaRPr lang="en-US"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IN"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69" name="Google Shape;269;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70" name="Google Shape;270;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pic>
        <p:nvPicPr>
          <p:cNvPr id="2" name="image14.jpeg" descr="Graphical user interface, text, application  Description automatically generated">
            <a:extLst>
              <a:ext uri="{FF2B5EF4-FFF2-40B4-BE49-F238E27FC236}">
                <a16:creationId xmlns:a16="http://schemas.microsoft.com/office/drawing/2014/main" id="{88C77526-6F15-6497-4DA0-96651EF35CA8}"/>
              </a:ext>
            </a:extLst>
          </p:cNvPr>
          <p:cNvPicPr>
            <a:picLocks noChangeAspect="1"/>
          </p:cNvPicPr>
          <p:nvPr/>
        </p:nvPicPr>
        <p:blipFill>
          <a:blip r:embed="rId3" cstate="print"/>
          <a:stretch>
            <a:fillRect/>
          </a:stretch>
        </p:blipFill>
        <p:spPr>
          <a:xfrm>
            <a:off x="1356852" y="1224116"/>
            <a:ext cx="6799005" cy="405580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IN"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77" name="Google Shape;277;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78" name="Google Shape;278;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pic>
        <p:nvPicPr>
          <p:cNvPr id="2" name="image13.jpeg">
            <a:extLst>
              <a:ext uri="{FF2B5EF4-FFF2-40B4-BE49-F238E27FC236}">
                <a16:creationId xmlns:a16="http://schemas.microsoft.com/office/drawing/2014/main" id="{6D263266-50C6-212C-ABDA-5DB2E719653E}"/>
              </a:ext>
            </a:extLst>
          </p:cNvPr>
          <p:cNvPicPr>
            <a:picLocks noChangeAspect="1"/>
          </p:cNvPicPr>
          <p:nvPr/>
        </p:nvPicPr>
        <p:blipFill>
          <a:blip r:embed="rId3" cstate="print"/>
          <a:stretch>
            <a:fillRect/>
          </a:stretch>
        </p:blipFill>
        <p:spPr>
          <a:xfrm>
            <a:off x="1032387" y="1890395"/>
            <a:ext cx="7482963" cy="34632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IN"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77" name="Google Shape;277;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78" name="Google Shape;278;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pic>
        <p:nvPicPr>
          <p:cNvPr id="2" name="image15.jpeg">
            <a:extLst>
              <a:ext uri="{FF2B5EF4-FFF2-40B4-BE49-F238E27FC236}">
                <a16:creationId xmlns:a16="http://schemas.microsoft.com/office/drawing/2014/main" id="{4F046C20-1432-C206-5905-3C9954837EC8}"/>
              </a:ext>
            </a:extLst>
          </p:cNvPr>
          <p:cNvPicPr>
            <a:picLocks noChangeAspect="1"/>
          </p:cNvPicPr>
          <p:nvPr/>
        </p:nvPicPr>
        <p:blipFill>
          <a:blip r:embed="rId3" cstate="print"/>
          <a:stretch>
            <a:fillRect/>
          </a:stretch>
        </p:blipFill>
        <p:spPr>
          <a:xfrm>
            <a:off x="1209368" y="1784555"/>
            <a:ext cx="6474542" cy="3406877"/>
          </a:xfrm>
          <a:prstGeom prst="rect">
            <a:avLst/>
          </a:prstGeom>
        </p:spPr>
      </p:pic>
    </p:spTree>
    <p:extLst>
      <p:ext uri="{BB962C8B-B14F-4D97-AF65-F5344CB8AC3E}">
        <p14:creationId xmlns:p14="http://schemas.microsoft.com/office/powerpoint/2010/main" val="154737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IN"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85" name="Google Shape;285;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86" name="Google Shape;286;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pic>
        <p:nvPicPr>
          <p:cNvPr id="3" name="image16.jpeg">
            <a:extLst>
              <a:ext uri="{FF2B5EF4-FFF2-40B4-BE49-F238E27FC236}">
                <a16:creationId xmlns:a16="http://schemas.microsoft.com/office/drawing/2014/main" id="{FCA20029-223D-0FE8-6830-C90592682BF6}"/>
              </a:ext>
            </a:extLst>
          </p:cNvPr>
          <p:cNvPicPr>
            <a:picLocks noChangeAspect="1"/>
          </p:cNvPicPr>
          <p:nvPr/>
        </p:nvPicPr>
        <p:blipFill>
          <a:blip r:embed="rId3" cstate="print"/>
          <a:stretch>
            <a:fillRect/>
          </a:stretch>
        </p:blipFill>
        <p:spPr>
          <a:xfrm>
            <a:off x="1607574" y="1150375"/>
            <a:ext cx="6430297" cy="426228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IN" sz="3200" b="1" dirty="0">
                <a:solidFill>
                  <a:srgbClr val="7030A0"/>
                </a:solidFill>
                <a:latin typeface="Times New Roman"/>
                <a:ea typeface="Times New Roman"/>
                <a:cs typeface="Times New Roman"/>
                <a:sym typeface="Times New Roman"/>
              </a:rPr>
              <a:t>Conclusion / Future Enhancement</a:t>
            </a:r>
            <a:endParaRPr sz="19900" b="1" dirty="0">
              <a:solidFill>
                <a:srgbClr val="7030A0"/>
              </a:solidFill>
              <a:latin typeface="Times New Roman"/>
              <a:ea typeface="Times New Roman"/>
              <a:cs typeface="Times New Roman"/>
              <a:sym typeface="Times New Roman"/>
            </a:endParaRPr>
          </a:p>
        </p:txBody>
      </p:sp>
      <p:sp>
        <p:nvSpPr>
          <p:cNvPr id="293" name="Google Shape;293;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294" name="Google Shape;294;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
        <p:nvSpPr>
          <p:cNvPr id="3" name="TextBox 2">
            <a:extLst>
              <a:ext uri="{FF2B5EF4-FFF2-40B4-BE49-F238E27FC236}">
                <a16:creationId xmlns:a16="http://schemas.microsoft.com/office/drawing/2014/main" id="{84B64F83-FBF0-28DA-A7F0-47F7D98F8D42}"/>
              </a:ext>
            </a:extLst>
          </p:cNvPr>
          <p:cNvSpPr txBox="1"/>
          <p:nvPr/>
        </p:nvSpPr>
        <p:spPr>
          <a:xfrm>
            <a:off x="1091381" y="1301591"/>
            <a:ext cx="6931741" cy="4613058"/>
          </a:xfrm>
          <a:prstGeom prst="rect">
            <a:avLst/>
          </a:prstGeom>
          <a:noFill/>
        </p:spPr>
        <p:txBody>
          <a:bodyPr wrap="square">
            <a:spAutoFit/>
          </a:bodyPr>
          <a:lstStyle/>
          <a:p>
            <a:pPr marL="165100" marR="73025" indent="98996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In this the transaction between the consumers are made easier. This helps us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understand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issues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easily.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made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comfortable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farmer.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farmers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benefited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selling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online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made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easier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understand.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reach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together</a:t>
            </a:r>
            <a:r>
              <a:rPr lang="en-US" sz="1800" spc="-2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to</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solve</a:t>
            </a:r>
            <a:r>
              <a:rPr lang="en-US" sz="1800" spc="-7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problems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Setting up a genuine database system, Increasing the number of messages exchanged and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size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those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messages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 increasing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efficiency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IN" sz="3200" b="1">
                <a:solidFill>
                  <a:srgbClr val="7030A0"/>
                </a:solidFill>
                <a:latin typeface="Times New Roman"/>
                <a:ea typeface="Times New Roman"/>
                <a:cs typeface="Times New Roman"/>
                <a:sym typeface="Times New Roman"/>
              </a:rPr>
              <a:t>Reference Paper/ URL</a:t>
            </a:r>
            <a:endParaRPr sz="3200" b="1">
              <a:solidFill>
                <a:srgbClr val="7030A0"/>
              </a:solidFill>
              <a:latin typeface="Times New Roman"/>
              <a:ea typeface="Times New Roman"/>
              <a:cs typeface="Times New Roman"/>
              <a:sym typeface="Times New Roman"/>
            </a:endParaRPr>
          </a:p>
        </p:txBody>
      </p:sp>
      <p:sp>
        <p:nvSpPr>
          <p:cNvPr id="301" name="Google Shape;301;p25"/>
          <p:cNvSpPr txBox="1"/>
          <p:nvPr/>
        </p:nvSpPr>
        <p:spPr>
          <a:xfrm>
            <a:off x="257698" y="743569"/>
            <a:ext cx="7886700" cy="53025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Calibri"/>
              <a:buNone/>
            </a:pPr>
            <a:endParaRPr lang="en-IN" sz="1800" dirty="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1800"/>
              <a:buFont typeface="Calibri"/>
              <a:buNone/>
            </a:pPr>
            <a:endParaRPr sz="1800" dirty="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1800"/>
              <a:buFont typeface="Calibri"/>
              <a:buNone/>
            </a:pPr>
            <a:endParaRPr sz="1800" dirty="0">
              <a:solidFill>
                <a:schemeClr val="dk1"/>
              </a:solidFill>
              <a:latin typeface="Times New Roman"/>
              <a:ea typeface="Times New Roman"/>
              <a:cs typeface="Times New Roman"/>
              <a:sym typeface="Times New Roman"/>
            </a:endParaRPr>
          </a:p>
        </p:txBody>
      </p:sp>
      <p:sp>
        <p:nvSpPr>
          <p:cNvPr id="302" name="Google Shape;302;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303" name="Google Shape;303;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
        <p:nvSpPr>
          <p:cNvPr id="3" name="TextBox 2">
            <a:extLst>
              <a:ext uri="{FF2B5EF4-FFF2-40B4-BE49-F238E27FC236}">
                <a16:creationId xmlns:a16="http://schemas.microsoft.com/office/drawing/2014/main" id="{62EF5356-0D21-DCE3-54B0-7CB99D8AB423}"/>
              </a:ext>
            </a:extLst>
          </p:cNvPr>
          <p:cNvSpPr txBox="1"/>
          <p:nvPr/>
        </p:nvSpPr>
        <p:spPr>
          <a:xfrm>
            <a:off x="737419" y="622366"/>
            <a:ext cx="7777931" cy="5808321"/>
          </a:xfrm>
          <a:prstGeom prst="rect">
            <a:avLst/>
          </a:prstGeom>
          <a:noFill/>
        </p:spPr>
        <p:txBody>
          <a:bodyPr wrap="square">
            <a:spAutoFit/>
          </a:bodyPr>
          <a:lstStyle/>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Aflaki</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B. Feldman, and R. Swinney, “Becoming strategic: Endogenous consumer time preferences and multiperiod pricing,” </a:t>
            </a:r>
            <a:r>
              <a:rPr lang="en-US" i="1"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Oper</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Res.</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vol. 68, no. 4, pp. 1116–1131, 2020.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[2] S. Asian and X. </a:t>
            </a:r>
            <a:r>
              <a:rPr lang="en-US"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Nie</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“Coordination in supply chains with uncertain demand and disruption risks: Existence, analysis, and insight,” </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IEEE Trans. Syst.,</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Man, </a:t>
            </a:r>
            <a:r>
              <a:rPr lang="en-US" i="1"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Cybern</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Syst.</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vol. 44, no. 9, pp. 1139–1154, Sep. 2014.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[3] Y. Aviv and A. </a:t>
            </a:r>
            <a:r>
              <a:rPr lang="en-US"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Pazgal</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“Optimal pricing of seasonal products in the presence of forward-looking consumers,” </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Manuf. Service </a:t>
            </a:r>
            <a:r>
              <a:rPr lang="en-US" i="1"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Oper</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Manage.</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vol. 10, no. 3, pp. 339–359, 2008.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[4] I. </a:t>
            </a:r>
            <a:r>
              <a:rPr lang="en-US"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Bellos</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M. Ferguson, and L. B. </a:t>
            </a:r>
            <a:r>
              <a:rPr lang="en-US"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Toktay</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“The car sharing economy: Interaction of business model choice and product line design,” </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Manuf.</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Service </a:t>
            </a:r>
            <a:r>
              <a:rPr lang="en-US" i="1"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Oper</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Manage.</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vol. 19, no. 2, pp. 185–201, 2017.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[5] S. </a:t>
            </a:r>
            <a:r>
              <a:rPr lang="en-US"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Benjaafar</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and M. Hu, “Operations management in the age of the sharing economy: What is old and what is new?,” </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Manuf. Service </a:t>
            </a:r>
            <a:r>
              <a:rPr lang="en-US" i="1"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Oper</a:t>
            </a:r>
            <a:r>
              <a:rPr lang="en-US" i="1"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Manage.</a:t>
            </a:r>
            <a:r>
              <a:rPr lang="en-US"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vol. 22, no. 1, pp. 93–101, 2019.</a:t>
            </a:r>
          </a:p>
          <a:p>
            <a:pPr marR="73660" lvl="0" algn="just">
              <a:lnSpc>
                <a:spcPct val="150000"/>
              </a:lnSpc>
              <a:buClr>
                <a:srgbClr val="252525"/>
              </a:buClr>
              <a:buSzPts val="1200"/>
              <a:tabLst>
                <a:tab pos="374650" algn="l"/>
              </a:tabLst>
            </a:pPr>
            <a:endParaRPr lang="en-IN" sz="1100" dirty="0">
              <a:latin typeface="Calibri" panose="020F0502020204030204" pitchFamily="34" charset="0"/>
              <a:ea typeface="Times New Roman" panose="02020603050405020304" pitchFamily="18" charset="0"/>
              <a:cs typeface="Times New Roman" panose="02020603050405020304" pitchFamily="18" charset="0"/>
            </a:endParaRPr>
          </a:p>
          <a:p>
            <a:pPr marR="73660" lvl="0" algn="just">
              <a:lnSpc>
                <a:spcPct val="150000"/>
              </a:lnSpc>
              <a:buClr>
                <a:srgbClr val="252525"/>
              </a:buClr>
              <a:buSzPts val="1200"/>
              <a:tabLst>
                <a:tab pos="374650" algn="l"/>
              </a:tabLst>
            </a:pPr>
            <a:r>
              <a:rPr lang="en-IN" dirty="0">
                <a:solidFill>
                  <a:srgbClr val="252525"/>
                </a:solidFill>
                <a:effectLst/>
                <a:latin typeface="Calibri" panose="020F0502020204030204" pitchFamily="34" charset="0"/>
                <a:ea typeface="Times New Roman" panose="02020603050405020304" pitchFamily="18" charset="0"/>
                <a:cs typeface="Times New Roman" panose="02020603050405020304" pitchFamily="18" charset="0"/>
              </a:rPr>
              <a:t>[6</a:t>
            </a:r>
            <a:r>
              <a:rPr lang="en-IN" dirty="0">
                <a:solidFill>
                  <a:srgbClr val="252525"/>
                </a:solidFill>
                <a:latin typeface="Calibri" panose="020F0502020204030204" pitchFamily="34" charset="0"/>
                <a:ea typeface="Times New Roman" panose="02020603050405020304" pitchFamily="18" charset="0"/>
                <a:cs typeface="Times New Roman" panose="02020603050405020304" pitchFamily="18" charset="0"/>
              </a:rPr>
              <a:t>]</a:t>
            </a:r>
            <a:r>
              <a:rPr lang="en-US" dirty="0">
                <a:solidFill>
                  <a:srgbClr val="252525"/>
                </a:solidFill>
                <a:effectLst/>
                <a:latin typeface="Times New Roman" panose="02020603050405020304" pitchFamily="18" charset="0"/>
                <a:ea typeface="Times New Roman" panose="02020603050405020304" pitchFamily="18" charset="0"/>
              </a:rPr>
              <a:t>S.</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err="1">
                <a:solidFill>
                  <a:srgbClr val="252525"/>
                </a:solidFill>
                <a:effectLst/>
                <a:latin typeface="Times New Roman" panose="02020603050405020304" pitchFamily="18" charset="0"/>
                <a:ea typeface="Times New Roman" panose="02020603050405020304" pitchFamily="18" charset="0"/>
              </a:rPr>
              <a:t>Benjaafar</a:t>
            </a:r>
            <a:r>
              <a:rPr lang="en-US" dirty="0">
                <a:solidFill>
                  <a:srgbClr val="252525"/>
                </a:solidFill>
                <a:effectLst/>
                <a:latin typeface="Times New Roman" panose="02020603050405020304" pitchFamily="18" charset="0"/>
                <a:ea typeface="Times New Roman" panose="02020603050405020304" pitchFamily="18" charset="0"/>
              </a:rPr>
              <a:t>,</a:t>
            </a:r>
            <a:r>
              <a:rPr lang="en-US" spc="-6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G.</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Kong,</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X.</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Li,</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and</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C.</a:t>
            </a:r>
            <a:r>
              <a:rPr lang="en-US" spc="-55" dirty="0">
                <a:solidFill>
                  <a:srgbClr val="252525"/>
                </a:solidFill>
                <a:effectLst/>
                <a:latin typeface="Times New Roman" panose="02020603050405020304" pitchFamily="18" charset="0"/>
                <a:ea typeface="Times New Roman" panose="02020603050405020304" pitchFamily="18" charset="0"/>
              </a:rPr>
              <a:t> </a:t>
            </a:r>
            <a:r>
              <a:rPr lang="en-US" dirty="0" err="1">
                <a:solidFill>
                  <a:srgbClr val="252525"/>
                </a:solidFill>
                <a:effectLst/>
                <a:latin typeface="Times New Roman" panose="02020603050405020304" pitchFamily="18" charset="0"/>
                <a:ea typeface="Times New Roman" panose="02020603050405020304" pitchFamily="18" charset="0"/>
              </a:rPr>
              <a:t>Courcoubetis</a:t>
            </a:r>
            <a:r>
              <a:rPr lang="en-US" dirty="0">
                <a:solidFill>
                  <a:srgbClr val="252525"/>
                </a:solidFill>
                <a:effectLst/>
                <a:latin typeface="Times New Roman" panose="02020603050405020304" pitchFamily="18" charset="0"/>
                <a:ea typeface="Times New Roman" panose="02020603050405020304" pitchFamily="18" charset="0"/>
              </a:rPr>
              <a:t>,</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“Peer-to-peer</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product</a:t>
            </a:r>
            <a:r>
              <a:rPr lang="en-US" spc="-4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sharing:</a:t>
            </a:r>
            <a:r>
              <a:rPr lang="en-US" spc="-4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Implications</a:t>
            </a:r>
            <a:r>
              <a:rPr lang="en-US" spc="-28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for</a:t>
            </a:r>
            <a:r>
              <a:rPr lang="en-US" spc="-5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ownership,</a:t>
            </a:r>
            <a:r>
              <a:rPr lang="en-US" spc="-4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usage,</a:t>
            </a:r>
            <a:r>
              <a:rPr lang="en-US" spc="-3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and</a:t>
            </a:r>
            <a:r>
              <a:rPr lang="en-US" spc="-3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social</a:t>
            </a:r>
            <a:r>
              <a:rPr lang="en-US" spc="-4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welfare</a:t>
            </a:r>
            <a:r>
              <a:rPr lang="en-US" spc="-5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in</a:t>
            </a:r>
            <a:r>
              <a:rPr lang="en-US" spc="-4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the</a:t>
            </a:r>
            <a:r>
              <a:rPr lang="en-US" spc="-3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sharing</a:t>
            </a:r>
            <a:r>
              <a:rPr lang="en-US" spc="-4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economy,”</a:t>
            </a:r>
            <a:r>
              <a:rPr lang="en-US" spc="-30" dirty="0">
                <a:solidFill>
                  <a:srgbClr val="252525"/>
                </a:solidFill>
                <a:effectLst/>
                <a:latin typeface="Times New Roman" panose="02020603050405020304" pitchFamily="18" charset="0"/>
                <a:ea typeface="Times New Roman" panose="02020603050405020304" pitchFamily="18" charset="0"/>
              </a:rPr>
              <a:t> </a:t>
            </a:r>
            <a:r>
              <a:rPr lang="en-US" i="1" dirty="0">
                <a:solidFill>
                  <a:srgbClr val="252525"/>
                </a:solidFill>
                <a:effectLst/>
                <a:latin typeface="Times New Roman" panose="02020603050405020304" pitchFamily="18" charset="0"/>
                <a:ea typeface="Times New Roman" panose="02020603050405020304" pitchFamily="18" charset="0"/>
              </a:rPr>
              <a:t>Manage.</a:t>
            </a:r>
            <a:r>
              <a:rPr lang="en-US" i="1" spc="-30" dirty="0">
                <a:solidFill>
                  <a:srgbClr val="252525"/>
                </a:solidFill>
                <a:effectLst/>
                <a:latin typeface="Times New Roman" panose="02020603050405020304" pitchFamily="18" charset="0"/>
                <a:ea typeface="Times New Roman" panose="02020603050405020304" pitchFamily="18" charset="0"/>
              </a:rPr>
              <a:t> </a:t>
            </a:r>
            <a:r>
              <a:rPr lang="en-US" i="1" dirty="0">
                <a:solidFill>
                  <a:srgbClr val="252525"/>
                </a:solidFill>
                <a:effectLst/>
                <a:latin typeface="Times New Roman" panose="02020603050405020304" pitchFamily="18" charset="0"/>
                <a:ea typeface="Times New Roman" panose="02020603050405020304" pitchFamily="18" charset="0"/>
              </a:rPr>
              <a:t>Sci.</a:t>
            </a:r>
            <a:r>
              <a:rPr lang="en-US" dirty="0">
                <a:solidFill>
                  <a:srgbClr val="252525"/>
                </a:solidFill>
                <a:effectLst/>
                <a:latin typeface="Times New Roman" panose="02020603050405020304" pitchFamily="18" charset="0"/>
                <a:ea typeface="Times New Roman" panose="02020603050405020304" pitchFamily="18" charset="0"/>
              </a:rPr>
              <a:t>,</a:t>
            </a:r>
            <a:r>
              <a:rPr lang="en-US" spc="-4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vol.</a:t>
            </a:r>
            <a:r>
              <a:rPr lang="en-US" spc="-4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65,</a:t>
            </a:r>
            <a:r>
              <a:rPr lang="en-US" spc="-4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no.</a:t>
            </a:r>
            <a:r>
              <a:rPr lang="en-US" spc="-4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2,</a:t>
            </a:r>
            <a:r>
              <a:rPr lang="en-US" spc="-4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pp.</a:t>
            </a:r>
            <a:r>
              <a:rPr lang="en-US" spc="-29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477–493, 2018.</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r>
              <a:rPr lang="en-IN" dirty="0">
                <a:solidFill>
                  <a:srgbClr val="252525"/>
                </a:solidFill>
                <a:effectLst/>
                <a:latin typeface="Times New Roman" panose="02020603050405020304" pitchFamily="18" charset="0"/>
                <a:ea typeface="Times New Roman" panose="02020603050405020304" pitchFamily="18" charset="0"/>
              </a:rPr>
              <a:t>[7] </a:t>
            </a:r>
            <a:r>
              <a:rPr lang="en-US" dirty="0">
                <a:solidFill>
                  <a:srgbClr val="252525"/>
                </a:solidFill>
                <a:effectLst/>
                <a:latin typeface="Times New Roman" panose="02020603050405020304" pitchFamily="18" charset="0"/>
                <a:ea typeface="Times New Roman" panose="02020603050405020304" pitchFamily="18" charset="0"/>
              </a:rPr>
              <a:t>N. Boysen, D. </a:t>
            </a:r>
            <a:r>
              <a:rPr lang="en-US" dirty="0" err="1">
                <a:solidFill>
                  <a:srgbClr val="252525"/>
                </a:solidFill>
                <a:effectLst/>
                <a:latin typeface="Times New Roman" panose="02020603050405020304" pitchFamily="18" charset="0"/>
                <a:ea typeface="Times New Roman" panose="02020603050405020304" pitchFamily="18" charset="0"/>
              </a:rPr>
              <a:t>Briskorn</a:t>
            </a:r>
            <a:r>
              <a:rPr lang="en-US" dirty="0">
                <a:solidFill>
                  <a:srgbClr val="252525"/>
                </a:solidFill>
                <a:effectLst/>
                <a:latin typeface="Times New Roman" panose="02020603050405020304" pitchFamily="18" charset="0"/>
                <a:ea typeface="Times New Roman" panose="02020603050405020304" pitchFamily="18" charset="0"/>
              </a:rPr>
              <a:t>, and S. </a:t>
            </a:r>
            <a:r>
              <a:rPr lang="en-US" dirty="0" err="1">
                <a:solidFill>
                  <a:srgbClr val="252525"/>
                </a:solidFill>
                <a:effectLst/>
                <a:latin typeface="Times New Roman" panose="02020603050405020304" pitchFamily="18" charset="0"/>
                <a:ea typeface="Times New Roman" panose="02020603050405020304" pitchFamily="18" charset="0"/>
              </a:rPr>
              <a:t>Schwerdfeger</a:t>
            </a:r>
            <a:r>
              <a:rPr lang="en-US" dirty="0">
                <a:solidFill>
                  <a:srgbClr val="252525"/>
                </a:solidFill>
                <a:effectLst/>
                <a:latin typeface="Times New Roman" panose="02020603050405020304" pitchFamily="18" charset="0"/>
                <a:ea typeface="Times New Roman" panose="02020603050405020304" pitchFamily="18" charset="0"/>
              </a:rPr>
              <a:t>, “Matching supply and demand in a sharing</a:t>
            </a:r>
            <a:r>
              <a:rPr lang="en-US" spc="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economy:</a:t>
            </a:r>
            <a:r>
              <a:rPr lang="en-US" spc="-5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Classification,</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computational</a:t>
            </a:r>
            <a:r>
              <a:rPr lang="en-US" spc="-5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complexity,</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and</a:t>
            </a:r>
            <a:r>
              <a:rPr lang="en-US" spc="-5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application,”</a:t>
            </a:r>
            <a:r>
              <a:rPr lang="en-US" spc="-55" dirty="0">
                <a:solidFill>
                  <a:srgbClr val="252525"/>
                </a:solidFill>
                <a:effectLst/>
                <a:latin typeface="Times New Roman" panose="02020603050405020304" pitchFamily="18" charset="0"/>
                <a:ea typeface="Times New Roman" panose="02020603050405020304" pitchFamily="18" charset="0"/>
              </a:rPr>
              <a:t> </a:t>
            </a:r>
            <a:r>
              <a:rPr lang="en-US" i="1" dirty="0">
                <a:solidFill>
                  <a:srgbClr val="252525"/>
                </a:solidFill>
                <a:effectLst/>
                <a:latin typeface="Times New Roman" panose="02020603050405020304" pitchFamily="18" charset="0"/>
                <a:ea typeface="Times New Roman" panose="02020603050405020304" pitchFamily="18" charset="0"/>
              </a:rPr>
              <a:t>Eur.</a:t>
            </a:r>
            <a:r>
              <a:rPr lang="en-US" i="1" spc="-55" dirty="0">
                <a:solidFill>
                  <a:srgbClr val="252525"/>
                </a:solidFill>
                <a:effectLst/>
                <a:latin typeface="Times New Roman" panose="02020603050405020304" pitchFamily="18" charset="0"/>
                <a:ea typeface="Times New Roman" panose="02020603050405020304" pitchFamily="18" charset="0"/>
              </a:rPr>
              <a:t> </a:t>
            </a:r>
            <a:r>
              <a:rPr lang="en-US" i="1" dirty="0">
                <a:solidFill>
                  <a:srgbClr val="252525"/>
                </a:solidFill>
                <a:effectLst/>
                <a:latin typeface="Times New Roman" panose="02020603050405020304" pitchFamily="18" charset="0"/>
                <a:ea typeface="Times New Roman" panose="02020603050405020304" pitchFamily="18" charset="0"/>
              </a:rPr>
              <a:t>J.</a:t>
            </a:r>
            <a:r>
              <a:rPr lang="en-US" i="1" spc="-60" dirty="0">
                <a:solidFill>
                  <a:srgbClr val="252525"/>
                </a:solidFill>
                <a:effectLst/>
                <a:latin typeface="Times New Roman" panose="02020603050405020304" pitchFamily="18" charset="0"/>
                <a:ea typeface="Times New Roman" panose="02020603050405020304" pitchFamily="18" charset="0"/>
              </a:rPr>
              <a:t> </a:t>
            </a:r>
            <a:r>
              <a:rPr lang="en-US" i="1" dirty="0" err="1">
                <a:solidFill>
                  <a:srgbClr val="252525"/>
                </a:solidFill>
                <a:effectLst/>
                <a:latin typeface="Times New Roman" panose="02020603050405020304" pitchFamily="18" charset="0"/>
                <a:ea typeface="Times New Roman" panose="02020603050405020304" pitchFamily="18" charset="0"/>
              </a:rPr>
              <a:t>Oper</a:t>
            </a:r>
            <a:r>
              <a:rPr lang="en-US" i="1" dirty="0">
                <a:solidFill>
                  <a:srgbClr val="252525"/>
                </a:solidFill>
                <a:effectLst/>
                <a:latin typeface="Times New Roman" panose="02020603050405020304" pitchFamily="18" charset="0"/>
                <a:ea typeface="Times New Roman" panose="02020603050405020304" pitchFamily="18" charset="0"/>
              </a:rPr>
              <a:t>.</a:t>
            </a:r>
            <a:r>
              <a:rPr lang="en-US" i="1" spc="-55" dirty="0">
                <a:solidFill>
                  <a:srgbClr val="252525"/>
                </a:solidFill>
                <a:effectLst/>
                <a:latin typeface="Times New Roman" panose="02020603050405020304" pitchFamily="18" charset="0"/>
                <a:ea typeface="Times New Roman" panose="02020603050405020304" pitchFamily="18" charset="0"/>
              </a:rPr>
              <a:t> </a:t>
            </a:r>
            <a:r>
              <a:rPr lang="en-US" i="1" dirty="0">
                <a:solidFill>
                  <a:srgbClr val="252525"/>
                </a:solidFill>
                <a:effectLst/>
                <a:latin typeface="Times New Roman" panose="02020603050405020304" pitchFamily="18" charset="0"/>
                <a:ea typeface="Times New Roman" panose="02020603050405020304" pitchFamily="18" charset="0"/>
              </a:rPr>
              <a:t>Res.</a:t>
            </a:r>
            <a:r>
              <a:rPr lang="en-US" dirty="0">
                <a:solidFill>
                  <a:srgbClr val="252525"/>
                </a:solidFill>
                <a:effectLst/>
                <a:latin typeface="Times New Roman" panose="02020603050405020304" pitchFamily="18" charset="0"/>
                <a:ea typeface="Times New Roman" panose="02020603050405020304" pitchFamily="18" charset="0"/>
              </a:rPr>
              <a:t>,</a:t>
            </a:r>
            <a:r>
              <a:rPr lang="en-US" spc="-6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vol.</a:t>
            </a:r>
            <a:r>
              <a:rPr lang="en-US" spc="-5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278,</a:t>
            </a:r>
            <a:r>
              <a:rPr lang="en-US" spc="-290"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no. 2,</a:t>
            </a:r>
            <a:r>
              <a:rPr lang="en-US" spc="-5" dirty="0">
                <a:solidFill>
                  <a:srgbClr val="252525"/>
                </a:solidFill>
                <a:effectLst/>
                <a:latin typeface="Times New Roman" panose="02020603050405020304" pitchFamily="18" charset="0"/>
                <a:ea typeface="Times New Roman" panose="02020603050405020304" pitchFamily="18" charset="0"/>
              </a:rPr>
              <a:t> </a:t>
            </a:r>
            <a:r>
              <a:rPr lang="en-US" dirty="0">
                <a:solidFill>
                  <a:srgbClr val="252525"/>
                </a:solidFill>
                <a:effectLst/>
                <a:latin typeface="Times New Roman" panose="02020603050405020304" pitchFamily="18" charset="0"/>
                <a:ea typeface="Times New Roman" panose="02020603050405020304" pitchFamily="18" charset="0"/>
              </a:rPr>
              <a:t>pp. 578–595, 2019.</a:t>
            </a:r>
            <a:endParaRPr lang="en-IN" dirty="0">
              <a:effectLst/>
              <a:latin typeface="Times New Roman" panose="02020603050405020304" pitchFamily="18" charset="0"/>
              <a:ea typeface="Times New Roman" panose="02020603050405020304" pitchFamily="18" charset="0"/>
            </a:endParaRPr>
          </a:p>
          <a:p>
            <a:pPr algn="just">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04-04-2023</a:t>
            </a:r>
            <a:endParaRPr/>
          </a:p>
        </p:txBody>
      </p:sp>
      <p:sp>
        <p:nvSpPr>
          <p:cNvPr id="111" name="Google Shape;111;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graphicFrame>
        <p:nvGraphicFramePr>
          <p:cNvPr id="112" name="Google Shape;112;p3"/>
          <p:cNvGraphicFramePr/>
          <p:nvPr>
            <p:extLst>
              <p:ext uri="{D42A27DB-BD31-4B8C-83A1-F6EECF244321}">
                <p14:modId xmlns:p14="http://schemas.microsoft.com/office/powerpoint/2010/main" val="553601312"/>
              </p:ext>
            </p:extLst>
          </p:nvPr>
        </p:nvGraphicFramePr>
        <p:xfrm>
          <a:off x="88490" y="929148"/>
          <a:ext cx="8852311" cy="4630994"/>
        </p:xfrm>
        <a:graphic>
          <a:graphicData uri="http://schemas.openxmlformats.org/drawingml/2006/table">
            <a:tbl>
              <a:tblPr firstRow="1" bandRow="1">
                <a:noFill/>
                <a:tableStyleId>{936E1BF7-1160-4780-8E44-3F4E38245AB8}</a:tableStyleId>
              </a:tblPr>
              <a:tblGrid>
                <a:gridCol w="723291">
                  <a:extLst>
                    <a:ext uri="{9D8B030D-6E8A-4147-A177-3AD203B41FA5}">
                      <a16:colId xmlns:a16="http://schemas.microsoft.com/office/drawing/2014/main" val="20000"/>
                    </a:ext>
                  </a:extLst>
                </a:gridCol>
                <a:gridCol w="1049732">
                  <a:extLst>
                    <a:ext uri="{9D8B030D-6E8A-4147-A177-3AD203B41FA5}">
                      <a16:colId xmlns:a16="http://schemas.microsoft.com/office/drawing/2014/main" val="20001"/>
                    </a:ext>
                  </a:extLst>
                </a:gridCol>
                <a:gridCol w="1881836">
                  <a:extLst>
                    <a:ext uri="{9D8B030D-6E8A-4147-A177-3AD203B41FA5}">
                      <a16:colId xmlns:a16="http://schemas.microsoft.com/office/drawing/2014/main" val="20002"/>
                    </a:ext>
                  </a:extLst>
                </a:gridCol>
                <a:gridCol w="1728217">
                  <a:extLst>
                    <a:ext uri="{9D8B030D-6E8A-4147-A177-3AD203B41FA5}">
                      <a16:colId xmlns:a16="http://schemas.microsoft.com/office/drawing/2014/main" val="20003"/>
                    </a:ext>
                  </a:extLst>
                </a:gridCol>
                <a:gridCol w="2048257">
                  <a:extLst>
                    <a:ext uri="{9D8B030D-6E8A-4147-A177-3AD203B41FA5}">
                      <a16:colId xmlns:a16="http://schemas.microsoft.com/office/drawing/2014/main" val="20004"/>
                    </a:ext>
                  </a:extLst>
                </a:gridCol>
                <a:gridCol w="1420978">
                  <a:extLst>
                    <a:ext uri="{9D8B030D-6E8A-4147-A177-3AD203B41FA5}">
                      <a16:colId xmlns:a16="http://schemas.microsoft.com/office/drawing/2014/main" val="20005"/>
                    </a:ext>
                  </a:extLst>
                </a:gridCol>
              </a:tblGrid>
              <a:tr h="425020">
                <a:tc>
                  <a:txBody>
                    <a:bodyPr/>
                    <a:lstStyle/>
                    <a:p>
                      <a:pPr marL="0" marR="0" lvl="0" indent="0" algn="l" rtl="0">
                        <a:spcBef>
                          <a:spcPts val="0"/>
                        </a:spcBef>
                        <a:spcAft>
                          <a:spcPts val="0"/>
                        </a:spcAft>
                        <a:buNone/>
                      </a:pPr>
                      <a:r>
                        <a:rPr lang="en-IN" sz="1800" u="none" strike="noStrike" cap="none" dirty="0"/>
                        <a:t>Year</a:t>
                      </a:r>
                      <a:endParaRPr sz="1800" dirty="0"/>
                    </a:p>
                  </a:txBody>
                  <a:tcPr marL="91450" marR="91450" marT="45725" marB="45725"/>
                </a:tc>
                <a:tc>
                  <a:txBody>
                    <a:bodyPr/>
                    <a:lstStyle/>
                    <a:p>
                      <a:pPr marL="0" marR="0" lvl="0" indent="0" algn="l" rtl="0">
                        <a:spcBef>
                          <a:spcPts val="0"/>
                        </a:spcBef>
                        <a:spcAft>
                          <a:spcPts val="0"/>
                        </a:spcAft>
                        <a:buNone/>
                      </a:pPr>
                      <a:r>
                        <a:rPr lang="en-IN" sz="1800"/>
                        <a:t>Author</a:t>
                      </a:r>
                      <a:endParaRPr sz="1800"/>
                    </a:p>
                  </a:txBody>
                  <a:tcPr marL="91450" marR="91450" marT="45725" marB="45725"/>
                </a:tc>
                <a:tc>
                  <a:txBody>
                    <a:bodyPr/>
                    <a:lstStyle/>
                    <a:p>
                      <a:pPr marL="0" marR="0" lvl="0" indent="0" algn="l" rtl="0">
                        <a:spcBef>
                          <a:spcPts val="0"/>
                        </a:spcBef>
                        <a:spcAft>
                          <a:spcPts val="0"/>
                        </a:spcAft>
                        <a:buNone/>
                      </a:pPr>
                      <a:r>
                        <a:rPr lang="en-IN" sz="1800"/>
                        <a:t>Title</a:t>
                      </a:r>
                      <a:endParaRPr sz="1800"/>
                    </a:p>
                  </a:txBody>
                  <a:tcPr marL="91450" marR="91450" marT="45725" marB="45725"/>
                </a:tc>
                <a:tc>
                  <a:txBody>
                    <a:bodyPr/>
                    <a:lstStyle/>
                    <a:p>
                      <a:pPr marL="0" marR="0" lvl="0" indent="0" algn="l" rtl="0">
                        <a:spcBef>
                          <a:spcPts val="0"/>
                        </a:spcBef>
                        <a:spcAft>
                          <a:spcPts val="0"/>
                        </a:spcAft>
                        <a:buNone/>
                      </a:pPr>
                      <a:r>
                        <a:rPr lang="en-IN" sz="1800"/>
                        <a:t>Methodology</a:t>
                      </a:r>
                      <a:endParaRPr sz="1800"/>
                    </a:p>
                  </a:txBody>
                  <a:tcPr marL="91450" marR="91450" marT="45725" marB="45725"/>
                </a:tc>
                <a:tc>
                  <a:txBody>
                    <a:bodyPr/>
                    <a:lstStyle/>
                    <a:p>
                      <a:pPr marL="0" marR="0" lvl="0" indent="0" algn="l" rtl="0">
                        <a:spcBef>
                          <a:spcPts val="0"/>
                        </a:spcBef>
                        <a:spcAft>
                          <a:spcPts val="0"/>
                        </a:spcAft>
                        <a:buNone/>
                      </a:pPr>
                      <a:r>
                        <a:rPr lang="en-IN" sz="1800"/>
                        <a:t>Merits and Demerits</a:t>
                      </a:r>
                      <a:endParaRPr sz="1800"/>
                    </a:p>
                  </a:txBody>
                  <a:tcPr marL="91450" marR="91450" marT="45725" marB="45725"/>
                </a:tc>
                <a:tc>
                  <a:txBody>
                    <a:bodyPr/>
                    <a:lstStyle/>
                    <a:p>
                      <a:pPr marL="0" marR="0" lvl="0" indent="0" algn="l" rtl="0">
                        <a:spcBef>
                          <a:spcPts val="0"/>
                        </a:spcBef>
                        <a:spcAft>
                          <a:spcPts val="0"/>
                        </a:spcAft>
                        <a:buNone/>
                      </a:pPr>
                      <a:r>
                        <a:rPr lang="en-IN" sz="1800"/>
                        <a:t>Future scope</a:t>
                      </a:r>
                      <a:endParaRPr sz="1800"/>
                    </a:p>
                  </a:txBody>
                  <a:tcPr marL="91450" marR="91450" marT="45725" marB="45725"/>
                </a:tc>
                <a:extLst>
                  <a:ext uri="{0D108BD9-81ED-4DB2-BD59-A6C34878D82A}">
                    <a16:rowId xmlns:a16="http://schemas.microsoft.com/office/drawing/2014/main" val="10000"/>
                  </a:ext>
                </a:extLst>
              </a:tr>
              <a:tr h="3990904">
                <a:tc>
                  <a:txBody>
                    <a:bodyPr/>
                    <a:lstStyle/>
                    <a:p>
                      <a:pPr marL="67945">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73660">
                        <a:lnSpc>
                          <a:spcPct val="10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Angel Infanta</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Ramesh,</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Ayush</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Raghuwanshi,</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a:lnSpc>
                          <a:spcPct val="10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Eshan Goel,</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Dakshayani</a:t>
                      </a:r>
                      <a:r>
                        <a:rPr lang="en-US" sz="1800" spc="-5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G</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58750">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 E-store</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Farmers</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Buying</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Seeds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195580">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 fully-fledged</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Electronic Commerce</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en-US" sz="18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farmers</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on a</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Direct-to-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69215" marR="64135">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Consumer marketing</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strategy.</a:t>
                      </a:r>
                      <a:r>
                        <a:rPr lang="en-US" sz="18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1800"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eliminates</a:t>
                      </a:r>
                      <a:r>
                        <a:rPr lang="en-US" sz="18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30810">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Merits :</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Reduces the</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time and</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efforts</a:t>
                      </a:r>
                      <a:r>
                        <a:rPr lang="en-US" sz="1800" spc="-6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spent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69850" marR="130810">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but also</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entrusts</a:t>
                      </a: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33350">
                        <a:lnSpc>
                          <a:spcPct val="10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Future work</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done</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taking security</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concerns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0485" marR="184150">
                        <a:lnSpc>
                          <a:spcPct val="10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account 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leveraging</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bl>
          </a:graphicData>
        </a:graphic>
      </p:graphicFrame>
      <p:sp>
        <p:nvSpPr>
          <p:cNvPr id="113" name="Google Shape;113;p3"/>
          <p:cNvSpPr/>
          <p:nvPr/>
        </p:nvSpPr>
        <p:spPr>
          <a:xfrm>
            <a:off x="2463387" y="285234"/>
            <a:ext cx="372858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rgbClr val="7030A0"/>
                </a:solidFill>
                <a:latin typeface="Times New Roman"/>
                <a:ea typeface="Times New Roman"/>
                <a:cs typeface="Times New Roman"/>
                <a:sym typeface="Times New Roman"/>
              </a:rPr>
              <a:t>Literature Survey</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19" name="Google Shape;119;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20" name="Google Shape;120;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graphicFrame>
        <p:nvGraphicFramePr>
          <p:cNvPr id="121" name="Google Shape;121;p4"/>
          <p:cNvGraphicFramePr/>
          <p:nvPr>
            <p:extLst>
              <p:ext uri="{D42A27DB-BD31-4B8C-83A1-F6EECF244321}">
                <p14:modId xmlns:p14="http://schemas.microsoft.com/office/powerpoint/2010/main" val="2620934804"/>
              </p:ext>
            </p:extLst>
          </p:nvPr>
        </p:nvGraphicFramePr>
        <p:xfrm>
          <a:off x="285750" y="848360"/>
          <a:ext cx="8769350" cy="5448315"/>
        </p:xfrm>
        <a:graphic>
          <a:graphicData uri="http://schemas.openxmlformats.org/drawingml/2006/table">
            <a:tbl>
              <a:tblPr firstRow="1" bandRow="1">
                <a:noFill/>
                <a:tableStyleId>{936E1BF7-1160-4780-8E44-3F4E38245AB8}</a:tableStyleId>
              </a:tblPr>
              <a:tblGrid>
                <a:gridCol w="80645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2565400">
                  <a:extLst>
                    <a:ext uri="{9D8B030D-6E8A-4147-A177-3AD203B41FA5}">
                      <a16:colId xmlns:a16="http://schemas.microsoft.com/office/drawing/2014/main" val="20004"/>
                    </a:ext>
                  </a:extLst>
                </a:gridCol>
                <a:gridCol w="1320800">
                  <a:extLst>
                    <a:ext uri="{9D8B030D-6E8A-4147-A177-3AD203B41FA5}">
                      <a16:colId xmlns:a16="http://schemas.microsoft.com/office/drawing/2014/main" val="20005"/>
                    </a:ext>
                  </a:extLst>
                </a:gridCol>
              </a:tblGrid>
              <a:tr h="571500">
                <a:tc>
                  <a:txBody>
                    <a:bodyPr/>
                    <a:lstStyle/>
                    <a:p>
                      <a:pPr marL="0" marR="0" lvl="0" indent="0" algn="l" rtl="0">
                        <a:spcBef>
                          <a:spcPts val="0"/>
                        </a:spcBef>
                        <a:spcAft>
                          <a:spcPts val="0"/>
                        </a:spcAft>
                        <a:buNone/>
                      </a:pPr>
                      <a:r>
                        <a:rPr lang="en-IN" sz="1800" dirty="0"/>
                        <a:t>Year</a:t>
                      </a:r>
                      <a:endParaRPr sz="1800" dirty="0"/>
                    </a:p>
                  </a:txBody>
                  <a:tcPr marL="91450" marR="91450" marT="45725" marB="45725"/>
                </a:tc>
                <a:tc>
                  <a:txBody>
                    <a:bodyPr/>
                    <a:lstStyle/>
                    <a:p>
                      <a:pPr marL="0" marR="0" lvl="0" indent="0" algn="l" rtl="0">
                        <a:spcBef>
                          <a:spcPts val="0"/>
                        </a:spcBef>
                        <a:spcAft>
                          <a:spcPts val="0"/>
                        </a:spcAft>
                        <a:buNone/>
                      </a:pPr>
                      <a:r>
                        <a:rPr lang="en-IN" sz="1800"/>
                        <a:t>Author</a:t>
                      </a:r>
                      <a:endParaRPr sz="1800"/>
                    </a:p>
                  </a:txBody>
                  <a:tcPr marL="91450" marR="91450" marT="45725" marB="45725"/>
                </a:tc>
                <a:tc>
                  <a:txBody>
                    <a:bodyPr/>
                    <a:lstStyle/>
                    <a:p>
                      <a:pPr marL="0" marR="0" lvl="0" indent="0" algn="l" rtl="0">
                        <a:spcBef>
                          <a:spcPts val="0"/>
                        </a:spcBef>
                        <a:spcAft>
                          <a:spcPts val="0"/>
                        </a:spcAft>
                        <a:buNone/>
                      </a:pPr>
                      <a:r>
                        <a:rPr lang="en-IN" sz="1800"/>
                        <a:t>Title</a:t>
                      </a:r>
                      <a:endParaRPr sz="1800"/>
                    </a:p>
                  </a:txBody>
                  <a:tcPr marL="91450" marR="91450" marT="45725" marB="45725"/>
                </a:tc>
                <a:tc>
                  <a:txBody>
                    <a:bodyPr/>
                    <a:lstStyle/>
                    <a:p>
                      <a:pPr marL="0" marR="0" lvl="0" indent="0" algn="l" rtl="0">
                        <a:spcBef>
                          <a:spcPts val="0"/>
                        </a:spcBef>
                        <a:spcAft>
                          <a:spcPts val="0"/>
                        </a:spcAft>
                        <a:buNone/>
                      </a:pPr>
                      <a:r>
                        <a:rPr lang="en-IN" sz="1800"/>
                        <a:t>Methodology</a:t>
                      </a:r>
                      <a:endParaRPr sz="1800"/>
                    </a:p>
                  </a:txBody>
                  <a:tcPr marL="91450" marR="91450" marT="45725" marB="45725"/>
                </a:tc>
                <a:tc>
                  <a:txBody>
                    <a:bodyPr/>
                    <a:lstStyle/>
                    <a:p>
                      <a:pPr marL="0" marR="0" lvl="0" indent="0" algn="l" rtl="0">
                        <a:spcBef>
                          <a:spcPts val="0"/>
                        </a:spcBef>
                        <a:spcAft>
                          <a:spcPts val="0"/>
                        </a:spcAft>
                        <a:buNone/>
                      </a:pPr>
                      <a:r>
                        <a:rPr lang="en-IN" sz="1800"/>
                        <a:t>Merits and Demerits</a:t>
                      </a:r>
                      <a:endParaRPr sz="1800"/>
                    </a:p>
                  </a:txBody>
                  <a:tcPr marL="91450" marR="91450" marT="45725" marB="45725"/>
                </a:tc>
                <a:tc>
                  <a:txBody>
                    <a:bodyPr/>
                    <a:lstStyle/>
                    <a:p>
                      <a:pPr marL="0" marR="0" lvl="0" indent="0" algn="l" rtl="0">
                        <a:spcBef>
                          <a:spcPts val="0"/>
                        </a:spcBef>
                        <a:spcAft>
                          <a:spcPts val="0"/>
                        </a:spcAft>
                        <a:buNone/>
                      </a:pPr>
                      <a:r>
                        <a:rPr lang="en-IN" sz="1800"/>
                        <a:t>Future scope</a:t>
                      </a:r>
                      <a:endParaRPr sz="1800"/>
                    </a:p>
                  </a:txBody>
                  <a:tcPr marL="91450" marR="91450" marT="45725" marB="45725"/>
                </a:tc>
                <a:extLst>
                  <a:ext uri="{0D108BD9-81ED-4DB2-BD59-A6C34878D82A}">
                    <a16:rowId xmlns:a16="http://schemas.microsoft.com/office/drawing/2014/main" val="10000"/>
                  </a:ext>
                </a:extLst>
              </a:tr>
              <a:tr h="4808225">
                <a:tc>
                  <a:txBody>
                    <a:bodyPr/>
                    <a:lstStyle/>
                    <a:p>
                      <a:pPr marL="67945">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93040" algn="just">
                        <a:lnSpc>
                          <a:spcPct val="10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Suraya Abu</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Bakar, Liew</a:t>
                      </a:r>
                      <a:r>
                        <a:rPr lang="en-US" sz="1800"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Pei</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Ling</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51765">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Fruit</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Ordering</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Fruity</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Healthy</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Mobile</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Application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69850">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objective of this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project is to help farmers</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increase their sales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market by developing a</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fruit</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ordering</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that allows customers to</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purchase</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fruits.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ct val="10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Merits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69850" marR="55245">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It is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compatible</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with Android,</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iOS, Harmony</a:t>
                      </a:r>
                      <a:r>
                        <a:rPr lang="en-US" sz="1800"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OS, and</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Windows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phones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60960">
                        <a:lnSpc>
                          <a:spcPct val="10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Customers’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database can be</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recorded so that</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sellers can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choose who to</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target and how</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enhance</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sales</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future.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27" name="Google Shape;12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28" name="Google Shape;12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graphicFrame>
        <p:nvGraphicFramePr>
          <p:cNvPr id="129" name="Google Shape;129;p5"/>
          <p:cNvGraphicFramePr/>
          <p:nvPr>
            <p:extLst>
              <p:ext uri="{D42A27DB-BD31-4B8C-83A1-F6EECF244321}">
                <p14:modId xmlns:p14="http://schemas.microsoft.com/office/powerpoint/2010/main" val="24095863"/>
              </p:ext>
            </p:extLst>
          </p:nvPr>
        </p:nvGraphicFramePr>
        <p:xfrm>
          <a:off x="247650" y="873125"/>
          <a:ext cx="8769350" cy="4484650"/>
        </p:xfrm>
        <a:graphic>
          <a:graphicData uri="http://schemas.openxmlformats.org/drawingml/2006/table">
            <a:tbl>
              <a:tblPr firstRow="1" bandRow="1">
                <a:noFill/>
                <a:tableStyleId>{936E1BF7-1160-4780-8E44-3F4E38245AB8}</a:tableStyleId>
              </a:tblPr>
              <a:tblGrid>
                <a:gridCol w="73025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530145">
                  <a:extLst>
                    <a:ext uri="{9D8B030D-6E8A-4147-A177-3AD203B41FA5}">
                      <a16:colId xmlns:a16="http://schemas.microsoft.com/office/drawing/2014/main" val="20002"/>
                    </a:ext>
                  </a:extLst>
                </a:gridCol>
                <a:gridCol w="1492455">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917700">
                  <a:extLst>
                    <a:ext uri="{9D8B030D-6E8A-4147-A177-3AD203B41FA5}">
                      <a16:colId xmlns:a16="http://schemas.microsoft.com/office/drawing/2014/main" val="20005"/>
                    </a:ext>
                  </a:extLst>
                </a:gridCol>
              </a:tblGrid>
              <a:tr h="703500">
                <a:tc>
                  <a:txBody>
                    <a:bodyPr/>
                    <a:lstStyle/>
                    <a:p>
                      <a:pPr marL="0" marR="0" lvl="0" indent="0" algn="l" rtl="0">
                        <a:spcBef>
                          <a:spcPts val="0"/>
                        </a:spcBef>
                        <a:spcAft>
                          <a:spcPts val="0"/>
                        </a:spcAft>
                        <a:buNone/>
                      </a:pPr>
                      <a:r>
                        <a:rPr lang="en-IN" sz="1800"/>
                        <a:t>Year</a:t>
                      </a:r>
                      <a:endParaRPr sz="1800"/>
                    </a:p>
                  </a:txBody>
                  <a:tcPr marL="91450" marR="91450" marT="45725" marB="45725"/>
                </a:tc>
                <a:tc>
                  <a:txBody>
                    <a:bodyPr/>
                    <a:lstStyle/>
                    <a:p>
                      <a:pPr marL="0" marR="0" lvl="0" indent="0" algn="l" rtl="0">
                        <a:spcBef>
                          <a:spcPts val="0"/>
                        </a:spcBef>
                        <a:spcAft>
                          <a:spcPts val="0"/>
                        </a:spcAft>
                        <a:buNone/>
                      </a:pPr>
                      <a:r>
                        <a:rPr lang="en-IN" sz="1800"/>
                        <a:t>Author</a:t>
                      </a:r>
                      <a:endParaRPr sz="1800"/>
                    </a:p>
                  </a:txBody>
                  <a:tcPr marL="91450" marR="91450" marT="45725" marB="45725"/>
                </a:tc>
                <a:tc>
                  <a:txBody>
                    <a:bodyPr/>
                    <a:lstStyle/>
                    <a:p>
                      <a:pPr marL="0" marR="0" lvl="0" indent="0" algn="l" rtl="0">
                        <a:spcBef>
                          <a:spcPts val="0"/>
                        </a:spcBef>
                        <a:spcAft>
                          <a:spcPts val="0"/>
                        </a:spcAft>
                        <a:buNone/>
                      </a:pPr>
                      <a:r>
                        <a:rPr lang="en-IN" sz="1800"/>
                        <a:t>Title</a:t>
                      </a:r>
                      <a:endParaRPr sz="1800"/>
                    </a:p>
                  </a:txBody>
                  <a:tcPr marL="91450" marR="91450" marT="45725" marB="45725"/>
                </a:tc>
                <a:tc>
                  <a:txBody>
                    <a:bodyPr/>
                    <a:lstStyle/>
                    <a:p>
                      <a:pPr marL="0" marR="0" lvl="0" indent="0" algn="l" rtl="0">
                        <a:spcBef>
                          <a:spcPts val="0"/>
                        </a:spcBef>
                        <a:spcAft>
                          <a:spcPts val="0"/>
                        </a:spcAft>
                        <a:buNone/>
                      </a:pPr>
                      <a:r>
                        <a:rPr lang="en-IN" sz="1800"/>
                        <a:t>Methodology</a:t>
                      </a:r>
                      <a:endParaRPr sz="1800"/>
                    </a:p>
                  </a:txBody>
                  <a:tcPr marL="91450" marR="91450" marT="45725" marB="45725"/>
                </a:tc>
                <a:tc>
                  <a:txBody>
                    <a:bodyPr/>
                    <a:lstStyle/>
                    <a:p>
                      <a:pPr marL="0" marR="0" lvl="0" indent="0" algn="l" rtl="0">
                        <a:spcBef>
                          <a:spcPts val="0"/>
                        </a:spcBef>
                        <a:spcAft>
                          <a:spcPts val="0"/>
                        </a:spcAft>
                        <a:buNone/>
                      </a:pPr>
                      <a:r>
                        <a:rPr lang="en-IN" sz="1800"/>
                        <a:t>Merits and Demerits</a:t>
                      </a:r>
                      <a:endParaRPr sz="1800"/>
                    </a:p>
                  </a:txBody>
                  <a:tcPr marL="91450" marR="91450" marT="45725" marB="45725"/>
                </a:tc>
                <a:tc>
                  <a:txBody>
                    <a:bodyPr/>
                    <a:lstStyle/>
                    <a:p>
                      <a:pPr marL="0" marR="0" lvl="0" indent="0" algn="l" rtl="0">
                        <a:spcBef>
                          <a:spcPts val="0"/>
                        </a:spcBef>
                        <a:spcAft>
                          <a:spcPts val="0"/>
                        </a:spcAft>
                        <a:buNone/>
                      </a:pPr>
                      <a:r>
                        <a:rPr lang="en-IN" sz="1800"/>
                        <a:t>Future scope</a:t>
                      </a:r>
                      <a:endParaRPr sz="1800"/>
                    </a:p>
                  </a:txBody>
                  <a:tcPr marL="91450" marR="91450" marT="45725" marB="45725"/>
                </a:tc>
                <a:extLst>
                  <a:ext uri="{0D108BD9-81ED-4DB2-BD59-A6C34878D82A}">
                    <a16:rowId xmlns:a16="http://schemas.microsoft.com/office/drawing/2014/main" val="10000"/>
                  </a:ext>
                </a:extLst>
              </a:tr>
              <a:tr h="3781150">
                <a:tc>
                  <a:txBody>
                    <a:bodyPr/>
                    <a:lstStyle/>
                    <a:p>
                      <a:pPr marL="67945">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74930">
                        <a:lnSpc>
                          <a:spcPct val="100000"/>
                        </a:lnSpc>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Yuting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Chunqiao</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22555">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Dynamic</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block chain</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adoption for</a:t>
                      </a:r>
                      <a:r>
                        <a:rPr lang="en-US" sz="1800"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freshness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keeping in</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fresh</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agricultural</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113665" algn="just">
                        <a:lnSpc>
                          <a:spcPct val="10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agricultural products on</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 commerce increased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difficulty of</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maintaining 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greenness and freshness</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delivery.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30810">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Merits: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freshness of</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 fruits is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maintained</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even at the</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time of</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69850" marR="108585">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delivery. But</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freshers</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75565">
                        <a:lnSpc>
                          <a:spcPct val="10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maintain the</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freshness new</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block</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technology is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Used so that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freshness is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maintained.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35" name="Google Shape;135;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36" name="Google Shape;136;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graphicFrame>
        <p:nvGraphicFramePr>
          <p:cNvPr id="137" name="Google Shape;137;p6"/>
          <p:cNvGraphicFramePr/>
          <p:nvPr>
            <p:extLst>
              <p:ext uri="{D42A27DB-BD31-4B8C-83A1-F6EECF244321}">
                <p14:modId xmlns:p14="http://schemas.microsoft.com/office/powerpoint/2010/main" val="251524915"/>
              </p:ext>
            </p:extLst>
          </p:nvPr>
        </p:nvGraphicFramePr>
        <p:xfrm>
          <a:off x="455664" y="852231"/>
          <a:ext cx="8439150" cy="4754890"/>
        </p:xfrm>
        <a:graphic>
          <a:graphicData uri="http://schemas.openxmlformats.org/drawingml/2006/table">
            <a:tbl>
              <a:tblPr firstRow="1" bandRow="1">
                <a:noFill/>
                <a:tableStyleId>{936E1BF7-1160-4780-8E44-3F4E38245AB8}</a:tableStyleId>
              </a:tblPr>
              <a:tblGrid>
                <a:gridCol w="75565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gridCol w="1841500">
                  <a:extLst>
                    <a:ext uri="{9D8B030D-6E8A-4147-A177-3AD203B41FA5}">
                      <a16:colId xmlns:a16="http://schemas.microsoft.com/office/drawing/2014/main" val="20004"/>
                    </a:ext>
                  </a:extLst>
                </a:gridCol>
                <a:gridCol w="1117600">
                  <a:extLst>
                    <a:ext uri="{9D8B030D-6E8A-4147-A177-3AD203B41FA5}">
                      <a16:colId xmlns:a16="http://schemas.microsoft.com/office/drawing/2014/main" val="20005"/>
                    </a:ext>
                  </a:extLst>
                </a:gridCol>
              </a:tblGrid>
              <a:tr h="606850">
                <a:tc>
                  <a:txBody>
                    <a:bodyPr/>
                    <a:lstStyle/>
                    <a:p>
                      <a:pPr marL="0" marR="0" lvl="0" indent="0" algn="l" rtl="0">
                        <a:spcBef>
                          <a:spcPts val="0"/>
                        </a:spcBef>
                        <a:spcAft>
                          <a:spcPts val="0"/>
                        </a:spcAft>
                        <a:buClr>
                          <a:schemeClr val="dk1"/>
                        </a:buClr>
                        <a:buSzPts val="1800"/>
                        <a:buFont typeface="Calibri"/>
                        <a:buNone/>
                      </a:pPr>
                      <a:r>
                        <a:rPr lang="en-IN" sz="1800" dirty="0"/>
                        <a:t>Year</a:t>
                      </a:r>
                      <a:endParaRPr sz="1800"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IN" sz="1800"/>
                        <a:t>Author</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t>Title</a:t>
                      </a:r>
                      <a:endParaRPr/>
                    </a:p>
                    <a:p>
                      <a:pPr marL="0" marR="0" lvl="0" indent="0" algn="l" rtl="0">
                        <a:spcBef>
                          <a:spcPts val="0"/>
                        </a:spcBef>
                        <a:spcAft>
                          <a:spcPts val="0"/>
                        </a:spcAft>
                        <a:buClr>
                          <a:schemeClr val="dk1"/>
                        </a:buClr>
                        <a:buSzPts val="1800"/>
                        <a:buFont typeface="Calibri"/>
                        <a:buNone/>
                      </a:pPr>
                      <a:endParaRPr sz="180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IN" sz="1800"/>
                        <a:t>Methodology</a:t>
                      </a:r>
                      <a:endParaRPr sz="180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IN" sz="1800" dirty="0"/>
                        <a:t>Merits and Demerits</a:t>
                      </a:r>
                      <a:endParaRPr sz="1800"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IN" sz="1800"/>
                        <a:t>Future scope</a:t>
                      </a:r>
                      <a:endParaRPr sz="1800"/>
                    </a:p>
                  </a:txBody>
                  <a:tcPr marL="91450" marR="91450" marT="45725" marB="45725"/>
                </a:tc>
                <a:extLst>
                  <a:ext uri="{0D108BD9-81ED-4DB2-BD59-A6C34878D82A}">
                    <a16:rowId xmlns:a16="http://schemas.microsoft.com/office/drawing/2014/main" val="10000"/>
                  </a:ext>
                </a:extLst>
              </a:tr>
              <a:tr h="3261675">
                <a:tc>
                  <a:txBody>
                    <a:bodyPr/>
                    <a:lstStyle/>
                    <a:p>
                      <a:pPr marL="67945">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22250" algn="just">
                        <a:lnSpc>
                          <a:spcPct val="10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Anil kumar</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Anal, Tauji</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w.Tsusaka ,</a:t>
                      </a:r>
                      <a:r>
                        <a:rPr lang="en-US" sz="1800"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Khwanchol</a:t>
                      </a:r>
                      <a:r>
                        <a:rPr lang="en-US" sz="1800" spc="-2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Kamapan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7310">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Adoption of</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block chain</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Enhanced</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traceability</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of livestock-</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products.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94615">
                        <a:lnSpc>
                          <a:spcPct val="10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paper reviews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studies on blockchain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technology applications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the agri-food supply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chain system and food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industry and discusses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potential adaptation of</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blockchain technology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livestock-based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products.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67945">
                        <a:lnSpc>
                          <a:spcPct val="100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This helps in</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tracking</a:t>
                      </a:r>
                      <a:r>
                        <a:rPr lang="en-US" sz="18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product</a:t>
                      </a:r>
                      <a:r>
                        <a:rPr lang="en-US" sz="1800" spc="3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its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regarding who</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stakeholders</a:t>
                      </a:r>
                      <a:r>
                        <a:rPr lang="en-US" sz="18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and what they</a:t>
                      </a:r>
                      <a:r>
                        <a:rPr lang="en-US" sz="18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800"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selling.</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45415">
                        <a:lnSpc>
                          <a:spcPct val="10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Along with</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tracking it can</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also</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enable</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receiver to</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know it's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supplier.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Proposed System</a:t>
            </a:r>
            <a:endParaRPr sz="3600" b="1">
              <a:solidFill>
                <a:srgbClr val="7030A0"/>
              </a:solidFill>
              <a:latin typeface="Times New Roman"/>
              <a:ea typeface="Times New Roman"/>
              <a:cs typeface="Times New Roman"/>
              <a:sym typeface="Times New Roman"/>
            </a:endParaRPr>
          </a:p>
        </p:txBody>
      </p:sp>
      <p:sp>
        <p:nvSpPr>
          <p:cNvPr id="143" name="Google Shape;143;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44" name="Google Shape;14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45" name="Google Shape;145;p7"/>
          <p:cNvSpPr/>
          <p:nvPr/>
        </p:nvSpPr>
        <p:spPr>
          <a:xfrm>
            <a:off x="673100" y="1099046"/>
            <a:ext cx="7785100" cy="3908722"/>
          </a:xfrm>
          <a:prstGeom prst="rect">
            <a:avLst/>
          </a:prstGeom>
          <a:noFill/>
          <a:ln>
            <a:noFill/>
          </a:ln>
        </p:spPr>
        <p:txBody>
          <a:bodyPr spcFirstLastPara="1" wrap="square" lIns="91425" tIns="45700" rIns="91425" bIns="45700" anchor="t" anchorCtr="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sharing economy has recently grown dramatically and has led to changes in manufacturing and supply chain operations. Technological advances and the increasing popularity of mobile devices and apps have led to the establishment of numerous platforms, such as Airbnb, Uber, and eBay. These platforms offer various sharing economy services, which can be free or paid, or operate through bartering and exchanging goods and services. The sharing economy has permeated many aspects of our daily lives, and includes the sharing of homes, rides, clothes, books, toys, and digital products. According to statista.com, about 44.8 million adults used sharing economy services in the US in 2016, and this figure was forecasted to increase to 86.5 million by 2021.1 Consumer-to-consumer product trading (C2C-PT), a form of sharing economy, is becoming increasingly popular. Increased Internet and smartphone usage has enabled people to engage in C2C-PT activities with friends, relatives, neighbors, and others worldwide.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Software / Hardware used</a:t>
            </a:r>
            <a:endParaRPr sz="3600" b="1">
              <a:solidFill>
                <a:srgbClr val="7030A0"/>
              </a:solidFill>
              <a:latin typeface="Times New Roman"/>
              <a:ea typeface="Times New Roman"/>
              <a:cs typeface="Times New Roman"/>
              <a:sym typeface="Times New Roman"/>
            </a:endParaRPr>
          </a:p>
        </p:txBody>
      </p:sp>
      <p:sp>
        <p:nvSpPr>
          <p:cNvPr id="151" name="Google Shape;1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52" name="Google Shape;15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153" name="Google Shape;153;p8"/>
          <p:cNvSpPr/>
          <p:nvPr/>
        </p:nvSpPr>
        <p:spPr>
          <a:xfrm>
            <a:off x="901700" y="1158439"/>
            <a:ext cx="7543800" cy="4170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a:ea typeface="Times New Roman"/>
                <a:cs typeface="Times New Roman"/>
                <a:sym typeface="Times New Roman"/>
              </a:rPr>
              <a:t>Software Requirements:</a:t>
            </a:r>
          </a:p>
          <a:p>
            <a:pPr marL="342900" lvl="0" indent="-342900" algn="just">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J2EE (JSP)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JAVA (SERVLET)</a:t>
            </a:r>
            <a:r>
              <a:rPr lang="en-IN" sz="1800" dirty="0">
                <a:latin typeface="Times New Roman" panose="02020603050405020304" pitchFamily="18" charset="0"/>
                <a:ea typeface="Calibri" panose="020F0502020204030204" pitchFamily="34" charset="0"/>
                <a:cs typeface="Times New Roman" panose="02020603050405020304" pitchFamily="18" charset="0"/>
              </a:rPr>
              <a:t>, AWS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ECLIPSE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800" b="1" dirty="0">
                <a:solidFill>
                  <a:schemeClr val="dk1"/>
                </a:solidFill>
                <a:latin typeface="Times New Roman"/>
                <a:ea typeface="Times New Roman"/>
                <a:cs typeface="Times New Roman"/>
                <a:sym typeface="Times New Roman"/>
              </a:rPr>
              <a:t>Hardware requirements:</a:t>
            </a:r>
          </a:p>
          <a:p>
            <a:pPr marL="342900" lvl="0" indent="-342900" algn="just">
              <a:lnSpc>
                <a:spcPct val="150000"/>
              </a:lnSpc>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DUAL CORE 2 DUOS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2 GB DD RAM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	250 GB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endParaRPr sz="28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a:solidFill>
                  <a:srgbClr val="7030A0"/>
                </a:solidFill>
                <a:latin typeface="Times New Roman"/>
                <a:ea typeface="Times New Roman"/>
                <a:cs typeface="Times New Roman"/>
                <a:sym typeface="Times New Roman"/>
              </a:rPr>
              <a:t>Methodology used</a:t>
            </a:r>
            <a:endParaRPr sz="3600" b="1">
              <a:solidFill>
                <a:srgbClr val="7030A0"/>
              </a:solidFill>
              <a:latin typeface="Times New Roman"/>
              <a:ea typeface="Times New Roman"/>
              <a:cs typeface="Times New Roman"/>
              <a:sym typeface="Times New Roman"/>
            </a:endParaRPr>
          </a:p>
        </p:txBody>
      </p:sp>
      <p:sp>
        <p:nvSpPr>
          <p:cNvPr id="159" name="Google Shape;159;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10-04-2023</a:t>
            </a:r>
            <a:endParaRPr/>
          </a:p>
        </p:txBody>
      </p:sp>
      <p:sp>
        <p:nvSpPr>
          <p:cNvPr id="160" name="Google Shape;1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61" name="Google Shape;161;p9"/>
          <p:cNvSpPr/>
          <p:nvPr/>
        </p:nvSpPr>
        <p:spPr>
          <a:xfrm>
            <a:off x="609600" y="1258024"/>
            <a:ext cx="7658100" cy="4165202"/>
          </a:xfrm>
          <a:prstGeom prst="rect">
            <a:avLst/>
          </a:prstGeom>
          <a:noFill/>
          <a:ln>
            <a:noFill/>
          </a:ln>
        </p:spPr>
        <p:txBody>
          <a:bodyPr spcFirstLastPara="1" wrap="square" lIns="91425" tIns="45700" rIns="91425" bIns="45700" anchor="t" anchorCtr="0">
            <a:spAutoFit/>
          </a:bodyPr>
          <a:lstStyle/>
          <a:p>
            <a:pPr marL="457200" marR="3673475" lvl="1">
              <a:lnSpc>
                <a:spcPct val="150000"/>
              </a:lnSpc>
              <a:spcBef>
                <a:spcPts val="950"/>
              </a:spcBef>
              <a:spcAft>
                <a:spcPts val="0"/>
              </a:spcAft>
              <a:buSzPts val="1400"/>
              <a:tabLst>
                <a:tab pos="433705" algn="l"/>
              </a:tabLst>
            </a:pPr>
            <a:r>
              <a:rPr lang="en-US" sz="1800" b="1" dirty="0">
                <a:latin typeface="Times New Roman" panose="02020603050405020304" pitchFamily="18" charset="0"/>
                <a:ea typeface="Times New Roman" panose="02020603050405020304" pitchFamily="18" charset="0"/>
              </a:rPr>
              <a:t>LIST OF MODULES</a:t>
            </a:r>
          </a:p>
          <a:p>
            <a:pPr marL="457200" marR="3673475" lvl="1">
              <a:lnSpc>
                <a:spcPct val="150000"/>
              </a:lnSpc>
              <a:spcBef>
                <a:spcPts val="950"/>
              </a:spcBef>
              <a:spcAft>
                <a:spcPts val="0"/>
              </a:spcAft>
              <a:buSzPts val="1400"/>
              <a:tabLst>
                <a:tab pos="433705" algn="l"/>
              </a:tabLst>
            </a:pPr>
            <a:r>
              <a:rPr lang="en-US" sz="1400" dirty="0">
                <a:effectLst/>
                <a:latin typeface="Times New Roman" panose="02020603050405020304" pitchFamily="18" charset="0"/>
                <a:ea typeface="Times New Roman" panose="02020603050405020304" pitchFamily="18" charset="0"/>
              </a:rPr>
              <a:t>                 CUSTOMER</a:t>
            </a:r>
          </a:p>
          <a:p>
            <a:pPr marL="457200" marR="3673475" lvl="1">
              <a:lnSpc>
                <a:spcPct val="150000"/>
              </a:lnSpc>
              <a:spcBef>
                <a:spcPts val="950"/>
              </a:spcBef>
              <a:spcAft>
                <a:spcPts val="0"/>
              </a:spcAft>
              <a:buSzPts val="1400"/>
              <a:tabLst>
                <a:tab pos="433705" algn="l"/>
              </a:tabLst>
            </a:pPr>
            <a:r>
              <a:rPr lang="en-US" dirty="0">
                <a:latin typeface="Times New Roman" panose="02020603050405020304" pitchFamily="18" charset="0"/>
                <a:ea typeface="Times New Roman" panose="02020603050405020304" pitchFamily="18" charset="0"/>
              </a:rPr>
              <a:t>                  FARMER</a:t>
            </a:r>
          </a:p>
          <a:p>
            <a:pPr marL="457200" marR="3673475" lvl="1">
              <a:lnSpc>
                <a:spcPct val="150000"/>
              </a:lnSpc>
              <a:spcBef>
                <a:spcPts val="950"/>
              </a:spcBef>
              <a:spcAft>
                <a:spcPts val="0"/>
              </a:spcAft>
              <a:buSzPts val="1400"/>
              <a:tabLst>
                <a:tab pos="433705" algn="l"/>
              </a:tabLst>
            </a:pPr>
            <a:r>
              <a:rPr lang="en-US" sz="1400" dirty="0">
                <a:effectLst/>
                <a:latin typeface="Times New Roman" panose="02020603050405020304" pitchFamily="18" charset="0"/>
                <a:ea typeface="Times New Roman" panose="02020603050405020304" pitchFamily="18" charset="0"/>
              </a:rPr>
              <a:t>                  ADMINISTRATOR</a:t>
            </a:r>
          </a:p>
          <a:p>
            <a:pPr marL="457200" marR="3673475" lvl="1">
              <a:lnSpc>
                <a:spcPct val="150000"/>
              </a:lnSpc>
              <a:spcBef>
                <a:spcPts val="950"/>
              </a:spcBef>
              <a:spcAft>
                <a:spcPts val="0"/>
              </a:spcAft>
              <a:buSzPts val="1400"/>
              <a:tabLst>
                <a:tab pos="433705" algn="l"/>
              </a:tabLst>
            </a:pPr>
            <a:r>
              <a:rPr lang="en-US" sz="1800" b="1" dirty="0">
                <a:latin typeface="Times New Roman" panose="02020603050405020304" pitchFamily="18" charset="0"/>
                <a:ea typeface="Times New Roman" panose="02020603050405020304" pitchFamily="18" charset="0"/>
              </a:rPr>
              <a:t>ALGORITHM USED </a:t>
            </a:r>
          </a:p>
          <a:p>
            <a:pPr marL="457200" marR="3673475" lvl="1">
              <a:lnSpc>
                <a:spcPct val="150000"/>
              </a:lnSpc>
              <a:spcBef>
                <a:spcPts val="950"/>
              </a:spcBef>
              <a:spcAft>
                <a:spcPts val="0"/>
              </a:spcAft>
              <a:buSzPts val="1400"/>
              <a:tabLst>
                <a:tab pos="433705" algn="l"/>
              </a:tabLst>
            </a:pPr>
            <a:r>
              <a:rPr lang="en-US" sz="1800" b="1" dirty="0">
                <a:latin typeface="Times New Roman" panose="02020603050405020304" pitchFamily="18" charset="0"/>
                <a:ea typeface="Times New Roman" panose="02020603050405020304" pitchFamily="18" charset="0"/>
              </a:rPr>
              <a:t>         </a:t>
            </a:r>
          </a:p>
          <a:p>
            <a:pPr marL="457200" marR="3673475" lvl="1">
              <a:lnSpc>
                <a:spcPct val="150000"/>
              </a:lnSpc>
              <a:spcBef>
                <a:spcPts val="950"/>
              </a:spcBef>
              <a:spcAft>
                <a:spcPts val="0"/>
              </a:spcAft>
              <a:buSzPts val="1400"/>
              <a:tabLst>
                <a:tab pos="433705" algn="l"/>
              </a:tabLst>
            </a:pPr>
            <a:endParaRPr lang="en-US" sz="1800" b="1" dirty="0">
              <a:latin typeface="Times New Roman" panose="02020603050405020304" pitchFamily="18" charset="0"/>
              <a:ea typeface="Times New Roman" panose="02020603050405020304" pitchFamily="18" charset="0"/>
            </a:endParaRPr>
          </a:p>
          <a:p>
            <a:pPr marL="457200" marR="3673475" lvl="1" algn="just">
              <a:lnSpc>
                <a:spcPct val="150000"/>
              </a:lnSpc>
              <a:spcBef>
                <a:spcPts val="950"/>
              </a:spcBef>
              <a:spcAft>
                <a:spcPts val="0"/>
              </a:spcAft>
              <a:buSzPts val="1400"/>
              <a:tabLst>
                <a:tab pos="433705" algn="l"/>
              </a:tabLst>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DAC17619-EA0A-7670-D12B-1BDA8D21BD96}"/>
              </a:ext>
            </a:extLst>
          </p:cNvPr>
          <p:cNvSpPr txBox="1"/>
          <p:nvPr/>
        </p:nvSpPr>
        <p:spPr>
          <a:xfrm>
            <a:off x="1847850" y="3883723"/>
            <a:ext cx="46101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SECURED HASH ALGORITHM(SHA-256</a:t>
            </a:r>
            <a:r>
              <a:rPr lang="en-US"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1841</Words>
  <Application>Microsoft Office PowerPoint</Application>
  <PresentationFormat>On-screen Show (4:3)</PresentationFormat>
  <Paragraphs>226</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PowerPoint Presentation</vt:lpstr>
      <vt:lpstr>Abstract</vt:lpstr>
      <vt:lpstr>PowerPoint Presentation</vt:lpstr>
      <vt:lpstr>Literature Survey</vt:lpstr>
      <vt:lpstr>Literature Survey</vt:lpstr>
      <vt:lpstr>Literature Survey</vt:lpstr>
      <vt:lpstr>Proposed System</vt:lpstr>
      <vt:lpstr>Software / Hardware used</vt:lpstr>
      <vt:lpstr>Methodology used</vt:lpstr>
      <vt:lpstr>System Design – Use Case Diagram</vt:lpstr>
      <vt:lpstr>System Design – Class Diagram</vt:lpstr>
      <vt:lpstr>System Design – Sequence diagram</vt:lpstr>
      <vt:lpstr>System Design – Data flow diagram</vt:lpstr>
      <vt:lpstr>Module Description</vt:lpstr>
      <vt:lpstr>Module Description</vt:lpstr>
      <vt:lpstr>Module Description</vt:lpstr>
      <vt:lpstr>Module Description</vt:lpstr>
      <vt:lpstr>TEST CASES AND REPORT</vt:lpstr>
      <vt:lpstr>TEST CASES AND REPORT</vt:lpstr>
      <vt:lpstr>Screen Shots</vt:lpstr>
      <vt:lpstr>Screen Shots</vt:lpstr>
      <vt:lpstr>Screen Shots</vt:lpstr>
      <vt:lpstr>Screen Shots</vt:lpstr>
      <vt:lpstr>Conclusion / Future Enhancement</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DESAPPRIYA G D</cp:lastModifiedBy>
  <cp:revision>2</cp:revision>
  <dcterms:created xsi:type="dcterms:W3CDTF">2020-12-27T14:21:20Z</dcterms:created>
  <dcterms:modified xsi:type="dcterms:W3CDTF">2023-04-06T03:48:24Z</dcterms:modified>
</cp:coreProperties>
</file>