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0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INFORMACI&#211;N%20PERSONAL\ARATO\Grafica%20de%20ejempl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Hoja1!$A$1:$A$4</c:f>
              <c:strCache>
                <c:ptCount val="4"/>
                <c:pt idx="0">
                  <c:v>2012-2013</c:v>
                </c:pt>
                <c:pt idx="1">
                  <c:v>2013-2014</c:v>
                </c:pt>
                <c:pt idx="2">
                  <c:v>2014-2015</c:v>
                </c:pt>
                <c:pt idx="3">
                  <c:v>2015-2016</c:v>
                </c:pt>
              </c:strCache>
            </c:strRef>
          </c:cat>
          <c:val>
            <c:numRef>
              <c:f>Hoja1!$B$1:$B$4</c:f>
              <c:numCache>
                <c:formatCode>_(* #,##0.00_);_(* \(#,##0.00\);_(* "-"??_);_(@_)</c:formatCode>
                <c:ptCount val="4"/>
                <c:pt idx="0">
                  <c:v>15.8</c:v>
                </c:pt>
                <c:pt idx="1">
                  <c:v>24</c:v>
                </c:pt>
                <c:pt idx="2">
                  <c:v>18.45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23168"/>
        <c:axId val="50824704"/>
      </c:barChart>
      <c:catAx>
        <c:axId val="50823168"/>
        <c:scaling>
          <c:orientation val="minMax"/>
        </c:scaling>
        <c:delete val="0"/>
        <c:axPos val="b"/>
        <c:majorTickMark val="out"/>
        <c:minorTickMark val="none"/>
        <c:tickLblPos val="nextTo"/>
        <c:crossAx val="50824704"/>
        <c:crosses val="autoZero"/>
        <c:auto val="1"/>
        <c:lblAlgn val="ctr"/>
        <c:lblOffset val="100"/>
        <c:noMultiLvlLbl val="0"/>
      </c:catAx>
      <c:valAx>
        <c:axId val="50824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MX"/>
                  <a:t>Remoción de nutrimentos (kg)</a:t>
                </a:r>
              </a:p>
            </c:rich>
          </c:tx>
          <c:layout/>
          <c:overlay val="0"/>
        </c:title>
        <c:numFmt formatCode="_(* #,##0_);_(* \(#,##0\);_(* &quot;-&quot;_);_(@_)" sourceLinked="0"/>
        <c:majorTickMark val="out"/>
        <c:minorTickMark val="none"/>
        <c:tickLblPos val="nextTo"/>
        <c:crossAx val="50823168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 sz="1200">
          <a:solidFill>
            <a:schemeClr val="dk1"/>
          </a:solidFill>
          <a:latin typeface="+mn-lt"/>
          <a:ea typeface="+mn-ea"/>
          <a:cs typeface="+mn-cs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2012-2013</c:v>
                </c:pt>
              </c:strCache>
            </c:strRef>
          </c:tx>
          <c:marker>
            <c:symbol val="none"/>
          </c:marker>
          <c:cat>
            <c:strRef>
              <c:f>Hoja1!$B$1:$I$1</c:f>
              <c:strCache>
                <c:ptCount val="8"/>
                <c:pt idx="0">
                  <c:v>Hojas de 5 cm</c:v>
                </c:pt>
                <c:pt idx="1">
                  <c:v>Antesis</c:v>
                </c:pt>
                <c:pt idx="2">
                  <c:v>Cuajado de fruto</c:v>
                </c:pt>
                <c:pt idx="3">
                  <c:v>Fruto tamaño aceituna</c:v>
                </c:pt>
                <c:pt idx="4">
                  <c:v>Fruto en Crec-1</c:v>
                </c:pt>
                <c:pt idx="5">
                  <c:v>Fruto en Crec-2</c:v>
                </c:pt>
                <c:pt idx="6">
                  <c:v>Fruto en Crec-3</c:v>
                </c:pt>
                <c:pt idx="7">
                  <c:v>Fruto en cosecha</c:v>
                </c:pt>
              </c:strCache>
            </c:strRef>
          </c:cat>
          <c:val>
            <c:numRef>
              <c:f>Hoja1!$B$2:$I$2</c:f>
              <c:numCache>
                <c:formatCode>General</c:formatCode>
                <c:ptCount val="8"/>
                <c:pt idx="0">
                  <c:v>2.46</c:v>
                </c:pt>
                <c:pt idx="1">
                  <c:v>2.64</c:v>
                </c:pt>
                <c:pt idx="2">
                  <c:v>2.33</c:v>
                </c:pt>
                <c:pt idx="3">
                  <c:v>1.4</c:v>
                </c:pt>
                <c:pt idx="4">
                  <c:v>1.51</c:v>
                </c:pt>
                <c:pt idx="5">
                  <c:v>1.44</c:v>
                </c:pt>
                <c:pt idx="6">
                  <c:v>1</c:v>
                </c:pt>
                <c:pt idx="7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2013-2014</c:v>
                </c:pt>
              </c:strCache>
            </c:strRef>
          </c:tx>
          <c:marker>
            <c:symbol val="none"/>
          </c:marker>
          <c:cat>
            <c:strRef>
              <c:f>Hoja1!$B$1:$I$1</c:f>
              <c:strCache>
                <c:ptCount val="8"/>
                <c:pt idx="0">
                  <c:v>Hojas de 5 cm</c:v>
                </c:pt>
                <c:pt idx="1">
                  <c:v>Antesis</c:v>
                </c:pt>
                <c:pt idx="2">
                  <c:v>Cuajado de fruto</c:v>
                </c:pt>
                <c:pt idx="3">
                  <c:v>Fruto tamaño aceituna</c:v>
                </c:pt>
                <c:pt idx="4">
                  <c:v>Fruto en Crec-1</c:v>
                </c:pt>
                <c:pt idx="5">
                  <c:v>Fruto en Crec-2</c:v>
                </c:pt>
                <c:pt idx="6">
                  <c:v>Fruto en Crec-3</c:v>
                </c:pt>
                <c:pt idx="7">
                  <c:v>Fruto en cosecha</c:v>
                </c:pt>
              </c:strCache>
            </c:strRef>
          </c:cat>
          <c:val>
            <c:numRef>
              <c:f>Hoja1!$B$3:$I$3</c:f>
              <c:numCache>
                <c:formatCode>General</c:formatCode>
                <c:ptCount val="8"/>
                <c:pt idx="0">
                  <c:v>1.02</c:v>
                </c:pt>
                <c:pt idx="1">
                  <c:v>2.81</c:v>
                </c:pt>
                <c:pt idx="2">
                  <c:v>2.77</c:v>
                </c:pt>
                <c:pt idx="3">
                  <c:v>2.66</c:v>
                </c:pt>
                <c:pt idx="4">
                  <c:v>1.39</c:v>
                </c:pt>
                <c:pt idx="5">
                  <c:v>1.44</c:v>
                </c:pt>
                <c:pt idx="6">
                  <c:v>1.47</c:v>
                </c:pt>
                <c:pt idx="7">
                  <c:v>2.5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2014-2015</c:v>
                </c:pt>
              </c:strCache>
            </c:strRef>
          </c:tx>
          <c:marker>
            <c:symbol val="none"/>
          </c:marker>
          <c:cat>
            <c:strRef>
              <c:f>Hoja1!$B$1:$I$1</c:f>
              <c:strCache>
                <c:ptCount val="8"/>
                <c:pt idx="0">
                  <c:v>Hojas de 5 cm</c:v>
                </c:pt>
                <c:pt idx="1">
                  <c:v>Antesis</c:v>
                </c:pt>
                <c:pt idx="2">
                  <c:v>Cuajado de fruto</c:v>
                </c:pt>
                <c:pt idx="3">
                  <c:v>Fruto tamaño aceituna</c:v>
                </c:pt>
                <c:pt idx="4">
                  <c:v>Fruto en Crec-1</c:v>
                </c:pt>
                <c:pt idx="5">
                  <c:v>Fruto en Crec-2</c:v>
                </c:pt>
                <c:pt idx="6">
                  <c:v>Fruto en Crec-3</c:v>
                </c:pt>
                <c:pt idx="7">
                  <c:v>Fruto en cosecha</c:v>
                </c:pt>
              </c:strCache>
            </c:strRef>
          </c:cat>
          <c:val>
            <c:numRef>
              <c:f>Hoja1!$B$4:$I$4</c:f>
              <c:numCache>
                <c:formatCode>General</c:formatCode>
                <c:ptCount val="8"/>
                <c:pt idx="0">
                  <c:v>2.6</c:v>
                </c:pt>
                <c:pt idx="1">
                  <c:v>2.39</c:v>
                </c:pt>
                <c:pt idx="2">
                  <c:v>1.3</c:v>
                </c:pt>
                <c:pt idx="3">
                  <c:v>1.0900000000000001</c:v>
                </c:pt>
                <c:pt idx="4">
                  <c:v>1.34</c:v>
                </c:pt>
                <c:pt idx="5">
                  <c:v>1.93</c:v>
                </c:pt>
                <c:pt idx="6">
                  <c:v>2.61</c:v>
                </c:pt>
                <c:pt idx="7">
                  <c:v>2.6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2015-2016</c:v>
                </c:pt>
              </c:strCache>
            </c:strRef>
          </c:tx>
          <c:marker>
            <c:symbol val="none"/>
          </c:marker>
          <c:cat>
            <c:strRef>
              <c:f>Hoja1!$B$1:$I$1</c:f>
              <c:strCache>
                <c:ptCount val="8"/>
                <c:pt idx="0">
                  <c:v>Hojas de 5 cm</c:v>
                </c:pt>
                <c:pt idx="1">
                  <c:v>Antesis</c:v>
                </c:pt>
                <c:pt idx="2">
                  <c:v>Cuajado de fruto</c:v>
                </c:pt>
                <c:pt idx="3">
                  <c:v>Fruto tamaño aceituna</c:v>
                </c:pt>
                <c:pt idx="4">
                  <c:v>Fruto en Crec-1</c:v>
                </c:pt>
                <c:pt idx="5">
                  <c:v>Fruto en Crec-2</c:v>
                </c:pt>
                <c:pt idx="6">
                  <c:v>Fruto en Crec-3</c:v>
                </c:pt>
                <c:pt idx="7">
                  <c:v>Fruto en cosecha</c:v>
                </c:pt>
              </c:strCache>
            </c:strRef>
          </c:cat>
          <c:val>
            <c:numRef>
              <c:f>Hoja1!$B$5:$I$5</c:f>
              <c:numCache>
                <c:formatCode>General</c:formatCode>
                <c:ptCount val="8"/>
                <c:pt idx="0">
                  <c:v>1.19</c:v>
                </c:pt>
                <c:pt idx="1">
                  <c:v>1.51</c:v>
                </c:pt>
                <c:pt idx="2">
                  <c:v>1.27</c:v>
                </c:pt>
                <c:pt idx="3">
                  <c:v>1.24</c:v>
                </c:pt>
                <c:pt idx="4">
                  <c:v>0.7</c:v>
                </c:pt>
                <c:pt idx="5">
                  <c:v>0.82</c:v>
                </c:pt>
                <c:pt idx="6">
                  <c:v>1.1100000000000001</c:v>
                </c:pt>
                <c:pt idx="7">
                  <c:v>1.98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53632"/>
        <c:axId val="51655424"/>
      </c:lineChart>
      <c:catAx>
        <c:axId val="5165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51655424"/>
        <c:crosses val="autoZero"/>
        <c:auto val="1"/>
        <c:lblAlgn val="ctr"/>
        <c:lblOffset val="100"/>
        <c:noMultiLvlLbl val="0"/>
      </c:catAx>
      <c:valAx>
        <c:axId val="516554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MX"/>
                  <a:t>Índice de balance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65363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Campaña 2015-2016</c:v>
                </c:pt>
              </c:strCache>
            </c:strRef>
          </c:tx>
          <c:marker>
            <c:symbol val="none"/>
          </c:marker>
          <c:cat>
            <c:strRef>
              <c:f>Hoja1!$B$1:$F$1</c:f>
              <c:strCache>
                <c:ptCount val="5"/>
                <c:pt idx="0">
                  <c:v>Aceituna</c:v>
                </c:pt>
                <c:pt idx="1">
                  <c:v>Crecimiento I</c:v>
                </c:pt>
                <c:pt idx="2">
                  <c:v>Crecimiento II</c:v>
                </c:pt>
                <c:pt idx="3">
                  <c:v>Crecimiento III</c:v>
                </c:pt>
                <c:pt idx="4">
                  <c:v>Cosecha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 formatCode="_(* #,##0.00_);_(* \(#,##0.00\);_(* &quot;-&quot;??_);_(@_)">
                  <c:v>2.9</c:v>
                </c:pt>
                <c:pt idx="1">
                  <c:v>3.25</c:v>
                </c:pt>
                <c:pt idx="2" formatCode="_(* #,##0.00_);_(* \(#,##0.00\);_(* &quot;-&quot;??_);_(@_)">
                  <c:v>3</c:v>
                </c:pt>
                <c:pt idx="3" formatCode="_(* #,##0.00_);_(* \(#,##0.00\);_(* &quot;-&quot;??_);_(@_)">
                  <c:v>2.9</c:v>
                </c:pt>
                <c:pt idx="4">
                  <c:v>3.25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Campaña 2014-2015</c:v>
                </c:pt>
              </c:strCache>
            </c:strRef>
          </c:tx>
          <c:marker>
            <c:symbol val="none"/>
          </c:marker>
          <c:cat>
            <c:strRef>
              <c:f>Hoja1!$B$1:$F$1</c:f>
              <c:strCache>
                <c:ptCount val="5"/>
                <c:pt idx="0">
                  <c:v>Aceituna</c:v>
                </c:pt>
                <c:pt idx="1">
                  <c:v>Crecimiento I</c:v>
                </c:pt>
                <c:pt idx="2">
                  <c:v>Crecimiento II</c:v>
                </c:pt>
                <c:pt idx="3">
                  <c:v>Crecimiento III</c:v>
                </c:pt>
                <c:pt idx="4">
                  <c:v>Cosecha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 formatCode="_(* #,##0.00_);_(* \(#,##0.00\);_(* &quot;-&quot;??_);_(@_)">
                  <c:v>2.95</c:v>
                </c:pt>
                <c:pt idx="1">
                  <c:v>2.35</c:v>
                </c:pt>
                <c:pt idx="2" formatCode="_(* #,##0.00_);_(* \(#,##0.00\);_(* &quot;-&quot;??_);_(@_)">
                  <c:v>2.2999999999999998</c:v>
                </c:pt>
                <c:pt idx="3" formatCode="_(* #,##0.00_);_(* \(#,##0.00\);_(* &quot;-&quot;??_);_(@_)">
                  <c:v>2.4500000000000002</c:v>
                </c:pt>
                <c:pt idx="4">
                  <c:v>2.35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Campaña 2013-2014</c:v>
                </c:pt>
              </c:strCache>
            </c:strRef>
          </c:tx>
          <c:marker>
            <c:symbol val="none"/>
          </c:marker>
          <c:cat>
            <c:strRef>
              <c:f>Hoja1!$B$1:$F$1</c:f>
              <c:strCache>
                <c:ptCount val="5"/>
                <c:pt idx="0">
                  <c:v>Aceituna</c:v>
                </c:pt>
                <c:pt idx="1">
                  <c:v>Crecimiento I</c:v>
                </c:pt>
                <c:pt idx="2">
                  <c:v>Crecimiento II</c:v>
                </c:pt>
                <c:pt idx="3">
                  <c:v>Crecimiento III</c:v>
                </c:pt>
                <c:pt idx="4">
                  <c:v>Cosecha</c:v>
                </c:pt>
              </c:strCache>
            </c:strRef>
          </c:cat>
          <c:val>
            <c:numRef>
              <c:f>Hoja1!$B$4:$F$4</c:f>
              <c:numCache>
                <c:formatCode>General</c:formatCode>
                <c:ptCount val="5"/>
                <c:pt idx="0" formatCode="_(* #,##0.00_);_(* \(#,##0.00\);_(* &quot;-&quot;??_);_(@_)">
                  <c:v>1.85</c:v>
                </c:pt>
                <c:pt idx="1">
                  <c:v>2.75</c:v>
                </c:pt>
                <c:pt idx="2" formatCode="_(* #,##0.00_);_(* \(#,##0.00\);_(* &quot;-&quot;??_);_(@_)">
                  <c:v>2.5</c:v>
                </c:pt>
                <c:pt idx="3" formatCode="_(* #,##0.00_);_(* \(#,##0.00\);_(* &quot;-&quot;??_);_(@_)">
                  <c:v>2.25</c:v>
                </c:pt>
                <c:pt idx="4">
                  <c:v>2.75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61664"/>
        <c:axId val="51363200"/>
      </c:lineChart>
      <c:catAx>
        <c:axId val="51361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1363200"/>
        <c:crosses val="autoZero"/>
        <c:auto val="1"/>
        <c:lblAlgn val="ctr"/>
        <c:lblOffset val="100"/>
        <c:noMultiLvlLbl val="0"/>
      </c:catAx>
      <c:valAx>
        <c:axId val="51363200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out"/>
        <c:minorTickMark val="none"/>
        <c:tickLblPos val="nextTo"/>
        <c:crossAx val="51361664"/>
        <c:crosses val="autoZero"/>
        <c:crossBetween val="between"/>
        <c:majorUnit val="1.5"/>
      </c:valAx>
    </c:plotArea>
    <c:legend>
      <c:legendPos val="t"/>
      <c:layout>
        <c:manualLayout>
          <c:xMode val="edge"/>
          <c:yMode val="edge"/>
          <c:x val="0.18318184553568123"/>
          <c:y val="0"/>
          <c:w val="0.65481844609858164"/>
          <c:h val="0.11036115936613104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7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6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37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1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2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08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5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2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FE06-CA70-4D4F-84AC-79B2F2223297}" type="datetimeFigureOut">
              <a:rPr lang="es-MX" smtClean="0"/>
              <a:t>16/12/2016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B0C2-43D9-459C-8120-179D6D9823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61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10430"/>
            <a:ext cx="33889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Lista: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4000" dirty="0" smtClean="0"/>
              <a:t>APLICACIÓN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4000" dirty="0" smtClean="0"/>
              <a:t>TEMA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4000" dirty="0" smtClean="0"/>
              <a:t>NUTRIMENTO</a:t>
            </a:r>
            <a:endParaRPr lang="es-MX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52285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err="1" smtClean="0"/>
              <a:t>Multiselección</a:t>
            </a:r>
            <a:r>
              <a:rPr lang="es-MX" sz="4000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4000" dirty="0" smtClean="0"/>
              <a:t>CAMPAÑAS</a:t>
            </a:r>
            <a:endParaRPr lang="es-MX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356992"/>
            <a:ext cx="889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/>
              <a:t>Selección múltiple:</a:t>
            </a:r>
            <a:endParaRPr lang="es-MX" sz="40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sz="2000" dirty="0" smtClean="0"/>
              <a:t>Aqu</a:t>
            </a:r>
            <a:r>
              <a:rPr lang="es-MX" sz="2000" dirty="0" smtClean="0"/>
              <a:t>í se trata de darles una opción para que puedan comparar con otras área del </a:t>
            </a:r>
            <a:r>
              <a:rPr lang="es-MX" sz="2000" dirty="0"/>
              <a:t>mismo tema (</a:t>
            </a:r>
            <a:r>
              <a:rPr lang="es-MX" sz="2000" dirty="0" smtClean="0"/>
              <a:t>Empresa, Fundo, Parcela, Lote o Portainjerto). Por ejemplo comparar entre dos o tres lotes (pienso que poner un máximo de cinco).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587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0"/>
            <a:ext cx="9144000" cy="124393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0" y="1244504"/>
            <a:ext cx="9144000" cy="19548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0" y="3199328"/>
            <a:ext cx="9144000" cy="36586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2749835" y="1412776"/>
            <a:ext cx="15167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TEMAS:</a:t>
            </a:r>
          </a:p>
          <a:p>
            <a:r>
              <a:rPr lang="es-MX" sz="1400" dirty="0" smtClean="0"/>
              <a:t>Empresas</a:t>
            </a:r>
          </a:p>
          <a:p>
            <a:r>
              <a:rPr lang="es-MX" sz="1400" dirty="0" smtClean="0"/>
              <a:t>Fundos</a:t>
            </a:r>
          </a:p>
          <a:p>
            <a:r>
              <a:rPr lang="es-MX" sz="1400" dirty="0" smtClean="0"/>
              <a:t>Parcela</a:t>
            </a:r>
          </a:p>
          <a:p>
            <a:r>
              <a:rPr lang="es-MX" sz="1400" dirty="0" smtClean="0"/>
              <a:t>Lote</a:t>
            </a:r>
          </a:p>
          <a:p>
            <a:r>
              <a:rPr lang="es-MX" sz="1400" dirty="0" smtClean="0"/>
              <a:t>Portainjerto</a:t>
            </a:r>
          </a:p>
          <a:p>
            <a:r>
              <a:rPr lang="es-MX" sz="1400" dirty="0" smtClean="0"/>
              <a:t>Selección múltiple</a:t>
            </a:r>
            <a:endParaRPr lang="es-MX" sz="1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1433087"/>
            <a:ext cx="2395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APLICACIÓN:</a:t>
            </a:r>
          </a:p>
          <a:p>
            <a:r>
              <a:rPr lang="es-MX" sz="1400" dirty="0" smtClean="0"/>
              <a:t>Remoción nutrimental</a:t>
            </a:r>
          </a:p>
          <a:p>
            <a:r>
              <a:rPr lang="es-MX" sz="1400" dirty="0" smtClean="0"/>
              <a:t>Diagnóstico nutrimental foliar</a:t>
            </a:r>
          </a:p>
          <a:p>
            <a:r>
              <a:rPr lang="es-MX" sz="1400" dirty="0"/>
              <a:t>Diagnóstico nutrimental </a:t>
            </a:r>
            <a:r>
              <a:rPr lang="es-MX" sz="1400" dirty="0" smtClean="0"/>
              <a:t>pulpa</a:t>
            </a:r>
            <a:endParaRPr lang="es-MX" sz="1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472827" y="6648"/>
            <a:ext cx="7656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4000" dirty="0"/>
              <a:t>GRUPO ARATO</a:t>
            </a:r>
          </a:p>
          <a:p>
            <a:r>
              <a:rPr lang="es-MX" sz="3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DE ANÁLISIS – Opción remoción –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416" r="80447" b="79392"/>
          <a:stretch/>
        </p:blipFill>
        <p:spPr bwMode="auto">
          <a:xfrm>
            <a:off x="4511129" y="6255643"/>
            <a:ext cx="492919" cy="4857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2683176" y="1735320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2683175" y="195463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2683174" y="2190821"/>
            <a:ext cx="72675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2680974" y="24022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2677827" y="258888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43850" y="1761661"/>
            <a:ext cx="74974" cy="792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4" name="63 Elipse"/>
          <p:cNvSpPr/>
          <p:nvPr/>
        </p:nvSpPr>
        <p:spPr>
          <a:xfrm>
            <a:off x="35496" y="218834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423706" y="1396514"/>
            <a:ext cx="11006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CAMPAÑAS:</a:t>
            </a:r>
          </a:p>
          <a:p>
            <a:r>
              <a:rPr lang="es-MX" sz="1400" dirty="0" smtClean="0"/>
              <a:t>2010-2011</a:t>
            </a:r>
          </a:p>
          <a:p>
            <a:r>
              <a:rPr lang="es-MX" sz="1400" dirty="0" smtClean="0"/>
              <a:t>2011-2012</a:t>
            </a:r>
          </a:p>
          <a:p>
            <a:r>
              <a:rPr lang="es-MX" sz="1400" dirty="0" smtClean="0"/>
              <a:t>2012-2013</a:t>
            </a:r>
          </a:p>
          <a:p>
            <a:r>
              <a:rPr lang="es-MX" sz="1400" dirty="0" smtClean="0"/>
              <a:t>2013-2014</a:t>
            </a:r>
          </a:p>
          <a:p>
            <a:r>
              <a:rPr lang="es-MX" sz="1400" dirty="0" smtClean="0"/>
              <a:t>2014-2015</a:t>
            </a:r>
          </a:p>
          <a:p>
            <a:r>
              <a:rPr lang="es-MX" sz="1400" dirty="0" smtClean="0"/>
              <a:t>2015-2016</a:t>
            </a:r>
          </a:p>
        </p:txBody>
      </p:sp>
      <p:sp>
        <p:nvSpPr>
          <p:cNvPr id="27" name="26 Elipse"/>
          <p:cNvSpPr/>
          <p:nvPr/>
        </p:nvSpPr>
        <p:spPr>
          <a:xfrm>
            <a:off x="6343340" y="173115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6353715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6352381" y="216319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6358198" y="237116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6358198" y="2575139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359532" y="281127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35496" y="198782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747234" y="1396514"/>
            <a:ext cx="13612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NUTRIMENTOS:</a:t>
            </a:r>
          </a:p>
          <a:p>
            <a:r>
              <a:rPr lang="pt-BR" sz="1400" dirty="0"/>
              <a:t>N</a:t>
            </a:r>
          </a:p>
          <a:p>
            <a:r>
              <a:rPr lang="pt-BR" sz="1400" dirty="0"/>
              <a:t>P</a:t>
            </a:r>
          </a:p>
          <a:p>
            <a:r>
              <a:rPr lang="pt-BR" sz="1400" dirty="0"/>
              <a:t>K</a:t>
            </a:r>
          </a:p>
          <a:p>
            <a:r>
              <a:rPr lang="pt-BR" sz="1400" dirty="0"/>
              <a:t>Ca</a:t>
            </a:r>
          </a:p>
          <a:p>
            <a:r>
              <a:rPr lang="pt-BR" sz="1400" dirty="0"/>
              <a:t>Mg</a:t>
            </a:r>
          </a:p>
          <a:p>
            <a:r>
              <a:rPr lang="pt-BR" sz="1400" dirty="0" smtClean="0"/>
              <a:t>S</a:t>
            </a:r>
          </a:p>
          <a:p>
            <a:r>
              <a:rPr lang="pt-BR" sz="1400" dirty="0" smtClean="0"/>
              <a:t>...</a:t>
            </a:r>
            <a:endParaRPr lang="es-MX" sz="1400" dirty="0" smtClean="0"/>
          </a:p>
        </p:txBody>
      </p:sp>
      <p:sp>
        <p:nvSpPr>
          <p:cNvPr id="35" name="34 Elipse"/>
          <p:cNvSpPr/>
          <p:nvPr/>
        </p:nvSpPr>
        <p:spPr>
          <a:xfrm>
            <a:off x="7668344" y="173115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6" name="35 Elipse"/>
          <p:cNvSpPr/>
          <p:nvPr/>
        </p:nvSpPr>
        <p:spPr>
          <a:xfrm>
            <a:off x="7678719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7668344" y="215690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7678719" y="237116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7677837" y="2584359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4" name="43 Elipse"/>
          <p:cNvSpPr/>
          <p:nvPr/>
        </p:nvSpPr>
        <p:spPr>
          <a:xfrm>
            <a:off x="7688212" y="2798617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graphicFrame>
        <p:nvGraphicFramePr>
          <p:cNvPr id="4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842892"/>
              </p:ext>
            </p:extLst>
          </p:nvPr>
        </p:nvGraphicFramePr>
        <p:xfrm>
          <a:off x="175370" y="3284984"/>
          <a:ext cx="878911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4 Abrir llave"/>
          <p:cNvSpPr/>
          <p:nvPr/>
        </p:nvSpPr>
        <p:spPr>
          <a:xfrm>
            <a:off x="3470129" y="2088837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469915" y="2042844"/>
            <a:ext cx="14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parcelas</a:t>
            </a:r>
            <a:endParaRPr lang="es-MX" sz="1400" dirty="0" smtClean="0"/>
          </a:p>
        </p:txBody>
      </p:sp>
      <p:sp>
        <p:nvSpPr>
          <p:cNvPr id="38" name="37 Elipse"/>
          <p:cNvSpPr/>
          <p:nvPr/>
        </p:nvSpPr>
        <p:spPr>
          <a:xfrm>
            <a:off x="2683176" y="28037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39" name="38 Abrir llave"/>
          <p:cNvSpPr/>
          <p:nvPr/>
        </p:nvSpPr>
        <p:spPr>
          <a:xfrm>
            <a:off x="4189995" y="2724262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189995" y="2678269"/>
            <a:ext cx="1276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temas:</a:t>
            </a:r>
          </a:p>
        </p:txBody>
      </p:sp>
    </p:spTree>
    <p:extLst>
      <p:ext uri="{BB962C8B-B14F-4D97-AF65-F5344CB8AC3E}">
        <p14:creationId xmlns:p14="http://schemas.microsoft.com/office/powerpoint/2010/main" val="19989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0"/>
            <a:ext cx="9144000" cy="124393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0" y="1244504"/>
            <a:ext cx="9144000" cy="19548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0" y="3199328"/>
            <a:ext cx="9144000" cy="36586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1472827" y="6648"/>
            <a:ext cx="7656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4000" dirty="0"/>
              <a:t>GRUPO ARATO</a:t>
            </a:r>
          </a:p>
          <a:p>
            <a:r>
              <a:rPr lang="es-MX" sz="3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DE ANÁLISIS – Opción foliar –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416" r="80447" b="79392"/>
          <a:stretch/>
        </p:blipFill>
        <p:spPr bwMode="auto">
          <a:xfrm>
            <a:off x="4511129" y="6255643"/>
            <a:ext cx="492919" cy="4857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728655"/>
              </p:ext>
            </p:extLst>
          </p:nvPr>
        </p:nvGraphicFramePr>
        <p:xfrm>
          <a:off x="81236" y="3216624"/>
          <a:ext cx="8955259" cy="352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37 Rectángulo"/>
          <p:cNvSpPr/>
          <p:nvPr/>
        </p:nvSpPr>
        <p:spPr>
          <a:xfrm>
            <a:off x="0" y="1244504"/>
            <a:ext cx="9144000" cy="19548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749835" y="1412776"/>
            <a:ext cx="15167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TEMAS:</a:t>
            </a:r>
          </a:p>
          <a:p>
            <a:r>
              <a:rPr lang="es-MX" sz="1400" dirty="0" smtClean="0"/>
              <a:t>Empresas</a:t>
            </a:r>
          </a:p>
          <a:p>
            <a:r>
              <a:rPr lang="es-MX" sz="1400" dirty="0" smtClean="0"/>
              <a:t>Fundos</a:t>
            </a:r>
          </a:p>
          <a:p>
            <a:r>
              <a:rPr lang="es-MX" sz="1400" dirty="0" smtClean="0"/>
              <a:t>Parcela</a:t>
            </a:r>
          </a:p>
          <a:p>
            <a:r>
              <a:rPr lang="es-MX" sz="1400" dirty="0" smtClean="0"/>
              <a:t>Lote</a:t>
            </a:r>
          </a:p>
          <a:p>
            <a:r>
              <a:rPr lang="es-MX" sz="1400" dirty="0" smtClean="0"/>
              <a:t>Portainjerto</a:t>
            </a:r>
          </a:p>
          <a:p>
            <a:r>
              <a:rPr lang="es-MX" sz="1400" dirty="0" smtClean="0"/>
              <a:t>Selección múltiple</a:t>
            </a:r>
            <a:endParaRPr lang="es-MX" sz="14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107504" y="1433087"/>
            <a:ext cx="2395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APLICACIÓN:</a:t>
            </a:r>
          </a:p>
          <a:p>
            <a:r>
              <a:rPr lang="es-MX" sz="1400" dirty="0" smtClean="0"/>
              <a:t>Remoción nutrimental</a:t>
            </a:r>
          </a:p>
          <a:p>
            <a:r>
              <a:rPr lang="es-MX" sz="1400" dirty="0" smtClean="0"/>
              <a:t>Diagnóstico nutrimental foliar</a:t>
            </a:r>
          </a:p>
          <a:p>
            <a:r>
              <a:rPr lang="es-MX" sz="1400" dirty="0"/>
              <a:t>Diagnóstico nutrimental </a:t>
            </a:r>
            <a:r>
              <a:rPr lang="es-MX" sz="1400" dirty="0" smtClean="0"/>
              <a:t>pulpa</a:t>
            </a:r>
            <a:endParaRPr lang="es-MX" sz="1400" dirty="0"/>
          </a:p>
        </p:txBody>
      </p:sp>
      <p:sp>
        <p:nvSpPr>
          <p:cNvPr id="45" name="44 Elipse"/>
          <p:cNvSpPr/>
          <p:nvPr/>
        </p:nvSpPr>
        <p:spPr>
          <a:xfrm>
            <a:off x="2683176" y="1735320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2683175" y="195463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2683174" y="2190821"/>
            <a:ext cx="72675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2680974" y="24022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2677827" y="258888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43850" y="1761661"/>
            <a:ext cx="74974" cy="792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35496" y="218834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423706" y="1396514"/>
            <a:ext cx="11006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CAMPAÑAS:</a:t>
            </a:r>
          </a:p>
          <a:p>
            <a:r>
              <a:rPr lang="es-MX" sz="1400" dirty="0" smtClean="0"/>
              <a:t>2010-2011</a:t>
            </a:r>
          </a:p>
          <a:p>
            <a:r>
              <a:rPr lang="es-MX" sz="1400" dirty="0" smtClean="0"/>
              <a:t>2011-2012</a:t>
            </a:r>
          </a:p>
          <a:p>
            <a:r>
              <a:rPr lang="es-MX" sz="1400" dirty="0" smtClean="0"/>
              <a:t>2012-2013</a:t>
            </a:r>
          </a:p>
          <a:p>
            <a:r>
              <a:rPr lang="es-MX" sz="1400" dirty="0" smtClean="0"/>
              <a:t>2013-2014</a:t>
            </a:r>
          </a:p>
          <a:p>
            <a:r>
              <a:rPr lang="es-MX" sz="1400" dirty="0" smtClean="0"/>
              <a:t>2014-2015</a:t>
            </a:r>
          </a:p>
          <a:p>
            <a:r>
              <a:rPr lang="es-MX" sz="1400" dirty="0" smtClean="0"/>
              <a:t>2015-2016</a:t>
            </a:r>
          </a:p>
        </p:txBody>
      </p:sp>
      <p:sp>
        <p:nvSpPr>
          <p:cNvPr id="54" name="53 Elipse"/>
          <p:cNvSpPr/>
          <p:nvPr/>
        </p:nvSpPr>
        <p:spPr>
          <a:xfrm>
            <a:off x="6343340" y="173115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6353715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352381" y="216319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358198" y="237116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6358198" y="2575139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6359532" y="281127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6" name="65 Elipse"/>
          <p:cNvSpPr/>
          <p:nvPr/>
        </p:nvSpPr>
        <p:spPr>
          <a:xfrm>
            <a:off x="35496" y="198782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7747234" y="1396514"/>
            <a:ext cx="13612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NUTRIMENTOS:</a:t>
            </a:r>
          </a:p>
          <a:p>
            <a:r>
              <a:rPr lang="pt-BR" sz="1400" dirty="0"/>
              <a:t>N</a:t>
            </a:r>
          </a:p>
          <a:p>
            <a:r>
              <a:rPr lang="pt-BR" sz="1400" dirty="0"/>
              <a:t>P</a:t>
            </a:r>
          </a:p>
          <a:p>
            <a:r>
              <a:rPr lang="pt-BR" sz="1400" dirty="0"/>
              <a:t>K</a:t>
            </a:r>
          </a:p>
          <a:p>
            <a:r>
              <a:rPr lang="pt-BR" sz="1400" dirty="0"/>
              <a:t>Ca</a:t>
            </a:r>
          </a:p>
          <a:p>
            <a:r>
              <a:rPr lang="pt-BR" sz="1400" dirty="0"/>
              <a:t>Mg</a:t>
            </a:r>
          </a:p>
          <a:p>
            <a:r>
              <a:rPr lang="pt-BR" sz="1400" dirty="0" smtClean="0"/>
              <a:t>S</a:t>
            </a:r>
          </a:p>
          <a:p>
            <a:r>
              <a:rPr lang="pt-BR" sz="1400" dirty="0" smtClean="0"/>
              <a:t>...</a:t>
            </a:r>
            <a:endParaRPr lang="es-MX" sz="1400" dirty="0" smtClean="0"/>
          </a:p>
        </p:txBody>
      </p:sp>
      <p:sp>
        <p:nvSpPr>
          <p:cNvPr id="68" name="67 Elipse"/>
          <p:cNvSpPr/>
          <p:nvPr/>
        </p:nvSpPr>
        <p:spPr>
          <a:xfrm>
            <a:off x="7668344" y="173115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9" name="68 Elipse"/>
          <p:cNvSpPr/>
          <p:nvPr/>
        </p:nvSpPr>
        <p:spPr>
          <a:xfrm>
            <a:off x="7678719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7668344" y="215690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1" name="70 Elipse"/>
          <p:cNvSpPr/>
          <p:nvPr/>
        </p:nvSpPr>
        <p:spPr>
          <a:xfrm>
            <a:off x="7678719" y="237116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2" name="71 Elipse"/>
          <p:cNvSpPr/>
          <p:nvPr/>
        </p:nvSpPr>
        <p:spPr>
          <a:xfrm>
            <a:off x="7677837" y="2584359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7688212" y="2798617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4" name="73 Abrir llave"/>
          <p:cNvSpPr/>
          <p:nvPr/>
        </p:nvSpPr>
        <p:spPr>
          <a:xfrm>
            <a:off x="3470129" y="2088837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3469915" y="2042844"/>
            <a:ext cx="14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parcelas</a:t>
            </a:r>
            <a:endParaRPr lang="es-MX" sz="1400" dirty="0" smtClean="0"/>
          </a:p>
        </p:txBody>
      </p:sp>
      <p:sp>
        <p:nvSpPr>
          <p:cNvPr id="76" name="75 Elipse"/>
          <p:cNvSpPr/>
          <p:nvPr/>
        </p:nvSpPr>
        <p:spPr>
          <a:xfrm>
            <a:off x="2683176" y="28037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7" name="76 Abrir llave"/>
          <p:cNvSpPr/>
          <p:nvPr/>
        </p:nvSpPr>
        <p:spPr>
          <a:xfrm>
            <a:off x="4189995" y="2724262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189995" y="2678269"/>
            <a:ext cx="1276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temas:</a:t>
            </a:r>
          </a:p>
        </p:txBody>
      </p:sp>
    </p:spTree>
    <p:extLst>
      <p:ext uri="{BB962C8B-B14F-4D97-AF65-F5344CB8AC3E}">
        <p14:creationId xmlns:p14="http://schemas.microsoft.com/office/powerpoint/2010/main" val="2054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0"/>
            <a:ext cx="9144000" cy="124393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0" y="1244504"/>
            <a:ext cx="9144000" cy="19548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0" y="3199328"/>
            <a:ext cx="9144000" cy="36586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1472827" y="6648"/>
            <a:ext cx="7656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4000" dirty="0"/>
              <a:t>GRUPO ARATO</a:t>
            </a:r>
          </a:p>
          <a:p>
            <a:r>
              <a:rPr lang="es-MX" sz="3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DE ANÁLISIS – Opción pulpa–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416" r="80447" b="79392"/>
          <a:stretch/>
        </p:blipFill>
        <p:spPr bwMode="auto">
          <a:xfrm>
            <a:off x="4511129" y="6255643"/>
            <a:ext cx="492919" cy="4857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9612"/>
              </p:ext>
            </p:extLst>
          </p:nvPr>
        </p:nvGraphicFramePr>
        <p:xfrm>
          <a:off x="251520" y="3429000"/>
          <a:ext cx="8640960" cy="2648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36 Rectángulo"/>
          <p:cNvSpPr/>
          <p:nvPr/>
        </p:nvSpPr>
        <p:spPr>
          <a:xfrm>
            <a:off x="0" y="1244504"/>
            <a:ext cx="9144000" cy="19548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749835" y="1412776"/>
            <a:ext cx="15167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TEMAS:</a:t>
            </a:r>
          </a:p>
          <a:p>
            <a:r>
              <a:rPr lang="es-MX" sz="1400" dirty="0" smtClean="0"/>
              <a:t>Empresas</a:t>
            </a:r>
          </a:p>
          <a:p>
            <a:r>
              <a:rPr lang="es-MX" sz="1400" dirty="0" smtClean="0"/>
              <a:t>Fundos</a:t>
            </a:r>
          </a:p>
          <a:p>
            <a:r>
              <a:rPr lang="es-MX" sz="1400" dirty="0" smtClean="0"/>
              <a:t>Parcela</a:t>
            </a:r>
          </a:p>
          <a:p>
            <a:r>
              <a:rPr lang="es-MX" sz="1400" dirty="0" smtClean="0"/>
              <a:t>Lote</a:t>
            </a:r>
          </a:p>
          <a:p>
            <a:r>
              <a:rPr lang="es-MX" sz="1400" dirty="0" smtClean="0"/>
              <a:t>Portainjerto</a:t>
            </a:r>
          </a:p>
          <a:p>
            <a:r>
              <a:rPr lang="es-MX" sz="1400" dirty="0" smtClean="0"/>
              <a:t>Selección múltiple</a:t>
            </a:r>
            <a:endParaRPr lang="es-MX" sz="14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107504" y="1433087"/>
            <a:ext cx="2395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APLICACIÓN:</a:t>
            </a:r>
          </a:p>
          <a:p>
            <a:r>
              <a:rPr lang="es-MX" sz="1400" dirty="0" smtClean="0"/>
              <a:t>Remoción nutrimental</a:t>
            </a:r>
          </a:p>
          <a:p>
            <a:r>
              <a:rPr lang="es-MX" sz="1400" dirty="0" smtClean="0"/>
              <a:t>Diagnóstico nutrimental foliar</a:t>
            </a:r>
          </a:p>
          <a:p>
            <a:r>
              <a:rPr lang="es-MX" sz="1400" dirty="0"/>
              <a:t>Diagnóstico nutrimental </a:t>
            </a:r>
            <a:r>
              <a:rPr lang="es-MX" sz="1400" dirty="0" smtClean="0"/>
              <a:t>pulpa</a:t>
            </a:r>
            <a:endParaRPr lang="es-MX" sz="1400" dirty="0"/>
          </a:p>
        </p:txBody>
      </p:sp>
      <p:sp>
        <p:nvSpPr>
          <p:cNvPr id="40" name="39 Elipse"/>
          <p:cNvSpPr/>
          <p:nvPr/>
        </p:nvSpPr>
        <p:spPr>
          <a:xfrm>
            <a:off x="2683176" y="1735320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683175" y="195463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2683174" y="2190821"/>
            <a:ext cx="72675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2680974" y="24022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2677827" y="2588882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43850" y="1761661"/>
            <a:ext cx="74974" cy="792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35496" y="218834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423706" y="1396514"/>
            <a:ext cx="11006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CAMPAÑAS:</a:t>
            </a:r>
          </a:p>
          <a:p>
            <a:r>
              <a:rPr lang="es-MX" sz="1400" dirty="0" smtClean="0"/>
              <a:t>2010-2011</a:t>
            </a:r>
          </a:p>
          <a:p>
            <a:r>
              <a:rPr lang="es-MX" sz="1400" dirty="0" smtClean="0"/>
              <a:t>2011-2012</a:t>
            </a:r>
          </a:p>
          <a:p>
            <a:r>
              <a:rPr lang="es-MX" sz="1400" dirty="0" smtClean="0"/>
              <a:t>2012-2013</a:t>
            </a:r>
          </a:p>
          <a:p>
            <a:r>
              <a:rPr lang="es-MX" sz="1400" dirty="0" smtClean="0"/>
              <a:t>2013-2014</a:t>
            </a:r>
          </a:p>
          <a:p>
            <a:r>
              <a:rPr lang="es-MX" sz="1400" dirty="0" smtClean="0"/>
              <a:t>2014-2015</a:t>
            </a:r>
          </a:p>
          <a:p>
            <a:r>
              <a:rPr lang="es-MX" sz="1400" dirty="0" smtClean="0"/>
              <a:t>2015-2016</a:t>
            </a:r>
          </a:p>
        </p:txBody>
      </p:sp>
      <p:sp>
        <p:nvSpPr>
          <p:cNvPr id="54" name="53 Elipse"/>
          <p:cNvSpPr/>
          <p:nvPr/>
        </p:nvSpPr>
        <p:spPr>
          <a:xfrm>
            <a:off x="6343340" y="173115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6353715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352381" y="216319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358198" y="2371162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6358198" y="2575139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6359532" y="281127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6" name="65 Elipse"/>
          <p:cNvSpPr/>
          <p:nvPr/>
        </p:nvSpPr>
        <p:spPr>
          <a:xfrm>
            <a:off x="35496" y="1987826"/>
            <a:ext cx="74974" cy="792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7747234" y="1396514"/>
            <a:ext cx="13612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NUTRIMENTOS:</a:t>
            </a:r>
          </a:p>
          <a:p>
            <a:r>
              <a:rPr lang="pt-BR" sz="1400" dirty="0"/>
              <a:t>N</a:t>
            </a:r>
          </a:p>
          <a:p>
            <a:r>
              <a:rPr lang="pt-BR" sz="1400" dirty="0"/>
              <a:t>P</a:t>
            </a:r>
          </a:p>
          <a:p>
            <a:r>
              <a:rPr lang="pt-BR" sz="1400" dirty="0"/>
              <a:t>K</a:t>
            </a:r>
          </a:p>
          <a:p>
            <a:r>
              <a:rPr lang="pt-BR" sz="1400" dirty="0"/>
              <a:t>Ca</a:t>
            </a:r>
          </a:p>
          <a:p>
            <a:r>
              <a:rPr lang="pt-BR" sz="1400" dirty="0"/>
              <a:t>Mg</a:t>
            </a:r>
          </a:p>
          <a:p>
            <a:r>
              <a:rPr lang="pt-BR" sz="1400" dirty="0" smtClean="0"/>
              <a:t>S</a:t>
            </a:r>
          </a:p>
          <a:p>
            <a:r>
              <a:rPr lang="pt-BR" sz="1400" dirty="0" smtClean="0"/>
              <a:t>...</a:t>
            </a:r>
            <a:endParaRPr lang="es-MX" sz="1400" dirty="0" smtClean="0"/>
          </a:p>
        </p:txBody>
      </p:sp>
      <p:sp>
        <p:nvSpPr>
          <p:cNvPr id="68" name="67 Elipse"/>
          <p:cNvSpPr/>
          <p:nvPr/>
        </p:nvSpPr>
        <p:spPr>
          <a:xfrm>
            <a:off x="7668344" y="1731154"/>
            <a:ext cx="72008" cy="6708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69" name="68 Elipse"/>
          <p:cNvSpPr/>
          <p:nvPr/>
        </p:nvSpPr>
        <p:spPr>
          <a:xfrm>
            <a:off x="7678719" y="194541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7668344" y="2156904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1" name="70 Elipse"/>
          <p:cNvSpPr/>
          <p:nvPr/>
        </p:nvSpPr>
        <p:spPr>
          <a:xfrm>
            <a:off x="7678719" y="2371162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2" name="71 Elipse"/>
          <p:cNvSpPr/>
          <p:nvPr/>
        </p:nvSpPr>
        <p:spPr>
          <a:xfrm>
            <a:off x="7677837" y="2584359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7688212" y="2798617"/>
            <a:ext cx="72008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4" name="73 Abrir llave"/>
          <p:cNvSpPr/>
          <p:nvPr/>
        </p:nvSpPr>
        <p:spPr>
          <a:xfrm>
            <a:off x="3470129" y="2088837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3469915" y="2042844"/>
            <a:ext cx="14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parcelas</a:t>
            </a:r>
            <a:endParaRPr lang="es-MX" sz="1400" dirty="0" smtClean="0"/>
          </a:p>
        </p:txBody>
      </p:sp>
      <p:sp>
        <p:nvSpPr>
          <p:cNvPr id="76" name="75 Elipse"/>
          <p:cNvSpPr/>
          <p:nvPr/>
        </p:nvSpPr>
        <p:spPr>
          <a:xfrm>
            <a:off x="2683176" y="2803788"/>
            <a:ext cx="72675" cy="67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175">
                <a:noFill/>
              </a:ln>
            </a:endParaRPr>
          </a:p>
        </p:txBody>
      </p:sp>
      <p:sp>
        <p:nvSpPr>
          <p:cNvPr id="77" name="76 Abrir llave"/>
          <p:cNvSpPr/>
          <p:nvPr/>
        </p:nvSpPr>
        <p:spPr>
          <a:xfrm>
            <a:off x="4189995" y="2724262"/>
            <a:ext cx="66248" cy="248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189995" y="2678269"/>
            <a:ext cx="1276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temas:</a:t>
            </a:r>
          </a:p>
        </p:txBody>
      </p:sp>
    </p:spTree>
    <p:extLst>
      <p:ext uri="{BB962C8B-B14F-4D97-AF65-F5344CB8AC3E}">
        <p14:creationId xmlns:p14="http://schemas.microsoft.com/office/powerpoint/2010/main" val="8166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221</Words>
  <Application>Microsoft Office PowerPoint</Application>
  <PresentationFormat>Presentación en pantalla 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Álvarez B</dc:creator>
  <cp:lastModifiedBy>Arturo Álvarez B</cp:lastModifiedBy>
  <cp:revision>7</cp:revision>
  <dcterms:created xsi:type="dcterms:W3CDTF">2016-12-16T17:48:34Z</dcterms:created>
  <dcterms:modified xsi:type="dcterms:W3CDTF">2016-12-16T19:34:26Z</dcterms:modified>
</cp:coreProperties>
</file>