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4"/>
  </p:sldMasterIdLst>
  <p:notesMasterIdLst>
    <p:notesMasterId r:id="rId6"/>
  </p:notesMasterIdLst>
  <p:sldIdLst>
    <p:sldId id="256" r:id="rId5"/>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customschemas.google.com/relationships/presentationmetadata" Target="metadata"/><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sz="4400" dirty="0">
                <a:solidFill>
                  <a:srgbClr val="D4DF33"/>
                </a:solidFill>
              </a:rPr>
              <a:t>Executive summary </a:t>
            </a:r>
            <a:endParaRPr sz="4400" dirty="0"/>
          </a:p>
        </p:txBody>
      </p:sp>
      <p:sp>
        <p:nvSpPr>
          <p:cNvPr id="512" name="Google Shape;512;p1"/>
          <p:cNvSpPr txBox="1"/>
          <p:nvPr/>
        </p:nvSpPr>
        <p:spPr>
          <a:xfrm>
            <a:off x="4458673" y="152398"/>
            <a:ext cx="7624469" cy="7010401"/>
          </a:xfrm>
          <a:prstGeom prst="rect">
            <a:avLst/>
          </a:prstGeom>
          <a:noFill/>
          <a:ln>
            <a:noFill/>
          </a:ln>
        </p:spPr>
        <p:txBody>
          <a:bodyPr spcFirstLastPara="1" wrap="square" lIns="91425" tIns="45700" rIns="91425" bIns="45700" anchor="t" anchorCtr="0">
            <a:noAutofit/>
          </a:bodyPr>
          <a:lstStyle/>
          <a:p>
            <a:pPr marL="450900" lvl="1" indent="-342900">
              <a:lnSpc>
                <a:spcPct val="90000"/>
              </a:lnSpc>
              <a:buClr>
                <a:srgbClr val="28BA73"/>
              </a:buClr>
              <a:buSzPts val="1600"/>
              <a:buFont typeface="Wingdings" panose="05000000000000000000" pitchFamily="2" charset="2"/>
              <a:buChar char="Ø"/>
            </a:pPr>
            <a:r>
              <a:rPr lang="en-US" sz="1800" b="0" i="0">
                <a:solidFill>
                  <a:srgbClr val="000000"/>
                </a:solidFill>
                <a:effectLst/>
                <a:latin typeface="+mn-lt"/>
              </a:rPr>
              <a:t> </a:t>
            </a:r>
            <a:r>
              <a:rPr lang="en-US" sz="1800" b="1">
                <a:latin typeface="+mn-lt"/>
              </a:rPr>
              <a:t>PowerCo </a:t>
            </a:r>
            <a:r>
              <a:rPr lang="en-US" sz="1800" dirty="0">
                <a:latin typeface="+mn-lt"/>
              </a:rPr>
              <a:t>- Is a major gas and electricity utility company that supplies mall </a:t>
            </a:r>
            <a:r>
              <a:rPr lang="en-US" sz="1800" b="0" i="0" dirty="0">
                <a:solidFill>
                  <a:srgbClr val="000000"/>
                </a:solidFill>
                <a:effectLst/>
                <a:latin typeface="+mn-lt"/>
              </a:rPr>
              <a:t>and medium sized enterprises</a:t>
            </a:r>
            <a:endParaRPr sz="1800" dirty="0">
              <a:latin typeface="+mn-lt"/>
            </a:endParaRPr>
          </a:p>
          <a:p>
            <a:pPr marL="108000" marR="0" lvl="1" algn="l" rtl="0">
              <a:lnSpc>
                <a:spcPct val="100000"/>
              </a:lnSpc>
              <a:spcBef>
                <a:spcPts val="300"/>
              </a:spcBef>
              <a:spcAft>
                <a:spcPts val="0"/>
              </a:spcAft>
              <a:buClr>
                <a:srgbClr val="28BA73"/>
              </a:buClr>
              <a:buSzPts val="1600"/>
            </a:pPr>
            <a:endParaRPr lang="en-US" sz="1800" dirty="0">
              <a:solidFill>
                <a:schemeClr val="dk1"/>
              </a:solidFill>
              <a:latin typeface="+mn-lt"/>
              <a:sym typeface="Trebuchet MS"/>
            </a:endParaRPr>
          </a:p>
          <a:p>
            <a:pPr marL="393750" lvl="1" indent="-285750">
              <a:spcBef>
                <a:spcPts val="300"/>
              </a:spcBef>
              <a:buClr>
                <a:srgbClr val="28BA73"/>
              </a:buClr>
              <a:buSzPts val="1600"/>
              <a:buFont typeface="Wingdings" panose="05000000000000000000" pitchFamily="2" charset="2"/>
              <a:buChar char="Ø"/>
            </a:pPr>
            <a:r>
              <a:rPr lang="en-US" sz="1800" dirty="0">
                <a:latin typeface="+mn-lt"/>
              </a:rPr>
              <a:t>PowerCo are concerned about their customers leaving for better offers from other </a:t>
            </a:r>
            <a:r>
              <a:rPr lang="en-US" sz="1800" b="0" i="0" dirty="0">
                <a:solidFill>
                  <a:srgbClr val="000000"/>
                </a:solidFill>
                <a:effectLst/>
                <a:latin typeface="+mn-lt"/>
              </a:rPr>
              <a:t>energy providers. When a customer leaves to use another service provider, this is called </a:t>
            </a:r>
            <a:r>
              <a:rPr lang="en-US" sz="1800" b="1" i="0" dirty="0">
                <a:solidFill>
                  <a:srgbClr val="000000"/>
                </a:solidFill>
                <a:effectLst/>
                <a:latin typeface="+mn-lt"/>
              </a:rPr>
              <a:t>churn</a:t>
            </a:r>
            <a:r>
              <a:rPr lang="en-US" sz="1800" dirty="0">
                <a:latin typeface="+mn-lt"/>
              </a:rPr>
              <a:t>.</a:t>
            </a:r>
          </a:p>
          <a:p>
            <a:pPr marL="108000" lvl="1">
              <a:spcBef>
                <a:spcPts val="300"/>
              </a:spcBef>
              <a:buClr>
                <a:srgbClr val="28BA73"/>
              </a:buClr>
              <a:buSzPts val="1600"/>
            </a:pPr>
            <a:endParaRPr lang="en-US" sz="1800" b="0" i="0" dirty="0">
              <a:solidFill>
                <a:srgbClr val="000000"/>
              </a:solidFill>
              <a:effectLst/>
              <a:latin typeface="+mn-lt"/>
            </a:endParaRPr>
          </a:p>
          <a:p>
            <a:pPr marL="393750" lvl="1" indent="-285750">
              <a:spcBef>
                <a:spcPts val="300"/>
              </a:spcBef>
              <a:buClr>
                <a:srgbClr val="28BA73"/>
              </a:buClr>
              <a:buSzPts val="1600"/>
              <a:buFont typeface="Wingdings" panose="05000000000000000000" pitchFamily="2" charset="2"/>
              <a:buChar char="Ø"/>
            </a:pPr>
            <a:r>
              <a:rPr lang="en-US" sz="1800" dirty="0">
                <a:solidFill>
                  <a:schemeClr val="dk1"/>
                </a:solidFill>
                <a:latin typeface="+mn-lt"/>
                <a:ea typeface="Trebuchet MS"/>
                <a:cs typeface="Trebuchet MS"/>
                <a:sym typeface="Trebuchet MS"/>
              </a:rPr>
              <a:t>The competitors are offering similar products at low prices and with more advanced features.</a:t>
            </a:r>
          </a:p>
          <a:p>
            <a:pPr marL="108000" lvl="1">
              <a:spcBef>
                <a:spcPts val="300"/>
              </a:spcBef>
              <a:buClr>
                <a:srgbClr val="28BA73"/>
              </a:buClr>
              <a:buSzPts val="1600"/>
            </a:pPr>
            <a:endParaRPr lang="en-US" sz="1800" dirty="0">
              <a:solidFill>
                <a:schemeClr val="dk1"/>
              </a:solidFill>
              <a:latin typeface="+mn-lt"/>
              <a:ea typeface="Trebuchet MS"/>
              <a:cs typeface="Trebuchet MS"/>
              <a:sym typeface="Trebuchet MS"/>
            </a:endParaRPr>
          </a:p>
          <a:p>
            <a:pPr marL="393750" lvl="1" indent="-285750">
              <a:spcBef>
                <a:spcPts val="300"/>
              </a:spcBef>
              <a:buClr>
                <a:srgbClr val="28BA73"/>
              </a:buClr>
              <a:buSzPts val="1600"/>
              <a:buFont typeface="Wingdings" panose="05000000000000000000" pitchFamily="2" charset="2"/>
              <a:buChar char="Ø"/>
            </a:pPr>
            <a:r>
              <a:rPr lang="en-US" sz="1800" dirty="0">
                <a:solidFill>
                  <a:schemeClr val="dk1"/>
                </a:solidFill>
                <a:latin typeface="+mn-lt"/>
                <a:ea typeface="Trebuchet MS"/>
                <a:cs typeface="Trebuchet MS"/>
                <a:sym typeface="Trebuchet MS"/>
              </a:rPr>
              <a:t>How can </a:t>
            </a:r>
            <a:r>
              <a:rPr lang="en-US" sz="1800" b="1" dirty="0">
                <a:solidFill>
                  <a:schemeClr val="dk1"/>
                </a:solidFill>
                <a:latin typeface="+mn-lt"/>
                <a:ea typeface="Trebuchet MS"/>
                <a:cs typeface="Trebuchet MS"/>
                <a:sym typeface="Trebuchet MS"/>
              </a:rPr>
              <a:t>PowerCo</a:t>
            </a:r>
            <a:r>
              <a:rPr lang="en-US" sz="1800" dirty="0">
                <a:solidFill>
                  <a:schemeClr val="dk1"/>
                </a:solidFill>
                <a:latin typeface="+mn-lt"/>
                <a:ea typeface="Trebuchet MS"/>
                <a:cs typeface="Trebuchet MS"/>
                <a:sym typeface="Trebuchet MS"/>
              </a:rPr>
              <a:t> differentiates itself from competitors and increase sales</a:t>
            </a:r>
          </a:p>
          <a:p>
            <a:pPr marL="108000" lvl="1">
              <a:spcBef>
                <a:spcPts val="300"/>
              </a:spcBef>
              <a:buClr>
                <a:srgbClr val="28BA73"/>
              </a:buClr>
              <a:buSzPts val="1600"/>
            </a:pPr>
            <a:endParaRPr lang="en-US" sz="1800" dirty="0">
              <a:solidFill>
                <a:schemeClr val="dk1"/>
              </a:solidFill>
              <a:latin typeface="+mn-lt"/>
              <a:ea typeface="Trebuchet MS"/>
              <a:cs typeface="Trebuchet MS"/>
              <a:sym typeface="Trebuchet MS"/>
            </a:endParaRPr>
          </a:p>
          <a:p>
            <a:pPr marL="393750" lvl="1" indent="-285750">
              <a:spcBef>
                <a:spcPts val="300"/>
              </a:spcBef>
              <a:buClr>
                <a:srgbClr val="28BA73"/>
              </a:buClr>
              <a:buSzPts val="1600"/>
              <a:buFont typeface="Wingdings" panose="05000000000000000000" pitchFamily="2" charset="2"/>
              <a:buChar char="Ø"/>
            </a:pPr>
            <a:r>
              <a:rPr lang="en-US" sz="1800" dirty="0">
                <a:solidFill>
                  <a:schemeClr val="dk1"/>
                </a:solidFill>
                <a:latin typeface="+mn-lt"/>
                <a:ea typeface="Trebuchet MS"/>
                <a:cs typeface="Trebuchet MS"/>
                <a:sym typeface="Trebuchet MS"/>
              </a:rPr>
              <a:t>1.The company can conduct market research to identify customer needs and preferences, and used this information to developed new and innovative products that are not currently offered by the competitors</a:t>
            </a:r>
          </a:p>
          <a:p>
            <a:pPr marL="108000" lvl="1">
              <a:spcBef>
                <a:spcPts val="300"/>
              </a:spcBef>
              <a:buClr>
                <a:srgbClr val="28BA73"/>
              </a:buClr>
              <a:buSzPts val="1600"/>
            </a:pPr>
            <a:r>
              <a:rPr lang="en-US" sz="1800" dirty="0">
                <a:solidFill>
                  <a:schemeClr val="dk1"/>
                </a:solidFill>
                <a:latin typeface="+mn-lt"/>
                <a:ea typeface="Trebuchet MS"/>
                <a:cs typeface="Trebuchet MS"/>
                <a:sym typeface="Trebuchet MS"/>
              </a:rPr>
              <a:t>   2.Additionally,implementing a strong digital strategy to promote            the company brand and products can help to increase brand awareness and drive sales.  </a:t>
            </a:r>
          </a:p>
          <a:p>
            <a:pPr marL="108000" lvl="1">
              <a:spcBef>
                <a:spcPts val="300"/>
              </a:spcBef>
              <a:buClr>
                <a:srgbClr val="28BA73"/>
              </a:buClr>
              <a:buSzPts val="1600"/>
            </a:pPr>
            <a:r>
              <a:rPr lang="en-US" sz="1800" dirty="0">
                <a:solidFill>
                  <a:schemeClr val="dk1"/>
                </a:solidFill>
                <a:latin typeface="+mn-lt"/>
                <a:ea typeface="Trebuchet MS"/>
                <a:cs typeface="Trebuchet MS"/>
                <a:sym typeface="Trebuchet MS"/>
              </a:rPr>
              <a:t>3.Investing in R&amp;D to develop new technologies and process to reduce production cost and increase efficiency can also be considered to increase competitiveness</a:t>
            </a:r>
          </a:p>
          <a:p>
            <a:pPr marL="393750" lvl="1" indent="-285750">
              <a:spcBef>
                <a:spcPts val="300"/>
              </a:spcBef>
              <a:buClr>
                <a:srgbClr val="28BA73"/>
              </a:buClr>
              <a:buSzPts val="1600"/>
              <a:buFont typeface="Wingdings" panose="05000000000000000000" pitchFamily="2" charset="2"/>
              <a:buChar char="Ø"/>
            </a:pPr>
            <a:endParaRPr sz="1800" b="0" i="0" u="none" strike="noStrike" cap="none" dirty="0">
              <a:solidFill>
                <a:schemeClr val="dk1"/>
              </a:solidFill>
              <a:latin typeface="+mn-lt"/>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800" b="0" i="0" u="none" strike="noStrike" cap="none" dirty="0">
              <a:solidFill>
                <a:schemeClr val="dk1"/>
              </a:solidFill>
              <a:latin typeface="+mn-lt"/>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800" b="0" i="0" u="none" strike="noStrike" cap="none" dirty="0">
              <a:solidFill>
                <a:schemeClr val="dk1"/>
              </a:solidFill>
              <a:latin typeface="+mn-lt"/>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800" b="0" i="0" u="none" strike="noStrike" cap="none" dirty="0">
              <a:solidFill>
                <a:schemeClr val="dk1"/>
              </a:solidFill>
              <a:latin typeface="+mn-lt"/>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2F3BB6A0E4024F8D7FF46E339F303B" ma:contentTypeVersion="9" ma:contentTypeDescription="Create a new document." ma:contentTypeScope="" ma:versionID="17de27e33a80f526e922b339bf24b191">
  <xsd:schema xmlns:xsd="http://www.w3.org/2001/XMLSchema" xmlns:xs="http://www.w3.org/2001/XMLSchema" xmlns:p="http://schemas.microsoft.com/office/2006/metadata/properties" xmlns:ns3="d3fceaf5-408a-4640-8426-48405a3fec4c" targetNamespace="http://schemas.microsoft.com/office/2006/metadata/properties" ma:root="true" ma:fieldsID="842b2dacf410240df4f929a181301d3b" ns3:_="">
    <xsd:import namespace="d3fceaf5-408a-4640-8426-48405a3fec4c"/>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DateTake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fceaf5-408a-4640-8426-48405a3fec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B9EBAF-1D90-4383-8A3B-A864C98ED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fceaf5-408a-4640-8426-48405a3fec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688C41-150E-444A-BADA-429FFBEA3307}">
  <ds:schemaRefs>
    <ds:schemaRef ds:uri="http://schemas.microsoft.com/sharepoint/v3/contenttype/forms"/>
  </ds:schemaRefs>
</ds:datastoreItem>
</file>

<file path=customXml/itemProps3.xml><?xml version="1.0" encoding="utf-8"?>
<ds:datastoreItem xmlns:ds="http://schemas.openxmlformats.org/officeDocument/2006/customXml" ds:itemID="{154C110C-5DF1-4CD2-8DE4-1F17202C7B7B}">
  <ds:schemaRefs>
    <ds:schemaRef ds:uri="http://schemas.microsoft.com/office/2006/documentManagement/types"/>
    <ds:schemaRef ds:uri="http://www.w3.org/XML/1998/namespac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d3fceaf5-408a-4640-8426-48405a3fec4c"/>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166</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vt:lpstr>
      <vt:lpstr>BCG Grid 16:9</vt:lpstr>
      <vt:lpstr>Executive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Desmond Tifang</cp:lastModifiedBy>
  <cp:revision>1</cp:revision>
  <dcterms:created xsi:type="dcterms:W3CDTF">2016-11-04T11:46:04Z</dcterms:created>
  <dcterms:modified xsi:type="dcterms:W3CDTF">2024-09-08T12:38:37Z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ContentTypeId">
    <vt:lpwstr>0x010100022F3BB6A0E4024F8D7FF46E339F303B</vt:lpwstr>
  </property>
</Properties>
</file>