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79975" cy="42808525"/>
  <p:notesSz cx="6797675" cy="9926638"/>
  <p:defaultTextStyle>
    <a:defPPr>
      <a:defRPr lang="en-US"/>
    </a:defPPr>
    <a:lvl1pPr marL="0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077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154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231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308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0385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8460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6537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4614" algn="l" defTabSz="4176154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38" userDrawn="1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D" initials="M" lastIdx="2" clrIdx="0">
    <p:extLst>
      <p:ext uri="{19B8F6BF-5375-455C-9EA6-DF929625EA0E}">
        <p15:presenceInfo xmlns:p15="http://schemas.microsoft.com/office/powerpoint/2012/main" userId="Mary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260"/>
    <a:srgbClr val="BE683A"/>
    <a:srgbClr val="3282E0"/>
    <a:srgbClr val="E46D0A"/>
    <a:srgbClr val="1E78FF"/>
    <a:srgbClr val="CC00CC"/>
    <a:srgbClr val="1D78FF"/>
    <a:srgbClr val="217BFF"/>
    <a:srgbClr val="3788FF"/>
    <a:srgbClr val="117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53D0C-3FA2-41A5-8D99-94594593E4EA}" v="2" dt="2025-04-16T12:34:50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858" autoAdjust="0"/>
    <p:restoredTop sz="94889" autoAdjust="0"/>
  </p:normalViewPr>
  <p:slideViewPr>
    <p:cSldViewPr>
      <p:cViewPr>
        <p:scale>
          <a:sx n="27" d="100"/>
          <a:sy n="27" d="100"/>
        </p:scale>
        <p:origin x="1886" y="72"/>
      </p:cViewPr>
      <p:guideLst>
        <p:guide orient="horz" pos="13438"/>
        <p:guide pos="95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95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S Kandirickal" userId="927d85d79e00141c" providerId="LiveId" clId="{ECC53D0C-3FA2-41A5-8D99-94594593E4EA}"/>
    <pc:docChg chg="undo redo custSel modSld">
      <pc:chgData name="Sanjay S Kandirickal" userId="927d85d79e00141c" providerId="LiveId" clId="{ECC53D0C-3FA2-41A5-8D99-94594593E4EA}" dt="2025-04-16T13:09:15.023" v="58" actId="20577"/>
      <pc:docMkLst>
        <pc:docMk/>
      </pc:docMkLst>
      <pc:sldChg chg="addSp delSp modSp mod">
        <pc:chgData name="Sanjay S Kandirickal" userId="927d85d79e00141c" providerId="LiveId" clId="{ECC53D0C-3FA2-41A5-8D99-94594593E4EA}" dt="2025-04-16T13:09:15.023" v="58" actId="20577"/>
        <pc:sldMkLst>
          <pc:docMk/>
          <pc:sldMk cId="0" sldId="256"/>
        </pc:sldMkLst>
        <pc:spChg chg="mod">
          <ac:chgData name="Sanjay S Kandirickal" userId="927d85d79e00141c" providerId="LiveId" clId="{ECC53D0C-3FA2-41A5-8D99-94594593E4EA}" dt="2025-04-16T13:09:15.023" v="58" actId="20577"/>
          <ac:spMkLst>
            <pc:docMk/>
            <pc:sldMk cId="0" sldId="256"/>
            <ac:spMk id="9" creationId="{00000000-0000-0000-0000-000000000000}"/>
          </ac:spMkLst>
        </pc:spChg>
        <pc:spChg chg="del mod">
          <ac:chgData name="Sanjay S Kandirickal" userId="927d85d79e00141c" providerId="LiveId" clId="{ECC53D0C-3FA2-41A5-8D99-94594593E4EA}" dt="2025-04-16T12:38:37.824" v="18" actId="478"/>
          <ac:spMkLst>
            <pc:docMk/>
            <pc:sldMk cId="0" sldId="256"/>
            <ac:spMk id="101" creationId="{B825E749-8334-4518-B62D-EF4D08DA008C}"/>
          </ac:spMkLst>
        </pc:spChg>
        <pc:picChg chg="add mod">
          <ac:chgData name="Sanjay S Kandirickal" userId="927d85d79e00141c" providerId="LiveId" clId="{ECC53D0C-3FA2-41A5-8D99-94594593E4EA}" dt="2025-04-16T12:31:21.187" v="7" actId="1076"/>
          <ac:picMkLst>
            <pc:docMk/>
            <pc:sldMk cId="0" sldId="256"/>
            <ac:picMk id="3" creationId="{A3EA21AE-695C-97BD-1FB7-B73ED8D2D7A9}"/>
          </ac:picMkLst>
        </pc:picChg>
        <pc:picChg chg="del">
          <ac:chgData name="Sanjay S Kandirickal" userId="927d85d79e00141c" providerId="LiveId" clId="{ECC53D0C-3FA2-41A5-8D99-94594593E4EA}" dt="2025-04-16T12:39:58.196" v="19" actId="478"/>
          <ac:picMkLst>
            <pc:docMk/>
            <pc:sldMk cId="0" sldId="256"/>
            <ac:picMk id="4" creationId="{A02419A1-97C8-7199-8D50-A09A0ABBFACE}"/>
          </ac:picMkLst>
        </pc:picChg>
        <pc:picChg chg="add mod">
          <ac:chgData name="Sanjay S Kandirickal" userId="927d85d79e00141c" providerId="LiveId" clId="{ECC53D0C-3FA2-41A5-8D99-94594593E4EA}" dt="2025-04-16T12:35:25.809" v="16" actId="14100"/>
          <ac:picMkLst>
            <pc:docMk/>
            <pc:sldMk cId="0" sldId="256"/>
            <ac:picMk id="10" creationId="{20458277-5DB6-0103-F690-B69908F743E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anja\AppData\Local\Microsoft\Windows\INetCache\IE\DYJEXQMS\Selected_Players_Bar_Graph%5b1%5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Selected Top Players 2024–2025 by Score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Score</c:v>
          </c:tx>
          <c:invertIfNegative val="0"/>
          <c:cat>
            <c:strRef>
              <c:f>'Selected Players'!$A$2:$A$7</c:f>
              <c:strCache>
                <c:ptCount val="6"/>
                <c:pt idx="0">
                  <c:v>Alessandro Dellavalle</c:v>
                </c:pt>
                <c:pt idx="1">
                  <c:v>Rabby Nzingoula</c:v>
                </c:pt>
                <c:pt idx="2">
                  <c:v>Edoardo Bove</c:v>
                </c:pt>
                <c:pt idx="3">
                  <c:v>Thomas Cannon</c:v>
                </c:pt>
                <c:pt idx="4">
                  <c:v>Joel Robles</c:v>
                </c:pt>
                <c:pt idx="5">
                  <c:v>Ivan Zlobin</c:v>
                </c:pt>
              </c:strCache>
            </c:strRef>
          </c:cat>
          <c:val>
            <c:numRef>
              <c:f>'Selected Players'!$B$2:$B$7</c:f>
              <c:numCache>
                <c:formatCode>General</c:formatCode>
                <c:ptCount val="6"/>
                <c:pt idx="0">
                  <c:v>2169</c:v>
                </c:pt>
                <c:pt idx="1">
                  <c:v>621</c:v>
                </c:pt>
                <c:pt idx="2">
                  <c:v>535.5</c:v>
                </c:pt>
                <c:pt idx="3">
                  <c:v>216</c:v>
                </c:pt>
                <c:pt idx="4">
                  <c:v>2.5099999999999998</c:v>
                </c:pt>
                <c:pt idx="5">
                  <c:v>2.4900000000000002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48-4BBD-8650-63E02895E5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0010001"/>
        <c:axId val="50010002"/>
      </c:barChart>
      <c:catAx>
        <c:axId val="50010001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Player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0010002"/>
        <c:crosses val="autoZero"/>
        <c:auto val="1"/>
        <c:lblAlgn val="ctr"/>
        <c:lblOffset val="100"/>
        <c:noMultiLvlLbl val="0"/>
      </c:catAx>
      <c:valAx>
        <c:axId val="50010002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Score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50010001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6CF3E-27D2-47EA-A5DE-0C51DAB21A81}" type="datetimeFigureOut">
              <a:rPr lang="en-IE" smtClean="0"/>
              <a:t>16/04/2025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F3879-A461-40C5-8EA8-AB94C7872E8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96097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/>
          <a:lstStyle>
            <a:lvl1pPr algn="r">
              <a:defRPr sz="1300"/>
            </a:lvl1pPr>
          </a:lstStyle>
          <a:p>
            <a:fld id="{79B3FB4C-2117-4D30-ADD2-7E2AE69BF910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2950"/>
            <a:ext cx="26320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1" tIns="47770" rIns="95541" bIns="4777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41" tIns="47770" rIns="95541" bIns="4777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5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5"/>
            <a:ext cx="2945659" cy="496331"/>
          </a:xfrm>
          <a:prstGeom prst="rect">
            <a:avLst/>
          </a:prstGeom>
        </p:spPr>
        <p:txBody>
          <a:bodyPr vert="horz" lIns="95541" tIns="47770" rIns="95541" bIns="47770" rtlCol="0" anchor="b"/>
          <a:lstStyle>
            <a:lvl1pPr algn="r">
              <a:defRPr sz="1300"/>
            </a:lvl1pPr>
          </a:lstStyle>
          <a:p>
            <a:fld id="{5EC517F3-6760-4A50-B7F8-55A01F9EDFC4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06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077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154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231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308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0385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8460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6537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4614" algn="l" defTabSz="4176154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2950"/>
            <a:ext cx="26320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/>
              <a:t>Still need to update logos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C517F3-6760-4A50-B7F8-55A01F9EDFC4}" type="slidenum">
              <a:rPr lang="en-IE" smtClean="0"/>
              <a:pPr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6247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998" y="13298397"/>
            <a:ext cx="25737979" cy="9176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996" y="24258163"/>
            <a:ext cx="21195983" cy="109399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880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76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642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523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28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16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046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464734" y="2289074"/>
            <a:ext cx="5109748" cy="486946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5503" y="2289074"/>
            <a:ext cx="14824574" cy="486946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911" y="27508442"/>
            <a:ext cx="25737979" cy="8502249"/>
          </a:xfrm>
        </p:spPr>
        <p:txBody>
          <a:bodyPr anchor="t"/>
          <a:lstStyle>
            <a:lvl1pPr algn="l">
              <a:defRPr sz="182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911" y="18144085"/>
            <a:ext cx="25737979" cy="9364360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88077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76154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6264231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52308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40385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2846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16537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0461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5503" y="13318211"/>
            <a:ext cx="9967157" cy="37665561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07328" y="13318211"/>
            <a:ext cx="9967157" cy="37665561"/>
          </a:xfrm>
        </p:spPr>
        <p:txBody>
          <a:bodyPr/>
          <a:lstStyle>
            <a:lvl1pPr>
              <a:defRPr sz="12700"/>
            </a:lvl1pPr>
            <a:lvl2pPr>
              <a:defRPr sz="109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99" y="1714328"/>
            <a:ext cx="27251978" cy="713475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4001" y="9582375"/>
            <a:ext cx="13378914" cy="399347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77" indent="0">
              <a:buNone/>
              <a:defRPr sz="9100" b="1"/>
            </a:lvl2pPr>
            <a:lvl3pPr marL="4176154" indent="0">
              <a:buNone/>
              <a:defRPr sz="8200" b="1"/>
            </a:lvl3pPr>
            <a:lvl4pPr marL="6264231" indent="0">
              <a:buNone/>
              <a:defRPr sz="7400" b="1"/>
            </a:lvl4pPr>
            <a:lvl5pPr marL="8352308" indent="0">
              <a:buNone/>
              <a:defRPr sz="7400" b="1"/>
            </a:lvl5pPr>
            <a:lvl6pPr marL="10440385" indent="0">
              <a:buNone/>
              <a:defRPr sz="7400" b="1"/>
            </a:lvl6pPr>
            <a:lvl7pPr marL="12528460" indent="0">
              <a:buNone/>
              <a:defRPr sz="7400" b="1"/>
            </a:lvl7pPr>
            <a:lvl8pPr marL="14616537" indent="0">
              <a:buNone/>
              <a:defRPr sz="7400" b="1"/>
            </a:lvl8pPr>
            <a:lvl9pPr marL="16704614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4001" y="13575850"/>
            <a:ext cx="13378914" cy="2466445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81809" y="9582375"/>
            <a:ext cx="13384169" cy="3993477"/>
          </a:xfrm>
        </p:spPr>
        <p:txBody>
          <a:bodyPr anchor="b"/>
          <a:lstStyle>
            <a:lvl1pPr marL="0" indent="0">
              <a:buNone/>
              <a:defRPr sz="10900" b="1"/>
            </a:lvl1pPr>
            <a:lvl2pPr marL="2088077" indent="0">
              <a:buNone/>
              <a:defRPr sz="9100" b="1"/>
            </a:lvl2pPr>
            <a:lvl3pPr marL="4176154" indent="0">
              <a:buNone/>
              <a:defRPr sz="8200" b="1"/>
            </a:lvl3pPr>
            <a:lvl4pPr marL="6264231" indent="0">
              <a:buNone/>
              <a:defRPr sz="7400" b="1"/>
            </a:lvl4pPr>
            <a:lvl5pPr marL="8352308" indent="0">
              <a:buNone/>
              <a:defRPr sz="7400" b="1"/>
            </a:lvl5pPr>
            <a:lvl6pPr marL="10440385" indent="0">
              <a:buNone/>
              <a:defRPr sz="7400" b="1"/>
            </a:lvl6pPr>
            <a:lvl7pPr marL="12528460" indent="0">
              <a:buNone/>
              <a:defRPr sz="7400" b="1"/>
            </a:lvl7pPr>
            <a:lvl8pPr marL="14616537" indent="0">
              <a:buNone/>
              <a:defRPr sz="7400" b="1"/>
            </a:lvl8pPr>
            <a:lvl9pPr marL="16704614" indent="0">
              <a:buNone/>
              <a:defRPr sz="7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81809" y="13575850"/>
            <a:ext cx="13384169" cy="24664452"/>
          </a:xfrm>
        </p:spPr>
        <p:txBody>
          <a:bodyPr/>
          <a:lstStyle>
            <a:lvl1pPr>
              <a:defRPr sz="10900"/>
            </a:lvl1pPr>
            <a:lvl2pPr>
              <a:defRPr sz="9100"/>
            </a:lvl2pPr>
            <a:lvl3pPr>
              <a:defRPr sz="8200"/>
            </a:lvl3pPr>
            <a:lvl4pPr>
              <a:defRPr sz="7400"/>
            </a:lvl4pPr>
            <a:lvl5pPr>
              <a:defRPr sz="7400"/>
            </a:lvl5pPr>
            <a:lvl6pPr>
              <a:defRPr sz="7400"/>
            </a:lvl6pPr>
            <a:lvl7pPr>
              <a:defRPr sz="7400"/>
            </a:lvl7pPr>
            <a:lvl8pPr>
              <a:defRPr sz="7400"/>
            </a:lvl8pPr>
            <a:lvl9pPr>
              <a:defRPr sz="7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003" y="1704417"/>
            <a:ext cx="9961903" cy="7253667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630" y="1704419"/>
            <a:ext cx="16927350" cy="36535892"/>
          </a:xfrm>
        </p:spPr>
        <p:txBody>
          <a:bodyPr/>
          <a:lstStyle>
            <a:lvl1pPr>
              <a:defRPr sz="14700"/>
            </a:lvl1pPr>
            <a:lvl2pPr>
              <a:defRPr sz="12700"/>
            </a:lvl2pPr>
            <a:lvl3pPr>
              <a:defRPr sz="109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4003" y="8958085"/>
            <a:ext cx="9961903" cy="29282224"/>
          </a:xfrm>
        </p:spPr>
        <p:txBody>
          <a:bodyPr/>
          <a:lstStyle>
            <a:lvl1pPr marL="0" indent="0">
              <a:buNone/>
              <a:defRPr sz="6400"/>
            </a:lvl1pPr>
            <a:lvl2pPr marL="2088077" indent="0">
              <a:buNone/>
              <a:defRPr sz="5500"/>
            </a:lvl2pPr>
            <a:lvl3pPr marL="4176154" indent="0">
              <a:buNone/>
              <a:defRPr sz="4700"/>
            </a:lvl3pPr>
            <a:lvl4pPr marL="6264231" indent="0">
              <a:buNone/>
              <a:defRPr sz="4100"/>
            </a:lvl4pPr>
            <a:lvl5pPr marL="8352308" indent="0">
              <a:buNone/>
              <a:defRPr sz="4100"/>
            </a:lvl5pPr>
            <a:lvl6pPr marL="10440385" indent="0">
              <a:buNone/>
              <a:defRPr sz="4100"/>
            </a:lvl6pPr>
            <a:lvl7pPr marL="12528460" indent="0">
              <a:buNone/>
              <a:defRPr sz="4100"/>
            </a:lvl7pPr>
            <a:lvl8pPr marL="14616537" indent="0">
              <a:buNone/>
              <a:defRPr sz="4100"/>
            </a:lvl8pPr>
            <a:lvl9pPr marL="16704614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5088" y="29965970"/>
            <a:ext cx="18167985" cy="3537654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5088" y="3825021"/>
            <a:ext cx="18167985" cy="25685115"/>
          </a:xfrm>
        </p:spPr>
        <p:txBody>
          <a:bodyPr/>
          <a:lstStyle>
            <a:lvl1pPr marL="0" indent="0">
              <a:buNone/>
              <a:defRPr sz="14700"/>
            </a:lvl1pPr>
            <a:lvl2pPr marL="2088077" indent="0">
              <a:buNone/>
              <a:defRPr sz="12700"/>
            </a:lvl2pPr>
            <a:lvl3pPr marL="4176154" indent="0">
              <a:buNone/>
              <a:defRPr sz="10900"/>
            </a:lvl3pPr>
            <a:lvl4pPr marL="6264231" indent="0">
              <a:buNone/>
              <a:defRPr sz="9100"/>
            </a:lvl4pPr>
            <a:lvl5pPr marL="8352308" indent="0">
              <a:buNone/>
              <a:defRPr sz="9100"/>
            </a:lvl5pPr>
            <a:lvl6pPr marL="10440385" indent="0">
              <a:buNone/>
              <a:defRPr sz="9100"/>
            </a:lvl6pPr>
            <a:lvl7pPr marL="12528460" indent="0">
              <a:buNone/>
              <a:defRPr sz="9100"/>
            </a:lvl7pPr>
            <a:lvl8pPr marL="14616537" indent="0">
              <a:buNone/>
              <a:defRPr sz="9100"/>
            </a:lvl8pPr>
            <a:lvl9pPr marL="16704614" indent="0">
              <a:buNone/>
              <a:defRPr sz="91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5088" y="33503625"/>
            <a:ext cx="18167985" cy="5024051"/>
          </a:xfrm>
        </p:spPr>
        <p:txBody>
          <a:bodyPr/>
          <a:lstStyle>
            <a:lvl1pPr marL="0" indent="0">
              <a:buNone/>
              <a:defRPr sz="6400"/>
            </a:lvl1pPr>
            <a:lvl2pPr marL="2088077" indent="0">
              <a:buNone/>
              <a:defRPr sz="5500"/>
            </a:lvl2pPr>
            <a:lvl3pPr marL="4176154" indent="0">
              <a:buNone/>
              <a:defRPr sz="4700"/>
            </a:lvl3pPr>
            <a:lvl4pPr marL="6264231" indent="0">
              <a:buNone/>
              <a:defRPr sz="4100"/>
            </a:lvl4pPr>
            <a:lvl5pPr marL="8352308" indent="0">
              <a:buNone/>
              <a:defRPr sz="4100"/>
            </a:lvl5pPr>
            <a:lvl6pPr marL="10440385" indent="0">
              <a:buNone/>
              <a:defRPr sz="4100"/>
            </a:lvl6pPr>
            <a:lvl7pPr marL="12528460" indent="0">
              <a:buNone/>
              <a:defRPr sz="4100"/>
            </a:lvl7pPr>
            <a:lvl8pPr marL="14616537" indent="0">
              <a:buNone/>
              <a:defRPr sz="4100"/>
            </a:lvl8pPr>
            <a:lvl9pPr marL="16704614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999" y="1714328"/>
            <a:ext cx="27251978" cy="7134753"/>
          </a:xfrm>
          <a:prstGeom prst="rect">
            <a:avLst/>
          </a:prstGeom>
        </p:spPr>
        <p:txBody>
          <a:bodyPr vert="horz" lIns="417615" tIns="208808" rIns="417615" bIns="20880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999" y="9988663"/>
            <a:ext cx="27251978" cy="28251647"/>
          </a:xfrm>
          <a:prstGeom prst="rect">
            <a:avLst/>
          </a:prstGeom>
        </p:spPr>
        <p:txBody>
          <a:bodyPr vert="horz" lIns="417615" tIns="208808" rIns="417615" bIns="20880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998" y="39677167"/>
            <a:ext cx="7065328" cy="2279156"/>
          </a:xfrm>
          <a:prstGeom prst="rect">
            <a:avLst/>
          </a:prstGeom>
        </p:spPr>
        <p:txBody>
          <a:bodyPr vert="horz" lIns="417615" tIns="208808" rIns="417615" bIns="208808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E8CA1-A335-416F-8D57-ADB82CFDAB6A}" type="datetimeFigureOut">
              <a:rPr lang="en-US" smtClean="0"/>
              <a:pPr/>
              <a:t>4/16/2025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5659" y="39677167"/>
            <a:ext cx="9588659" cy="2279156"/>
          </a:xfrm>
          <a:prstGeom prst="rect">
            <a:avLst/>
          </a:prstGeom>
        </p:spPr>
        <p:txBody>
          <a:bodyPr vert="horz" lIns="417615" tIns="208808" rIns="417615" bIns="208808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00649" y="39677167"/>
            <a:ext cx="7065328" cy="2279156"/>
          </a:xfrm>
          <a:prstGeom prst="rect">
            <a:avLst/>
          </a:prstGeom>
        </p:spPr>
        <p:txBody>
          <a:bodyPr vert="horz" lIns="417615" tIns="208808" rIns="417615" bIns="208808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D29CD-A228-4AD5-A149-4BF7DCA12427}" type="slidenum">
              <a:rPr lang="en-IE" smtClean="0"/>
              <a:pPr/>
              <a:t>‹#›</a:t>
            </a:fld>
            <a:endParaRPr lang="en-I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154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6058" indent="-1566058" algn="l" defTabSz="4176154" rtl="0" eaLnBrk="1" latinLnBrk="0" hangingPunct="1">
        <a:spcBef>
          <a:spcPct val="20000"/>
        </a:spcBef>
        <a:buFont typeface="Arial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393126" indent="-1305049" algn="l" defTabSz="4176154" rtl="0" eaLnBrk="1" latinLnBrk="0" hangingPunct="1">
        <a:spcBef>
          <a:spcPct val="20000"/>
        </a:spcBef>
        <a:buFont typeface="Arial" pitchFamily="34" charset="0"/>
        <a:buChar char="–"/>
        <a:defRPr sz="12700" kern="1200">
          <a:solidFill>
            <a:schemeClr val="tx1"/>
          </a:solidFill>
          <a:latin typeface="+mn-lt"/>
          <a:ea typeface="+mn-ea"/>
          <a:cs typeface="+mn-cs"/>
        </a:defRPr>
      </a:lvl2pPr>
      <a:lvl3pPr marL="5220191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308268" indent="-1044038" algn="l" defTabSz="4176154" rtl="0" eaLnBrk="1" latinLnBrk="0" hangingPunct="1">
        <a:spcBef>
          <a:spcPct val="20000"/>
        </a:spcBef>
        <a:buFont typeface="Arial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96345" indent="-1044038" algn="l" defTabSz="4176154" rtl="0" eaLnBrk="1" latinLnBrk="0" hangingPunct="1">
        <a:spcBef>
          <a:spcPct val="20000"/>
        </a:spcBef>
        <a:buFont typeface="Arial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84422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72499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60575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48652" indent="-1044038" algn="l" defTabSz="4176154" rtl="0" eaLnBrk="1" latinLnBrk="0" hangingPunct="1">
        <a:spcBef>
          <a:spcPct val="20000"/>
        </a:spcBef>
        <a:buFont typeface="Arial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88077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76154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64231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52308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40385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28460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16537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04614" algn="l" defTabSz="4176154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Connector 18">
            <a:extLst>
              <a:ext uri="{FF2B5EF4-FFF2-40B4-BE49-F238E27FC236}">
                <a16:creationId xmlns:a16="http://schemas.microsoft.com/office/drawing/2014/main" id="{FB139DF2-AD44-454B-B681-CB2D4E4B6DE9}"/>
              </a:ext>
            </a:extLst>
          </p:cNvPr>
          <p:cNvCxnSpPr>
            <a:cxnSpLocks/>
          </p:cNvCxnSpPr>
          <p:nvPr/>
        </p:nvCxnSpPr>
        <p:spPr>
          <a:xfrm flipH="1">
            <a:off x="10819505" y="6172534"/>
            <a:ext cx="19460470" cy="17617"/>
          </a:xfrm>
          <a:prstGeom prst="line">
            <a:avLst/>
          </a:prstGeom>
          <a:ln w="38100">
            <a:solidFill>
              <a:srgbClr val="25324C">
                <a:alpha val="4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60456" y="-113140"/>
            <a:ext cx="20716410" cy="5211679"/>
          </a:xfrm>
          <a:prstGeom prst="rect">
            <a:avLst/>
          </a:prstGeom>
          <a:noFill/>
        </p:spPr>
        <p:txBody>
          <a:bodyPr wrap="square" lIns="91438" tIns="45718" rIns="91438" bIns="45718" rtlCol="0">
            <a:spAutoFit/>
          </a:bodyPr>
          <a:lstStyle/>
          <a:p>
            <a:pPr algn="ctr"/>
            <a:r>
              <a:rPr lang="en-IE" sz="6600" dirty="0">
                <a:solidFill>
                  <a:srgbClr val="1C3260"/>
                </a:solidFill>
              </a:rPr>
              <a:t>GROUP 4</a:t>
            </a:r>
          </a:p>
          <a:p>
            <a:pPr algn="ctr"/>
            <a:r>
              <a:rPr lang="en-IE" sz="6600" dirty="0">
                <a:solidFill>
                  <a:srgbClr val="1C3260"/>
                </a:solidFill>
              </a:rPr>
              <a:t>AI FOOTBALL ANALYSIS</a:t>
            </a:r>
            <a:endParaRPr lang="en-IE" sz="800" dirty="0">
              <a:solidFill>
                <a:srgbClr val="1C3260"/>
              </a:solidFill>
            </a:endParaRPr>
          </a:p>
          <a:p>
            <a:pPr algn="ctr"/>
            <a:r>
              <a:rPr lang="en-IE" sz="4000" b="1" dirty="0">
                <a:solidFill>
                  <a:srgbClr val="1C3260"/>
                </a:solidFill>
                <a:cs typeface="Arial" pitchFamily="34" charset="0"/>
              </a:rPr>
              <a:t>Rakshith Ravichandran, Sabeel Ahmed, Sanjay Sajith Kandirickal, Eldhose Paul, Shanjai Chinnamma Reddy, </a:t>
            </a:r>
            <a:r>
              <a:rPr lang="en-IE" sz="4000" b="1">
                <a:solidFill>
                  <a:srgbClr val="1C3260"/>
                </a:solidFill>
                <a:cs typeface="Arial" pitchFamily="34" charset="0"/>
              </a:rPr>
              <a:t>Sanket Anil </a:t>
            </a:r>
            <a:r>
              <a:rPr lang="en-IE" sz="4000" b="1" dirty="0">
                <a:solidFill>
                  <a:srgbClr val="1C3260"/>
                </a:solidFill>
                <a:cs typeface="Arial" pitchFamily="34" charset="0"/>
              </a:rPr>
              <a:t>Mistry</a:t>
            </a:r>
          </a:p>
          <a:p>
            <a:pPr algn="ctr"/>
            <a:r>
              <a:rPr lang="en-IE" sz="5400" i="1" dirty="0">
                <a:solidFill>
                  <a:srgbClr val="1C3260"/>
                </a:solidFill>
                <a:cs typeface="Arial" pitchFamily="34" charset="0"/>
              </a:rPr>
              <a:t>School of Business</a:t>
            </a:r>
          </a:p>
          <a:p>
            <a:pPr algn="ctr"/>
            <a:br>
              <a:rPr lang="en-IE" sz="4000" i="1" baseline="30000" dirty="0">
                <a:solidFill>
                  <a:srgbClr val="1C3260"/>
                </a:solidFill>
                <a:cs typeface="Arial" pitchFamily="34" charset="0"/>
              </a:rPr>
            </a:br>
            <a:endParaRPr lang="en-IE" sz="4000" i="1" dirty="0">
              <a:solidFill>
                <a:srgbClr val="1C3260"/>
              </a:solidFill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-9936" y="4127468"/>
            <a:ext cx="30279975" cy="216024"/>
          </a:xfrm>
          <a:prstGeom prst="rect">
            <a:avLst/>
          </a:prstGeom>
          <a:solidFill>
            <a:srgbClr val="1C32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542933-5C36-43F9-A32D-D6EECCF4D90A}"/>
              </a:ext>
            </a:extLst>
          </p:cNvPr>
          <p:cNvSpPr/>
          <p:nvPr/>
        </p:nvSpPr>
        <p:spPr>
          <a:xfrm>
            <a:off x="363596" y="17803862"/>
            <a:ext cx="10362743" cy="10341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DATA </a:t>
            </a:r>
          </a:p>
          <a:p>
            <a:pPr algn="just"/>
            <a:r>
              <a:rPr lang="en-US" sz="2800" dirty="0"/>
              <a:t>Source: Data of player performance was collected from publicly accessible football statistics databases of the top 5 European leagues for the season 2024-2025.</a:t>
            </a:r>
          </a:p>
          <a:p>
            <a:pPr algn="just"/>
            <a:r>
              <a:rPr lang="en-US" sz="2800" dirty="0"/>
              <a:t>Scope: The data included both offense and defense plays for over 500 players in four categories- Goalkeepers, Defenders, Midfielders, and Forwards.</a:t>
            </a:r>
          </a:p>
          <a:p>
            <a:pPr algn="just"/>
            <a:r>
              <a:rPr lang="en-US" sz="2800" dirty="0"/>
              <a:t>Features: The key statistics pulled out are: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Midfielders: Assists, Interceptions, Tackles Won, Through Balls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Forwards: Goals, Assists, Shots on Target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Defenders: Interceptions, Tackles, Clearances, Aerial Duels, Blocks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Goalkeepers: </a:t>
            </a:r>
            <a:r>
              <a:rPr lang="en-US" sz="2800" dirty="0" err="1"/>
              <a:t>PSxG</a:t>
            </a:r>
            <a:r>
              <a:rPr lang="en-US" sz="2800" dirty="0"/>
              <a:t> +/-, Save %, Clean Sheets, Sweeper Actions, Passing Accuracy</a:t>
            </a:r>
          </a:p>
          <a:p>
            <a:pPr algn="just"/>
            <a:r>
              <a:rPr lang="en-US" sz="2800" dirty="0"/>
              <a:t>Normalization: All statistics were normalized to per-90-minute measures to mitigate biases based on disparate game time.</a:t>
            </a:r>
          </a:p>
          <a:p>
            <a:pPr algn="just"/>
            <a:r>
              <a:rPr lang="en-US" sz="2800" dirty="0"/>
              <a:t>Quality Checks: Minute-insufficient players were excluded in order to maintain statistical significance throughout rankings. </a:t>
            </a:r>
          </a:p>
          <a:p>
            <a:pPr algn="just"/>
            <a:r>
              <a:rPr lang="en-US" sz="2800" dirty="0"/>
              <a:t>Output: Clean data and organization allowed for easy composite scores by player construction to support proper comparisons as well as visualization.</a:t>
            </a:r>
          </a:p>
          <a:p>
            <a:pPr algn="just"/>
            <a:endParaRPr lang="en-US" sz="2800" dirty="0"/>
          </a:p>
          <a:p>
            <a:pPr algn="just"/>
            <a:endParaRPr lang="en-IE" sz="2800" dirty="0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FC9BC88C-287F-433D-A566-CE29B439FE29}"/>
              </a:ext>
            </a:extLst>
          </p:cNvPr>
          <p:cNvSpPr/>
          <p:nvPr/>
        </p:nvSpPr>
        <p:spPr>
          <a:xfrm>
            <a:off x="378346" y="4437651"/>
            <a:ext cx="10155597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INTRODUCTION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Modern Football clubs are embracing sophisticated analytics to gain a competitive edge in scouting, assessing players' performance, and tactical planning. With every match providing a profusion of data, our project builds a role-based model for analyzing defenders, midfielders, strikers, and goalkeepers by using per-90-minute statistics. Traditional stats have the tendency of breaking down in assessing key players—this model bridges such knowledge gaps by establishing composite scores to gauge player efficiency, all-</a:t>
            </a:r>
            <a:r>
              <a:rPr lang="en-US" sz="2800" dirty="0" err="1"/>
              <a:t>aroundness</a:t>
            </a:r>
            <a:r>
              <a:rPr lang="en-US" sz="2800" dirty="0"/>
              <a:t>, and effectiveness.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The ultimate goal: arm clubs with a healthy, flexible, and scalable system to make wiser decisions on and off the field.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 b="1" dirty="0">
              <a:solidFill>
                <a:srgbClr val="1C326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E" sz="2800" b="1" dirty="0">
              <a:solidFill>
                <a:srgbClr val="1C3260"/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E" sz="6800" b="1" dirty="0">
              <a:solidFill>
                <a:srgbClr val="1C3260"/>
              </a:solidFill>
            </a:endParaRP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F1F1C426-A0C6-4B5C-9F0B-3B7F7D59DCEC}"/>
              </a:ext>
            </a:extLst>
          </p:cNvPr>
          <p:cNvSpPr/>
          <p:nvPr/>
        </p:nvSpPr>
        <p:spPr>
          <a:xfrm>
            <a:off x="11435251" y="14985303"/>
            <a:ext cx="188347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RECOMMENDATIONS</a:t>
            </a:r>
          </a:p>
          <a:p>
            <a:endParaRPr lang="en-IE" sz="3600" dirty="0"/>
          </a:p>
        </p:txBody>
      </p:sp>
      <p:cxnSp>
        <p:nvCxnSpPr>
          <p:cNvPr id="67" name="Straight Connector 18">
            <a:extLst>
              <a:ext uri="{FF2B5EF4-FFF2-40B4-BE49-F238E27FC236}">
                <a16:creationId xmlns:a16="http://schemas.microsoft.com/office/drawing/2014/main" id="{C5A7BEEB-8533-4EC2-9E63-D6D208C41C36}"/>
              </a:ext>
            </a:extLst>
          </p:cNvPr>
          <p:cNvCxnSpPr>
            <a:cxnSpLocks/>
          </p:cNvCxnSpPr>
          <p:nvPr/>
        </p:nvCxnSpPr>
        <p:spPr>
          <a:xfrm flipH="1" flipV="1">
            <a:off x="10818845" y="14860057"/>
            <a:ext cx="19514830" cy="43130"/>
          </a:xfrm>
          <a:prstGeom prst="line">
            <a:avLst/>
          </a:prstGeom>
          <a:ln w="38100">
            <a:solidFill>
              <a:srgbClr val="25324C">
                <a:alpha val="4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8">
            <a:extLst>
              <a:ext uri="{FF2B5EF4-FFF2-40B4-BE49-F238E27FC236}">
                <a16:creationId xmlns:a16="http://schemas.microsoft.com/office/drawing/2014/main" id="{C3DCCD98-8064-4A06-8B9A-52F358DAFE00}"/>
              </a:ext>
            </a:extLst>
          </p:cNvPr>
          <p:cNvCxnSpPr>
            <a:cxnSpLocks/>
          </p:cNvCxnSpPr>
          <p:nvPr/>
        </p:nvCxnSpPr>
        <p:spPr>
          <a:xfrm flipH="1">
            <a:off x="10820170" y="24246542"/>
            <a:ext cx="19460470" cy="17617"/>
          </a:xfrm>
          <a:prstGeom prst="line">
            <a:avLst/>
          </a:prstGeom>
          <a:ln w="38100">
            <a:solidFill>
              <a:srgbClr val="25324C">
                <a:alpha val="49804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74">
            <a:extLst>
              <a:ext uri="{FF2B5EF4-FFF2-40B4-BE49-F238E27FC236}">
                <a16:creationId xmlns:a16="http://schemas.microsoft.com/office/drawing/2014/main" id="{D872DD9C-46C8-46F5-8A5A-074A476B7459}"/>
              </a:ext>
            </a:extLst>
          </p:cNvPr>
          <p:cNvSpPr/>
          <p:nvPr/>
        </p:nvSpPr>
        <p:spPr>
          <a:xfrm>
            <a:off x="11059727" y="33789638"/>
            <a:ext cx="1899792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LIMITATIONS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Lack of subjective attributes like leadership, awareness of positions, or tactical structure.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Model doesn't take into account opposition form or state of the game.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No factor for GPS or tracking statistics (e.g., distance covered, heat maps).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Reliance on accuracy of data available—errors or missing values can affect scores.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Scores are season-based and can vary with injuries, transfers, or team form.</a:t>
            </a:r>
            <a:endParaRPr lang="en-IE" sz="3200" dirty="0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10818845" y="4370250"/>
            <a:ext cx="0" cy="36014746"/>
          </a:xfrm>
          <a:prstGeom prst="line">
            <a:avLst/>
          </a:prstGeom>
          <a:ln w="127000">
            <a:solidFill>
              <a:srgbClr val="1C326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8111E23C-F68F-4753-8D87-D8D3A395C7B5}"/>
              </a:ext>
            </a:extLst>
          </p:cNvPr>
          <p:cNvSpPr/>
          <p:nvPr/>
        </p:nvSpPr>
        <p:spPr>
          <a:xfrm>
            <a:off x="199733" y="27672497"/>
            <a:ext cx="10549080" cy="81560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600" b="1" dirty="0">
                <a:solidFill>
                  <a:srgbClr val="1C3260"/>
                </a:solidFill>
              </a:rPr>
              <a:t>METHODOLOGY</a:t>
            </a:r>
          </a:p>
          <a:p>
            <a:r>
              <a:rPr lang="en-US" sz="2800" b="0" i="0" dirty="0">
                <a:effectLst/>
              </a:rPr>
              <a:t>Data Collection: Ripped player data from European upper-tier leagues.</a:t>
            </a:r>
            <a:br>
              <a:rPr lang="en-US" sz="2800" b="0" i="0" dirty="0">
                <a:effectLst/>
              </a:rPr>
            </a:br>
            <a:r>
              <a:rPr lang="en-US" sz="2800" b="0" i="0" dirty="0">
                <a:effectLst/>
              </a:rPr>
              <a:t>Standardization: All statistics </a:t>
            </a:r>
            <a:r>
              <a:rPr lang="en-US" sz="2800" b="0" i="0" dirty="0" err="1">
                <a:effectLst/>
              </a:rPr>
              <a:t>standardised</a:t>
            </a:r>
            <a:r>
              <a:rPr lang="en-US" sz="2800" b="0" i="0" dirty="0">
                <a:effectLst/>
              </a:rPr>
              <a:t> to per-90 statistics to maintain justice across different amounts of play time.</a:t>
            </a:r>
          </a:p>
          <a:p>
            <a:r>
              <a:rPr lang="en-US" sz="2800" b="0" i="0" dirty="0">
                <a:effectLst/>
              </a:rPr>
              <a:t>Score Formulas: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Midfielders: Highlighted through </a:t>
            </a:r>
            <a:r>
              <a:rPr lang="en-US" sz="2800" b="0" i="0" dirty="0" err="1">
                <a:effectLst/>
              </a:rPr>
              <a:t>balls,interceptions</a:t>
            </a:r>
            <a:r>
              <a:rPr lang="en-US" sz="2800" b="0" i="0" dirty="0">
                <a:effectLst/>
              </a:rPr>
              <a:t>, tackles and assists.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Forwards: Target-focused priorities, aid, and on-target strikes.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Defenders: Clearances, Save, aerial fight, and interception.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Goalkeepers: Aggregate </a:t>
            </a:r>
            <a:r>
              <a:rPr lang="en-US" sz="2800" b="0" i="0" dirty="0" err="1">
                <a:effectLst/>
              </a:rPr>
              <a:t>PSxG</a:t>
            </a:r>
            <a:r>
              <a:rPr lang="en-US" sz="2800" b="0" i="0" dirty="0">
                <a:effectLst/>
              </a:rPr>
              <a:t>, Save%, Clean Sheets, and Sweeping.</a:t>
            </a:r>
          </a:p>
          <a:p>
            <a:r>
              <a:rPr lang="en-US" sz="2800" b="0" i="0" dirty="0">
                <a:effectLst/>
              </a:rPr>
              <a:t>Scoring Logic: Weighted equations created well-balanced role-based scoring.</a:t>
            </a:r>
          </a:p>
          <a:p>
            <a:r>
              <a:rPr lang="en-US" sz="2800" b="0" i="0" dirty="0">
                <a:effectLst/>
              </a:rPr>
              <a:t>Ranking System: Scoring was conducted and ranked using league-wide percentiles to compute outliers.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br>
              <a:rPr lang="en-US" sz="2800" b="0" i="0" dirty="0">
                <a:effectLst/>
              </a:rPr>
            </a:br>
            <a:endParaRPr lang="en-IE" sz="2800" dirty="0"/>
          </a:p>
        </p:txBody>
      </p:sp>
      <p:sp>
        <p:nvSpPr>
          <p:cNvPr id="81" name="Rettangolo 5">
            <a:extLst>
              <a:ext uri="{FF2B5EF4-FFF2-40B4-BE49-F238E27FC236}">
                <a16:creationId xmlns:a16="http://schemas.microsoft.com/office/drawing/2014/main" id="{03333D83-0649-433A-AFA3-20A481847968}"/>
              </a:ext>
            </a:extLst>
          </p:cNvPr>
          <p:cNvSpPr/>
          <p:nvPr/>
        </p:nvSpPr>
        <p:spPr>
          <a:xfrm>
            <a:off x="331437" y="10746073"/>
            <a:ext cx="10362743" cy="803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OBJECTIVES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Build a position-based, machine scoring model from football data.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Standardize performance statistics to per-90-minute rates for comparability.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Pinpoint underappreciated or ignored players using statistical analysis.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Support data-driven recruitment, team rotation, and offer letters.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Quantify the relative effect of players across leagues with percentile metrics.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Deliver visualization-ready analysis to coaches, analysts, and journalists.</a:t>
            </a:r>
            <a:endParaRPr lang="en-IE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IE" sz="2800" b="1" dirty="0">
              <a:solidFill>
                <a:srgbClr val="1C3260"/>
              </a:solidFill>
            </a:endParaRPr>
          </a:p>
        </p:txBody>
      </p:sp>
      <p:pic>
        <p:nvPicPr>
          <p:cNvPr id="1028" name="Picture 4" descr="Maynooth University">
            <a:extLst>
              <a:ext uri="{FF2B5EF4-FFF2-40B4-BE49-F238E27FC236}">
                <a16:creationId xmlns:a16="http://schemas.microsoft.com/office/drawing/2014/main" id="{C04F443C-54EC-41FA-AD9D-D4306F9C8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5463" y="599069"/>
            <a:ext cx="5627416" cy="252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9678F69F-CD4C-4DD1-AB38-207F89D6CC26}"/>
              </a:ext>
            </a:extLst>
          </p:cNvPr>
          <p:cNvSpPr/>
          <p:nvPr/>
        </p:nvSpPr>
        <p:spPr>
          <a:xfrm>
            <a:off x="53700" y="40586683"/>
            <a:ext cx="30279975" cy="216024"/>
          </a:xfrm>
          <a:prstGeom prst="rect">
            <a:avLst/>
          </a:prstGeom>
          <a:solidFill>
            <a:srgbClr val="1C32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84487-514E-4B56-90A4-5045D8AB802A}"/>
              </a:ext>
            </a:extLst>
          </p:cNvPr>
          <p:cNvSpPr txBox="1"/>
          <p:nvPr/>
        </p:nvSpPr>
        <p:spPr>
          <a:xfrm>
            <a:off x="11125023" y="6377812"/>
            <a:ext cx="9746667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E" sz="2800" dirty="0"/>
              <a:t>Midfielder:</a:t>
            </a:r>
            <a:r>
              <a:rPr lang="en-US" sz="2800" b="0" i="0" dirty="0">
                <a:effectLst/>
              </a:rPr>
              <a:t> Rabby </a:t>
            </a:r>
            <a:r>
              <a:rPr lang="en-US" sz="2800" b="0" i="0" dirty="0" err="1">
                <a:effectLst/>
              </a:rPr>
              <a:t>Nzingoula</a:t>
            </a:r>
            <a:r>
              <a:rPr lang="en-US" sz="2800" b="0" i="0" dirty="0">
                <a:effectLst/>
              </a:rPr>
              <a:t> and Edoardo Bove excelled in defensive midfield positions with great tackling and interception percentages.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Forwards: Thomas Cannon was a high-potential forward with no goals, registering exceptional shot-on-target frequency.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Defenders: Alessandro Dellavalle's rating of 2169 significantly outstripped league performances, highlighting him as one of the best defenders.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Goalkeepers: Joel Robles and Ivan Zlobin displayed an untypical balance of solid percentages on saves with efficient passing.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Analysis facilitated identifying low-priced, high-quality players—to whom cost-conscious clubs had to try harder.</a:t>
            </a:r>
          </a:p>
          <a:p>
            <a:pPr algn="l"/>
            <a:endParaRPr lang="en-US" sz="1200" dirty="0"/>
          </a:p>
          <a:p>
            <a:pPr algn="l"/>
            <a:endParaRPr lang="en-IE" sz="1200" dirty="0"/>
          </a:p>
        </p:txBody>
      </p:sp>
      <p:sp>
        <p:nvSpPr>
          <p:cNvPr id="98" name="Rettangolo 36">
            <a:extLst>
              <a:ext uri="{FF2B5EF4-FFF2-40B4-BE49-F238E27FC236}">
                <a16:creationId xmlns:a16="http://schemas.microsoft.com/office/drawing/2014/main" id="{85FBDFB1-8887-42FD-A00B-6ABD2CAF7C8E}"/>
              </a:ext>
            </a:extLst>
          </p:cNvPr>
          <p:cNvSpPr/>
          <p:nvPr/>
        </p:nvSpPr>
        <p:spPr>
          <a:xfrm>
            <a:off x="11597586" y="4971261"/>
            <a:ext cx="188347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RESULTS</a:t>
            </a:r>
          </a:p>
          <a:p>
            <a:endParaRPr lang="en-IE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A740F-1008-453F-B57C-AF0F4FA21ADF}"/>
              </a:ext>
            </a:extLst>
          </p:cNvPr>
          <p:cNvSpPr txBox="1"/>
          <p:nvPr/>
        </p:nvSpPr>
        <p:spPr>
          <a:xfrm>
            <a:off x="12331675" y="18379926"/>
            <a:ext cx="18473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E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52C5E4E-0B14-496B-8320-7091AB3FFEAE}"/>
              </a:ext>
            </a:extLst>
          </p:cNvPr>
          <p:cNvSpPr txBox="1"/>
          <p:nvPr/>
        </p:nvSpPr>
        <p:spPr>
          <a:xfrm>
            <a:off x="11597586" y="16644510"/>
            <a:ext cx="9746667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Apply the scoring model to club scouting departments to find hidden gems.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Use per-90 stats to fairly rate substitutes or players who play fewer than 90 minutes.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Tailor metric weighting according to club methodology (e.g., pressing or possession).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Use this model for junior academy performance benchmarking.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Use the scoring framework on women's leagues and junior tournaments.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Tap into fan engagement metrics through club media and fantasy football integration.</a:t>
            </a:r>
            <a:r>
              <a:rPr lang="en-US" sz="1200" dirty="0"/>
              <a:t>.</a:t>
            </a:r>
            <a:endParaRPr lang="en-IE" sz="1200" dirty="0"/>
          </a:p>
        </p:txBody>
      </p:sp>
      <p:sp>
        <p:nvSpPr>
          <p:cNvPr id="100" name="Rettangolo 36">
            <a:extLst>
              <a:ext uri="{FF2B5EF4-FFF2-40B4-BE49-F238E27FC236}">
                <a16:creationId xmlns:a16="http://schemas.microsoft.com/office/drawing/2014/main" id="{8C5E8E30-80E4-420F-9198-1F4EC5388262}"/>
              </a:ext>
            </a:extLst>
          </p:cNvPr>
          <p:cNvSpPr/>
          <p:nvPr/>
        </p:nvSpPr>
        <p:spPr>
          <a:xfrm>
            <a:off x="11435250" y="24428666"/>
            <a:ext cx="18834789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IE" sz="6800" b="1" dirty="0">
                <a:solidFill>
                  <a:srgbClr val="1C3260"/>
                </a:solidFill>
              </a:rPr>
              <a:t>NEXT STEP</a:t>
            </a:r>
          </a:p>
          <a:p>
            <a:endParaRPr lang="en-IE" sz="3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A93ED95-CF31-4BAD-80E4-201299833758}"/>
              </a:ext>
            </a:extLst>
          </p:cNvPr>
          <p:cNvSpPr txBox="1"/>
          <p:nvPr/>
        </p:nvSpPr>
        <p:spPr>
          <a:xfrm>
            <a:off x="11145415" y="26175317"/>
            <a:ext cx="109689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Store physical and spatial tracking data for dynamic analysis.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Produce a matchday real-time dashboard for analysis and coaching staff.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Collaborate with clubs to</a:t>
            </a:r>
            <a:r>
              <a:rPr lang="en-US" sz="2800" b="0" i="0" dirty="0">
                <a:effectLst/>
              </a:rPr>
              <a:t> fine-tune metric weighting according to tactical needs.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Examine predictive analytics to predict forthcoming player development or performance.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</a:rPr>
              <a:t>Cooperate with scout agencies to deploy and test model performance in genuine transfers.</a:t>
            </a:r>
            <a:endParaRPr lang="en-IE" sz="12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424236"/>
              </p:ext>
            </p:extLst>
          </p:nvPr>
        </p:nvGraphicFramePr>
        <p:xfrm>
          <a:off x="20684603" y="6350559"/>
          <a:ext cx="9384527" cy="7562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3EA21AE-695C-97BD-1FB7-B73ED8D2D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0515" y="26599753"/>
            <a:ext cx="8135274" cy="4810832"/>
          </a:xfrm>
          <a:prstGeom prst="rect">
            <a:avLst/>
          </a:prstGeom>
        </p:spPr>
      </p:pic>
      <p:pic>
        <p:nvPicPr>
          <p:cNvPr id="10" name="Picture 9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20458277-5DB6-0103-F690-B69908F74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9701" y="14948573"/>
            <a:ext cx="6737788" cy="92226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BDA961E008C498F0EE233DA5249EB" ma:contentTypeVersion="4" ma:contentTypeDescription="Create a new document." ma:contentTypeScope="" ma:versionID="892b3d308b42575ca2850233d7938fe6">
  <xsd:schema xmlns:xsd="http://www.w3.org/2001/XMLSchema" xmlns:xs="http://www.w3.org/2001/XMLSchema" xmlns:p="http://schemas.microsoft.com/office/2006/metadata/properties" xmlns:ns2="7383b09e-97b3-4613-b862-151dd18f12c5" targetNamespace="http://schemas.microsoft.com/office/2006/metadata/properties" ma:root="true" ma:fieldsID="5c6b4b6be7f8c9b74081cc356bdb3437" ns2:_="">
    <xsd:import namespace="7383b09e-97b3-4613-b862-151dd18f12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3b09e-97b3-4613-b862-151dd18f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4565B5-A6F7-4181-9033-250DB16F4F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3b09e-97b3-4613-b862-151dd18f12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97A2D1-2182-46EA-9739-B69D852FDB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8DE68A-A781-446E-9579-3B3F9B7EA08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146</TotalTime>
  <Words>803</Words>
  <Application>Microsoft Office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Sanjay S Kandirickal</cp:lastModifiedBy>
  <cp:revision>458</cp:revision>
  <cp:lastPrinted>2017-05-09T09:35:24Z</cp:lastPrinted>
  <dcterms:created xsi:type="dcterms:W3CDTF">2009-05-18T10:05:52Z</dcterms:created>
  <dcterms:modified xsi:type="dcterms:W3CDTF">2025-04-16T13:09:15Z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0x0101000DEBDA961E008C498F0EE233DA5249EB</vt:lpwstr>
  </property>
</Properties>
</file>