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2"/>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DEB8-D2E7-4225-CC60-540CBC92F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93DA2-D33B-E2C7-CFD5-0F17501FFD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0C04F3-7BC8-5A62-C528-83B497DB2A5F}"/>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5" name="Footer Placeholder 4">
            <a:extLst>
              <a:ext uri="{FF2B5EF4-FFF2-40B4-BE49-F238E27FC236}">
                <a16:creationId xmlns:a16="http://schemas.microsoft.com/office/drawing/2014/main" id="{C2A38B10-7379-1A47-6D68-32B4256A9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10D1F-4B0F-4898-2B02-762FD473E613}"/>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29553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E0EB-AC5D-DC15-67EC-AF5479CABC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9B47D3-1D14-F797-0286-00B4B0A18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5FD39-FAB4-15E8-C5EF-740D17558044}"/>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5" name="Footer Placeholder 4">
            <a:extLst>
              <a:ext uri="{FF2B5EF4-FFF2-40B4-BE49-F238E27FC236}">
                <a16:creationId xmlns:a16="http://schemas.microsoft.com/office/drawing/2014/main" id="{3310B3E3-0551-6A18-C46A-6A9A58731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D61D1-2EB5-AEB3-3875-A331F733450A}"/>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158706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3DC699-DB0B-53DF-3ECC-01627A57C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DCD727-AD7E-FFE9-05EE-2B2E46E2B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C10F4-57AD-B1E7-9CB9-BAA93612E32F}"/>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5" name="Footer Placeholder 4">
            <a:extLst>
              <a:ext uri="{FF2B5EF4-FFF2-40B4-BE49-F238E27FC236}">
                <a16:creationId xmlns:a16="http://schemas.microsoft.com/office/drawing/2014/main" id="{7B2564B0-235C-560E-E473-7D8FE817F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076B8-0B64-6014-24AD-3DBC81FCB89A}"/>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276837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3B66-54F7-30F9-076B-0E43D47D8E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F8184-D683-BB6A-7593-464B1908E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9FD8F-564A-51BC-A7CE-80ABFE5D06ED}"/>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5" name="Footer Placeholder 4">
            <a:extLst>
              <a:ext uri="{FF2B5EF4-FFF2-40B4-BE49-F238E27FC236}">
                <a16:creationId xmlns:a16="http://schemas.microsoft.com/office/drawing/2014/main" id="{05699936-1A74-ED94-B158-4140707E4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E5F71-FFA4-0B45-77FE-3B23EDEC5FB0}"/>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275401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3DE4-AD27-3660-062C-71E8F4DA8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44C5B-B3D6-4D80-FF01-268B846CE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68CF4-7564-7C38-6064-FF3CEEBEB491}"/>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5" name="Footer Placeholder 4">
            <a:extLst>
              <a:ext uri="{FF2B5EF4-FFF2-40B4-BE49-F238E27FC236}">
                <a16:creationId xmlns:a16="http://schemas.microsoft.com/office/drawing/2014/main" id="{72A05A37-4A28-04FE-6C32-7F763E7DB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41073-A5C3-4F38-8842-1B45F4BE96BA}"/>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186002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707B-0218-456A-C2F1-A946EDBD3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A1DA8-77AE-8FE5-412A-E68236E0A2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6809BF-030A-6E3E-42B6-821B0529F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4F629D-B5BA-E4F3-4503-8B0BEDEB1C4B}"/>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6" name="Footer Placeholder 5">
            <a:extLst>
              <a:ext uri="{FF2B5EF4-FFF2-40B4-BE49-F238E27FC236}">
                <a16:creationId xmlns:a16="http://schemas.microsoft.com/office/drawing/2014/main" id="{F011F633-7E14-F2ED-F1E5-832C924F4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B4C84-1C3E-4164-8F88-BDFB3CECFD2F}"/>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169786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F937-E316-5B4F-842C-F3604312F7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2D54FB-0F56-7F5D-5D02-F777705DB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C1E66-28D0-B15E-B82B-987B6A362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2522CB-EF65-DBC3-C1DE-28477F55C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FE37F-653B-6113-2AAD-BD92E47A6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6BC7B-6AE9-602A-D6F3-2C78CA82F596}"/>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8" name="Footer Placeholder 7">
            <a:extLst>
              <a:ext uri="{FF2B5EF4-FFF2-40B4-BE49-F238E27FC236}">
                <a16:creationId xmlns:a16="http://schemas.microsoft.com/office/drawing/2014/main" id="{8AE0549D-F36B-8EEB-0182-A1ED6357D7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2FB4B6-636D-5823-AAA2-15BA358BF359}"/>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227648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47C4-7EEE-F6C2-75D0-2749FFED9F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976993-05CF-BC3F-65DC-8EEC2BFE92C4}"/>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4" name="Footer Placeholder 3">
            <a:extLst>
              <a:ext uri="{FF2B5EF4-FFF2-40B4-BE49-F238E27FC236}">
                <a16:creationId xmlns:a16="http://schemas.microsoft.com/office/drawing/2014/main" id="{8F989603-9B7D-058B-36D9-83D9F773D1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C47DA5-5A98-F5DB-01F3-0F3A2D17BC23}"/>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128704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1E76DE-975E-7F23-62AF-4C7F0882C163}"/>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3" name="Footer Placeholder 2">
            <a:extLst>
              <a:ext uri="{FF2B5EF4-FFF2-40B4-BE49-F238E27FC236}">
                <a16:creationId xmlns:a16="http://schemas.microsoft.com/office/drawing/2014/main" id="{BC9EFEBC-D7DC-0963-358D-C9587C92B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7D8BD-0B2A-EE00-DD5E-5E99259B266A}"/>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237151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890F-9174-270A-17EE-4C7B58F39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59670C-52AE-5A70-8FA4-25127A2F2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1F9B4-07FA-5499-A363-4EC444E00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C99E1-6994-9D50-5249-4AE397575002}"/>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6" name="Footer Placeholder 5">
            <a:extLst>
              <a:ext uri="{FF2B5EF4-FFF2-40B4-BE49-F238E27FC236}">
                <a16:creationId xmlns:a16="http://schemas.microsoft.com/office/drawing/2014/main" id="{24EC63FE-90BB-EB42-A7E5-53F793B1B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F9A69-C6AC-8BA2-BC9B-5C294382CDD4}"/>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177606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8063-ECDB-649C-2BAF-E6303BDC9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755E5D-B579-BB29-4A28-7BEA03FD0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AA1DF-28AD-9923-6591-F4E2C12F8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F05A9-0281-669F-19BE-FEED12C4B39D}"/>
              </a:ext>
            </a:extLst>
          </p:cNvPr>
          <p:cNvSpPr>
            <a:spLocks noGrp="1"/>
          </p:cNvSpPr>
          <p:nvPr>
            <p:ph type="dt" sz="half" idx="10"/>
          </p:nvPr>
        </p:nvSpPr>
        <p:spPr/>
        <p:txBody>
          <a:bodyPr/>
          <a:lstStyle/>
          <a:p>
            <a:fld id="{C6A6F752-2517-224B-9C4F-7456E6EDC4CD}" type="datetimeFigureOut">
              <a:rPr lang="en-US" smtClean="0"/>
              <a:t>5/5/23</a:t>
            </a:fld>
            <a:endParaRPr lang="en-US"/>
          </a:p>
        </p:txBody>
      </p:sp>
      <p:sp>
        <p:nvSpPr>
          <p:cNvPr id="6" name="Footer Placeholder 5">
            <a:extLst>
              <a:ext uri="{FF2B5EF4-FFF2-40B4-BE49-F238E27FC236}">
                <a16:creationId xmlns:a16="http://schemas.microsoft.com/office/drawing/2014/main" id="{4EEF4968-E019-C4D2-7F21-AFD3DD159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549C3-2D08-03B7-0574-29B6C37F56C7}"/>
              </a:ext>
            </a:extLst>
          </p:cNvPr>
          <p:cNvSpPr>
            <a:spLocks noGrp="1"/>
          </p:cNvSpPr>
          <p:nvPr>
            <p:ph type="sldNum" sz="quarter" idx="12"/>
          </p:nvPr>
        </p:nvSpPr>
        <p:spPr/>
        <p:txBody>
          <a:bodyPr/>
          <a:lstStyle/>
          <a:p>
            <a:fld id="{4B0AF90E-372E-D448-9D2E-FA030076DDC0}" type="slidenum">
              <a:rPr lang="en-US" smtClean="0"/>
              <a:t>‹#›</a:t>
            </a:fld>
            <a:endParaRPr lang="en-US"/>
          </a:p>
        </p:txBody>
      </p:sp>
    </p:spTree>
    <p:extLst>
      <p:ext uri="{BB962C8B-B14F-4D97-AF65-F5344CB8AC3E}">
        <p14:creationId xmlns:p14="http://schemas.microsoft.com/office/powerpoint/2010/main" val="9549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8F231-639E-C68A-6B36-3BB0BD00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76FC26-77D9-270E-53DA-146485D27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5A9A1-BD6A-2CA1-E40B-D494C28A6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6F752-2517-224B-9C4F-7456E6EDC4CD}" type="datetimeFigureOut">
              <a:rPr lang="en-US" smtClean="0"/>
              <a:t>5/5/23</a:t>
            </a:fld>
            <a:endParaRPr lang="en-US"/>
          </a:p>
        </p:txBody>
      </p:sp>
      <p:sp>
        <p:nvSpPr>
          <p:cNvPr id="5" name="Footer Placeholder 4">
            <a:extLst>
              <a:ext uri="{FF2B5EF4-FFF2-40B4-BE49-F238E27FC236}">
                <a16:creationId xmlns:a16="http://schemas.microsoft.com/office/drawing/2014/main" id="{D00B1EC7-D905-E05E-715F-811ABF836F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25E0D7-28B7-AA9C-2C75-30068B4D7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AF90E-372E-D448-9D2E-FA030076DDC0}" type="slidenum">
              <a:rPr lang="en-US" smtClean="0"/>
              <a:t>‹#›</a:t>
            </a:fld>
            <a:endParaRPr lang="en-US"/>
          </a:p>
        </p:txBody>
      </p:sp>
    </p:spTree>
    <p:extLst>
      <p:ext uri="{BB962C8B-B14F-4D97-AF65-F5344CB8AC3E}">
        <p14:creationId xmlns:p14="http://schemas.microsoft.com/office/powerpoint/2010/main" val="715098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111/evo.1297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16/B978-0-12-809633-8.06558-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tribution of B. bombina and B. variegata in Central and Eastern Europe. Included are the sampling locations (triangles) and the approximate locations of intensively studied hybrid zones. B. v. pachypus is included for completeness. This subspecies was not part of the present study. Dashed lines represent national boundaries.">
            <a:extLst>
              <a:ext uri="{FF2B5EF4-FFF2-40B4-BE49-F238E27FC236}">
                <a16:creationId xmlns:a16="http://schemas.microsoft.com/office/drawing/2014/main" id="{F9067E86-DECC-6CEC-7B93-FAF8DF315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7" y="1294877"/>
            <a:ext cx="8010525" cy="5177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AD2A51-8BCE-93EE-BEEF-22FD1B725D2C}"/>
              </a:ext>
            </a:extLst>
          </p:cNvPr>
          <p:cNvSpPr txBox="1"/>
          <p:nvPr/>
        </p:nvSpPr>
        <p:spPr>
          <a:xfrm>
            <a:off x="1785938" y="685800"/>
            <a:ext cx="3493970" cy="369332"/>
          </a:xfrm>
          <a:prstGeom prst="rect">
            <a:avLst/>
          </a:prstGeom>
          <a:noFill/>
        </p:spPr>
        <p:txBody>
          <a:bodyPr wrap="none" rtlCol="0">
            <a:spAutoFit/>
          </a:bodyPr>
          <a:lstStyle/>
          <a:p>
            <a:r>
              <a:rPr lang="en-US" dirty="0">
                <a:hlinkClick r:id="rId3"/>
              </a:rPr>
              <a:t>https://doi.org/10.1111/evo.12978</a:t>
            </a:r>
            <a:endParaRPr lang="en-US" dirty="0"/>
          </a:p>
        </p:txBody>
      </p:sp>
    </p:spTree>
    <p:extLst>
      <p:ext uri="{BB962C8B-B14F-4D97-AF65-F5344CB8AC3E}">
        <p14:creationId xmlns:p14="http://schemas.microsoft.com/office/powerpoint/2010/main" val="110030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ybrid zone between Mus musculus domesticus and Mus musculus musculus... |  Download Scientific Diagram">
            <a:extLst>
              <a:ext uri="{FF2B5EF4-FFF2-40B4-BE49-F238E27FC236}">
                <a16:creationId xmlns:a16="http://schemas.microsoft.com/office/drawing/2014/main" id="{96023333-4941-D19D-9353-62334DBE9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720" y="1006141"/>
            <a:ext cx="7980560" cy="5614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40FBCD-E37E-FAF6-4919-579F8EA147C8}"/>
              </a:ext>
            </a:extLst>
          </p:cNvPr>
          <p:cNvSpPr txBox="1"/>
          <p:nvPr/>
        </p:nvSpPr>
        <p:spPr>
          <a:xfrm>
            <a:off x="3014663" y="342900"/>
            <a:ext cx="5275931" cy="369332"/>
          </a:xfrm>
          <a:prstGeom prst="rect">
            <a:avLst/>
          </a:prstGeom>
          <a:noFill/>
        </p:spPr>
        <p:txBody>
          <a:bodyPr wrap="none" rtlCol="0">
            <a:spAutoFit/>
          </a:bodyPr>
          <a:lstStyle/>
          <a:p>
            <a:r>
              <a:rPr lang="en-US" dirty="0">
                <a:hlinkClick r:id="rId3" tooltip="Persistent link using digital object identifier"/>
              </a:rPr>
              <a:t>https://doi.org/10.1016/B978-0-12-809633-8.06558-4</a:t>
            </a:r>
            <a:endParaRPr lang="en-US" dirty="0"/>
          </a:p>
        </p:txBody>
      </p:sp>
    </p:spTree>
    <p:extLst>
      <p:ext uri="{BB962C8B-B14F-4D97-AF65-F5344CB8AC3E}">
        <p14:creationId xmlns:p14="http://schemas.microsoft.com/office/powerpoint/2010/main" val="92493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CCEBE2-21C5-A33F-35E3-482DCA510090}"/>
              </a:ext>
            </a:extLst>
          </p:cNvPr>
          <p:cNvPicPr>
            <a:picLocks noChangeAspect="1"/>
          </p:cNvPicPr>
          <p:nvPr/>
        </p:nvPicPr>
        <p:blipFill>
          <a:blip r:embed="rId2"/>
          <a:stretch>
            <a:fillRect/>
          </a:stretch>
        </p:blipFill>
        <p:spPr>
          <a:xfrm>
            <a:off x="484632" y="1737710"/>
            <a:ext cx="3517119" cy="3376433"/>
          </a:xfrm>
          <a:prstGeom prst="rect">
            <a:avLst/>
          </a:prstGeom>
        </p:spPr>
      </p:pic>
      <p:cxnSp>
        <p:nvCxnSpPr>
          <p:cNvPr id="11" name="Straight Connector 1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2" descr="Distribution of B. bombina and B. variegata in Central and Eastern Europe. Included are the sampling locations (triangles) and the approximate locations of intensively studied hybrid zones. B. v. pachypus is included for completeness. This subspecies was not part of the present study. Dashed lines represent national boundaries.">
            <a:extLst>
              <a:ext uri="{FF2B5EF4-FFF2-40B4-BE49-F238E27FC236}">
                <a16:creationId xmlns:a16="http://schemas.microsoft.com/office/drawing/2014/main" id="{4CF8ED10-C89B-991D-67CC-7151F24D39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10676" y="2280712"/>
            <a:ext cx="3537345" cy="229043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2" descr="Hybrid zone between Mus musculus domesticus and Mus musculus musculus... |  Download Scientific Diagram">
            <a:extLst>
              <a:ext uri="{FF2B5EF4-FFF2-40B4-BE49-F238E27FC236}">
                <a16:creationId xmlns:a16="http://schemas.microsoft.com/office/drawing/2014/main" id="{315E99E4-00B0-95DC-F897-723AEAFEF3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62336" y="2190540"/>
            <a:ext cx="3517120" cy="24707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B38A1E4-CE68-8022-8F5F-CFE4CECAB734}"/>
              </a:ext>
            </a:extLst>
          </p:cNvPr>
          <p:cNvSpPr txBox="1"/>
          <p:nvPr/>
        </p:nvSpPr>
        <p:spPr>
          <a:xfrm>
            <a:off x="1831056" y="1517377"/>
            <a:ext cx="1197251" cy="369332"/>
          </a:xfrm>
          <a:prstGeom prst="rect">
            <a:avLst/>
          </a:prstGeom>
          <a:noFill/>
        </p:spPr>
        <p:txBody>
          <a:bodyPr wrap="none" rtlCol="0">
            <a:spAutoFit/>
          </a:bodyPr>
          <a:lstStyle/>
          <a:p>
            <a:r>
              <a:rPr lang="en-US" dirty="0"/>
              <a:t>Drosophila</a:t>
            </a:r>
          </a:p>
        </p:txBody>
      </p:sp>
      <p:sp>
        <p:nvSpPr>
          <p:cNvPr id="8" name="TextBox 7">
            <a:extLst>
              <a:ext uri="{FF2B5EF4-FFF2-40B4-BE49-F238E27FC236}">
                <a16:creationId xmlns:a16="http://schemas.microsoft.com/office/drawing/2014/main" id="{27B51F60-4BCD-EB89-3CC7-B63CA5143C2B}"/>
              </a:ext>
            </a:extLst>
          </p:cNvPr>
          <p:cNvSpPr txBox="1"/>
          <p:nvPr/>
        </p:nvSpPr>
        <p:spPr>
          <a:xfrm>
            <a:off x="5495140" y="1517377"/>
            <a:ext cx="938077" cy="369332"/>
          </a:xfrm>
          <a:prstGeom prst="rect">
            <a:avLst/>
          </a:prstGeom>
          <a:noFill/>
        </p:spPr>
        <p:txBody>
          <a:bodyPr wrap="none" rtlCol="0">
            <a:spAutoFit/>
          </a:bodyPr>
          <a:lstStyle/>
          <a:p>
            <a:r>
              <a:rPr lang="en-US" dirty="0"/>
              <a:t>Bombas</a:t>
            </a:r>
          </a:p>
        </p:txBody>
      </p:sp>
      <p:sp>
        <p:nvSpPr>
          <p:cNvPr id="9" name="TextBox 8">
            <a:extLst>
              <a:ext uri="{FF2B5EF4-FFF2-40B4-BE49-F238E27FC236}">
                <a16:creationId xmlns:a16="http://schemas.microsoft.com/office/drawing/2014/main" id="{6016931D-F7DC-3E17-4D1F-4C113308F610}"/>
              </a:ext>
            </a:extLst>
          </p:cNvPr>
          <p:cNvSpPr txBox="1"/>
          <p:nvPr/>
        </p:nvSpPr>
        <p:spPr>
          <a:xfrm>
            <a:off x="9534560" y="1517377"/>
            <a:ext cx="593432" cy="369332"/>
          </a:xfrm>
          <a:prstGeom prst="rect">
            <a:avLst/>
          </a:prstGeom>
          <a:noFill/>
        </p:spPr>
        <p:txBody>
          <a:bodyPr wrap="none" rtlCol="0">
            <a:spAutoFit/>
          </a:bodyPr>
          <a:lstStyle/>
          <a:p>
            <a:r>
              <a:rPr lang="en-US" dirty="0"/>
              <a:t>Mus</a:t>
            </a:r>
          </a:p>
        </p:txBody>
      </p:sp>
    </p:spTree>
    <p:extLst>
      <p:ext uri="{BB962C8B-B14F-4D97-AF65-F5344CB8AC3E}">
        <p14:creationId xmlns:p14="http://schemas.microsoft.com/office/powerpoint/2010/main" val="3702714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23</Words>
  <Application>Microsoft Macintosh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Joaquin Nunez</dc:creator>
  <cp:lastModifiedBy>Joaquin Nunez</cp:lastModifiedBy>
  <cp:revision>1</cp:revision>
  <dcterms:created xsi:type="dcterms:W3CDTF">2023-05-05T16:09:52Z</dcterms:created>
  <dcterms:modified xsi:type="dcterms:W3CDTF">2023-05-05T16:23:22Z</dcterms:modified>
</cp:coreProperties>
</file>