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2" r:id="rId6"/>
    <p:sldId id="257" r:id="rId7"/>
    <p:sldId id="259" r:id="rId8"/>
    <p:sldId id="266" r:id="rId9"/>
    <p:sldId id="260" r:id="rId10"/>
    <p:sldId id="264" r:id="rId11"/>
    <p:sldId id="261"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BAF-4F08-F3FC-C96E-CE28A45A57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2AEDAA-FE3B-8C5A-6A41-2DB67C14C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9EE459-88D2-1B10-EF7C-9D7578FBE784}"/>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0396575D-F7E6-1670-7FA8-7E08BD933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10764-07C0-8DA6-551B-A4C401A67A6B}"/>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317665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96AFB-3C10-9A68-12D2-75957DC90A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1826E5-2975-FC35-350D-3668B20270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8092-6F12-FABA-E6B4-4822313A46F1}"/>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E927BED7-8B61-98A4-1D5A-1A7EB3EDE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414F3-71E3-E6E5-4DD5-99EE2C60A46A}"/>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240034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0075B-22AA-95AF-6783-4E79607E22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DA26B9-2406-8589-8B56-A3F0866F87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55051-2235-0879-67FE-E5EB2931EB80}"/>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2CD302AB-0217-57E2-62A2-5055B07C2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417C2-4130-C4B1-AD09-7E18016CF73F}"/>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34377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15723-C682-F9BF-1A2D-77C4D0B632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37490-E7C1-17AB-96F1-4156808DD8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69EC8-19D9-45D2-E30B-D4AE83E07526}"/>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4B46D538-E824-A975-A669-A1A93ADF2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B584F-89AC-4C2F-1009-2F12610F53C5}"/>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725477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8129-1105-9DDC-8C47-02FE7E648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E6304D-F5A8-42FA-921A-788347EA3D5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38649D-EB13-1506-4828-4D4260FFD4CB}"/>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D586D21D-214F-6C07-0B61-0812CD310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60D95-B8AE-C35D-6D58-2CCA186F9A5F}"/>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98290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5383-8DB3-FEC5-C1DE-25803F9F5A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EE2EC-C779-8556-E1BC-42C5A9544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112B65-8C45-A694-6466-7D64CF8D4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7EE7DD-FA9B-7F4C-149A-AD342A0FE577}"/>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6" name="Footer Placeholder 5">
            <a:extLst>
              <a:ext uri="{FF2B5EF4-FFF2-40B4-BE49-F238E27FC236}">
                <a16:creationId xmlns:a16="http://schemas.microsoft.com/office/drawing/2014/main" id="{9AEBE7E2-F996-9676-C077-2795C37DB1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C9F20-D4D7-5777-2B07-FDF722D38091}"/>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444081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6398-723E-E492-F8B3-A936B42ECA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A0C51F-5681-9CBF-7E99-1482D1C4E3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F6EFB-D5DD-3E5B-8A08-0FA03C5023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E2C7AB-9233-20E5-2BBB-6A1FDEBF7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F67B01-9830-C153-F01C-D066DD85E8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5DD4B-ED1A-EB3B-764E-D22393345A70}"/>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8" name="Footer Placeholder 7">
            <a:extLst>
              <a:ext uri="{FF2B5EF4-FFF2-40B4-BE49-F238E27FC236}">
                <a16:creationId xmlns:a16="http://schemas.microsoft.com/office/drawing/2014/main" id="{AE6AD1FF-D799-03A4-25B7-ACC880B86C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1C4363-3634-222D-CE6A-2DE5B9B8E81A}"/>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27469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D866-E05A-1C47-3A68-2FE1F8AC7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160785-CEA0-9F97-211C-051812B9D730}"/>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4" name="Footer Placeholder 3">
            <a:extLst>
              <a:ext uri="{FF2B5EF4-FFF2-40B4-BE49-F238E27FC236}">
                <a16:creationId xmlns:a16="http://schemas.microsoft.com/office/drawing/2014/main" id="{E30DBE5A-85A7-F94F-A056-DB9AE24B83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2BBB57-A3BA-FF38-12B1-CC9E2F8BD8AA}"/>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09521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05F9E6-C43C-A637-1A6E-6D9CDE6D4585}"/>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3" name="Footer Placeholder 2">
            <a:extLst>
              <a:ext uri="{FF2B5EF4-FFF2-40B4-BE49-F238E27FC236}">
                <a16:creationId xmlns:a16="http://schemas.microsoft.com/office/drawing/2014/main" id="{50F7C490-97B1-571C-F0F4-10F71F4AB6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E16121-B07E-64A4-0DCA-88C2D3EC36BE}"/>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9310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3E49-C036-73A2-5620-16DBC25B8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C4410A-1488-7D3F-984D-3D2CE96FC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A7C46-6DBB-347C-FEF8-B601ACCC4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9E628-4EB7-2864-183A-BBC5D8E4FA94}"/>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6" name="Footer Placeholder 5">
            <a:extLst>
              <a:ext uri="{FF2B5EF4-FFF2-40B4-BE49-F238E27FC236}">
                <a16:creationId xmlns:a16="http://schemas.microsoft.com/office/drawing/2014/main" id="{E67EA781-5C71-AC72-CF5F-A43168EAB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C33CCD-53BA-A541-CF10-02B16E98DA81}"/>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268749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8F79-71C4-0FE4-7CD2-A9BD06692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8E4784-E1AA-9311-6556-2A420E88A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C82ED2-6084-5FE9-C4D6-68ECEB06D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55E71D-D00F-5B6E-F82C-BA589CE82D42}"/>
              </a:ext>
            </a:extLst>
          </p:cNvPr>
          <p:cNvSpPr>
            <a:spLocks noGrp="1"/>
          </p:cNvSpPr>
          <p:nvPr>
            <p:ph type="dt" sz="half" idx="10"/>
          </p:nvPr>
        </p:nvSpPr>
        <p:spPr/>
        <p:txBody>
          <a:bodyPr/>
          <a:lstStyle/>
          <a:p>
            <a:fld id="{480C427C-314A-466E-BC3B-B857BD882173}" type="datetimeFigureOut">
              <a:rPr lang="en-US" smtClean="0"/>
              <a:t>7/15/2025</a:t>
            </a:fld>
            <a:endParaRPr lang="en-US"/>
          </a:p>
        </p:txBody>
      </p:sp>
      <p:sp>
        <p:nvSpPr>
          <p:cNvPr id="6" name="Footer Placeholder 5">
            <a:extLst>
              <a:ext uri="{FF2B5EF4-FFF2-40B4-BE49-F238E27FC236}">
                <a16:creationId xmlns:a16="http://schemas.microsoft.com/office/drawing/2014/main" id="{6206EEFA-D415-51F8-2403-54C398189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33654-D2EB-4362-959F-499300BB4FFC}"/>
              </a:ext>
            </a:extLst>
          </p:cNvPr>
          <p:cNvSpPr>
            <a:spLocks noGrp="1"/>
          </p:cNvSpPr>
          <p:nvPr>
            <p:ph type="sldNum" sz="quarter" idx="12"/>
          </p:nvPr>
        </p:nvSpPr>
        <p:spPr/>
        <p:txBody>
          <a:bodyPr/>
          <a:lstStyle/>
          <a:p>
            <a:fld id="{034B73BF-2331-435E-ADA0-E900883C7B13}" type="slidenum">
              <a:rPr lang="en-US" smtClean="0"/>
              <a:t>‹#›</a:t>
            </a:fld>
            <a:endParaRPr lang="en-US"/>
          </a:p>
        </p:txBody>
      </p:sp>
    </p:spTree>
    <p:extLst>
      <p:ext uri="{BB962C8B-B14F-4D97-AF65-F5344CB8AC3E}">
        <p14:creationId xmlns:p14="http://schemas.microsoft.com/office/powerpoint/2010/main" val="113548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1000">
              <a:schemeClr val="accent1">
                <a:lumMod val="5000"/>
                <a:lumOff val="95000"/>
              </a:schemeClr>
            </a:gs>
            <a:gs pos="73000">
              <a:schemeClr val="accent1">
                <a:lumMod val="45000"/>
                <a:lumOff val="55000"/>
              </a:schemeClr>
            </a:gs>
            <a:gs pos="88000">
              <a:schemeClr val="accent1">
                <a:lumMod val="45000"/>
                <a:lumOff val="55000"/>
              </a:schemeClr>
            </a:gs>
            <a:gs pos="100000">
              <a:schemeClr val="accent1">
                <a:lumMod val="30000"/>
                <a:lumOff val="70000"/>
              </a:schemeClr>
            </a:gs>
          </a:gsLst>
          <a:lin ang="135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574AE-55F4-AA29-7564-51EA42CC93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9E9A8A-739A-1F9D-9CEA-2788FBFC93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539BC-193A-742C-BDAB-F64A098647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0C427C-314A-466E-BC3B-B857BD882173}" type="datetimeFigureOut">
              <a:rPr lang="en-US" smtClean="0"/>
              <a:t>7/15/2025</a:t>
            </a:fld>
            <a:endParaRPr lang="en-US"/>
          </a:p>
        </p:txBody>
      </p:sp>
      <p:sp>
        <p:nvSpPr>
          <p:cNvPr id="5" name="Footer Placeholder 4">
            <a:extLst>
              <a:ext uri="{FF2B5EF4-FFF2-40B4-BE49-F238E27FC236}">
                <a16:creationId xmlns:a16="http://schemas.microsoft.com/office/drawing/2014/main" id="{2BA4E880-33B1-D288-D420-533130964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1266B7-C30E-BF38-0564-988A7397E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4B73BF-2331-435E-ADA0-E900883C7B13}" type="slidenum">
              <a:rPr lang="en-US" smtClean="0"/>
              <a:t>‹#›</a:t>
            </a:fld>
            <a:endParaRPr lang="en-US"/>
          </a:p>
        </p:txBody>
      </p:sp>
    </p:spTree>
    <p:extLst>
      <p:ext uri="{BB962C8B-B14F-4D97-AF65-F5344CB8AC3E}">
        <p14:creationId xmlns:p14="http://schemas.microsoft.com/office/powerpoint/2010/main" val="269433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ck on a circuit board&#10;&#10;Description automatically generated">
            <a:extLst>
              <a:ext uri="{FF2B5EF4-FFF2-40B4-BE49-F238E27FC236}">
                <a16:creationId xmlns:a16="http://schemas.microsoft.com/office/drawing/2014/main" id="{30C20CB9-2081-E828-3259-83BB91C55834}"/>
              </a:ext>
            </a:extLst>
          </p:cNvPr>
          <p:cNvPicPr>
            <a:picLocks noChangeAspect="1"/>
          </p:cNvPicPr>
          <p:nvPr/>
        </p:nvPicPr>
        <p:blipFill>
          <a:blip r:embed="rId2" cstate="print">
            <a:alphaModFix amt="50000"/>
            <a:extLst>
              <a:ext uri="{28A0092B-C50C-407E-A947-70E740481C1C}">
                <a14:useLocalDpi xmlns:a14="http://schemas.microsoft.com/office/drawing/2010/main" val="0"/>
              </a:ext>
            </a:extLst>
          </a:blip>
          <a:srcRect t="19369" b="1959"/>
          <a:stretch/>
        </p:blipFill>
        <p:spPr>
          <a:xfrm>
            <a:off x="0" y="1"/>
            <a:ext cx="12191980" cy="6857999"/>
          </a:xfrm>
          <a:prstGeom prst="rect">
            <a:avLst/>
          </a:prstGeom>
        </p:spPr>
      </p:pic>
      <p:sp>
        <p:nvSpPr>
          <p:cNvPr id="2" name="Title 1">
            <a:extLst>
              <a:ext uri="{FF2B5EF4-FFF2-40B4-BE49-F238E27FC236}">
                <a16:creationId xmlns:a16="http://schemas.microsoft.com/office/drawing/2014/main" id="{095E984B-6C5C-7927-5279-FEC8EF10ED59}"/>
              </a:ext>
            </a:extLst>
          </p:cNvPr>
          <p:cNvSpPr>
            <a:spLocks noGrp="1"/>
          </p:cNvSpPr>
          <p:nvPr>
            <p:ph type="ctrTitle"/>
          </p:nvPr>
        </p:nvSpPr>
        <p:spPr>
          <a:xfrm>
            <a:off x="1911394" y="3956484"/>
            <a:ext cx="9144000" cy="979154"/>
          </a:xfrm>
        </p:spPr>
        <p:txBody>
          <a:bodyPr>
            <a:normAutofit fontScale="90000"/>
          </a:bodyPr>
          <a:lstStyle/>
          <a:p>
            <a:br>
              <a:rPr lang="en-US" sz="6600" b="1" dirty="0">
                <a:latin typeface="Georgia" panose="02040502050405020303" pitchFamily="18" charset="0"/>
              </a:rPr>
            </a:br>
            <a:br>
              <a:rPr lang="en-US" sz="4000" dirty="0"/>
            </a:br>
            <a:endParaRPr lang="en-US" dirty="0">
              <a:solidFill>
                <a:srgbClr val="FFFFFF"/>
              </a:solidFill>
            </a:endParaRPr>
          </a:p>
        </p:txBody>
      </p:sp>
      <p:sp>
        <p:nvSpPr>
          <p:cNvPr id="3" name="Subtitle 2">
            <a:extLst>
              <a:ext uri="{FF2B5EF4-FFF2-40B4-BE49-F238E27FC236}">
                <a16:creationId xmlns:a16="http://schemas.microsoft.com/office/drawing/2014/main" id="{38D36314-F1CF-DFB2-4205-1873E34FCC98}"/>
              </a:ext>
            </a:extLst>
          </p:cNvPr>
          <p:cNvSpPr>
            <a:spLocks noGrp="1"/>
          </p:cNvSpPr>
          <p:nvPr>
            <p:ph type="subTitle" idx="1"/>
          </p:nvPr>
        </p:nvSpPr>
        <p:spPr>
          <a:xfrm>
            <a:off x="1519605" y="2858088"/>
            <a:ext cx="9144000" cy="1098395"/>
          </a:xfrm>
        </p:spPr>
        <p:txBody>
          <a:bodyPr vert="horz" lIns="91440" tIns="45720" rIns="91440" bIns="45720" rtlCol="0" anchor="t">
            <a:normAutofit/>
          </a:bodyPr>
          <a:lstStyle/>
          <a:p>
            <a:r>
              <a:rPr lang="en-US" sz="2400" b="1" dirty="0">
                <a:solidFill>
                  <a:schemeClr val="tx2">
                    <a:lumMod val="20000"/>
                    <a:lumOff val="80000"/>
                  </a:schemeClr>
                </a:solidFill>
              </a:rPr>
              <a:t>Optimized Machine Learning Framework for DDoS Attack Detection: </a:t>
            </a:r>
            <a:r>
              <a:rPr lang="en-US" sz="2400" b="1" i="1" dirty="0">
                <a:solidFill>
                  <a:schemeClr val="tx2">
                    <a:lumMod val="20000"/>
                    <a:lumOff val="80000"/>
                  </a:schemeClr>
                </a:solidFill>
              </a:rPr>
              <a:t>A Hybrid Hierarchical Approach</a:t>
            </a:r>
            <a:r>
              <a:rPr lang="en-US" sz="2000" b="1" i="1" dirty="0">
                <a:solidFill>
                  <a:schemeClr val="tx2">
                    <a:lumMod val="20000"/>
                    <a:lumOff val="80000"/>
                  </a:schemeClr>
                </a:solidFill>
              </a:rPr>
              <a:t>.</a:t>
            </a:r>
            <a:endParaRPr lang="en-US" sz="2000" b="1" dirty="0">
              <a:solidFill>
                <a:schemeClr val="tx2">
                  <a:lumMod val="20000"/>
                  <a:lumOff val="80000"/>
                </a:schemeClr>
              </a:solidFill>
            </a:endParaRPr>
          </a:p>
          <a:p>
            <a:pPr algn="l"/>
            <a:endParaRPr lang="en-US" b="1" dirty="0">
              <a:solidFill>
                <a:schemeClr val="tx2">
                  <a:lumMod val="20000"/>
                  <a:lumOff val="80000"/>
                </a:schemeClr>
              </a:solidFill>
            </a:endParaRPr>
          </a:p>
          <a:p>
            <a:endParaRPr lang="en-US" dirty="0">
              <a:solidFill>
                <a:srgbClr val="FFFFFF"/>
              </a:solidFill>
            </a:endParaRPr>
          </a:p>
        </p:txBody>
      </p:sp>
      <p:sp>
        <p:nvSpPr>
          <p:cNvPr id="6" name="TextBox 5">
            <a:extLst>
              <a:ext uri="{FF2B5EF4-FFF2-40B4-BE49-F238E27FC236}">
                <a16:creationId xmlns:a16="http://schemas.microsoft.com/office/drawing/2014/main" id="{D77267AF-14F1-0306-CDAF-FDE044D5FE15}"/>
              </a:ext>
            </a:extLst>
          </p:cNvPr>
          <p:cNvSpPr txBox="1"/>
          <p:nvPr/>
        </p:nvSpPr>
        <p:spPr>
          <a:xfrm>
            <a:off x="9079832" y="5769373"/>
            <a:ext cx="3112148" cy="923330"/>
          </a:xfrm>
          <a:prstGeom prst="rect">
            <a:avLst/>
          </a:prstGeom>
          <a:noFill/>
        </p:spPr>
        <p:txBody>
          <a:bodyPr wrap="square">
            <a:spAutoFit/>
          </a:bodyPr>
          <a:lstStyle/>
          <a:p>
            <a:r>
              <a:rPr lang="en-US" dirty="0"/>
              <a:t>Diganta Das – 23WU0102051</a:t>
            </a:r>
          </a:p>
          <a:p>
            <a:r>
              <a:rPr lang="en-US" dirty="0"/>
              <a:t>Anohita Sen – 23WU0102016</a:t>
            </a:r>
            <a:endParaRPr lang="en-US" dirty="0">
              <a:ea typeface="Calibri"/>
              <a:cs typeface="Calibri"/>
            </a:endParaRPr>
          </a:p>
          <a:p>
            <a:endParaRPr lang="en-US" dirty="0"/>
          </a:p>
        </p:txBody>
      </p:sp>
    </p:spTree>
    <p:extLst>
      <p:ext uri="{BB962C8B-B14F-4D97-AF65-F5344CB8AC3E}">
        <p14:creationId xmlns:p14="http://schemas.microsoft.com/office/powerpoint/2010/main" val="14017906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BF95E-A38D-C620-DC5A-85E199FE0038}"/>
              </a:ext>
            </a:extLst>
          </p:cNvPr>
          <p:cNvSpPr txBox="1"/>
          <p:nvPr/>
        </p:nvSpPr>
        <p:spPr>
          <a:xfrm>
            <a:off x="2000864" y="1596467"/>
            <a:ext cx="8190271" cy="2215991"/>
          </a:xfrm>
          <a:prstGeom prst="rect">
            <a:avLst/>
          </a:prstGeom>
          <a:noFill/>
        </p:spPr>
        <p:txBody>
          <a:bodyPr wrap="square" rtlCol="0">
            <a:spAutoFit/>
          </a:bodyPr>
          <a:lstStyle/>
          <a:p>
            <a:pPr algn="ctr"/>
            <a:r>
              <a:rPr lang="en-US" sz="13800" dirty="0">
                <a:latin typeface="Aldhabi" panose="01000000000000000000" pitchFamily="2" charset="-78"/>
                <a:cs typeface="Aldhabi" panose="01000000000000000000" pitchFamily="2" charset="-78"/>
              </a:rPr>
              <a:t>THANK-YOU</a:t>
            </a:r>
            <a:endParaRPr lang="en-US" sz="36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1501766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8B8FF-1044-8286-5305-39C00692A3CE}"/>
              </a:ext>
            </a:extLst>
          </p:cNvPr>
          <p:cNvSpPr>
            <a:spLocks noGrp="1"/>
          </p:cNvSpPr>
          <p:nvPr>
            <p:ph type="title"/>
          </p:nvPr>
        </p:nvSpPr>
        <p:spPr>
          <a:xfrm>
            <a:off x="1285638" y="339610"/>
            <a:ext cx="9895951" cy="1033669"/>
          </a:xfrm>
        </p:spPr>
        <p:txBody>
          <a:bodyPr>
            <a:normAutofit/>
          </a:bodyPr>
          <a:lstStyle/>
          <a:p>
            <a:pPr algn="ctr"/>
            <a:r>
              <a:rPr lang="en-US" sz="4000" dirty="0">
                <a:solidFill>
                  <a:srgbClr val="FFFFFF"/>
                </a:solidFill>
              </a:rPr>
              <a:t>ABSTRACT</a:t>
            </a:r>
          </a:p>
        </p:txBody>
      </p:sp>
      <p:sp>
        <p:nvSpPr>
          <p:cNvPr id="3" name="Content Placeholder 2">
            <a:extLst>
              <a:ext uri="{FF2B5EF4-FFF2-40B4-BE49-F238E27FC236}">
                <a16:creationId xmlns:a16="http://schemas.microsoft.com/office/drawing/2014/main" id="{616F4B95-98A8-5633-A565-F2F1A53EB363}"/>
              </a:ext>
            </a:extLst>
          </p:cNvPr>
          <p:cNvSpPr>
            <a:spLocks noGrp="1"/>
          </p:cNvSpPr>
          <p:nvPr>
            <p:ph idx="1"/>
          </p:nvPr>
        </p:nvSpPr>
        <p:spPr>
          <a:xfrm>
            <a:off x="1371600" y="2318197"/>
            <a:ext cx="8142051" cy="3895790"/>
          </a:xfrm>
        </p:spPr>
        <p:txBody>
          <a:bodyPr anchor="ctr">
            <a:noAutofit/>
          </a:bodyPr>
          <a:lstStyle/>
          <a:p>
            <a:pPr algn="just"/>
            <a:r>
              <a:rPr lang="en-US" sz="1800" dirty="0"/>
              <a:t>Imagine a bustling e-commerce website that suddenly crashes due to a sophisticated DDoS attack, causing significant revenue loss. Traditional Intrusion Detection Systems (IDS) failed to detect the complex attack patterns and high data volume.</a:t>
            </a:r>
          </a:p>
          <a:p>
            <a:pPr algn="just"/>
            <a:r>
              <a:rPr lang="en-US" sz="1800" dirty="0"/>
              <a:t>Our project addresses these limitations by developing a hybrid hierarchical machine learning IDS. This advanced system ensures real-time detection and mitigation of both known and emerging threats, enhancing network resilience and preventing costly disruptions.</a:t>
            </a:r>
          </a:p>
          <a:p>
            <a:pPr algn="just"/>
            <a:r>
              <a:rPr lang="en-US" sz="1800" dirty="0"/>
              <a:t>By leveraging machine learning, our IDS adapts to the evolving landscape of cyberattacks, providing robust and accurate protection for modern networks.</a:t>
            </a:r>
          </a:p>
          <a:p>
            <a:pPr marL="0" indent="0">
              <a:buNone/>
            </a:pPr>
            <a:endParaRPr lang="en-US" sz="3600" dirty="0">
              <a:latin typeface="Bahnschrift Light" panose="020B0502040204020203" pitchFamily="34" charset="0"/>
            </a:endParaRPr>
          </a:p>
        </p:txBody>
      </p:sp>
    </p:spTree>
    <p:extLst>
      <p:ext uri="{BB962C8B-B14F-4D97-AF65-F5344CB8AC3E}">
        <p14:creationId xmlns:p14="http://schemas.microsoft.com/office/powerpoint/2010/main" val="167818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3AEF8-6A9F-A7A8-D2D7-E21D059C902C}"/>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INTRODUCTION</a:t>
            </a:r>
          </a:p>
        </p:txBody>
      </p:sp>
      <p:sp>
        <p:nvSpPr>
          <p:cNvPr id="3" name="Content Placeholder 2">
            <a:extLst>
              <a:ext uri="{FF2B5EF4-FFF2-40B4-BE49-F238E27FC236}">
                <a16:creationId xmlns:a16="http://schemas.microsoft.com/office/drawing/2014/main" id="{28DB30E8-C07E-5185-D999-8E22327A6F6A}"/>
              </a:ext>
            </a:extLst>
          </p:cNvPr>
          <p:cNvSpPr>
            <a:spLocks noGrp="1"/>
          </p:cNvSpPr>
          <p:nvPr>
            <p:ph idx="1"/>
          </p:nvPr>
        </p:nvSpPr>
        <p:spPr>
          <a:xfrm>
            <a:off x="1233982" y="1590741"/>
            <a:ext cx="9724031" cy="4557681"/>
          </a:xfrm>
        </p:spPr>
        <p:txBody>
          <a:bodyPr anchor="ctr">
            <a:normAutofit/>
          </a:bodyPr>
          <a:lstStyle/>
          <a:p>
            <a:pPr marL="0" indent="0" algn="just">
              <a:buNone/>
            </a:pPr>
            <a:r>
              <a:rPr lang="en-US" sz="1800" dirty="0"/>
              <a:t>In the digital age, cyber threats like DDoS attacks are increasingly sophisticated, often overwhelming traditional Intrusion Detection Systems (IDS). These systems struggle with the complexity and volume of modern attacks, leading to significant security breaches. Our project introduces a hybrid hierarchical machine learning IDS designed to detect and mitigate both known and emerging threats in real-time. By leveraging advanced machine learning techniques, we aim to enhance network resilience and provide robust protection against evolving cyber threats.</a:t>
            </a:r>
            <a:endParaRPr lang="en-US" sz="1800" dirty="0">
              <a:latin typeface="Bahnschrift Light" panose="020B0502040204020203" pitchFamily="34" charset="0"/>
            </a:endParaRPr>
          </a:p>
        </p:txBody>
      </p:sp>
    </p:spTree>
    <p:extLst>
      <p:ext uri="{BB962C8B-B14F-4D97-AF65-F5344CB8AC3E}">
        <p14:creationId xmlns:p14="http://schemas.microsoft.com/office/powerpoint/2010/main" val="193577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F4B385-3D8F-5CD1-3504-F1EBB7EF26F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2800" kern="1200" dirty="0">
                <a:solidFill>
                  <a:srgbClr val="FFFFFF"/>
                </a:solidFill>
                <a:latin typeface="+mj-lt"/>
                <a:ea typeface="+mj-ea"/>
                <a:cs typeface="+mj-cs"/>
              </a:rPr>
              <a:t>HOW IT WORKS (ARCHITECTURE)</a:t>
            </a:r>
          </a:p>
        </p:txBody>
      </p:sp>
      <p:pic>
        <p:nvPicPr>
          <p:cNvPr id="4" name="Content Placeholder 3" descr="A diagram of a company">
            <a:extLst>
              <a:ext uri="{FF2B5EF4-FFF2-40B4-BE49-F238E27FC236}">
                <a16:creationId xmlns:a16="http://schemas.microsoft.com/office/drawing/2014/main" id="{A9636525-5BA1-9F5C-7974-DD69ECBA7B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714" t="3502" r="-1714" b="26767"/>
          <a:stretch/>
        </p:blipFill>
        <p:spPr>
          <a:xfrm>
            <a:off x="3989803" y="-1"/>
            <a:ext cx="8356234" cy="6875820"/>
          </a:xfrm>
          <a:prstGeom prst="rect">
            <a:avLst/>
          </a:prstGeom>
        </p:spPr>
      </p:pic>
    </p:spTree>
    <p:extLst>
      <p:ext uri="{BB962C8B-B14F-4D97-AF65-F5344CB8AC3E}">
        <p14:creationId xmlns:p14="http://schemas.microsoft.com/office/powerpoint/2010/main" val="12018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FFF85-63D6-5B47-56CB-CA4C15D7AF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7E22F0-EFD7-0295-FF5E-79DB42701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6F5A37-285F-B510-A4EA-9637F218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EDF270-B554-245B-E24A-2CF28A6D8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CB6360-80BF-BF9B-B266-70ED6AF27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9451DFF-8581-2269-3870-87507C606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F5EC3-511C-4E89-84C7-804AECEB259E}"/>
              </a:ext>
            </a:extLst>
          </p:cNvPr>
          <p:cNvSpPr>
            <a:spLocks noGrp="1"/>
          </p:cNvSpPr>
          <p:nvPr>
            <p:ph type="title"/>
          </p:nvPr>
        </p:nvSpPr>
        <p:spPr>
          <a:xfrm>
            <a:off x="1371599" y="294538"/>
            <a:ext cx="9895951" cy="1033669"/>
          </a:xfrm>
        </p:spPr>
        <p:txBody>
          <a:bodyPr>
            <a:normAutofit/>
          </a:bodyPr>
          <a:lstStyle/>
          <a:p>
            <a:pPr algn="ctr"/>
            <a:r>
              <a:rPr lang="en-US" sz="4000">
                <a:solidFill>
                  <a:schemeClr val="bg1"/>
                </a:solidFill>
              </a:rPr>
              <a:t>WHAT HAVE WE DONE SO FAR</a:t>
            </a:r>
          </a:p>
        </p:txBody>
      </p:sp>
      <p:sp>
        <p:nvSpPr>
          <p:cNvPr id="4" name="Rectangle 1">
            <a:extLst>
              <a:ext uri="{FF2B5EF4-FFF2-40B4-BE49-F238E27FC236}">
                <a16:creationId xmlns:a16="http://schemas.microsoft.com/office/drawing/2014/main" id="{E17B73E3-AF88-D516-6EAD-5FB70781F9E5}"/>
              </a:ext>
            </a:extLst>
          </p:cNvPr>
          <p:cNvSpPr>
            <a:spLocks noGrp="1" noChangeArrowheads="1"/>
          </p:cNvSpPr>
          <p:nvPr>
            <p:ph idx="1"/>
          </p:nvPr>
        </p:nvSpPr>
        <p:spPr bwMode="auto">
          <a:xfrm>
            <a:off x="553610" y="1695990"/>
            <a:ext cx="1108477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strike="noStrike" cap="none" normalizeH="0" baseline="0" dirty="0">
                <a:ln>
                  <a:noFill/>
                </a:ln>
                <a:effectLst/>
                <a:latin typeface="Arial"/>
                <a:cs typeface="Arial"/>
              </a:rPr>
              <a:t>Data Collection &amp; Preprocessing</a:t>
            </a:r>
            <a:r>
              <a:rPr lang="en-US" altLang="en-US" sz="1600" b="1" dirty="0">
                <a:latin typeface="Arial"/>
                <a:cs typeface="Arial"/>
              </a:rPr>
              <a:t> – </a:t>
            </a:r>
            <a:r>
              <a:rPr lang="en-US" altLang="en-US" sz="1600" dirty="0">
                <a:latin typeface="Arial"/>
                <a:cs typeface="Arial"/>
              </a:rPr>
              <a:t>Data loading from the dataset, setting up X and Y (features and labels for feature selection GA)</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i="0" u="none" strike="noStrike" cap="none" normalizeH="0" baseline="0" dirty="0">
              <a:ln>
                <a:noFill/>
              </a:ln>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Arial"/>
                <a:cs typeface="Arial"/>
              </a:rPr>
              <a:t>Feature Scaling – </a:t>
            </a:r>
            <a:r>
              <a:rPr lang="en-US" altLang="en-US" sz="1600" dirty="0">
                <a:latin typeface="Arial"/>
                <a:cs typeface="Arial"/>
              </a:rPr>
              <a:t>with </a:t>
            </a:r>
            <a:r>
              <a:rPr lang="en-US" altLang="en-US" sz="1600" dirty="0" err="1">
                <a:latin typeface="Arial"/>
                <a:cs typeface="Arial"/>
              </a:rPr>
              <a:t>MinMaxScaler</a:t>
            </a:r>
            <a:r>
              <a:rPr lang="en-US" altLang="en-US" sz="1600" dirty="0">
                <a:latin typeface="Arial"/>
                <a:cs typeface="Arial"/>
              </a:rPr>
              <a:t>()</a:t>
            </a:r>
          </a:p>
          <a:p>
            <a:pPr marL="0" marR="0" lvl="0" indent="0" algn="just" defTabSz="914400" rtl="0" eaLnBrk="0" fontAlgn="base" latinLnBrk="0" hangingPunct="0">
              <a:lnSpc>
                <a:spcPct val="100000"/>
              </a:lnSpc>
              <a:spcBef>
                <a:spcPct val="0"/>
              </a:spcBef>
              <a:spcAft>
                <a:spcPct val="0"/>
              </a:spcAft>
              <a:buClrTx/>
              <a:buSzTx/>
              <a:buNone/>
              <a:tabLst/>
            </a:pPr>
            <a:endParaRPr lang="en-US" altLang="en-US" sz="1600" dirty="0">
              <a:latin typeface="Arial"/>
              <a:cs typeface="Arial"/>
            </a:endParaRPr>
          </a:p>
          <a:p>
            <a:pPr marL="0" indent="0" algn="just" eaLnBrk="0" fontAlgn="base" hangingPunct="0">
              <a:lnSpc>
                <a:spcPct val="100000"/>
              </a:lnSpc>
              <a:spcBef>
                <a:spcPct val="0"/>
              </a:spcBef>
              <a:spcAft>
                <a:spcPct val="0"/>
              </a:spcAft>
              <a:buFontTx/>
              <a:buChar char="•"/>
            </a:pPr>
            <a:r>
              <a:rPr kumimoji="0" lang="en-US" altLang="en-US" sz="1600" b="1" i="0" u="none" strike="noStrike" cap="none" normalizeH="0" baseline="0" dirty="0">
                <a:ln>
                  <a:noFill/>
                </a:ln>
                <a:effectLst/>
                <a:latin typeface="Arial"/>
                <a:cs typeface="Arial"/>
              </a:rPr>
              <a:t>Splitting Data for feature selection ( Genetic algorithm </a:t>
            </a:r>
            <a:r>
              <a:rPr kumimoji="0" lang="en-US" altLang="en-US" sz="1600" i="0" u="none" strike="noStrike" cap="none" normalizeH="0" baseline="0" dirty="0">
                <a:ln>
                  <a:noFill/>
                </a:ln>
                <a:effectLst/>
                <a:latin typeface="Arial"/>
                <a:cs typeface="Arial"/>
              </a:rPr>
              <a:t>) </a:t>
            </a:r>
            <a:r>
              <a:rPr lang="en-US" altLang="en-US" sz="1600" dirty="0">
                <a:latin typeface="Arial"/>
                <a:cs typeface="Arial"/>
              </a:rPr>
              <a:t>training and</a:t>
            </a:r>
            <a:r>
              <a:rPr kumimoji="0" lang="en-US" altLang="en-US" sz="1600" i="0" u="none" strike="noStrike" cap="none" normalizeH="0" baseline="0" dirty="0">
                <a:ln>
                  <a:noFill/>
                </a:ln>
                <a:effectLst/>
                <a:latin typeface="Arial"/>
                <a:cs typeface="Arial"/>
              </a:rPr>
              <a:t> training purposes separately</a:t>
            </a:r>
          </a:p>
          <a:p>
            <a:pPr marL="0" indent="0" algn="just" eaLnBrk="0" fontAlgn="base" hangingPunct="0">
              <a:lnSpc>
                <a:spcPct val="100000"/>
              </a:lnSpc>
              <a:spcBef>
                <a:spcPct val="0"/>
              </a:spcBef>
              <a:spcAft>
                <a:spcPct val="0"/>
              </a:spcAft>
              <a:buNone/>
            </a:pPr>
            <a:endParaRPr lang="en-US" altLang="en-US" sz="1600" i="0" u="none" strike="noStrike" cap="none" normalizeH="0" baseline="0" dirty="0">
              <a:ln>
                <a:noFill/>
              </a:ln>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Arial"/>
                <a:cs typeface="Arial"/>
              </a:rPr>
              <a:t>Splitting up the selected dataset into training </a:t>
            </a:r>
            <a:r>
              <a:rPr lang="en-US" altLang="en-US" sz="1600" b="1">
                <a:latin typeface="Arial"/>
                <a:cs typeface="Arial"/>
              </a:rPr>
              <a:t>and testing.</a:t>
            </a:r>
            <a:endParaRPr lang="en-US" altLang="en-US" sz="1600" b="1" dirty="0">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b="1" dirty="0">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strike="noStrike" cap="none" normalizeH="0" baseline="0" dirty="0">
                <a:ln>
                  <a:noFill/>
                </a:ln>
                <a:effectLst/>
                <a:latin typeface="Arial"/>
                <a:cs typeface="Arial"/>
              </a:rPr>
              <a:t>Algorithm Selection</a:t>
            </a:r>
            <a:r>
              <a:rPr kumimoji="0" lang="en-US" altLang="en-US" sz="1600" b="1" i="0" u="none" strike="noStrike" cap="none" normalizeH="0" baseline="0" dirty="0">
                <a:ln>
                  <a:noFill/>
                </a:ln>
                <a:effectLst/>
                <a:latin typeface="Arial"/>
                <a:cs typeface="Arial"/>
              </a:rPr>
              <a:t> </a:t>
            </a:r>
            <a:r>
              <a:rPr kumimoji="0" lang="en-US" altLang="en-US" sz="1600" i="0" u="none" strike="noStrike" cap="none" normalizeH="0" baseline="0" dirty="0">
                <a:ln>
                  <a:noFill/>
                </a:ln>
                <a:effectLst/>
                <a:latin typeface="Arial"/>
                <a:cs typeface="Arial"/>
              </a:rPr>
              <a:t>– [RF, XGBOOST, MLP]</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i="0" u="none" strike="noStrike" cap="none" normalizeH="0" baseline="0" dirty="0">
              <a:ln>
                <a:noFill/>
              </a:ln>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Arial"/>
                <a:cs typeface="Arial"/>
              </a:rPr>
              <a:t>Model Training on the above-mentioned algorithms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b="1" dirty="0">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a:cs typeface="Arial"/>
              </a:rPr>
              <a:t>Using stack operation to stack our predicted values from previously predicted  to perform our hybrid approach.</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b="1" i="0" u="none" strike="noStrike" cap="none" normalizeH="0" baseline="0" dirty="0">
              <a:ln>
                <a:noFill/>
              </a:ln>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a:cs typeface="Arial"/>
              </a:rPr>
              <a:t>Selecting </a:t>
            </a:r>
            <a:r>
              <a:rPr lang="en-US" altLang="en-US" sz="1600" b="1" dirty="0">
                <a:latin typeface="Arial"/>
                <a:cs typeface="Arial"/>
              </a:rPr>
              <a:t>Logistic regression as a meta model to fit our stacked trained set previously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b="1" dirty="0">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a:cs typeface="Arial"/>
              </a:rPr>
              <a:t>Performing a final prediction on the stacked linear meta model getting accuracy of 78%</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b="1" i="0" u="none" strike="noStrike" cap="none" normalizeH="0" baseline="0" dirty="0">
              <a:ln>
                <a:noFill/>
              </a:ln>
              <a:effectLst/>
              <a:latin typeface="Arial"/>
              <a:cs typeface="Arial"/>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1600" b="1" dirty="0">
                <a:latin typeface="Arial"/>
                <a:cs typeface="Arial"/>
              </a:rPr>
              <a:t>Optimizing it with a non-linear xgbclassifier model and got a final accuracy of 98%</a:t>
            </a:r>
            <a:endParaRPr lang="en-US" altLang="en-US" sz="1600" b="0" i="0" u="none" strike="noStrike" cap="none" normalizeH="0" baseline="0" dirty="0">
              <a:ln>
                <a:noFill/>
              </a:ln>
              <a:effectLst/>
              <a:latin typeface="Arial"/>
              <a:cs typeface="Arial"/>
            </a:endParaRPr>
          </a:p>
        </p:txBody>
      </p:sp>
    </p:spTree>
    <p:extLst>
      <p:ext uri="{BB962C8B-B14F-4D97-AF65-F5344CB8AC3E}">
        <p14:creationId xmlns:p14="http://schemas.microsoft.com/office/powerpoint/2010/main" val="358622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39385-8218-222E-4C76-3F5A2011A2F1}"/>
              </a:ext>
            </a:extLst>
          </p:cNvPr>
          <p:cNvSpPr>
            <a:spLocks noGrp="1"/>
          </p:cNvSpPr>
          <p:nvPr>
            <p:ph type="title"/>
          </p:nvPr>
        </p:nvSpPr>
        <p:spPr>
          <a:xfrm>
            <a:off x="1371597" y="348865"/>
            <a:ext cx="10044023" cy="877729"/>
          </a:xfrm>
        </p:spPr>
        <p:txBody>
          <a:bodyPr anchor="ctr">
            <a:normAutofit/>
          </a:bodyPr>
          <a:lstStyle/>
          <a:p>
            <a:pPr algn="ctr"/>
            <a:r>
              <a:rPr lang="en-US" sz="4000">
                <a:solidFill>
                  <a:srgbClr val="FFFFFF"/>
                </a:solidFill>
              </a:rPr>
              <a:t>RESULTS-1</a:t>
            </a:r>
          </a:p>
        </p:txBody>
      </p:sp>
      <p:graphicFrame>
        <p:nvGraphicFramePr>
          <p:cNvPr id="5" name="Content Placeholder 4">
            <a:extLst>
              <a:ext uri="{FF2B5EF4-FFF2-40B4-BE49-F238E27FC236}">
                <a16:creationId xmlns:a16="http://schemas.microsoft.com/office/drawing/2014/main" id="{A722BD6F-8569-8922-50F8-9FB00D842BD5}"/>
              </a:ext>
            </a:extLst>
          </p:cNvPr>
          <p:cNvGraphicFramePr>
            <a:graphicFrameLocks noGrp="1"/>
          </p:cNvGraphicFramePr>
          <p:nvPr>
            <p:ph idx="1"/>
            <p:extLst>
              <p:ext uri="{D42A27DB-BD31-4B8C-83A1-F6EECF244321}">
                <p14:modId xmlns:p14="http://schemas.microsoft.com/office/powerpoint/2010/main" val="108152926"/>
              </p:ext>
            </p:extLst>
          </p:nvPr>
        </p:nvGraphicFramePr>
        <p:xfrm>
          <a:off x="2139450" y="2130161"/>
          <a:ext cx="7913099" cy="3842712"/>
        </p:xfrm>
        <a:graphic>
          <a:graphicData uri="http://schemas.openxmlformats.org/drawingml/2006/table">
            <a:tbl>
              <a:tblPr firstRow="1" bandRow="1">
                <a:tableStyleId>{5C22544A-7EE6-4342-B048-85BDC9FD1C3A}</a:tableStyleId>
              </a:tblPr>
              <a:tblGrid>
                <a:gridCol w="2334686">
                  <a:extLst>
                    <a:ext uri="{9D8B030D-6E8A-4147-A177-3AD203B41FA5}">
                      <a16:colId xmlns:a16="http://schemas.microsoft.com/office/drawing/2014/main" val="4161286771"/>
                    </a:ext>
                  </a:extLst>
                </a:gridCol>
                <a:gridCol w="1496869">
                  <a:extLst>
                    <a:ext uri="{9D8B030D-6E8A-4147-A177-3AD203B41FA5}">
                      <a16:colId xmlns:a16="http://schemas.microsoft.com/office/drawing/2014/main" val="1097488327"/>
                    </a:ext>
                  </a:extLst>
                </a:gridCol>
                <a:gridCol w="1496869">
                  <a:extLst>
                    <a:ext uri="{9D8B030D-6E8A-4147-A177-3AD203B41FA5}">
                      <a16:colId xmlns:a16="http://schemas.microsoft.com/office/drawing/2014/main" val="2062046574"/>
                    </a:ext>
                  </a:extLst>
                </a:gridCol>
                <a:gridCol w="1133257">
                  <a:extLst>
                    <a:ext uri="{9D8B030D-6E8A-4147-A177-3AD203B41FA5}">
                      <a16:colId xmlns:a16="http://schemas.microsoft.com/office/drawing/2014/main" val="2739293526"/>
                    </a:ext>
                  </a:extLst>
                </a:gridCol>
                <a:gridCol w="1451418">
                  <a:extLst>
                    <a:ext uri="{9D8B030D-6E8A-4147-A177-3AD203B41FA5}">
                      <a16:colId xmlns:a16="http://schemas.microsoft.com/office/drawing/2014/main" val="4224431291"/>
                    </a:ext>
                  </a:extLst>
                </a:gridCol>
              </a:tblGrid>
              <a:tr h="831727">
                <a:tc>
                  <a:txBody>
                    <a:bodyPr/>
                    <a:lstStyle/>
                    <a:p>
                      <a:pPr algn="ctr"/>
                      <a:r>
                        <a:rPr lang="en-US" sz="2800" dirty="0"/>
                        <a:t>Metrics</a:t>
                      </a:r>
                    </a:p>
                    <a:p>
                      <a:pPr algn="ctr"/>
                      <a:r>
                        <a:rPr lang="en-US" sz="2800" dirty="0"/>
                        <a:t>Models</a:t>
                      </a:r>
                    </a:p>
                  </a:txBody>
                  <a:tcPr marL="142612" marR="142612" marT="71306" marB="71306" anchor="ctr"/>
                </a:tc>
                <a:tc>
                  <a:txBody>
                    <a:bodyPr/>
                    <a:lstStyle/>
                    <a:p>
                      <a:pPr algn="ctr"/>
                      <a:r>
                        <a:rPr lang="en-US" sz="2800"/>
                        <a:t>Accuracy</a:t>
                      </a:r>
                    </a:p>
                  </a:txBody>
                  <a:tcPr marL="142612" marR="142612" marT="71306" marB="71306" anchor="ctr"/>
                </a:tc>
                <a:tc>
                  <a:txBody>
                    <a:bodyPr/>
                    <a:lstStyle/>
                    <a:p>
                      <a:pPr algn="ctr"/>
                      <a:r>
                        <a:rPr lang="en-US" sz="2800"/>
                        <a:t>Precision</a:t>
                      </a:r>
                    </a:p>
                  </a:txBody>
                  <a:tcPr marL="142612" marR="142612" marT="71306" marB="71306" anchor="ctr"/>
                </a:tc>
                <a:tc>
                  <a:txBody>
                    <a:bodyPr/>
                    <a:lstStyle/>
                    <a:p>
                      <a:pPr algn="ctr"/>
                      <a:r>
                        <a:rPr lang="en-US" sz="2800"/>
                        <a:t>Recall</a:t>
                      </a:r>
                    </a:p>
                  </a:txBody>
                  <a:tcPr marL="142612" marR="142612" marT="71306" marB="71306" anchor="ctr"/>
                </a:tc>
                <a:tc>
                  <a:txBody>
                    <a:bodyPr/>
                    <a:lstStyle/>
                    <a:p>
                      <a:pPr algn="ctr"/>
                      <a:r>
                        <a:rPr lang="en-US" sz="2800"/>
                        <a:t>F1-score</a:t>
                      </a:r>
                    </a:p>
                  </a:txBody>
                  <a:tcPr marL="142612" marR="142612" marT="71306" marB="71306" anchor="ctr"/>
                </a:tc>
                <a:extLst>
                  <a:ext uri="{0D108BD9-81ED-4DB2-BD59-A6C34878D82A}">
                    <a16:rowId xmlns:a16="http://schemas.microsoft.com/office/drawing/2014/main" val="1292352896"/>
                  </a:ext>
                </a:extLst>
              </a:tr>
              <a:tr h="475406">
                <a:tc>
                  <a:txBody>
                    <a:bodyPr/>
                    <a:lstStyle/>
                    <a:p>
                      <a:pPr algn="ctr"/>
                      <a:r>
                        <a:rPr lang="en-US" sz="2800" dirty="0"/>
                        <a:t>RF-Classifier</a:t>
                      </a:r>
                    </a:p>
                  </a:txBody>
                  <a:tcPr marL="142612" marR="142612" marT="71306" marB="71306" anchor="ctr"/>
                </a:tc>
                <a:tc>
                  <a:txBody>
                    <a:bodyPr/>
                    <a:lstStyle/>
                    <a:p>
                      <a:pPr algn="ctr"/>
                      <a:r>
                        <a:rPr lang="en-US" sz="2800" dirty="0"/>
                        <a:t>97</a:t>
                      </a:r>
                    </a:p>
                  </a:txBody>
                  <a:tcPr marL="142612" marR="142612" marT="71306" marB="71306" anchor="ctr"/>
                </a:tc>
                <a:tc>
                  <a:txBody>
                    <a:bodyPr/>
                    <a:lstStyle/>
                    <a:p>
                      <a:pPr algn="ctr"/>
                      <a:r>
                        <a:rPr lang="en-US" sz="2800" dirty="0"/>
                        <a:t>97</a:t>
                      </a:r>
                    </a:p>
                  </a:txBody>
                  <a:tcPr marL="142612" marR="142612" marT="71306" marB="71306" anchor="ctr"/>
                </a:tc>
                <a:tc>
                  <a:txBody>
                    <a:bodyPr/>
                    <a:lstStyle/>
                    <a:p>
                      <a:pPr algn="ctr"/>
                      <a:r>
                        <a:rPr lang="en-US" sz="2800"/>
                        <a:t>97</a:t>
                      </a:r>
                    </a:p>
                  </a:txBody>
                  <a:tcPr marL="142612" marR="142612" marT="71306" marB="71306" anchor="ctr"/>
                </a:tc>
                <a:tc>
                  <a:txBody>
                    <a:bodyPr/>
                    <a:lstStyle/>
                    <a:p>
                      <a:pPr algn="ctr"/>
                      <a:r>
                        <a:rPr lang="en-US" sz="2800"/>
                        <a:t>97</a:t>
                      </a:r>
                    </a:p>
                  </a:txBody>
                  <a:tcPr marL="142612" marR="142612" marT="71306" marB="71306" anchor="ctr"/>
                </a:tc>
                <a:extLst>
                  <a:ext uri="{0D108BD9-81ED-4DB2-BD59-A6C34878D82A}">
                    <a16:rowId xmlns:a16="http://schemas.microsoft.com/office/drawing/2014/main" val="1500083218"/>
                  </a:ext>
                </a:extLst>
              </a:tr>
              <a:tr h="475406">
                <a:tc>
                  <a:txBody>
                    <a:bodyPr/>
                    <a:lstStyle/>
                    <a:p>
                      <a:pPr algn="ctr"/>
                      <a:r>
                        <a:rPr lang="en-US" sz="2800" dirty="0"/>
                        <a:t>XGBoost</a:t>
                      </a:r>
                    </a:p>
                  </a:txBody>
                  <a:tcPr marL="142612" marR="142612" marT="71306" marB="71306" anchor="ctr"/>
                </a:tc>
                <a:tc>
                  <a:txBody>
                    <a:bodyPr/>
                    <a:lstStyle/>
                    <a:p>
                      <a:pPr algn="ctr"/>
                      <a:r>
                        <a:rPr lang="en-US" sz="2800"/>
                        <a:t>92</a:t>
                      </a:r>
                    </a:p>
                  </a:txBody>
                  <a:tcPr marL="142612" marR="142612" marT="71306" marB="71306" anchor="ctr"/>
                </a:tc>
                <a:tc>
                  <a:txBody>
                    <a:bodyPr/>
                    <a:lstStyle/>
                    <a:p>
                      <a:pPr algn="ctr"/>
                      <a:r>
                        <a:rPr lang="en-US" sz="2800"/>
                        <a:t>97</a:t>
                      </a:r>
                    </a:p>
                  </a:txBody>
                  <a:tcPr marL="142612" marR="142612" marT="71306" marB="71306" anchor="ctr"/>
                </a:tc>
                <a:tc>
                  <a:txBody>
                    <a:bodyPr/>
                    <a:lstStyle/>
                    <a:p>
                      <a:pPr algn="ctr"/>
                      <a:r>
                        <a:rPr lang="en-US" sz="2800"/>
                        <a:t>98</a:t>
                      </a:r>
                    </a:p>
                  </a:txBody>
                  <a:tcPr marL="142612" marR="142612" marT="71306" marB="71306" anchor="ctr"/>
                </a:tc>
                <a:tc>
                  <a:txBody>
                    <a:bodyPr/>
                    <a:lstStyle/>
                    <a:p>
                      <a:pPr algn="ctr"/>
                      <a:r>
                        <a:rPr lang="en-US" sz="2800"/>
                        <a:t>97</a:t>
                      </a:r>
                    </a:p>
                  </a:txBody>
                  <a:tcPr marL="142612" marR="142612" marT="71306" marB="71306" anchor="ctr"/>
                </a:tc>
                <a:extLst>
                  <a:ext uri="{0D108BD9-81ED-4DB2-BD59-A6C34878D82A}">
                    <a16:rowId xmlns:a16="http://schemas.microsoft.com/office/drawing/2014/main" val="4098301526"/>
                  </a:ext>
                </a:extLst>
              </a:tr>
              <a:tr h="475406">
                <a:tc>
                  <a:txBody>
                    <a:bodyPr/>
                    <a:lstStyle/>
                    <a:p>
                      <a:pPr algn="ctr"/>
                      <a:r>
                        <a:rPr lang="en-US" sz="2800"/>
                        <a:t>MLP</a:t>
                      </a:r>
                    </a:p>
                  </a:txBody>
                  <a:tcPr marL="142612" marR="142612" marT="71306" marB="71306" anchor="ctr"/>
                </a:tc>
                <a:tc>
                  <a:txBody>
                    <a:bodyPr/>
                    <a:lstStyle/>
                    <a:p>
                      <a:pPr algn="ctr"/>
                      <a:r>
                        <a:rPr lang="en-US" sz="2800" dirty="0"/>
                        <a:t>96</a:t>
                      </a:r>
                    </a:p>
                  </a:txBody>
                  <a:tcPr marL="142612" marR="142612" marT="71306" marB="71306" anchor="ctr"/>
                </a:tc>
                <a:tc>
                  <a:txBody>
                    <a:bodyPr/>
                    <a:lstStyle/>
                    <a:p>
                      <a:pPr algn="ctr"/>
                      <a:r>
                        <a:rPr lang="en-US" sz="2800" b="0" i="0" kern="1200" dirty="0">
                          <a:solidFill>
                            <a:schemeClr val="dk1"/>
                          </a:solidFill>
                          <a:effectLst/>
                          <a:latin typeface="+mn-lt"/>
                          <a:ea typeface="+mn-ea"/>
                          <a:cs typeface="+mn-cs"/>
                        </a:rPr>
                        <a:t>94</a:t>
                      </a:r>
                      <a:endParaRPr lang="en-US" sz="2800" dirty="0"/>
                    </a:p>
                  </a:txBody>
                  <a:tcPr marL="142612" marR="142612" marT="71306" marB="71306" anchor="ctr"/>
                </a:tc>
                <a:tc>
                  <a:txBody>
                    <a:bodyPr/>
                    <a:lstStyle/>
                    <a:p>
                      <a:pPr algn="ctr"/>
                      <a:r>
                        <a:rPr lang="en-US" sz="2800" b="0" i="0" kern="1200">
                          <a:solidFill>
                            <a:schemeClr val="dk1"/>
                          </a:solidFill>
                          <a:effectLst/>
                          <a:latin typeface="+mn-lt"/>
                          <a:ea typeface="+mn-ea"/>
                          <a:cs typeface="+mn-cs"/>
                        </a:rPr>
                        <a:t>95</a:t>
                      </a:r>
                      <a:endParaRPr lang="en-US" sz="2800"/>
                    </a:p>
                  </a:txBody>
                  <a:tcPr marL="142612" marR="142612" marT="71306" marB="71306" anchor="ctr"/>
                </a:tc>
                <a:tc>
                  <a:txBody>
                    <a:bodyPr/>
                    <a:lstStyle/>
                    <a:p>
                      <a:pPr algn="ctr"/>
                      <a:r>
                        <a:rPr lang="en-US" sz="2800" b="0" i="0" kern="1200">
                          <a:solidFill>
                            <a:schemeClr val="dk1"/>
                          </a:solidFill>
                          <a:effectLst/>
                          <a:latin typeface="+mn-lt"/>
                          <a:ea typeface="+mn-ea"/>
                          <a:cs typeface="+mn-cs"/>
                        </a:rPr>
                        <a:t>94</a:t>
                      </a:r>
                      <a:endParaRPr lang="en-US" sz="2800"/>
                    </a:p>
                  </a:txBody>
                  <a:tcPr marL="142612" marR="142612" marT="71306" marB="71306" anchor="ctr"/>
                </a:tc>
                <a:extLst>
                  <a:ext uri="{0D108BD9-81ED-4DB2-BD59-A6C34878D82A}">
                    <a16:rowId xmlns:a16="http://schemas.microsoft.com/office/drawing/2014/main" val="2094363190"/>
                  </a:ext>
                </a:extLst>
              </a:tr>
              <a:tr h="475406">
                <a:tc>
                  <a:txBody>
                    <a:bodyPr/>
                    <a:lstStyle/>
                    <a:p>
                      <a:pPr algn="ctr"/>
                      <a:r>
                        <a:rPr lang="en-US" sz="2800" dirty="0"/>
                        <a:t>SVC</a:t>
                      </a:r>
                    </a:p>
                  </a:txBody>
                  <a:tcPr marL="142612" marR="142612" marT="71306" marB="71306" anchor="ctr"/>
                </a:tc>
                <a:tc>
                  <a:txBody>
                    <a:bodyPr/>
                    <a:lstStyle/>
                    <a:p>
                      <a:pPr algn="ctr"/>
                      <a:r>
                        <a:rPr lang="en-US" sz="2800" dirty="0"/>
                        <a:t>81</a:t>
                      </a:r>
                    </a:p>
                  </a:txBody>
                  <a:tcPr marL="142612" marR="142612" marT="71306" marB="71306" anchor="ctr"/>
                </a:tc>
                <a:tc>
                  <a:txBody>
                    <a:bodyPr/>
                    <a:lstStyle/>
                    <a:p>
                      <a:pPr algn="ctr"/>
                      <a:r>
                        <a:rPr lang="en-US" sz="2800"/>
                        <a:t>69</a:t>
                      </a:r>
                    </a:p>
                  </a:txBody>
                  <a:tcPr marL="142612" marR="142612" marT="71306" marB="71306" anchor="ctr"/>
                </a:tc>
                <a:tc>
                  <a:txBody>
                    <a:bodyPr/>
                    <a:lstStyle/>
                    <a:p>
                      <a:pPr algn="ctr"/>
                      <a:r>
                        <a:rPr lang="en-US" sz="2800"/>
                        <a:t>81</a:t>
                      </a:r>
                    </a:p>
                  </a:txBody>
                  <a:tcPr marL="142612" marR="142612" marT="71306" marB="71306" anchor="ctr"/>
                </a:tc>
                <a:tc>
                  <a:txBody>
                    <a:bodyPr/>
                    <a:lstStyle/>
                    <a:p>
                      <a:pPr algn="ctr"/>
                      <a:r>
                        <a:rPr lang="en-US" sz="2800" dirty="0"/>
                        <a:t>74</a:t>
                      </a:r>
                    </a:p>
                  </a:txBody>
                  <a:tcPr marL="142612" marR="142612" marT="71306" marB="71306" anchor="ctr"/>
                </a:tc>
                <a:extLst>
                  <a:ext uri="{0D108BD9-81ED-4DB2-BD59-A6C34878D82A}">
                    <a16:rowId xmlns:a16="http://schemas.microsoft.com/office/drawing/2014/main" val="722156113"/>
                  </a:ext>
                </a:extLst>
              </a:tr>
              <a:tr h="475406">
                <a:tc>
                  <a:txBody>
                    <a:bodyPr/>
                    <a:lstStyle/>
                    <a:p>
                      <a:pPr algn="ctr"/>
                      <a:r>
                        <a:rPr lang="en-US" sz="2800"/>
                        <a:t>LGBM</a:t>
                      </a:r>
                    </a:p>
                  </a:txBody>
                  <a:tcPr marL="142612" marR="142612" marT="71306" marB="71306" anchor="ctr"/>
                </a:tc>
                <a:tc>
                  <a:txBody>
                    <a:bodyPr/>
                    <a:lstStyle/>
                    <a:p>
                      <a:pPr algn="ctr"/>
                      <a:r>
                        <a:rPr lang="en-US" sz="2800"/>
                        <a:t>60</a:t>
                      </a:r>
                    </a:p>
                  </a:txBody>
                  <a:tcPr marL="142612" marR="142612" marT="71306" marB="71306" anchor="ctr"/>
                </a:tc>
                <a:tc>
                  <a:txBody>
                    <a:bodyPr/>
                    <a:lstStyle/>
                    <a:p>
                      <a:pPr algn="ctr"/>
                      <a:r>
                        <a:rPr lang="en-US" sz="2800" dirty="0"/>
                        <a:t>70</a:t>
                      </a:r>
                    </a:p>
                  </a:txBody>
                  <a:tcPr marL="142612" marR="142612" marT="71306" marB="71306" anchor="ctr"/>
                </a:tc>
                <a:tc>
                  <a:txBody>
                    <a:bodyPr/>
                    <a:lstStyle/>
                    <a:p>
                      <a:pPr algn="ctr"/>
                      <a:r>
                        <a:rPr lang="en-US" sz="2800" dirty="0"/>
                        <a:t>73</a:t>
                      </a:r>
                    </a:p>
                  </a:txBody>
                  <a:tcPr marL="142612" marR="142612" marT="71306" marB="71306" anchor="ctr"/>
                </a:tc>
                <a:tc>
                  <a:txBody>
                    <a:bodyPr/>
                    <a:lstStyle/>
                    <a:p>
                      <a:pPr algn="ctr"/>
                      <a:r>
                        <a:rPr lang="en-US" sz="2800" dirty="0"/>
                        <a:t>71</a:t>
                      </a:r>
                    </a:p>
                  </a:txBody>
                  <a:tcPr marL="142612" marR="142612" marT="71306" marB="71306" anchor="ctr"/>
                </a:tc>
                <a:extLst>
                  <a:ext uri="{0D108BD9-81ED-4DB2-BD59-A6C34878D82A}">
                    <a16:rowId xmlns:a16="http://schemas.microsoft.com/office/drawing/2014/main" val="2941826376"/>
                  </a:ext>
                </a:extLst>
              </a:tr>
            </a:tbl>
          </a:graphicData>
        </a:graphic>
      </p:graphicFrame>
    </p:spTree>
    <p:extLst>
      <p:ext uri="{BB962C8B-B14F-4D97-AF65-F5344CB8AC3E}">
        <p14:creationId xmlns:p14="http://schemas.microsoft.com/office/powerpoint/2010/main" val="158996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46CF7-DCC0-4C1B-BA68-675DD972BB2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36604-8D78-31BB-69E6-981FBC2738CF}"/>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rPr>
              <a:t>RESULTS-2</a:t>
            </a:r>
            <a:endParaRPr lang="en-US" sz="4800">
              <a:solidFill>
                <a:srgbClr val="FFFFFF"/>
              </a:solidFill>
            </a:endParaRPr>
          </a:p>
        </p:txBody>
      </p:sp>
      <p:sp>
        <p:nvSpPr>
          <p:cNvPr id="4" name="Content Placeholder 3">
            <a:extLst>
              <a:ext uri="{FF2B5EF4-FFF2-40B4-BE49-F238E27FC236}">
                <a16:creationId xmlns:a16="http://schemas.microsoft.com/office/drawing/2014/main" id="{6C31D8BD-C7B4-A8AF-2307-15742EA382B4}"/>
              </a:ext>
            </a:extLst>
          </p:cNvPr>
          <p:cNvSpPr>
            <a:spLocks noGrp="1"/>
          </p:cNvSpPr>
          <p:nvPr>
            <p:ph idx="1"/>
          </p:nvPr>
        </p:nvSpPr>
        <p:spPr>
          <a:xfrm>
            <a:off x="1233982" y="3868052"/>
            <a:ext cx="9724031" cy="1001960"/>
          </a:xfrm>
        </p:spPr>
        <p:txBody>
          <a:bodyPr anchor="ctr">
            <a:noAutofit/>
          </a:bodyPr>
          <a:lstStyle/>
          <a:p>
            <a:pPr marL="0" indent="0">
              <a:buNone/>
            </a:pPr>
            <a:r>
              <a:rPr lang="en-US" sz="2000" dirty="0"/>
              <a:t>After optimizing ,stacking 3 models on a single non-linear meta-model (</a:t>
            </a:r>
            <a:r>
              <a:rPr lang="en-US" sz="2000" dirty="0" err="1"/>
              <a:t>XGBClassifier</a:t>
            </a:r>
            <a:r>
              <a:rPr lang="en-US" sz="2000" dirty="0"/>
              <a:t>) we get a final Accuracy of 98%: </a:t>
            </a:r>
            <a:br>
              <a:rPr lang="en-US" sz="2000" dirty="0"/>
            </a:br>
            <a:endParaRPr lang="en-US" sz="2000" dirty="0"/>
          </a:p>
        </p:txBody>
      </p:sp>
      <p:pic>
        <p:nvPicPr>
          <p:cNvPr id="7" name="Picture 6">
            <a:extLst>
              <a:ext uri="{FF2B5EF4-FFF2-40B4-BE49-F238E27FC236}">
                <a16:creationId xmlns:a16="http://schemas.microsoft.com/office/drawing/2014/main" id="{420B56E8-2A10-5DC8-57E9-840DB4C5F2BE}"/>
              </a:ext>
            </a:extLst>
          </p:cNvPr>
          <p:cNvPicPr>
            <a:picLocks noChangeAspect="1"/>
          </p:cNvPicPr>
          <p:nvPr/>
        </p:nvPicPr>
        <p:blipFill>
          <a:blip r:embed="rId2"/>
          <a:stretch>
            <a:fillRect/>
          </a:stretch>
        </p:blipFill>
        <p:spPr>
          <a:xfrm>
            <a:off x="1371599" y="4870012"/>
            <a:ext cx="4935083" cy="744215"/>
          </a:xfrm>
          <a:prstGeom prst="rect">
            <a:avLst/>
          </a:prstGeom>
        </p:spPr>
      </p:pic>
      <p:sp>
        <p:nvSpPr>
          <p:cNvPr id="8" name="TextBox 7">
            <a:extLst>
              <a:ext uri="{FF2B5EF4-FFF2-40B4-BE49-F238E27FC236}">
                <a16:creationId xmlns:a16="http://schemas.microsoft.com/office/drawing/2014/main" id="{830089EE-64C2-56CB-00F4-0C1BE8765E19}"/>
              </a:ext>
            </a:extLst>
          </p:cNvPr>
          <p:cNvSpPr txBox="1"/>
          <p:nvPr/>
        </p:nvSpPr>
        <p:spPr>
          <a:xfrm>
            <a:off x="1233982" y="1866657"/>
            <a:ext cx="9124336" cy="707886"/>
          </a:xfrm>
          <a:prstGeom prst="rect">
            <a:avLst/>
          </a:prstGeom>
          <a:noFill/>
        </p:spPr>
        <p:txBody>
          <a:bodyPr wrap="square" rtlCol="0">
            <a:spAutoFit/>
          </a:bodyPr>
          <a:lstStyle/>
          <a:p>
            <a:r>
              <a:rPr lang="en-US" sz="2000"/>
              <a:t>Primarily, stacking 3 models on a single linear meta-model (Logisticregression) we get a final Accuracy of 74%: </a:t>
            </a:r>
          </a:p>
        </p:txBody>
      </p:sp>
      <p:pic>
        <p:nvPicPr>
          <p:cNvPr id="12" name="Picture 11">
            <a:extLst>
              <a:ext uri="{FF2B5EF4-FFF2-40B4-BE49-F238E27FC236}">
                <a16:creationId xmlns:a16="http://schemas.microsoft.com/office/drawing/2014/main" id="{62C9B67C-2187-8E42-5329-09B028A0D0E1}"/>
              </a:ext>
            </a:extLst>
          </p:cNvPr>
          <p:cNvPicPr>
            <a:picLocks noChangeAspect="1"/>
          </p:cNvPicPr>
          <p:nvPr/>
        </p:nvPicPr>
        <p:blipFill>
          <a:blip r:embed="rId3"/>
          <a:stretch>
            <a:fillRect/>
          </a:stretch>
        </p:blipFill>
        <p:spPr>
          <a:xfrm>
            <a:off x="1371599" y="2696874"/>
            <a:ext cx="4935083" cy="794740"/>
          </a:xfrm>
          <a:prstGeom prst="rect">
            <a:avLst/>
          </a:prstGeom>
        </p:spPr>
      </p:pic>
    </p:spTree>
    <p:extLst>
      <p:ext uri="{BB962C8B-B14F-4D97-AF65-F5344CB8AC3E}">
        <p14:creationId xmlns:p14="http://schemas.microsoft.com/office/powerpoint/2010/main" val="2959424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7348-D165-30A3-C5E5-096308FB2C8F}"/>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rPr>
              <a:t>CONCLUSIONS</a:t>
            </a:r>
          </a:p>
        </p:txBody>
      </p:sp>
      <p:sp>
        <p:nvSpPr>
          <p:cNvPr id="3" name="Content Placeholder 2">
            <a:extLst>
              <a:ext uri="{FF2B5EF4-FFF2-40B4-BE49-F238E27FC236}">
                <a16:creationId xmlns:a16="http://schemas.microsoft.com/office/drawing/2014/main" id="{60E203F0-7539-7F5B-72F1-74BD422EFCC9}"/>
              </a:ext>
            </a:extLst>
          </p:cNvPr>
          <p:cNvSpPr>
            <a:spLocks noGrp="1"/>
          </p:cNvSpPr>
          <p:nvPr>
            <p:ph idx="1"/>
          </p:nvPr>
        </p:nvSpPr>
        <p:spPr>
          <a:xfrm>
            <a:off x="1371599" y="2318197"/>
            <a:ext cx="9724031" cy="3679832"/>
          </a:xfrm>
        </p:spPr>
        <p:txBody>
          <a:bodyPr anchor="ctr">
            <a:normAutofit fontScale="92500"/>
          </a:bodyPr>
          <a:lstStyle/>
          <a:p>
            <a:pPr>
              <a:buFont typeface="Arial" panose="020B0604020202020204" pitchFamily="34" charset="0"/>
              <a:buChar char="•"/>
            </a:pPr>
            <a:r>
              <a:rPr lang="en-US" sz="2400" b="1" dirty="0"/>
              <a:t>Objective:</a:t>
            </a:r>
            <a:r>
              <a:rPr lang="en-US" sz="2400" dirty="0"/>
              <a:t> Successfully developed a machine learning model for detecting DoS and DDoS attacks using a real-time network traffic dataset.</a:t>
            </a:r>
          </a:p>
          <a:p>
            <a:pPr>
              <a:buFont typeface="Arial" panose="020B0604020202020204" pitchFamily="34" charset="0"/>
              <a:buChar char="•"/>
            </a:pPr>
            <a:r>
              <a:rPr lang="en-US" sz="2400" b="1" dirty="0"/>
              <a:t>Approach:</a:t>
            </a:r>
            <a:r>
              <a:rPr lang="en-US" sz="2400" dirty="0"/>
              <a:t> Employed a </a:t>
            </a:r>
            <a:r>
              <a:rPr lang="en-US" sz="2400" b="1" dirty="0"/>
              <a:t>meta model</a:t>
            </a:r>
            <a:r>
              <a:rPr lang="en-US" sz="2400" dirty="0"/>
              <a:t> (stacked generalization) combining XGBoost, Random Forest, and MLP classifiers for enhanced accuracy.</a:t>
            </a:r>
          </a:p>
          <a:p>
            <a:pPr>
              <a:buFont typeface="Arial" panose="020B0604020202020204" pitchFamily="34" charset="0"/>
              <a:buChar char="•"/>
            </a:pPr>
            <a:r>
              <a:rPr lang="en-US" sz="2400" b="1" dirty="0"/>
              <a:t>Result:</a:t>
            </a:r>
            <a:r>
              <a:rPr lang="en-US" sz="2400" dirty="0"/>
              <a:t> Achieved an impressive </a:t>
            </a:r>
            <a:r>
              <a:rPr lang="en-US" sz="2400" b="1" dirty="0"/>
              <a:t>overall accuracy of 98%</a:t>
            </a:r>
            <a:r>
              <a:rPr lang="en-US" sz="2400" dirty="0"/>
              <a:t>, demonstrating high reliability in identifying attacks.</a:t>
            </a:r>
          </a:p>
          <a:p>
            <a:pPr>
              <a:buFont typeface="Arial" panose="020B0604020202020204" pitchFamily="34" charset="0"/>
              <a:buChar char="•"/>
            </a:pPr>
            <a:r>
              <a:rPr lang="en-US" sz="2400" b="1" dirty="0"/>
              <a:t>Significance:</a:t>
            </a:r>
            <a:r>
              <a:rPr lang="en-US" sz="2400" dirty="0"/>
              <a:t> This hybrid approach leverages diverse model strengths, providing a robust solution for real-time intrusion detection in network security.</a:t>
            </a:r>
          </a:p>
        </p:txBody>
      </p:sp>
    </p:spTree>
    <p:extLst>
      <p:ext uri="{BB962C8B-B14F-4D97-AF65-F5344CB8AC3E}">
        <p14:creationId xmlns:p14="http://schemas.microsoft.com/office/powerpoint/2010/main" val="37092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9AF48A-904B-3229-C9EE-12CBA33DED43}"/>
              </a:ext>
            </a:extLst>
          </p:cNvPr>
          <p:cNvSpPr>
            <a:spLocks noGrp="1"/>
          </p:cNvSpPr>
          <p:nvPr>
            <p:ph type="title"/>
          </p:nvPr>
        </p:nvSpPr>
        <p:spPr>
          <a:xfrm>
            <a:off x="1371599" y="294538"/>
            <a:ext cx="9895951" cy="1033669"/>
          </a:xfrm>
        </p:spPr>
        <p:txBody>
          <a:bodyPr>
            <a:normAutofit/>
          </a:bodyPr>
          <a:lstStyle/>
          <a:p>
            <a:pPr algn="ctr"/>
            <a:r>
              <a:rPr lang="en-US" sz="4000">
                <a:solidFill>
                  <a:srgbClr val="FFFFFF"/>
                </a:solidFill>
              </a:rPr>
              <a:t>REFERNCES</a:t>
            </a:r>
          </a:p>
        </p:txBody>
      </p:sp>
      <p:sp>
        <p:nvSpPr>
          <p:cNvPr id="3" name="Content Placeholder 2">
            <a:extLst>
              <a:ext uri="{FF2B5EF4-FFF2-40B4-BE49-F238E27FC236}">
                <a16:creationId xmlns:a16="http://schemas.microsoft.com/office/drawing/2014/main" id="{8771C1D6-7E54-CD1F-49F4-4D4994A07A26}"/>
              </a:ext>
            </a:extLst>
          </p:cNvPr>
          <p:cNvSpPr>
            <a:spLocks noGrp="1"/>
          </p:cNvSpPr>
          <p:nvPr>
            <p:ph idx="1"/>
          </p:nvPr>
        </p:nvSpPr>
        <p:spPr>
          <a:xfrm>
            <a:off x="1457558" y="1974199"/>
            <a:ext cx="9724031" cy="5398526"/>
          </a:xfrm>
        </p:spPr>
        <p:txBody>
          <a:bodyPr anchor="ctr">
            <a:normAutofit/>
          </a:bodyPr>
          <a:lstStyle/>
          <a:p>
            <a:r>
              <a:rPr lang="en-US" sz="1600" i="0" dirty="0" err="1">
                <a:effectLst/>
                <a:latin typeface="Georgia" panose="02040502050405020303" pitchFamily="18" charset="0"/>
              </a:rPr>
              <a:t>Alsaffar</a:t>
            </a:r>
            <a:r>
              <a:rPr lang="en-US" sz="1600" i="0" dirty="0">
                <a:effectLst/>
                <a:latin typeface="Georgia" panose="02040502050405020303" pitchFamily="18" charset="0"/>
              </a:rPr>
              <a:t>, Ali Mohammed, Mostafa Nouri-</a:t>
            </a:r>
            <a:r>
              <a:rPr lang="en-US" sz="1600" i="0" dirty="0" err="1">
                <a:effectLst/>
                <a:latin typeface="Georgia" panose="02040502050405020303" pitchFamily="18" charset="0"/>
              </a:rPr>
              <a:t>Baygi</a:t>
            </a:r>
            <a:r>
              <a:rPr lang="en-US" sz="1600" i="0" dirty="0">
                <a:effectLst/>
                <a:latin typeface="Georgia" panose="02040502050405020303" pitchFamily="18" charset="0"/>
              </a:rPr>
              <a:t>, and Hamed M. </a:t>
            </a:r>
            <a:r>
              <a:rPr lang="en-US" sz="1600" i="0" dirty="0" err="1">
                <a:effectLst/>
                <a:latin typeface="Georgia" panose="02040502050405020303" pitchFamily="18" charset="0"/>
              </a:rPr>
              <a:t>Zolbanin</a:t>
            </a:r>
            <a:r>
              <a:rPr lang="en-US" sz="1600" i="0" dirty="0">
                <a:effectLst/>
                <a:latin typeface="Georgia" panose="02040502050405020303" pitchFamily="18" charset="0"/>
              </a:rPr>
              <a:t>. "Shielding networks: enhancing intrusion detection with hybrid feature selection and stack ensemble learning." </a:t>
            </a:r>
            <a:r>
              <a:rPr lang="en-US" sz="1600" i="1" dirty="0">
                <a:effectLst/>
                <a:latin typeface="Georgia" panose="02040502050405020303" pitchFamily="18" charset="0"/>
              </a:rPr>
              <a:t>Journal of Big Data</a:t>
            </a:r>
            <a:r>
              <a:rPr lang="en-US" sz="1600" i="0" dirty="0">
                <a:effectLst/>
                <a:latin typeface="Georgia" panose="02040502050405020303" pitchFamily="18" charset="0"/>
              </a:rPr>
              <a:t> 11, no. 1 (2024): 1-32.</a:t>
            </a:r>
          </a:p>
          <a:p>
            <a:r>
              <a:rPr lang="en-US" sz="1600" i="0" dirty="0">
                <a:effectLst/>
                <a:latin typeface="Georgia" panose="02040502050405020303" pitchFamily="18" charset="0"/>
              </a:rPr>
              <a:t>Hoque, M. S. et al. “An Implementation of Intrusion Detection System Using Genetic Algorithm.” </a:t>
            </a:r>
            <a:r>
              <a:rPr lang="en-US" sz="1600" i="1" dirty="0" err="1">
                <a:effectLst/>
                <a:latin typeface="Georgia" panose="02040502050405020303" pitchFamily="18" charset="0"/>
              </a:rPr>
              <a:t>ArXiv</a:t>
            </a:r>
            <a:r>
              <a:rPr lang="en-US" sz="1600" i="0" dirty="0">
                <a:effectLst/>
                <a:latin typeface="Georgia" panose="02040502050405020303" pitchFamily="18" charset="0"/>
              </a:rPr>
              <a:t> abs/1204.1336 (2012): n. </a:t>
            </a:r>
            <a:r>
              <a:rPr lang="en-US" sz="1600" i="0" dirty="0" err="1">
                <a:effectLst/>
                <a:latin typeface="Georgia" panose="02040502050405020303" pitchFamily="18" charset="0"/>
              </a:rPr>
              <a:t>pag</a:t>
            </a:r>
            <a:r>
              <a:rPr lang="en-US" sz="1600" i="0" dirty="0">
                <a:effectLst/>
                <a:latin typeface="Georgia" panose="02040502050405020303" pitchFamily="18" charset="0"/>
              </a:rPr>
              <a:t>.</a:t>
            </a:r>
            <a:endParaRPr lang="en-US" sz="1600" dirty="0">
              <a:latin typeface="Georgia" panose="02040502050405020303" pitchFamily="18" charset="0"/>
            </a:endParaRPr>
          </a:p>
          <a:p>
            <a:r>
              <a:rPr lang="en-US" sz="1600" i="0" dirty="0">
                <a:effectLst/>
                <a:latin typeface="Georgia" panose="02040502050405020303" pitchFamily="18" charset="0"/>
              </a:rPr>
              <a:t> </a:t>
            </a:r>
            <a:r>
              <a:rPr lang="en-US" sz="1600" i="0" dirty="0" err="1">
                <a:effectLst/>
                <a:latin typeface="Georgia" panose="02040502050405020303" pitchFamily="18" charset="0"/>
              </a:rPr>
              <a:t>Wagh</a:t>
            </a:r>
            <a:r>
              <a:rPr lang="en-US" sz="1600" i="0" dirty="0">
                <a:effectLst/>
                <a:latin typeface="Georgia" panose="02040502050405020303" pitchFamily="18" charset="0"/>
              </a:rPr>
              <a:t>, Sharmila Kishor, Vinod K. </a:t>
            </a:r>
            <a:r>
              <a:rPr lang="en-US" sz="1600" i="0" dirty="0" err="1">
                <a:effectLst/>
                <a:latin typeface="Georgia" panose="02040502050405020303" pitchFamily="18" charset="0"/>
              </a:rPr>
              <a:t>Pachghare</a:t>
            </a:r>
            <a:r>
              <a:rPr lang="en-US" sz="1600" i="0" dirty="0">
                <a:effectLst/>
                <a:latin typeface="Georgia" panose="02040502050405020303" pitchFamily="18" charset="0"/>
              </a:rPr>
              <a:t>, and Satish R. </a:t>
            </a:r>
            <a:r>
              <a:rPr lang="en-US" sz="1600" i="0" dirty="0" err="1">
                <a:effectLst/>
                <a:latin typeface="Georgia" panose="02040502050405020303" pitchFamily="18" charset="0"/>
              </a:rPr>
              <a:t>Kolhe</a:t>
            </a:r>
            <a:r>
              <a:rPr lang="en-US" sz="1600" i="0" dirty="0">
                <a:effectLst/>
                <a:latin typeface="Georgia" panose="02040502050405020303" pitchFamily="18" charset="0"/>
              </a:rPr>
              <a:t>. "Survey on intrusion detection system using machine learning techniques." </a:t>
            </a:r>
            <a:r>
              <a:rPr lang="en-US" sz="1600" i="1" dirty="0">
                <a:effectLst/>
                <a:latin typeface="Georgia" panose="02040502050405020303" pitchFamily="18" charset="0"/>
              </a:rPr>
              <a:t>International Journal of Computer Applications</a:t>
            </a:r>
            <a:r>
              <a:rPr lang="en-US" sz="1600" i="0" dirty="0">
                <a:effectLst/>
                <a:latin typeface="Georgia" panose="02040502050405020303" pitchFamily="18" charset="0"/>
              </a:rPr>
              <a:t> 78, no. 16 (2013): 30-37.</a:t>
            </a:r>
            <a:endParaRPr lang="en-US" sz="1600" dirty="0">
              <a:latin typeface="Georgia" panose="02040502050405020303" pitchFamily="18" charset="0"/>
            </a:endParaRPr>
          </a:p>
          <a:p>
            <a:r>
              <a:rPr lang="en-US" sz="1600" i="0" dirty="0" err="1">
                <a:effectLst/>
                <a:latin typeface="Georgia" panose="02040502050405020303" pitchFamily="18" charset="0"/>
              </a:rPr>
              <a:t>Dasari</a:t>
            </a:r>
            <a:r>
              <a:rPr lang="en-US" sz="1600" i="0" dirty="0">
                <a:effectLst/>
                <a:latin typeface="Georgia" panose="02040502050405020303" pitchFamily="18" charset="0"/>
              </a:rPr>
              <a:t>, Sandeep, and Rajesh </a:t>
            </a:r>
            <a:r>
              <a:rPr lang="en-US" sz="1600" i="0" dirty="0" err="1">
                <a:effectLst/>
                <a:latin typeface="Georgia" panose="02040502050405020303" pitchFamily="18" charset="0"/>
              </a:rPr>
              <a:t>Kaluri</a:t>
            </a:r>
            <a:r>
              <a:rPr lang="en-US" sz="1600" i="0" dirty="0">
                <a:effectLst/>
                <a:latin typeface="Georgia" panose="02040502050405020303" pitchFamily="18" charset="0"/>
              </a:rPr>
              <a:t>. "An effective classification of DDoS attacks in a distributed network by adopting hierarchical machine learning and hyperparameters optimization techniques." </a:t>
            </a:r>
            <a:r>
              <a:rPr lang="en-US" sz="1600" i="1" dirty="0">
                <a:effectLst/>
                <a:latin typeface="Georgia" panose="02040502050405020303" pitchFamily="18" charset="0"/>
              </a:rPr>
              <a:t>IEEE Access</a:t>
            </a:r>
            <a:r>
              <a:rPr lang="en-US" sz="1600" i="0" dirty="0">
                <a:effectLst/>
                <a:latin typeface="Georgia" panose="02040502050405020303" pitchFamily="18" charset="0"/>
              </a:rPr>
              <a:t> (2024).</a:t>
            </a:r>
            <a:endParaRPr lang="en-US" sz="1600" dirty="0">
              <a:latin typeface="Georgia" panose="02040502050405020303" pitchFamily="18" charset="0"/>
            </a:endParaRPr>
          </a:p>
          <a:p>
            <a:r>
              <a:rPr lang="en-US" sz="1600" i="0" dirty="0">
                <a:effectLst/>
                <a:latin typeface="Arial" panose="020B0604020202020204" pitchFamily="34" charset="0"/>
              </a:rPr>
              <a:t>Ahamad, Tariq, and Abdullah </a:t>
            </a:r>
            <a:r>
              <a:rPr lang="en-US" sz="1600" i="0" dirty="0" err="1">
                <a:effectLst/>
                <a:latin typeface="Arial" panose="020B0604020202020204" pitchFamily="34" charset="0"/>
              </a:rPr>
              <a:t>Aljumah</a:t>
            </a:r>
            <a:r>
              <a:rPr lang="en-US" sz="1600" i="0" dirty="0">
                <a:effectLst/>
                <a:latin typeface="Arial" panose="020B0604020202020204" pitchFamily="34" charset="0"/>
              </a:rPr>
              <a:t>. "Hybrid approach using intrusion detection system." </a:t>
            </a:r>
            <a:r>
              <a:rPr lang="en-US" sz="1600" i="1" dirty="0">
                <a:effectLst/>
                <a:latin typeface="Arial" panose="020B0604020202020204" pitchFamily="34" charset="0"/>
              </a:rPr>
              <a:t>International Journal of Engineering Research &amp; Technology</a:t>
            </a:r>
            <a:r>
              <a:rPr lang="en-US" sz="1600" i="0" dirty="0">
                <a:effectLst/>
                <a:latin typeface="Arial" panose="020B0604020202020204" pitchFamily="34" charset="0"/>
              </a:rPr>
              <a:t> 3, no. 2 (2014).</a:t>
            </a:r>
            <a:endParaRPr lang="en-US" sz="1600" dirty="0">
              <a:latin typeface="Georgia" panose="02040502050405020303" pitchFamily="18" charset="0"/>
            </a:endParaRPr>
          </a:p>
          <a:p>
            <a:r>
              <a:rPr lang="en-US" sz="1600" i="0" dirty="0" err="1">
                <a:effectLst/>
                <a:latin typeface="Arial" panose="020B0604020202020204" pitchFamily="34" charset="0"/>
              </a:rPr>
              <a:t>Khalvati</a:t>
            </a:r>
            <a:r>
              <a:rPr lang="en-US" sz="1600" i="0" dirty="0">
                <a:effectLst/>
                <a:latin typeface="Arial" panose="020B0604020202020204" pitchFamily="34" charset="0"/>
              </a:rPr>
              <a:t>, L., M. </a:t>
            </a:r>
            <a:r>
              <a:rPr lang="en-US" sz="1600" i="0" dirty="0" err="1">
                <a:effectLst/>
                <a:latin typeface="Arial" panose="020B0604020202020204" pitchFamily="34" charset="0"/>
              </a:rPr>
              <a:t>Keshtgary</a:t>
            </a:r>
            <a:r>
              <a:rPr lang="en-US" sz="1600" i="0" dirty="0">
                <a:effectLst/>
                <a:latin typeface="Arial" panose="020B0604020202020204" pitchFamily="34" charset="0"/>
              </a:rPr>
              <a:t>, and N. </a:t>
            </a:r>
            <a:r>
              <a:rPr lang="en-US" sz="1600" i="0" dirty="0" err="1">
                <a:effectLst/>
                <a:latin typeface="Arial" panose="020B0604020202020204" pitchFamily="34" charset="0"/>
              </a:rPr>
              <a:t>Rikhtegar</a:t>
            </a:r>
            <a:r>
              <a:rPr lang="en-US" sz="1600" i="0" dirty="0">
                <a:effectLst/>
                <a:latin typeface="Arial" panose="020B0604020202020204" pitchFamily="34" charset="0"/>
              </a:rPr>
              <a:t>. "Intrusion detection based on a novel hybrid learning approach." </a:t>
            </a:r>
            <a:r>
              <a:rPr lang="en-US" sz="1600" i="1" dirty="0">
                <a:effectLst/>
                <a:latin typeface="Arial" panose="020B0604020202020204" pitchFamily="34" charset="0"/>
              </a:rPr>
              <a:t>Journal of AI and data mining</a:t>
            </a:r>
            <a:r>
              <a:rPr lang="en-US" sz="1600" i="0" dirty="0">
                <a:effectLst/>
                <a:latin typeface="Arial" panose="020B0604020202020204" pitchFamily="34" charset="0"/>
              </a:rPr>
              <a:t> 6, no. 1 (2018): 157-162.</a:t>
            </a:r>
            <a:endParaRPr lang="en-US" sz="1600" dirty="0">
              <a:latin typeface="Georgia" panose="02040502050405020303" pitchFamily="18" charset="0"/>
            </a:endParaRPr>
          </a:p>
          <a:p>
            <a:endParaRPr lang="en-US" sz="3200" dirty="0">
              <a:latin typeface="Georgia" panose="02040502050405020303" pitchFamily="18" charset="0"/>
            </a:endParaRPr>
          </a:p>
          <a:p>
            <a:endParaRPr lang="en-US" sz="1600" dirty="0"/>
          </a:p>
        </p:txBody>
      </p:sp>
    </p:spTree>
    <p:extLst>
      <p:ext uri="{BB962C8B-B14F-4D97-AF65-F5344CB8AC3E}">
        <p14:creationId xmlns:p14="http://schemas.microsoft.com/office/powerpoint/2010/main" val="62338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13A31535F6994CBB16E92482415E35" ma:contentTypeVersion="14" ma:contentTypeDescription="Create a new document." ma:contentTypeScope="" ma:versionID="50bd39d19aedb5dc886c005802cedef4">
  <xsd:schema xmlns:xsd="http://www.w3.org/2001/XMLSchema" xmlns:xs="http://www.w3.org/2001/XMLSchema" xmlns:p="http://schemas.microsoft.com/office/2006/metadata/properties" xmlns:ns3="58394d5f-786f-4c13-90e8-72362608e6ba" xmlns:ns4="818dcee4-f793-473d-9741-e588defd6d8a" targetNamespace="http://schemas.microsoft.com/office/2006/metadata/properties" ma:root="true" ma:fieldsID="64f82d7264ee00c267bf3407fc1308d0" ns3:_="" ns4:_="">
    <xsd:import namespace="58394d5f-786f-4c13-90e8-72362608e6ba"/>
    <xsd:import namespace="818dcee4-f793-473d-9741-e588defd6d8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394d5f-786f-4c13-90e8-72362608e6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8dcee4-f793-473d-9741-e588defd6d8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8394d5f-786f-4c13-90e8-72362608e6b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BD66F3-7B53-4EB4-A5BE-E2F391D2547B}">
  <ds:schemaRefs>
    <ds:schemaRef ds:uri="58394d5f-786f-4c13-90e8-72362608e6ba"/>
    <ds:schemaRef ds:uri="818dcee4-f793-473d-9741-e588defd6d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E85399D-EA04-4D0B-86D8-02E79ECD1A1A}">
  <ds:schemaRefs>
    <ds:schemaRef ds:uri="http://purl.org/dc/terms/"/>
    <ds:schemaRef ds:uri="http://schemas.microsoft.com/office/2006/documentManagement/types"/>
    <ds:schemaRef ds:uri="http://purl.org/dc/dcmitype/"/>
    <ds:schemaRef ds:uri="58394d5f-786f-4c13-90e8-72362608e6ba"/>
    <ds:schemaRef ds:uri="818dcee4-f793-473d-9741-e588defd6d8a"/>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B5E0A0-5419-4D91-818A-45C4CFF562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542</TotalTime>
  <Words>741</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Aldhabi</vt:lpstr>
      <vt:lpstr>Aptos</vt:lpstr>
      <vt:lpstr>Aptos Display</vt:lpstr>
      <vt:lpstr>Arial</vt:lpstr>
      <vt:lpstr>Bahnschrift Light</vt:lpstr>
      <vt:lpstr>Calibri</vt:lpstr>
      <vt:lpstr>Georgia</vt:lpstr>
      <vt:lpstr>Office Theme</vt:lpstr>
      <vt:lpstr>  </vt:lpstr>
      <vt:lpstr>ABSTRACT</vt:lpstr>
      <vt:lpstr>INTRODUCTION</vt:lpstr>
      <vt:lpstr>HOW IT WORKS (ARCHITECTURE)</vt:lpstr>
      <vt:lpstr>WHAT HAVE WE DONE SO FAR</vt:lpstr>
      <vt:lpstr>RESULTS-1</vt:lpstr>
      <vt:lpstr>RESULTS-2</vt:lpstr>
      <vt:lpstr>CONCLUSIONS</vt:lpstr>
      <vt:lpstr>REFERNCES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Project</dc:title>
  <dc:creator>Diganta Das (B.Tech_2027)</dc:creator>
  <cp:lastModifiedBy>Anohita Sen</cp:lastModifiedBy>
  <cp:revision>8</cp:revision>
  <dcterms:created xsi:type="dcterms:W3CDTF">2024-11-09T18:53:17Z</dcterms:created>
  <dcterms:modified xsi:type="dcterms:W3CDTF">2025-07-15T18:02:38Z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0x0101009413A31535F6994CBB16E92482415E35</vt:lpwstr>
  </property>
</Properties>
</file>