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62" r:id="rId3"/>
    <p:sldId id="263" r:id="rId4"/>
    <p:sldId id="258" r:id="rId5"/>
    <p:sldId id="265" r:id="rId6"/>
    <p:sldId id="264" r:id="rId7"/>
    <p:sldId id="261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7" r:id="rId16"/>
    <p:sldId id="286" r:id="rId17"/>
    <p:sldId id="278" r:id="rId18"/>
    <p:sldId id="287" r:id="rId19"/>
    <p:sldId id="280" r:id="rId20"/>
    <p:sldId id="288" r:id="rId21"/>
    <p:sldId id="275" r:id="rId22"/>
    <p:sldId id="276" r:id="rId23"/>
    <p:sldId id="289" r:id="rId24"/>
    <p:sldId id="281" r:id="rId25"/>
    <p:sldId id="282" r:id="rId26"/>
    <p:sldId id="283" r:id="rId27"/>
    <p:sldId id="284" r:id="rId28"/>
    <p:sldId id="285" r:id="rId29"/>
    <p:sldId id="290" r:id="rId3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93460-4AC0-4D64-88DF-C8D899649C57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23E7-38D0-46F7-843B-60AE7D9BE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7A71E5-27B1-4CC2-B5DD-A0D4AC1068B0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EBD5-CBB8-4DD7-A6CB-BAF5D272FB75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98732D6-C0D3-46D6-9C61-AAB9E96CC329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D00E-B93C-4076-A23D-679AE5E0E4BE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39D-F060-4D0B-A70B-49976A849588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7F661E-7C58-48FA-A4B1-76D8D06B858D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152972-690C-44D2-8719-8BDE7D09C5A1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l-G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9A17-2E97-4E31-9E5C-48DC79CA5B30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78B-D9A5-49E4-B3BF-35D8BE68315C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6BF8-7414-43A8-B9AD-6F295E7E0B34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CB88BB-9D78-48BE-8394-CFEB929A7117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F7AC5C-1F94-468E-AE55-C25D7336A18C}" type="datetime1">
              <a:rPr lang="el-GR" smtClean="0"/>
              <a:pPr/>
              <a:t>8/2/2011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3260EB-682A-45E6-BC46-8425522D44D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imcards1.jpg"/>
          <p:cNvPicPr>
            <a:picLocks noChangeAspect="1"/>
          </p:cNvPicPr>
          <p:nvPr/>
        </p:nvPicPr>
        <p:blipFill>
          <a:blip r:embed="rId2" cstate="print">
            <a:lum bright="46000" contrast="-59000"/>
          </a:blip>
          <a:stretch>
            <a:fillRect/>
          </a:stretch>
        </p:blipFill>
        <p:spPr>
          <a:xfrm>
            <a:off x="323528" y="260648"/>
            <a:ext cx="8496944" cy="6372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59832" y="2780928"/>
            <a:ext cx="4248472" cy="1828800"/>
          </a:xfrm>
        </p:spPr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 CARDS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43808" y="4221088"/>
            <a:ext cx="4176464" cy="68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sz="2400" dirty="0" smtClean="0"/>
              <a:t>By Theodora Kontogianni</a:t>
            </a:r>
          </a:p>
          <a:p>
            <a:pPr>
              <a:buNone/>
            </a:pPr>
            <a:fld id="{EAFB9EBC-DF2D-4D7E-A516-0F0B5233799B}" type="datetime1">
              <a:rPr lang="de-DE" sz="2400" smtClean="0"/>
              <a:pPr>
                <a:buNone/>
              </a:pPr>
              <a:t>08.02.2011</a:t>
            </a:fld>
            <a:endParaRPr lang="el-GR" sz="24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04664"/>
            <a:ext cx="2169559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5776" y="1988840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+mj-lt"/>
              </a:rPr>
              <a:t>Seminar Mobile Security</a:t>
            </a:r>
            <a:endParaRPr lang="el-GR" sz="2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3256"/>
            <a:ext cx="277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Assigned tutor: </a:t>
            </a:r>
          </a:p>
          <a:p>
            <a:r>
              <a:rPr lang="en-US" sz="2400" dirty="0" smtClean="0"/>
              <a:t>Daniel Loebenberger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3A39-A192-4ADB-994E-D3C4ED8A02CA}" type="slidenum">
              <a:rPr lang="el-GR" smtClean="0"/>
              <a:pPr/>
              <a:t>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A3-GSM Authentication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128-bit random challenge(RAND) is generated by HLR and sent to ME.</a:t>
            </a:r>
          </a:p>
          <a:p>
            <a:r>
              <a:rPr lang="en-US" dirty="0" smtClean="0"/>
              <a:t>SIM card encrypts RAND using A3 and K</a:t>
            </a:r>
            <a:r>
              <a:rPr lang="en-US" baseline="-25000" dirty="0" smtClean="0"/>
              <a:t>i</a:t>
            </a:r>
            <a:r>
              <a:rPr lang="en-US" dirty="0" smtClean="0"/>
              <a:t> stored in SIM card.</a:t>
            </a:r>
          </a:p>
          <a:p>
            <a:r>
              <a:rPr lang="en-US" dirty="0" smtClean="0"/>
              <a:t>A 32-bit response is generated(SRES)</a:t>
            </a:r>
          </a:p>
          <a:p>
            <a:r>
              <a:rPr lang="en-US" dirty="0" smtClean="0"/>
              <a:t>SRES is sent back to the network.</a:t>
            </a:r>
          </a:p>
          <a:p>
            <a:r>
              <a:rPr lang="en-US" dirty="0" smtClean="0"/>
              <a:t>Same operations take place in HLR.</a:t>
            </a:r>
          </a:p>
          <a:p>
            <a:r>
              <a:rPr lang="en-US" dirty="0" smtClean="0"/>
              <a:t>If both SRES are equal then authentication is </a:t>
            </a:r>
            <a:r>
              <a:rPr lang="en-US" dirty="0" smtClean="0">
                <a:solidFill>
                  <a:srgbClr val="00B050"/>
                </a:solidFill>
              </a:rPr>
              <a:t>successful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A3 Graphical Overview</a:t>
            </a:r>
            <a:endParaRPr lang="el-GR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708920"/>
            <a:ext cx="2376264" cy="144016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3284984"/>
            <a:ext cx="792088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A3</a:t>
            </a:r>
            <a:endParaRPr lang="el-G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03648" y="3429000"/>
            <a:ext cx="86409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35010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</a:t>
            </a:r>
            <a:r>
              <a:rPr lang="de-DE" baseline="-25000" dirty="0" smtClean="0"/>
              <a:t>i</a:t>
            </a:r>
            <a:endParaRPr lang="el-GR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407707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</a:t>
            </a:r>
            <a:endParaRPr lang="el-GR" dirty="0"/>
          </a:p>
        </p:txBody>
      </p:sp>
      <p:cxnSp>
        <p:nvCxnSpPr>
          <p:cNvPr id="33" name="Straight Arrow Connector 32"/>
          <p:cNvCxnSpPr>
            <a:endCxn id="15" idx="0"/>
          </p:cNvCxnSpPr>
          <p:nvPr/>
        </p:nvCxnSpPr>
        <p:spPr>
          <a:xfrm rot="5400000">
            <a:off x="7416316" y="3032956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39552" y="1556792"/>
            <a:ext cx="8488571" cy="4608512"/>
            <a:chOff x="539552" y="1556792"/>
            <a:chExt cx="8488571" cy="4608512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1331640" y="3861048"/>
              <a:ext cx="460851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923928" y="3861048"/>
              <a:ext cx="460851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08304" y="3356992"/>
              <a:ext cx="864096" cy="369332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A3</a:t>
              </a:r>
              <a:endParaRPr lang="el-G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552" y="2420888"/>
              <a:ext cx="2952328" cy="201622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698998" y="2533546"/>
              <a:ext cx="3889226" cy="680224"/>
              <a:chOff x="2698998" y="2533546"/>
              <a:chExt cx="3889226" cy="680224"/>
            </a:xfrm>
          </p:grpSpPr>
          <p:cxnSp>
            <p:nvCxnSpPr>
              <p:cNvPr id="25" name="Straight Connector 24"/>
              <p:cNvCxnSpPr>
                <a:stCxn id="35" idx="1"/>
              </p:cNvCxnSpPr>
              <p:nvPr/>
            </p:nvCxnSpPr>
            <p:spPr>
              <a:xfrm rot="10800000" flipV="1">
                <a:off x="2699792" y="2533546"/>
                <a:ext cx="3888432" cy="31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2375756" y="2888940"/>
                <a:ext cx="64807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236296" y="155679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HLR</a:t>
              </a:r>
              <a:endParaRPr lang="el-G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88224" y="2348880"/>
              <a:ext cx="24398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mtClean="0"/>
                <a:t>128-bit </a:t>
              </a:r>
              <a:r>
                <a:rPr lang="de-DE" dirty="0" smtClean="0"/>
                <a:t>challenge RAND</a:t>
              </a:r>
              <a:endParaRPr lang="el-GR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7584" y="1556792"/>
              <a:ext cx="2387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Mobile Equipment (ME)</a:t>
              </a:r>
              <a:endParaRPr lang="el-GR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0800000">
              <a:off x="8316416" y="3501008"/>
              <a:ext cx="57606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460432" y="364502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K</a:t>
              </a:r>
              <a:r>
                <a:rPr lang="de-DE" baseline="-25000" dirty="0" smtClean="0"/>
                <a:t>i</a:t>
              </a:r>
              <a:endParaRPr lang="el-GR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699792" y="3645024"/>
              <a:ext cx="4248472" cy="361628"/>
              <a:chOff x="2699792" y="3645024"/>
              <a:chExt cx="4248472" cy="361628"/>
            </a:xfrm>
          </p:grpSpPr>
          <p:cxnSp>
            <p:nvCxnSpPr>
              <p:cNvPr id="51" name="Elbow Connector 50"/>
              <p:cNvCxnSpPr/>
              <p:nvPr/>
            </p:nvCxnSpPr>
            <p:spPr>
              <a:xfrm>
                <a:off x="2699792" y="4005064"/>
                <a:ext cx="4248472" cy="158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2519772" y="3825044"/>
                <a:ext cx="360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hape 59"/>
            <p:cNvCxnSpPr>
              <a:stCxn id="15" idx="2"/>
            </p:cNvCxnSpPr>
            <p:nvPr/>
          </p:nvCxnSpPr>
          <p:spPr>
            <a:xfrm rot="5400000">
              <a:off x="7312950" y="3577662"/>
              <a:ext cx="278740" cy="57606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851920" y="4221088"/>
              <a:ext cx="2170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32-bit response SRES</a:t>
              </a:r>
              <a:endParaRPr lang="el-GR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6256" y="3861048"/>
              <a:ext cx="7200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latin typeface="+mj-lt"/>
                </a:rPr>
                <a:t>?</a:t>
              </a:r>
              <a:endParaRPr lang="el-GR" sz="2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83968" y="155679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Radio Link</a:t>
              </a:r>
              <a:endParaRPr lang="el-GR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6553014" y="4832362"/>
              <a:ext cx="936104" cy="158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04048" y="5373216"/>
              <a:ext cx="398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u="sng" dirty="0" smtClean="0"/>
                <a:t>If</a:t>
              </a:r>
              <a:r>
                <a:rPr lang="de-DE" dirty="0" smtClean="0"/>
                <a:t> challenges </a:t>
              </a:r>
              <a:r>
                <a:rPr lang="de-DE" b="1" dirty="0" smtClean="0"/>
                <a:t>equal</a:t>
              </a:r>
              <a:r>
                <a:rPr lang="de-DE" dirty="0" smtClean="0"/>
                <a:t> </a:t>
              </a:r>
              <a:r>
                <a:rPr lang="de-DE" u="sng" dirty="0" smtClean="0"/>
                <a:t>then </a:t>
              </a:r>
              <a:r>
                <a:rPr lang="de-DE" b="1" dirty="0" smtClean="0">
                  <a:solidFill>
                    <a:srgbClr val="00B050"/>
                  </a:solidFill>
                </a:rPr>
                <a:t>authenticated</a:t>
              </a:r>
              <a:endParaRPr lang="el-GR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83568" y="6309320"/>
            <a:ext cx="552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IMPORTANT : Ki is never transmitted over the radio link.</a:t>
            </a:r>
            <a:endParaRPr lang="el-GR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A8-Cipher Key Generation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same 128-bit random challenge (RAND) used in A3 is the input to A8 also.</a:t>
            </a:r>
          </a:p>
          <a:p>
            <a:r>
              <a:rPr lang="en-US" dirty="0" smtClean="0"/>
              <a:t>SIM card encrypts RAND using A8 and K</a:t>
            </a:r>
            <a:r>
              <a:rPr lang="en-US" baseline="-25000" dirty="0" smtClean="0"/>
              <a:t>i</a:t>
            </a:r>
            <a:r>
              <a:rPr lang="en-US" dirty="0" smtClean="0"/>
              <a:t> stored in SIM card.</a:t>
            </a:r>
          </a:p>
          <a:p>
            <a:r>
              <a:rPr lang="en-US" dirty="0" smtClean="0"/>
              <a:t>A 64-bit cipher key is generated (K</a:t>
            </a:r>
            <a:r>
              <a:rPr lang="en-US" baseline="-25000" dirty="0" smtClean="0"/>
              <a:t>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c</a:t>
            </a:r>
            <a:r>
              <a:rPr lang="en-US" dirty="0" smtClean="0"/>
              <a:t> is used in A5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COMP128 implementation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A3/A8 are both implemented together in COMP128 since they have the same input.</a:t>
            </a:r>
          </a:p>
          <a:p>
            <a:r>
              <a:rPr lang="en-US" dirty="0" smtClean="0"/>
              <a:t>It was developed in secret so it lacked peer review and testing.</a:t>
            </a:r>
          </a:p>
          <a:p>
            <a:r>
              <a:rPr lang="en-US" dirty="0" smtClean="0"/>
              <a:t>In 1998 a document with its implementation leaked with only a few lines missing that where reverse engineered.</a:t>
            </a:r>
          </a:p>
          <a:p>
            <a:endParaRPr lang="el-GR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79712" y="5013176"/>
            <a:ext cx="5040560" cy="1377444"/>
            <a:chOff x="1979712" y="4437112"/>
            <a:chExt cx="5040560" cy="1377444"/>
          </a:xfrm>
        </p:grpSpPr>
        <p:sp>
          <p:nvSpPr>
            <p:cNvPr id="4" name="Rectangle 3"/>
            <p:cNvSpPr/>
            <p:nvPr/>
          </p:nvSpPr>
          <p:spPr>
            <a:xfrm>
              <a:off x="3563888" y="4437112"/>
              <a:ext cx="1872208" cy="10801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COMP128</a:t>
              </a:r>
              <a:endParaRPr lang="el-GR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979712" y="4653136"/>
              <a:ext cx="158417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79712" y="5373216"/>
              <a:ext cx="158417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436096" y="4653136"/>
              <a:ext cx="1584176" cy="1588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36096" y="5373216"/>
              <a:ext cx="1584176" cy="1588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4725144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128-bit RAND</a:t>
              </a:r>
              <a:endParaRPr lang="el-G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5736" y="5445224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128-bit K</a:t>
              </a:r>
              <a:r>
                <a:rPr lang="de-DE" baseline="-25000" dirty="0" smtClean="0"/>
                <a:t>i</a:t>
              </a:r>
              <a:endParaRPr lang="el-G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12" y="4725144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32-bit SRES</a:t>
              </a:r>
              <a:endParaRPr lang="el-G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6136" y="5445224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64-bit K</a:t>
              </a:r>
              <a:r>
                <a:rPr lang="de-DE" baseline="-25000" dirty="0" smtClean="0"/>
                <a:t>c</a:t>
              </a:r>
              <a:endParaRPr lang="el-GR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COMP128 implementation details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8 rounds – 5 layers</a:t>
            </a:r>
          </a:p>
          <a:p>
            <a:r>
              <a:rPr lang="de-DE" dirty="0" smtClean="0"/>
              <a:t>Based on a hash function</a:t>
            </a:r>
          </a:p>
          <a:p>
            <a:r>
              <a:rPr lang="de-DE" sz="3200" b="1" dirty="0" smtClean="0"/>
              <a:t>Input</a:t>
            </a:r>
            <a:r>
              <a:rPr lang="de-DE" dirty="0" smtClean="0"/>
              <a:t> = 256 bits = 32 bytes= 16 bytes + 16 bytes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                                                   </a:t>
            </a:r>
          </a:p>
          <a:p>
            <a:pPr>
              <a:buNone/>
            </a:pPr>
            <a:endParaRPr lang="de-DE" dirty="0" smtClean="0"/>
          </a:p>
          <a:p>
            <a:r>
              <a:rPr lang="de-DE" sz="3200" b="1" dirty="0" smtClean="0"/>
              <a:t>Output</a:t>
            </a:r>
            <a:r>
              <a:rPr lang="de-DE" dirty="0" smtClean="0"/>
              <a:t> = 128 – </a:t>
            </a:r>
            <a:r>
              <a:rPr lang="de-DE" dirty="0" smtClean="0">
                <a:uFill>
                  <a:solidFill>
                    <a:srgbClr val="FF0000"/>
                  </a:solidFill>
                </a:uFill>
              </a:rPr>
              <a:t>32leftmost </a:t>
            </a:r>
            <a:r>
              <a:rPr lang="de-DE" dirty="0" smtClean="0"/>
              <a:t>– </a:t>
            </a:r>
            <a:r>
              <a:rPr lang="de-DE" dirty="0" smtClean="0">
                <a:uFill>
                  <a:solidFill>
                    <a:srgbClr val="FF0000"/>
                  </a:solidFill>
                </a:uFill>
              </a:rPr>
              <a:t>64 rightmost = </a:t>
            </a:r>
            <a:r>
              <a:rPr lang="de-DE" b="1" dirty="0" smtClean="0">
                <a:uFill>
                  <a:solidFill>
                    <a:srgbClr val="FF0000"/>
                  </a:solidFill>
                </a:uFill>
              </a:rPr>
              <a:t>32 bits</a:t>
            </a:r>
            <a:endParaRPr lang="el-GR" b="1" dirty="0">
              <a:uFill>
                <a:solidFill>
                  <a:srgbClr val="FF0000"/>
                </a:solidFill>
              </a:u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64088" y="3140968"/>
            <a:ext cx="1334020" cy="1017404"/>
            <a:chOff x="4860032" y="3140968"/>
            <a:chExt cx="1334020" cy="1017404"/>
          </a:xfrm>
        </p:grpSpPr>
        <p:sp>
          <p:nvSpPr>
            <p:cNvPr id="16" name="Up Arrow 15"/>
            <p:cNvSpPr/>
            <p:nvPr/>
          </p:nvSpPr>
          <p:spPr>
            <a:xfrm>
              <a:off x="5436096" y="3140968"/>
              <a:ext cx="288032" cy="504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0032" y="3789040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K</a:t>
              </a:r>
              <a:r>
                <a:rPr lang="de-DE" baseline="-25000" dirty="0" smtClean="0"/>
                <a:t>i</a:t>
              </a:r>
              <a:r>
                <a:rPr lang="de-DE" dirty="0" smtClean="0"/>
                <a:t>= X[0..15]</a:t>
              </a:r>
              <a:endParaRPr lang="el-GR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4248" y="3140968"/>
            <a:ext cx="1911101" cy="1017404"/>
            <a:chOff x="6804248" y="3140968"/>
            <a:chExt cx="1911101" cy="1017404"/>
          </a:xfrm>
        </p:grpSpPr>
        <p:sp>
          <p:nvSpPr>
            <p:cNvPr id="18" name="Up Arrow 17"/>
            <p:cNvSpPr/>
            <p:nvPr/>
          </p:nvSpPr>
          <p:spPr>
            <a:xfrm>
              <a:off x="7668344" y="3140968"/>
              <a:ext cx="288032" cy="504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4248" y="3789040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RAND= X[16..31]</a:t>
              </a:r>
              <a:endParaRPr lang="el-GR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79912" y="5373216"/>
            <a:ext cx="1358000" cy="945396"/>
            <a:chOff x="3563888" y="5157192"/>
            <a:chExt cx="1358000" cy="945396"/>
          </a:xfrm>
        </p:grpSpPr>
        <p:sp>
          <p:nvSpPr>
            <p:cNvPr id="20" name="Up Arrow 19"/>
            <p:cNvSpPr/>
            <p:nvPr/>
          </p:nvSpPr>
          <p:spPr>
            <a:xfrm>
              <a:off x="3995936" y="5157192"/>
              <a:ext cx="288032" cy="4320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3888" y="5733256"/>
              <a:ext cx="135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MAC Adress</a:t>
              </a:r>
              <a:endParaRPr lang="el-GR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16216" y="5301208"/>
            <a:ext cx="436338" cy="945396"/>
            <a:chOff x="5796136" y="5085184"/>
            <a:chExt cx="436338" cy="945396"/>
          </a:xfrm>
        </p:grpSpPr>
        <p:sp>
          <p:nvSpPr>
            <p:cNvPr id="21" name="Up Arrow 20"/>
            <p:cNvSpPr/>
            <p:nvPr/>
          </p:nvSpPr>
          <p:spPr>
            <a:xfrm>
              <a:off x="5868144" y="5085184"/>
              <a:ext cx="288032" cy="4320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6136" y="566124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Kc</a:t>
              </a:r>
              <a:endParaRPr lang="el-GR" dirty="0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COMP128- Implementation Details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 of events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RAND and K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concatenated in input X[0..31].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input is hashed 8 times which reduces it from 32 to 16 bytes.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After each hashing but the last the X is permuted.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output of permutation is the input of the next round.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After 8 rounds the last hash value is the output.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COMP128</a:t>
            </a:r>
            <a:endParaRPr lang="en-US" dirty="0"/>
          </a:p>
        </p:txBody>
      </p:sp>
      <p:pic>
        <p:nvPicPr>
          <p:cNvPr id="5" name="Content Placeholder 4" descr="com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2136438"/>
            <a:ext cx="8153400" cy="34233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COMPRESSION-Hash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Butterfly Structure</a:t>
            </a:r>
            <a:endParaRPr lang="en-US" dirty="0" smtClean="0"/>
          </a:p>
          <a:p>
            <a:r>
              <a:rPr lang="en-US" dirty="0" smtClean="0"/>
              <a:t>16 combining operations of input pair to output pair for each layer.</a:t>
            </a:r>
          </a:p>
          <a:p>
            <a:r>
              <a:rPr lang="en-US" dirty="0" smtClean="0"/>
              <a:t>5 look-up tables T</a:t>
            </a:r>
            <a:r>
              <a:rPr lang="en-US" baseline="-25000" dirty="0" smtClean="0"/>
              <a:t>i </a:t>
            </a:r>
            <a:r>
              <a:rPr lang="en-US" dirty="0" smtClean="0"/>
              <a:t>(S-box), one for each of the 5 levels i</a:t>
            </a:r>
          </a:p>
          <a:p>
            <a:r>
              <a:rPr lang="en-US" dirty="0" smtClean="0"/>
              <a:t>Each T</a:t>
            </a:r>
            <a:r>
              <a:rPr lang="en-US" baseline="-25000" dirty="0" smtClean="0"/>
              <a:t>i </a:t>
            </a:r>
            <a:r>
              <a:rPr lang="en-US" dirty="0" smtClean="0"/>
              <a:t>contains 2 </a:t>
            </a:r>
            <a:r>
              <a:rPr lang="en-US" baseline="38000" dirty="0" smtClean="0"/>
              <a:t>9-i</a:t>
            </a:r>
            <a:r>
              <a:rPr lang="en-US" dirty="0" smtClean="0"/>
              <a:t> (8-i)-bit values</a:t>
            </a:r>
          </a:p>
          <a:p>
            <a:r>
              <a:rPr lang="en-US" dirty="0" smtClean="0"/>
              <a:t>So  T</a:t>
            </a:r>
            <a:r>
              <a:rPr lang="en-US" baseline="-25000" dirty="0" smtClean="0"/>
              <a:t>0</a:t>
            </a:r>
            <a:r>
              <a:rPr lang="en-US" dirty="0" smtClean="0"/>
              <a:t> has 512 8-bit values, T</a:t>
            </a:r>
            <a:r>
              <a:rPr lang="en-US" baseline="-25000" dirty="0" smtClean="0"/>
              <a:t>1</a:t>
            </a:r>
            <a:r>
              <a:rPr lang="en-US" dirty="0" smtClean="0"/>
              <a:t> has 256 7-bit values and so on....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Butterfly Structure</a:t>
            </a:r>
            <a:endParaRPr lang="en-US" dirty="0"/>
          </a:p>
        </p:txBody>
      </p:sp>
      <p:pic>
        <p:nvPicPr>
          <p:cNvPr id="4" name="Content Placeholder 3" descr="bu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26378" y="1600200"/>
            <a:ext cx="5326193" cy="4495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Hash function 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de-DE" dirty="0" smtClean="0"/>
              <a:t>Example: On level 0 X[ ] is split in X[0..15] and X[16..31]</a:t>
            </a:r>
          </a:p>
          <a:p>
            <a:pPr lvl="1"/>
            <a:r>
              <a:rPr lang="de-DE" dirty="0" smtClean="0"/>
              <a:t>The value of each one element of the right part </a:t>
            </a:r>
          </a:p>
          <a:p>
            <a:pPr lvl="1">
              <a:buNone/>
            </a:pPr>
            <a:r>
              <a:rPr lang="de-DE" dirty="0" smtClean="0"/>
              <a:t>	(X[i+16]) is combined with each element of the left (X[i]) to compute y= (X[i]+2*X[i+16])mod 512 </a:t>
            </a:r>
            <a:r>
              <a:rPr lang="de-DE" u="sng" dirty="0" smtClean="0"/>
              <a:t>and </a:t>
            </a:r>
            <a:r>
              <a:rPr lang="de-DE" dirty="0" smtClean="0"/>
              <a:t>z=(X[i+16]+2*X[i])mod 512 </a:t>
            </a:r>
          </a:p>
          <a:p>
            <a:pPr lvl="1" algn="just"/>
            <a:r>
              <a:rPr lang="de-DE" dirty="0" smtClean="0"/>
              <a:t>Finally the X[i] = T</a:t>
            </a:r>
            <a:r>
              <a:rPr lang="de-DE" baseline="-25000" dirty="0" smtClean="0"/>
              <a:t>0</a:t>
            </a:r>
            <a:r>
              <a:rPr lang="de-DE" dirty="0" smtClean="0"/>
              <a:t>[y] and X[i+16] = T</a:t>
            </a:r>
            <a:r>
              <a:rPr lang="de-DE" baseline="-25000" dirty="0" smtClean="0"/>
              <a:t>0</a:t>
            </a:r>
            <a:r>
              <a:rPr lang="de-DE" dirty="0" smtClean="0"/>
              <a:t>[z]</a:t>
            </a:r>
          </a:p>
          <a:p>
            <a:pPr lvl="1" algn="just"/>
            <a:endParaRPr lang="de-DE" dirty="0" smtClean="0"/>
          </a:p>
          <a:p>
            <a:pPr algn="just"/>
            <a:r>
              <a:rPr lang="de-DE" dirty="0" smtClean="0"/>
              <a:t>So the size of elements is reduced from table to table.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de-DE" dirty="0" smtClean="0"/>
              <a:t>	</a:t>
            </a:r>
            <a:r>
              <a:rPr lang="en-US" dirty="0" smtClean="0"/>
              <a:t>SECURITY OF SIM CARDS</a:t>
            </a:r>
          </a:p>
          <a:p>
            <a:pPr marL="514350" indent="-514350" algn="ctr">
              <a:lnSpc>
                <a:spcPct val="150000"/>
              </a:lnSpc>
              <a:buNone/>
            </a:pPr>
            <a:r>
              <a:rPr lang="en-US" dirty="0" smtClean="0"/>
              <a:t> = </a:t>
            </a:r>
          </a:p>
          <a:p>
            <a:pPr marL="514350" indent="-514350" algn="ctr">
              <a:lnSpc>
                <a:spcPct val="150000"/>
              </a:lnSpc>
              <a:buNone/>
            </a:pPr>
            <a:r>
              <a:rPr lang="en-US" dirty="0" smtClean="0"/>
              <a:t>SECURITY OF CRYPTOGRAPHIC ALGORITHMS</a:t>
            </a:r>
            <a:endParaRPr lang="en-US" dirty="0"/>
          </a:p>
        </p:txBody>
      </p:sp>
      <p:pic>
        <p:nvPicPr>
          <p:cNvPr id="4" name="Picture 3" descr="Encryp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149080"/>
            <a:ext cx="2857500" cy="2324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of Elements</a:t>
            </a:r>
            <a:endParaRPr lang="en-US" dirty="0"/>
          </a:p>
        </p:txBody>
      </p:sp>
      <p:pic>
        <p:nvPicPr>
          <p:cNvPr id="4" name="Content Placeholder 3" descr="su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22049" y="1847570"/>
            <a:ext cx="5734851" cy="400105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A5-Encryption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Built-in inside the hardware</a:t>
            </a:r>
          </a:p>
          <a:p>
            <a:r>
              <a:rPr lang="de-DE" dirty="0" smtClean="0"/>
              <a:t>3 major versions</a:t>
            </a:r>
          </a:p>
          <a:p>
            <a:pPr lvl="1"/>
            <a:r>
              <a:rPr lang="de-DE" dirty="0" smtClean="0"/>
              <a:t>A5/1: the stronger</a:t>
            </a:r>
          </a:p>
          <a:p>
            <a:pPr lvl="1"/>
            <a:r>
              <a:rPr lang="de-DE" dirty="0" smtClean="0"/>
              <a:t>A5/2: the weaker</a:t>
            </a:r>
          </a:p>
          <a:p>
            <a:pPr lvl="1"/>
            <a:r>
              <a:rPr lang="de-DE" dirty="0" smtClean="0"/>
              <a:t>A5/3: for </a:t>
            </a:r>
            <a:r>
              <a:rPr lang="de-DE" dirty="0" smtClean="0"/>
              <a:t>3GPP-Kasumi </a:t>
            </a:r>
            <a:r>
              <a:rPr lang="de-DE" dirty="0" smtClean="0"/>
              <a:t>systems</a:t>
            </a:r>
          </a:p>
          <a:p>
            <a:r>
              <a:rPr lang="de-DE" dirty="0" smtClean="0"/>
              <a:t>Also secret</a:t>
            </a:r>
          </a:p>
          <a:p>
            <a:r>
              <a:rPr lang="de-DE" dirty="0" smtClean="0"/>
              <a:t>Design leaked in 1994</a:t>
            </a:r>
          </a:p>
          <a:p>
            <a:r>
              <a:rPr lang="de-DE" dirty="0" smtClean="0"/>
              <a:t>Reverse engineered by Briceno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A5/1 </a:t>
            </a:r>
            <a:r>
              <a:rPr lang="de-DE" dirty="0" smtClean="0"/>
              <a:t>Logical Details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Conversation in GSM system is a sequence of frames</a:t>
            </a:r>
          </a:p>
          <a:p>
            <a:r>
              <a:rPr lang="en-US" dirty="0" smtClean="0"/>
              <a:t>Each frame is 114 bits from A(ME) to B(Base Station) and 114 bits from B to A.</a:t>
            </a:r>
          </a:p>
          <a:p>
            <a:pPr>
              <a:buNone/>
            </a:pPr>
            <a:endParaRPr lang="el-GR" dirty="0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83568" y="3789040"/>
            <a:ext cx="7776864" cy="2736304"/>
            <a:chOff x="0" y="1209"/>
            <a:chExt cx="5404" cy="23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88" y="2256"/>
              <a:ext cx="1392" cy="48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A5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315" y="196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01" y="1649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K</a:t>
              </a:r>
              <a:r>
                <a:rPr lang="en-US" sz="1800" baseline="-25000" dirty="0">
                  <a:effectLst/>
                  <a:latin typeface="Verdana" pitchFamily="34" charset="0"/>
                </a:rPr>
                <a:t>c </a:t>
              </a:r>
              <a:r>
                <a:rPr lang="en-US" sz="1800" dirty="0">
                  <a:effectLst/>
                  <a:latin typeface="Verdana" pitchFamily="34" charset="0"/>
                </a:rPr>
                <a:t> (64 bit)</a:t>
              </a:r>
              <a:endParaRPr lang="en-US" sz="1800" baseline="-25000" dirty="0">
                <a:effectLst/>
                <a:latin typeface="Verdana" pitchFamily="34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01" y="1649"/>
              <a:ext cx="8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F</a:t>
              </a:r>
              <a:r>
                <a:rPr lang="en-US" sz="1800" baseline="-25000" dirty="0">
                  <a:effectLst/>
                  <a:latin typeface="Verdana" pitchFamily="34" charset="0"/>
                </a:rPr>
                <a:t>n </a:t>
              </a:r>
              <a:r>
                <a:rPr lang="en-US" sz="1800" dirty="0">
                  <a:effectLst/>
                  <a:latin typeface="Verdana" pitchFamily="34" charset="0"/>
                </a:rPr>
                <a:t>(22 bit)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797" y="2784"/>
              <a:ext cx="6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114 bit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653" y="27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1365" y="3024"/>
              <a:ext cx="576" cy="576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effectLst/>
                </a:rPr>
                <a:t>XOR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931" y="3303"/>
              <a:ext cx="434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0" y="3015"/>
              <a:ext cx="1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Data (114 bit)</a:t>
              </a: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2083" y="1959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273" y="2256"/>
              <a:ext cx="1392" cy="48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A5</a:t>
              </a: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3600" y="196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4103" y="1649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K</a:t>
              </a:r>
              <a:r>
                <a:rPr lang="en-US" sz="1800" baseline="-25000" dirty="0">
                  <a:effectLst/>
                  <a:latin typeface="Verdana" pitchFamily="34" charset="0"/>
                </a:rPr>
                <a:t>c </a:t>
              </a:r>
              <a:r>
                <a:rPr lang="en-US" sz="1800" dirty="0">
                  <a:effectLst/>
                  <a:latin typeface="Verdana" pitchFamily="34" charset="0"/>
                </a:rPr>
                <a:t> (64 bit)</a:t>
              </a:r>
              <a:endParaRPr lang="en-US" sz="1800" baseline="-25000" dirty="0">
                <a:effectLst/>
                <a:latin typeface="Verdana" pitchFamily="34" charset="0"/>
              </a:endParaRPr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auto">
            <a:xfrm>
              <a:off x="3052" y="1649"/>
              <a:ext cx="8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F</a:t>
              </a:r>
              <a:r>
                <a:rPr lang="en-US" sz="1800" baseline="-25000" dirty="0">
                  <a:effectLst/>
                  <a:latin typeface="Verdana" pitchFamily="34" charset="0"/>
                </a:rPr>
                <a:t>n </a:t>
              </a:r>
              <a:r>
                <a:rPr lang="en-US" sz="1800" dirty="0">
                  <a:effectLst/>
                  <a:latin typeface="Verdana" pitchFamily="34" charset="0"/>
                </a:rPr>
                <a:t>(22 bit)</a:t>
              </a:r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4082" y="2784"/>
              <a:ext cx="6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114 bit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3938" y="27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3650" y="3024"/>
              <a:ext cx="576" cy="576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effectLst/>
                </a:rPr>
                <a:t>XOR</a:t>
              </a: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3216" y="3303"/>
              <a:ext cx="434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2016" y="3015"/>
              <a:ext cx="15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Ciphertext (114 bit)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4368" y="1959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>
              <a:off x="1918" y="3312"/>
              <a:ext cx="434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4224" y="3312"/>
              <a:ext cx="434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l-GR">
                <a:latin typeface="Arial" charset="0"/>
                <a:cs typeface="Arial" charset="0"/>
              </a:endParaRPr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4253" y="3024"/>
              <a:ext cx="1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Verdana" pitchFamily="34" charset="0"/>
                </a:rPr>
                <a:t>Data (114 bit)</a:t>
              </a:r>
            </a:p>
          </p:txBody>
        </p:sp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1066" y="1209"/>
              <a:ext cx="13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i="1" dirty="0">
                  <a:effectLst/>
                </a:rPr>
                <a:t>Mobile </a:t>
              </a:r>
              <a:r>
                <a:rPr lang="en-US" b="1" i="1" dirty="0" smtClean="0"/>
                <a:t>Equipment</a:t>
              </a:r>
              <a:endParaRPr lang="en-US" sz="1800" b="1" i="1" dirty="0">
                <a:effectLst/>
              </a:endParaRP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3820" y="120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i="1" dirty="0">
                  <a:effectLst/>
                </a:rPr>
                <a:t>BTS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 descr="ov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14161" y="1600200"/>
            <a:ext cx="4550627" cy="4495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Attacs on COMP128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First in 1998 (Smart Card Developer Association)</a:t>
            </a:r>
          </a:p>
          <a:p>
            <a:r>
              <a:rPr lang="de-DE" dirty="0" smtClean="0"/>
              <a:t>Exploits weakness in the </a:t>
            </a:r>
            <a:r>
              <a:rPr lang="de-DE" b="1" dirty="0" smtClean="0"/>
              <a:t>Butterfly Structure</a:t>
            </a:r>
            <a:r>
              <a:rPr lang="de-DE" dirty="0" smtClean="0"/>
              <a:t> called </a:t>
            </a:r>
            <a:r>
              <a:rPr lang="de-DE" b="1" dirty="0" smtClean="0"/>
              <a:t>narrow pipe</a:t>
            </a:r>
            <a:r>
              <a:rPr lang="de-DE" dirty="0" smtClean="0"/>
              <a:t>.</a:t>
            </a:r>
          </a:p>
          <a:p>
            <a:r>
              <a:rPr lang="de-DE" dirty="0" smtClean="0"/>
              <a:t>After the second layer of the first round, the output bytes</a:t>
            </a:r>
          </a:p>
          <a:p>
            <a:pPr>
              <a:buNone/>
            </a:pPr>
            <a:r>
              <a:rPr lang="de-DE" dirty="0" smtClean="0"/>
              <a:t>	 X[i],  X[i+8], X[i+16], X[i+24] depend ONLY on the </a:t>
            </a:r>
          </a:p>
          <a:p>
            <a:pPr>
              <a:buNone/>
            </a:pPr>
            <a:r>
              <a:rPr lang="de-DE" dirty="0" smtClean="0"/>
              <a:t>	input bytes with the same indices.</a:t>
            </a:r>
          </a:p>
          <a:p>
            <a:r>
              <a:rPr lang="de-DE" dirty="0" smtClean="0"/>
              <a:t>X[i]=Ki[i] and X[i+18]=Ki[i+18] i=0..7</a:t>
            </a:r>
          </a:p>
          <a:p>
            <a:r>
              <a:rPr lang="de-DE" dirty="0" smtClean="0"/>
              <a:t>Size of narrow pipe is 4 bytes.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Narrow pipe</a:t>
            </a:r>
            <a:endParaRPr lang="el-GR" dirty="0"/>
          </a:p>
        </p:txBody>
      </p:sp>
      <p:pic>
        <p:nvPicPr>
          <p:cNvPr id="4" name="Content Placeholder 3" descr="pip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988840"/>
            <a:ext cx="6264695" cy="37444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Collision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vary X[i+16], X[i+24]</a:t>
            </a:r>
          </a:p>
          <a:p>
            <a:r>
              <a:rPr lang="en-US" dirty="0" smtClean="0"/>
              <a:t>The rest constant</a:t>
            </a:r>
          </a:p>
          <a:p>
            <a:r>
              <a:rPr lang="en-US" dirty="0" smtClean="0"/>
              <a:t>With chosen text attacks we can hope for a collision.</a:t>
            </a:r>
          </a:p>
          <a:p>
            <a:r>
              <a:rPr lang="en-US" dirty="0" smtClean="0"/>
              <a:t>When collision occurs in round two, it propagates until the last round.</a:t>
            </a:r>
          </a:p>
          <a:p>
            <a:r>
              <a:rPr lang="en-US" dirty="0" smtClean="0"/>
              <a:t>According to the </a:t>
            </a:r>
            <a:r>
              <a:rPr lang="en-US" b="1" dirty="0" smtClean="0"/>
              <a:t>birthday paradox</a:t>
            </a:r>
            <a:r>
              <a:rPr lang="en-US" dirty="0" smtClean="0"/>
              <a:t>, 2</a:t>
            </a:r>
            <a:r>
              <a:rPr lang="en-US" baseline="30000" dirty="0" smtClean="0"/>
              <a:t>14 </a:t>
            </a:r>
            <a:r>
              <a:rPr lang="en-US" dirty="0" smtClean="0"/>
              <a:t>random challenges are needed to find 2 bytes of K</a:t>
            </a:r>
            <a:r>
              <a:rPr lang="en-US" baseline="-25000" dirty="0" smtClean="0"/>
              <a:t>i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and K</a:t>
            </a:r>
            <a:r>
              <a:rPr lang="en-US" baseline="-25000" dirty="0" smtClean="0"/>
              <a:t>i</a:t>
            </a:r>
            <a:r>
              <a:rPr lang="en-US" dirty="0" smtClean="0"/>
              <a:t>[i+8].</a:t>
            </a:r>
            <a:endParaRPr lang="en-US" i="1" dirty="0" smtClean="0"/>
          </a:p>
          <a:p>
            <a:r>
              <a:rPr lang="de-DE" dirty="0" smtClean="0"/>
              <a:t>2</a:t>
            </a:r>
            <a:r>
              <a:rPr lang="de-DE" baseline="30000" dirty="0" smtClean="0"/>
              <a:t>17</a:t>
            </a:r>
            <a:r>
              <a:rPr lang="de-DE" dirty="0" smtClean="0"/>
              <a:t> chosen texts for the whole K</a:t>
            </a:r>
            <a:r>
              <a:rPr lang="de-DE" baseline="-25000" dirty="0" smtClean="0"/>
              <a:t>i</a:t>
            </a:r>
            <a:endParaRPr lang="el-GR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attacks on COMP128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attacks based on side channels </a:t>
            </a:r>
          </a:p>
          <a:p>
            <a:r>
              <a:rPr lang="en-US" dirty="0" smtClean="0"/>
              <a:t>Partitioning Attack by IBM</a:t>
            </a:r>
          </a:p>
          <a:p>
            <a:r>
              <a:rPr lang="en-US" dirty="0" smtClean="0"/>
              <a:t>Look up table emit data, especially on the first round</a:t>
            </a:r>
          </a:p>
          <a:p>
            <a:r>
              <a:rPr lang="en-US" dirty="0" smtClean="0"/>
              <a:t>8 chosen plaintext</a:t>
            </a:r>
          </a:p>
          <a:p>
            <a:endParaRPr lang="de-DE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COMP128 attacks needs 2</a:t>
            </a:r>
            <a:r>
              <a:rPr lang="en-US" baseline="30000" dirty="0" smtClean="0"/>
              <a:t>17 </a:t>
            </a:r>
            <a:r>
              <a:rPr lang="en-US" dirty="0" smtClean="0"/>
              <a:t>queries and possession of the SIM card</a:t>
            </a:r>
          </a:p>
          <a:p>
            <a:r>
              <a:rPr lang="en-US" dirty="0" smtClean="0"/>
              <a:t>SIM cards stop functioning after so many queries</a:t>
            </a:r>
          </a:p>
          <a:p>
            <a:r>
              <a:rPr lang="en-US" dirty="0" smtClean="0"/>
              <a:t>Partitioning attack more than 1000 random challenges</a:t>
            </a:r>
          </a:p>
          <a:p>
            <a:r>
              <a:rPr lang="en-US" dirty="0" smtClean="0"/>
              <a:t>More and more attacks</a:t>
            </a:r>
          </a:p>
          <a:p>
            <a:r>
              <a:rPr lang="en-US" dirty="0" smtClean="0"/>
              <a:t>Companies are afraid of the cost of changing.</a:t>
            </a:r>
          </a:p>
          <a:p>
            <a:r>
              <a:rPr lang="en-US" dirty="0" smtClean="0"/>
              <a:t>Reluctant to put their algorithms under peer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184482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021288"/>
            <a:ext cx="410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on slides 16,18, 20 are modified by</a:t>
            </a:r>
          </a:p>
          <a:p>
            <a:r>
              <a:rPr lang="en-US" dirty="0" smtClean="0"/>
              <a:t>COMP128 : A Birthday surprise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60EB-682A-45E6-BC46-8425522D44D7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and structure of SIM cards.</a:t>
            </a:r>
          </a:p>
          <a:p>
            <a:r>
              <a:rPr lang="en-US" dirty="0" smtClean="0"/>
              <a:t>A3</a:t>
            </a:r>
          </a:p>
          <a:p>
            <a:r>
              <a:rPr lang="en-US" dirty="0" smtClean="0"/>
              <a:t>A8</a:t>
            </a:r>
          </a:p>
          <a:p>
            <a:r>
              <a:rPr lang="en-US" dirty="0" smtClean="0"/>
              <a:t>COMP128 implementation</a:t>
            </a:r>
          </a:p>
          <a:p>
            <a:r>
              <a:rPr lang="en-US" dirty="0" smtClean="0"/>
              <a:t>A5</a:t>
            </a:r>
          </a:p>
          <a:p>
            <a:r>
              <a:rPr lang="en-US" dirty="0" smtClean="0"/>
              <a:t>Attacks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Definition and key points</a:t>
            </a:r>
            <a:endParaRPr lang="el-GR" dirty="0"/>
          </a:p>
        </p:txBody>
      </p:sp>
      <p:pic>
        <p:nvPicPr>
          <p:cNvPr id="4" name="Content Placeholder 3" descr="180px-Typical_cellphone_SIM_card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0800000" flipH="1" flipV="1">
            <a:off x="1187624" y="1988840"/>
            <a:ext cx="2392026" cy="3096344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11960" y="1628800"/>
            <a:ext cx="4461886" cy="481314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 Identity Module Cards</a:t>
            </a:r>
            <a:r>
              <a:rPr lang="en-US" i="1" dirty="0" smtClean="0"/>
              <a:t>(SIM Cards)</a:t>
            </a:r>
          </a:p>
          <a:p>
            <a:pPr lvl="1"/>
            <a:r>
              <a:rPr lang="en-US" dirty="0" smtClean="0"/>
              <a:t>A special case of </a:t>
            </a:r>
            <a:r>
              <a:rPr lang="en-US" b="1" dirty="0" smtClean="0"/>
              <a:t>smart cards</a:t>
            </a:r>
          </a:p>
          <a:p>
            <a:pPr lvl="1"/>
            <a:r>
              <a:rPr lang="en-US" dirty="0" smtClean="0"/>
              <a:t>with a </a:t>
            </a:r>
            <a:r>
              <a:rPr lang="en-US" b="1" dirty="0" smtClean="0"/>
              <a:t>microprocessor</a:t>
            </a:r>
          </a:p>
          <a:p>
            <a:pPr lvl="1"/>
            <a:r>
              <a:rPr lang="en-US" dirty="0" smtClean="0"/>
              <a:t>Two major types</a:t>
            </a:r>
          </a:p>
          <a:p>
            <a:pPr lvl="2"/>
            <a:r>
              <a:rPr lang="en-US" dirty="0" smtClean="0"/>
              <a:t>Full size SIM</a:t>
            </a:r>
          </a:p>
          <a:p>
            <a:pPr lvl="2"/>
            <a:r>
              <a:rPr lang="en-US" dirty="0" smtClean="0"/>
              <a:t>Embedded SIM card (for mobile phones)</a:t>
            </a:r>
          </a:p>
          <a:p>
            <a:pPr lvl="2"/>
            <a:endParaRPr lang="en-US" dirty="0" smtClean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157192"/>
            <a:ext cx="20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Embedded SIM card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Comments on different types of SIM cards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solidFill>
            <a:schemeClr val="accent2"/>
          </a:solidFill>
        </p:spPr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/>
              <a:t>Same thickness on all the types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/>
              <a:t>Same pins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/>
              <a:t>Difference in length and width according to the devices´ needs</a:t>
            </a:r>
          </a:p>
          <a:p>
            <a:endParaRPr lang="el-GR" dirty="0"/>
          </a:p>
        </p:txBody>
      </p:sp>
      <p:pic>
        <p:nvPicPr>
          <p:cNvPr id="7" name="Content Placeholder 6" descr="struc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69658" y="1752600"/>
            <a:ext cx="5585883" cy="44196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 of SIM Card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4330824" cy="4937760"/>
          </a:xfrm>
        </p:spPr>
        <p:txBody>
          <a:bodyPr/>
          <a:lstStyle/>
          <a:p>
            <a:r>
              <a:rPr lang="en-US" dirty="0" smtClean="0"/>
              <a:t>CPU</a:t>
            </a:r>
          </a:p>
          <a:p>
            <a:r>
              <a:rPr lang="en-US" dirty="0" smtClean="0"/>
              <a:t>ROM</a:t>
            </a:r>
          </a:p>
          <a:p>
            <a:r>
              <a:rPr lang="en-US" dirty="0" smtClean="0"/>
              <a:t>EPROM or E2PROM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Serial communication module </a:t>
            </a:r>
            <a:endParaRPr lang="en-US" dirty="0"/>
          </a:p>
        </p:txBody>
      </p:sp>
      <p:pic>
        <p:nvPicPr>
          <p:cNvPr id="5" name="Content Placeholder 4" descr="mem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700315" y="2204863"/>
            <a:ext cx="3832125" cy="288032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Important information stored in SIM cards.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Besides SMS and Contacts</a:t>
            </a:r>
          </a:p>
          <a:p>
            <a:r>
              <a:rPr lang="en-US" dirty="0" smtClean="0"/>
              <a:t>Passwords PIN and PUK</a:t>
            </a:r>
          </a:p>
          <a:p>
            <a:r>
              <a:rPr lang="en-US" dirty="0" smtClean="0"/>
              <a:t>International mobile subscriber identity (IMSI)</a:t>
            </a:r>
          </a:p>
          <a:p>
            <a:r>
              <a:rPr lang="en-US" dirty="0" smtClean="0"/>
              <a:t>Integrated circuit card identifier (ICC-ID)</a:t>
            </a:r>
          </a:p>
          <a:p>
            <a:r>
              <a:rPr lang="en-US" dirty="0" smtClean="0"/>
              <a:t>Security authentication (K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Ciphering information (K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And many others!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levels of defence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Prevention of unauthorized access and usage</a:t>
            </a:r>
          </a:p>
          <a:p>
            <a:pPr lvl="1"/>
            <a:r>
              <a:rPr lang="en-US" sz="3600" dirty="0" smtClean="0"/>
              <a:t>PIN (4~8 digits)</a:t>
            </a:r>
          </a:p>
          <a:p>
            <a:pPr lvl="1"/>
            <a:r>
              <a:rPr lang="en-US" sz="3600" dirty="0" smtClean="0"/>
              <a:t>PUK (0~9 digits)</a:t>
            </a:r>
          </a:p>
          <a:p>
            <a:pPr lvl="1"/>
            <a:r>
              <a:rPr lang="en-US" sz="3600" dirty="0" smtClean="0"/>
              <a:t>Local security measure –network not involved</a:t>
            </a:r>
          </a:p>
          <a:p>
            <a:r>
              <a:rPr lang="en-US" sz="3600" dirty="0" smtClean="0"/>
              <a:t> Customer Identity Authentication</a:t>
            </a:r>
          </a:p>
          <a:p>
            <a:pPr lvl="1"/>
            <a:r>
              <a:rPr lang="en-US" sz="3600" dirty="0" smtClean="0"/>
              <a:t>Algorithm A3 (Authentication)</a:t>
            </a:r>
          </a:p>
          <a:p>
            <a:pPr lvl="1"/>
            <a:r>
              <a:rPr lang="en-US" sz="3600" dirty="0" smtClean="0"/>
              <a:t>Algorithm A8 (Cipher Key Generation)</a:t>
            </a:r>
          </a:p>
          <a:p>
            <a:pPr lvl="1"/>
            <a:r>
              <a:rPr lang="en-US" sz="3600" dirty="0" smtClean="0"/>
              <a:t>Both algorithms stored in SIM card</a:t>
            </a:r>
          </a:p>
          <a:p>
            <a:r>
              <a:rPr lang="en-US" sz="3600" dirty="0" smtClean="0"/>
              <a:t>Ciphering of air sent information</a:t>
            </a:r>
          </a:p>
          <a:p>
            <a:pPr lvl="1"/>
            <a:r>
              <a:rPr lang="en-US" sz="3600" dirty="0" smtClean="0"/>
              <a:t>Algorithm A5 (Encryption)</a:t>
            </a:r>
          </a:p>
          <a:p>
            <a:pPr lvl="1"/>
            <a:r>
              <a:rPr lang="en-US" sz="3600" dirty="0" smtClean="0"/>
              <a:t>Embedded in hardware</a:t>
            </a:r>
          </a:p>
          <a:p>
            <a:pPr lvl="1"/>
            <a:r>
              <a:rPr lang="en-US" sz="3600" dirty="0" smtClean="0"/>
              <a:t>New ciphering key (Kc) for each call</a:t>
            </a:r>
          </a:p>
          <a:p>
            <a:pPr lvl="1"/>
            <a:r>
              <a:rPr lang="en-US" sz="3600" dirty="0" smtClean="0"/>
              <a:t>Kc and Ki never transmitted over network</a:t>
            </a:r>
          </a:p>
          <a:p>
            <a:r>
              <a:rPr lang="en-US" sz="3600" dirty="0" smtClean="0"/>
              <a:t>Anonymity</a:t>
            </a:r>
          </a:p>
          <a:p>
            <a:pPr lvl="1"/>
            <a:r>
              <a:rPr lang="en-US" sz="3600" dirty="0" smtClean="0"/>
              <a:t>TMSI sent instead of IMSI</a:t>
            </a:r>
          </a:p>
          <a:p>
            <a:pPr lvl="1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GSM Architecture</a:t>
            </a:r>
            <a:endParaRPr lang="el-GR" dirty="0"/>
          </a:p>
        </p:txBody>
      </p:sp>
      <p:pic>
        <p:nvPicPr>
          <p:cNvPr id="25" name="Content Placeholder 24" descr="arch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96029" y="1600200"/>
            <a:ext cx="7186891" cy="4495800"/>
          </a:xfrm>
        </p:spPr>
      </p:pic>
      <p:sp>
        <p:nvSpPr>
          <p:cNvPr id="11" name="TextBox 10"/>
          <p:cNvSpPr txBox="1"/>
          <p:nvPr/>
        </p:nvSpPr>
        <p:spPr>
          <a:xfrm>
            <a:off x="3851920" y="573325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Home Location Register</a:t>
            </a:r>
            <a:endParaRPr lang="el-GR" dirty="0"/>
          </a:p>
        </p:txBody>
      </p:sp>
      <p:cxnSp>
        <p:nvCxnSpPr>
          <p:cNvPr id="20" name="Straight Arrow Connector 19"/>
          <p:cNvCxnSpPr>
            <a:stCxn id="11" idx="0"/>
          </p:cNvCxnSpPr>
          <p:nvPr/>
        </p:nvCxnSpPr>
        <p:spPr>
          <a:xfrm rot="5400000" flipH="1" flipV="1">
            <a:off x="4793994" y="3723002"/>
            <a:ext cx="2304256" cy="17162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16216" y="1556792"/>
            <a:ext cx="1872208" cy="4320480"/>
          </a:xfrm>
          <a:prstGeom prst="rect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el-GR" dirty="0"/>
          </a:p>
        </p:txBody>
      </p:sp>
      <p:sp>
        <p:nvSpPr>
          <p:cNvPr id="21" name="Rectangle 20"/>
          <p:cNvSpPr/>
          <p:nvPr/>
        </p:nvSpPr>
        <p:spPr>
          <a:xfrm>
            <a:off x="539552" y="1556792"/>
            <a:ext cx="1368152" cy="4320480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TextBox 27"/>
          <p:cNvSpPr txBox="1"/>
          <p:nvPr/>
        </p:nvSpPr>
        <p:spPr>
          <a:xfrm>
            <a:off x="6660232" y="5949280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Authentication Center</a:t>
            </a:r>
            <a:endParaRPr lang="el-GR" dirty="0"/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rot="5400000" flipH="1" flipV="1">
            <a:off x="6551714" y="4688635"/>
            <a:ext cx="2520280" cy="10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3260EB-682A-45E6-BC46-8425522D44D7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4745</TotalTime>
  <Words>994</Words>
  <Application>Microsoft Office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SIM CARDS</vt:lpstr>
      <vt:lpstr>GOAL</vt:lpstr>
      <vt:lpstr>OVERVIEW</vt:lpstr>
      <vt:lpstr>Definition and key points</vt:lpstr>
      <vt:lpstr>Comments on different types of SIM cards</vt:lpstr>
      <vt:lpstr>Components of SIM Card</vt:lpstr>
      <vt:lpstr>Important information stored in SIM cards.</vt:lpstr>
      <vt:lpstr>Main levels of defence</vt:lpstr>
      <vt:lpstr>GSM Architecture</vt:lpstr>
      <vt:lpstr>A3-GSM Authentication</vt:lpstr>
      <vt:lpstr>A3 Graphical Overview</vt:lpstr>
      <vt:lpstr>A8-Cipher Key Generation</vt:lpstr>
      <vt:lpstr>COMP128 implementation</vt:lpstr>
      <vt:lpstr>COMP128 implementation details</vt:lpstr>
      <vt:lpstr>COMP128- Implementation Details</vt:lpstr>
      <vt:lpstr>COMP128</vt:lpstr>
      <vt:lpstr>COMPRESSION-Hash function</vt:lpstr>
      <vt:lpstr>Butterfly Structure</vt:lpstr>
      <vt:lpstr>Hash function example</vt:lpstr>
      <vt:lpstr>Substitution of Elements</vt:lpstr>
      <vt:lpstr>A5-Encryption</vt:lpstr>
      <vt:lpstr>A5/1 Logical Details</vt:lpstr>
      <vt:lpstr>System Overview</vt:lpstr>
      <vt:lpstr>Attacs on COMP128</vt:lpstr>
      <vt:lpstr>Narrow pipe</vt:lpstr>
      <vt:lpstr>Collision</vt:lpstr>
      <vt:lpstr>Other attacks on COMP128 </vt:lpstr>
      <vt:lpstr>Conclusion</vt:lpstr>
      <vt:lpstr>Slide 29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CARDS</dc:title>
  <dc:creator>KONTOGIANNI</dc:creator>
  <cp:lastModifiedBy>KONTOGIANNI</cp:lastModifiedBy>
  <cp:revision>401</cp:revision>
  <dcterms:created xsi:type="dcterms:W3CDTF">2011-01-28T17:03:29Z</dcterms:created>
  <dcterms:modified xsi:type="dcterms:W3CDTF">2011-02-08T18:22:40Z</dcterms:modified>
</cp:coreProperties>
</file>