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B6336-D374-5521-FD24-B11BBBECD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2C9190-987C-E993-8B6B-5C6CC6E82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7A8194-D42D-3A8E-1401-D1A3725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8FA57-767F-F211-E449-AA91557E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F8D9B-AC69-E304-EB94-9888633A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77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6348E-F74B-4559-80BD-F4603838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6B0E4-3BE9-7AA2-55B1-B3B2981A8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7FD04-0133-F0F4-A410-1DA0CC6D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AFF93D-1D97-F4BA-0F93-361262DB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40B19-05FD-D2F9-8397-EDE9BC60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60A472-D18D-3054-3FA1-97C69E5F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157DC-65FA-F053-AD90-E5AEC494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34BB9F-6CBE-0792-4F6A-001AD4EC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D3C3C-AD52-D4C8-3992-A2E8EEB9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663FF-7B1A-D7AC-C99C-EC150795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16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32586-E586-2485-F17B-9AB3DD3B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48ECD-79F6-6254-3BF5-FC0575E3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7F399-68F9-E08E-DFB7-B75FDEF2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48A89-9B38-B875-7692-9F344D4A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99905-B56E-F076-32F8-C5579087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0CB71-FEA0-B9F6-0A47-49DB68A2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F3BD91-B03D-2A9F-29E6-166C150BF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7CD9E1-4918-C733-56BA-48A59035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9E58-4A82-2AFB-2D67-6E16B88A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32536-8E6F-2D41-5415-7111E59D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0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DDEA2-8606-3D3B-79AD-3105A4D1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FC59B9-9896-FF82-037B-0085A5D9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B6E49D-A2E4-5408-5A0E-EC5BD13E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5569D1-3AD1-8D86-60C8-1E41432B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A4583B-319D-968A-8B5C-E3F3B060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5ECE2D-2AD8-EA5E-8908-A4D55C50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2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0D19A-24AF-9C4B-8270-40324C5D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68C74-5536-5E81-D4F0-F7F9EC274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327F9D-AC19-0A5A-77FA-54328CE6B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22F16C-2B7F-D664-E192-195F2AC2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A16FDD-8E6D-D3C3-7AA7-6617014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C16E26-1BA7-009B-FED1-E912707D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C0D199-8F23-5803-3292-4E81BA36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B985D-1A9D-5B1A-EB28-F0F188A3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1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CCA01-01BB-BE2B-8754-1012073D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5EDCCE-FC6E-FBA1-2233-B5DB2073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5B81EB-1777-0D2E-57BC-6B4228D8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717F33-2B3E-5379-41BC-8AC380F3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6F8F985-2B93-9F08-7134-EE658968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B4E1DF-ACC9-6D81-28DB-29E01204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2BCA90-5BBA-3EDF-70E5-9E215A3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2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E390E-1367-7D91-8628-AB09DB38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53AB4-D4DA-6C36-1D15-204E48222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F662E5-C297-FA4E-6813-BD06D898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35845-5E3B-1A6A-75AF-52A79FD8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65D711-9793-C61D-654F-2E5A0C86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30202D-1BCE-DBA5-A634-63674E07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5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D5FF-0562-29EC-5C0F-55125872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1D0A7-9270-410E-E0D6-2B4CC13FC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44DFD-4F89-BCD1-C30B-47A73996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1042C-E665-E604-6479-552A050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2A2E0F-DD65-3061-17E5-5189A02E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4E63C4-7A0D-1FC2-40F0-BD8AC753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5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D9D77-3E9B-9A16-71B8-A3E6EA3C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B2208-967E-2B27-CFE5-C12E0D80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7A860-3275-B2A2-AE41-1D12832CB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26C9-5699-C14F-AA2D-79CCC8EFDD0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381CF-E031-7998-B630-A65EC3A3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42316-1AC9-E281-B820-C7291EB6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7477-A10B-7D40-83AE-1C04F1A9B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50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7E0B-1C72-0B55-A775-32FF40A96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Портрет опрошенного студента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AFC7FC-18B8-C0FE-C7E7-F4784AA9D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890" y="3865084"/>
            <a:ext cx="9144000" cy="165576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/>
              <a:t>«Какие столы и парты вам комфортно было бы использовать?»</a:t>
            </a:r>
          </a:p>
          <a:p>
            <a:pPr algn="l"/>
            <a:r>
              <a:rPr lang="ru-RU" dirty="0"/>
              <a:t>   -    «Диван»</a:t>
            </a:r>
          </a:p>
        </p:txBody>
      </p:sp>
    </p:spTree>
    <p:extLst>
      <p:ext uri="{BB962C8B-B14F-4D97-AF65-F5344CB8AC3E}">
        <p14:creationId xmlns:p14="http://schemas.microsoft.com/office/powerpoint/2010/main" val="44534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376B9-54EA-4C72-1054-16EECA45E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969"/>
            <a:ext cx="10515600" cy="1325563"/>
          </a:xfrm>
        </p:spPr>
        <p:txBody>
          <a:bodyPr/>
          <a:lstStyle/>
          <a:p>
            <a:r>
              <a:rPr lang="ru-RU" dirty="0"/>
              <a:t>Итоговый образ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2ACBEE-8669-DD5A-B141-676D5562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679" y="171646"/>
            <a:ext cx="6148255" cy="6514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C2F97-6806-5449-7EBB-EB0AF196A5EA}"/>
              </a:ext>
            </a:extLst>
          </p:cNvPr>
          <p:cNvSpPr txBox="1"/>
          <p:nvPr/>
        </p:nvSpPr>
        <p:spPr>
          <a:xfrm>
            <a:off x="488515" y="1427967"/>
            <a:ext cx="5073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Средний опрошенный студент — это студент 1-2 курса магистратуры. </a:t>
            </a:r>
            <a:br>
              <a:rPr lang="ru-RU" dirty="0"/>
            </a:br>
            <a:r>
              <a:rPr lang="ru-RU" dirty="0"/>
              <a:t>Он приходит на пару с ноутбуком, для которого вот-вот понадобится розетка.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Он садится за индивидуальную парту из дерева или с матовой столешницей и первым делом пытается удобно устроить ноги.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ему это удается, он сможет сконцентрироваться на семинаре.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нет, его главным впечатлением от пары будет дискомфорт и мысль: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"</a:t>
            </a:r>
            <a:r>
              <a:rPr lang="ru-RU" b="1" dirty="0"/>
              <a:t>Эх, вот бы здесь было побольше места для ног</a:t>
            </a:r>
            <a:r>
              <a:rPr lang="ru-R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023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D5F04-0D71-BD74-0E39-99BC5C73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вопросов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DA8E4-E0CC-1305-DAB2-2540FC23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40" y="1512474"/>
            <a:ext cx="10515600" cy="4351338"/>
          </a:xfrm>
        </p:spPr>
        <p:txBody>
          <a:bodyPr/>
          <a:lstStyle/>
          <a:p>
            <a:r>
              <a:rPr lang="ru-RU" sz="2000" dirty="0"/>
              <a:t>Блок 1 - О вас (для анализа выборки)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Преобладающий формат ваших занятий: </a:t>
            </a:r>
            <a:br>
              <a:rPr lang="ru-RU" sz="2000" dirty="0"/>
            </a:br>
            <a:r>
              <a:rPr lang="ru-RU" sz="2000" dirty="0"/>
              <a:t>[ ] Лекции (слушаю) </a:t>
            </a:r>
            <a:br>
              <a:rPr lang="ru-RU" sz="2000" dirty="0"/>
            </a:br>
            <a:r>
              <a:rPr lang="ru-RU" sz="2000" dirty="0"/>
              <a:t>[ ] Семинары/практикумы (пишу, работаю в группах)  </a:t>
            </a:r>
            <a:br>
              <a:rPr lang="ru-RU" sz="2000" dirty="0"/>
            </a:br>
            <a:r>
              <a:rPr lang="ru-RU" sz="2000" dirty="0"/>
              <a:t>[ ] Лабораторные (работаю с оборудованием/ноутбуком)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Какими устройствами вы чаще всего пользуетесь на занятиях? </a:t>
            </a:r>
            <a:br>
              <a:rPr lang="ru-RU" sz="2000" dirty="0"/>
            </a:br>
            <a:r>
              <a:rPr lang="ru-RU" sz="2000" dirty="0"/>
              <a:t> [ ] Ноутбук </a:t>
            </a:r>
            <a:br>
              <a:rPr lang="ru-RU" sz="2000" dirty="0"/>
            </a:br>
            <a:r>
              <a:rPr lang="ru-RU" sz="2000" dirty="0"/>
              <a:t> [ ] Планшет </a:t>
            </a:r>
            <a:br>
              <a:rPr lang="ru-RU" sz="2000" dirty="0"/>
            </a:br>
            <a:r>
              <a:rPr lang="ru-RU" sz="2000" dirty="0"/>
              <a:t> [ ] Смартфон </a:t>
            </a:r>
            <a:br>
              <a:rPr lang="ru-RU" sz="2000" dirty="0"/>
            </a:br>
            <a:r>
              <a:rPr lang="ru-RU" sz="2000" dirty="0"/>
              <a:t> [ ] Бумажные конспекты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/>
              <a:t>Оцените важность наличия встроенной розетки/</a:t>
            </a:r>
            <a:r>
              <a:rPr lang="en" sz="2000" dirty="0"/>
              <a:t>USB </a:t>
            </a:r>
            <a:r>
              <a:rPr lang="ru-RU" sz="2000" dirty="0"/>
              <a:t>для зарядки: </a:t>
            </a:r>
            <a:br>
              <a:rPr lang="ru-RU" sz="2000" dirty="0"/>
            </a:br>
            <a:r>
              <a:rPr lang="ru-RU" sz="2000" dirty="0"/>
              <a:t>· [ ] Критически важно </a:t>
            </a:r>
            <a:br>
              <a:rPr lang="ru-RU" sz="2000" dirty="0"/>
            </a:br>
            <a:r>
              <a:rPr lang="ru-RU" sz="2000" dirty="0"/>
              <a:t>· [ ] Желательно </a:t>
            </a:r>
            <a:br>
              <a:rPr lang="ru-RU" sz="2000" dirty="0"/>
            </a:br>
            <a:r>
              <a:rPr lang="ru-RU" sz="2000" dirty="0"/>
              <a:t>· [ ] Неважно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21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5EF0CF-60AB-6EE8-0842-CE6292D4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96" y="397657"/>
            <a:ext cx="11149208" cy="6266189"/>
          </a:xfrm>
        </p:spPr>
        <p:txBody>
          <a:bodyPr>
            <a:normAutofit fontScale="77500" lnSpcReduction="20000"/>
          </a:bodyPr>
          <a:lstStyle/>
          <a:p>
            <a:r>
              <a:rPr lang="ru-RU" sz="2600" dirty="0"/>
              <a:t>Блок 2 - Функциональность и удобство</a:t>
            </a:r>
            <a:br>
              <a:rPr lang="ru-RU" sz="2600" dirty="0"/>
            </a:br>
            <a:endParaRPr lang="ru-RU" sz="2600" dirty="0"/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Что важнее для вашего комфорта? </a:t>
            </a:r>
            <a:br>
              <a:rPr lang="ru-RU" sz="2600" dirty="0"/>
            </a:br>
            <a:r>
              <a:rPr lang="ru-RU" sz="2600" dirty="0"/>
              <a:t>· [ ] Широкая столешница (для тетради, учебника и гаджета) </a:t>
            </a:r>
            <a:br>
              <a:rPr lang="ru-RU" sz="2600" dirty="0"/>
            </a:br>
            <a:r>
              <a:rPr lang="ru-RU" sz="2600" dirty="0"/>
              <a:t>· [ ] Удобное расположение ног (просторное </a:t>
            </a:r>
            <a:r>
              <a:rPr lang="ru-RU" sz="2600" dirty="0" err="1"/>
              <a:t>подстольное</a:t>
            </a:r>
            <a:r>
              <a:rPr lang="ru-RU" sz="2600" dirty="0"/>
              <a:t> пространство) </a:t>
            </a:r>
            <a:br>
              <a:rPr lang="ru-RU" sz="2600" dirty="0"/>
            </a:br>
            <a:r>
              <a:rPr lang="ru-RU" sz="2600" dirty="0"/>
              <a:t>· [ ] Наличие полки или крючка для рюкзака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Какой тип стола вам предпочтительнее для работы? </a:t>
            </a:r>
            <a:br>
              <a:rPr lang="ru-RU" sz="2600" dirty="0"/>
            </a:br>
            <a:r>
              <a:rPr lang="ru-RU" sz="2600" dirty="0"/>
              <a:t>· [ ] Индивидуальная парта </a:t>
            </a:r>
            <a:br>
              <a:rPr lang="ru-RU" sz="2600" dirty="0"/>
            </a:br>
            <a:r>
              <a:rPr lang="ru-RU" sz="2600" dirty="0"/>
              <a:t>· [ ] Общий стол на 2-3 человек </a:t>
            </a:r>
            <a:br>
              <a:rPr lang="ru-RU" sz="2600" dirty="0"/>
            </a:br>
            <a:r>
              <a:rPr lang="ru-RU" sz="2600" dirty="0"/>
              <a:t>· [ ] Столы-трансформеры (можно собрать для групповой работы)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Насколько вам важна возможность регулировки? </a:t>
            </a:r>
            <a:br>
              <a:rPr lang="ru-RU" sz="2600" dirty="0"/>
            </a:br>
            <a:r>
              <a:rPr lang="ru-RU" sz="2600" dirty="0"/>
              <a:t>· [ ] Очень (хочу регулировать высоту под себя) </a:t>
            </a:r>
            <a:br>
              <a:rPr lang="ru-RU" sz="2600" dirty="0"/>
            </a:br>
            <a:r>
              <a:rPr lang="ru-RU" sz="2600" dirty="0"/>
              <a:t>· [ ] Частично (достаточно регулировки наклона столешницы) </a:t>
            </a:r>
            <a:br>
              <a:rPr lang="ru-RU" sz="2600" dirty="0"/>
            </a:br>
            <a:r>
              <a:rPr lang="ru-RU" sz="2600" dirty="0"/>
              <a:t>· [ ] Не нужно (главное — стабильность)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Где вы обычно размещаете рюкзак/сумку во время занятия? </a:t>
            </a:r>
            <a:br>
              <a:rPr lang="ru-RU" sz="2600" dirty="0"/>
            </a:br>
            <a:r>
              <a:rPr lang="ru-RU" sz="2600" dirty="0"/>
              <a:t>· [ ] На полу </a:t>
            </a:r>
            <a:br>
              <a:rPr lang="ru-RU" sz="2600" dirty="0"/>
            </a:br>
            <a:r>
              <a:rPr lang="ru-RU" sz="2600" dirty="0"/>
              <a:t>· [ ] На спинке стула </a:t>
            </a:r>
            <a:br>
              <a:rPr lang="ru-RU" sz="2600" dirty="0"/>
            </a:br>
            <a:r>
              <a:rPr lang="ru-RU" sz="2600" dirty="0"/>
              <a:t>· [ ] На коленях </a:t>
            </a:r>
            <a:br>
              <a:rPr lang="ru-RU" sz="2600" dirty="0"/>
            </a:br>
            <a:r>
              <a:rPr lang="ru-RU" sz="2600" dirty="0"/>
              <a:t>· [ ] На отдельной полке/в нише стола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/>
              <a:t>Оцените важность подставки под ноутбук/планшет: </a:t>
            </a:r>
            <a:br>
              <a:rPr lang="ru-RU" sz="2600" dirty="0"/>
            </a:br>
            <a:r>
              <a:rPr lang="ru-RU" sz="2600" dirty="0"/>
              <a:t>· [ ] Необходима</a:t>
            </a:r>
            <a:br>
              <a:rPr lang="ru-RU" sz="2600" dirty="0"/>
            </a:br>
            <a:r>
              <a:rPr lang="ru-RU" sz="2600" dirty="0"/>
              <a:t>· [ ] Было бы </a:t>
            </a:r>
            <a:r>
              <a:rPr lang="en" sz="2600" dirty="0"/>
              <a:t>nice to have </a:t>
            </a:r>
            <a:br>
              <a:rPr lang="ru-RU" sz="2600" dirty="0"/>
            </a:br>
            <a:r>
              <a:rPr lang="en" sz="2600" dirty="0"/>
              <a:t>· [ ] </a:t>
            </a:r>
            <a:r>
              <a:rPr lang="ru-RU" sz="2600" dirty="0"/>
              <a:t>Не нужна, занимает место</a:t>
            </a:r>
          </a:p>
          <a:p>
            <a:pPr marL="0" indent="0">
              <a:buNone/>
            </a:pP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6303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4F744E-FD9B-2F32-7731-7D9B0ECA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75" y="383587"/>
            <a:ext cx="10861110" cy="6090825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Блок 3: Дизайн и форма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Какой материал столешницы вам кажется наиболее практичным? </a:t>
            </a:r>
            <a:br>
              <a:rPr lang="ru-RU" sz="2200" dirty="0"/>
            </a:br>
            <a:r>
              <a:rPr lang="ru-RU" sz="2200" dirty="0"/>
              <a:t>· [ ] Матовая (не бликует) </a:t>
            </a:r>
            <a:br>
              <a:rPr lang="ru-RU" sz="2200" dirty="0"/>
            </a:br>
            <a:r>
              <a:rPr lang="ru-RU" sz="2200" dirty="0"/>
              <a:t>· [ ] Дерево/под дерево </a:t>
            </a:r>
            <a:br>
              <a:rPr lang="ru-RU" sz="2200" dirty="0"/>
            </a:br>
            <a:r>
              <a:rPr lang="ru-RU" sz="2200" dirty="0"/>
              <a:t>· [ ] Глянцевая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Какая форма столешницы удобнее для вас? </a:t>
            </a:r>
            <a:br>
              <a:rPr lang="ru-RU" sz="2200" dirty="0"/>
            </a:br>
            <a:r>
              <a:rPr lang="ru-RU" sz="2200" dirty="0"/>
              <a:t>· [ ] Прямоугольная (классика) </a:t>
            </a:r>
            <a:br>
              <a:rPr lang="ru-RU" sz="2200" dirty="0"/>
            </a:br>
            <a:r>
              <a:rPr lang="ru-RU" sz="2200" dirty="0"/>
              <a:t>· [ ] Скошенная/трапециевидная (удобнее для письма) </a:t>
            </a:r>
            <a:br>
              <a:rPr lang="ru-RU" sz="2200" dirty="0"/>
            </a:br>
            <a:r>
              <a:rPr lang="ru-RU" sz="2200" dirty="0"/>
              <a:t>· [ ] С закругленными краями (эстетика и безопасность)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Какой цвет отделки вам приятнее? </a:t>
            </a:r>
            <a:br>
              <a:rPr lang="ru-RU" sz="2200" dirty="0"/>
            </a:br>
            <a:r>
              <a:rPr lang="ru-RU" sz="2200" dirty="0"/>
              <a:t>· [ ] Светлые тона (светло-серый, белый, бежевый) </a:t>
            </a:r>
            <a:br>
              <a:rPr lang="ru-RU" sz="2200" dirty="0"/>
            </a:br>
            <a:r>
              <a:rPr lang="ru-RU" sz="2200" dirty="0"/>
              <a:t>· [ ] Темные тона (коричневый, графитовый) </a:t>
            </a:r>
            <a:br>
              <a:rPr lang="ru-RU" sz="2200" dirty="0"/>
            </a:br>
            <a:r>
              <a:rPr lang="ru-RU" sz="2200" dirty="0"/>
              <a:t>· [ ] Натуральные оттенки дерева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Что важнее в дизайне аудитории? </a:t>
            </a:r>
            <a:br>
              <a:rPr lang="ru-RU" sz="2200" dirty="0"/>
            </a:br>
            <a:r>
              <a:rPr lang="ru-RU" sz="2200" dirty="0"/>
              <a:t>· [ ] Единый стиль для порядка </a:t>
            </a:r>
            <a:br>
              <a:rPr lang="ru-RU" sz="2200" dirty="0"/>
            </a:br>
            <a:r>
              <a:rPr lang="ru-RU" sz="2200" dirty="0"/>
              <a:t>· [ ] Разная мебель под задачи аудитории </a:t>
            </a:r>
            <a:br>
              <a:rPr lang="ru-RU" sz="2200" dirty="0"/>
            </a:br>
            <a:r>
              <a:rPr lang="ru-RU" sz="2200" dirty="0"/>
              <a:t>· [ ] Мне безразлично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/>
              <a:t>Какую конфигурацию мест в лекционной аудитории вы считаете более удобной? </a:t>
            </a:r>
            <a:br>
              <a:rPr lang="ru-RU" sz="2200" dirty="0"/>
            </a:br>
            <a:r>
              <a:rPr lang="ru-RU" sz="2200" dirty="0"/>
              <a:t>· [ ] Прямые ряды · [ ] Амфитеатр с изогнутыми столами · [ ] Не вижу разницы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7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3F976-51D4-9BA3-97CA-CEEADD8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Финальный вопрос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4941-1719-A392-F86B-D9237979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52"/>
            <a:ext cx="10515600" cy="4351338"/>
          </a:xfrm>
        </p:spPr>
        <p:txBody>
          <a:bodyPr/>
          <a:lstStyle/>
          <a:p>
            <a:r>
              <a:rPr lang="ru-RU" dirty="0"/>
              <a:t>Ваша главная "боль" или пожелание относительно столов в наших аудиториях? Опишите в одном предложении</a:t>
            </a:r>
          </a:p>
        </p:txBody>
      </p:sp>
    </p:spTree>
    <p:extLst>
      <p:ext uri="{BB962C8B-B14F-4D97-AF65-F5344CB8AC3E}">
        <p14:creationId xmlns:p14="http://schemas.microsoft.com/office/powerpoint/2010/main" val="235228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C90B4-4100-6D01-FDAD-6A140C1D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опроса и портрет опрошенного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9B0456-0CD3-66AE-8B2C-D2F087B9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 1</a:t>
            </a:r>
          </a:p>
          <a:p>
            <a:pPr marL="0" indent="0">
              <a:buNone/>
            </a:pPr>
            <a:r>
              <a:rPr lang="ru-RU" sz="2400" dirty="0"/>
              <a:t>Общая характеристика: «Цифровой прагматик»</a:t>
            </a:r>
          </a:p>
          <a:p>
            <a:pPr marL="0" indent="0">
              <a:buNone/>
            </a:pPr>
            <a:r>
              <a:rPr lang="ru-RU" sz="2400" dirty="0"/>
              <a:t>Это студент, чья учебная деятельность глубоко интегрирована с цифровыми технологиями, но при этом он ценит простое, надежное и функциональное оборудование. </a:t>
            </a:r>
            <a:br>
              <a:rPr lang="ru-RU" sz="2400" dirty="0"/>
            </a:br>
            <a:r>
              <a:rPr lang="ru-RU" sz="2400" dirty="0"/>
              <a:t>Его главный приоритет — эффективность и личный комфорт во время длительных занятий. Он не гонится за модными трендами в дизайне, если они не несут практической пользы.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91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11124A-36C0-3BFE-FF12-CFA51DE2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53" y="645091"/>
            <a:ext cx="10660694" cy="621290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Блок 2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Ключевые черты и предпочтения: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Технологичность: Активно использует ноутбук на занятиях (это самый частый выбор)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Для него критически важно или желательно наличие встроенной розетки/</a:t>
            </a:r>
            <a:r>
              <a:rPr lang="en" dirty="0"/>
              <a:t>USB </a:t>
            </a:r>
            <a:r>
              <a:rPr lang="ru-RU" dirty="0"/>
              <a:t>для зарядки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Предпочитаемый формат занятий: Большинство склоняется к семинарам/практикумам или лабораторным работам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Главный приоритет — комфорт и эргономика: На первом месте для него стоит удобство расположения ног и просторное </a:t>
            </a:r>
            <a:r>
              <a:rPr lang="ru-RU" dirty="0" err="1"/>
              <a:t>подстольное</a:t>
            </a:r>
            <a:r>
              <a:rPr lang="ru-RU" dirty="0"/>
              <a:t> пространство.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Второй по важности фактор — широкая столешница, чтобы разместить и гаджет, и тетрадь.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Тип стола: Чаще предпочитает индивидуальную парту или общий стол на 2-3 человек, что говорит о желании иметь личное пространство, но при этом возможность для небольшой групповой работы.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Регулировка: Мнения разделились. Есть активные сторонники регулировки высоты под себя, но также много тех, кто ценит прежде всего стабильность конструкции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Аксессуары: Отношение к дополнительным элементам (полка для рюкзака, подставка для ноутбука) скорее нейтрально-положительное ("было бы </a:t>
            </a:r>
            <a:r>
              <a:rPr lang="en" dirty="0"/>
              <a:t>nice to have")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При этом раздражает, когда рюкзак некуда деть, кроме как на пол. </a:t>
            </a:r>
          </a:p>
        </p:txBody>
      </p:sp>
    </p:spTree>
    <p:extLst>
      <p:ext uri="{BB962C8B-B14F-4D97-AF65-F5344CB8AC3E}">
        <p14:creationId xmlns:p14="http://schemas.microsoft.com/office/powerpoint/2010/main" val="239730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E2907E-6C63-30AB-DEA0-5E4CCDEA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62" y="472814"/>
            <a:ext cx="11224364" cy="6003142"/>
          </a:xfrm>
        </p:spPr>
        <p:txBody>
          <a:bodyPr/>
          <a:lstStyle/>
          <a:p>
            <a:r>
              <a:rPr lang="ru-RU" dirty="0"/>
              <a:t>Блок 3</a:t>
            </a:r>
          </a:p>
          <a:p>
            <a:pPr marL="0" indent="0">
              <a:buNone/>
            </a:pPr>
            <a:r>
              <a:rPr lang="ru-RU" dirty="0"/>
              <a:t>Взгляд на дизайн: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Практичность превыше эстетики.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 качестве материала столешницы чаще выбирается дерево/под дерево или матовая поверхность (которая не бликует и не отвлекает).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Цветовые предпочтения разнятся, но есть легкий крен в сторону натуральных оттенков и светлых тонов, создающих менее давящую атмосферу.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 форме столешницы лидирует классический прямоугольник. · В дизайне аудитории большинство за единый стиль и порядок.</a:t>
            </a:r>
          </a:p>
        </p:txBody>
      </p:sp>
    </p:spTree>
    <p:extLst>
      <p:ext uri="{BB962C8B-B14F-4D97-AF65-F5344CB8AC3E}">
        <p14:creationId xmlns:p14="http://schemas.microsoft.com/office/powerpoint/2010/main" val="58734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C667D-84DE-7411-3324-30C114B9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Главные "боли" и потребности (выводы на основе финальных вопросов)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5BB6A-B2D3-6075-3AB7-DDCC0F19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 Опрос выявил одну магистральную проблему, которая волнует     студентов больше всего:</a:t>
            </a:r>
          </a:p>
          <a:p>
            <a:r>
              <a:rPr lang="ru-RU" dirty="0"/>
              <a:t>Эргономика и пространство для ног. </a:t>
            </a:r>
            <a:br>
              <a:rPr lang="ru-RU" dirty="0"/>
            </a:br>
            <a:r>
              <a:rPr lang="ru-RU" dirty="0"/>
              <a:t>Подавляющее число жалоб так или иначе связано с нехваткой места под столом: упираются колени, некуда поставить ноги, неудобно сидеть. </a:t>
            </a:r>
          </a:p>
          <a:p>
            <a:r>
              <a:rPr lang="ru-RU" dirty="0"/>
              <a:t>Это свидетельствует о том, что существующая мебель либо устарела, либо не рассчитана на антропометрические данные современных студентов. </a:t>
            </a:r>
          </a:p>
          <a:p>
            <a:r>
              <a:rPr lang="ru-RU" dirty="0"/>
              <a:t>Второстепенные, но важные проблемы: недостаток ниш/полок для личных вещей (рюкзаков), проблемы с обзором доски/проектора с некоторых мест.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056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1021</Words>
  <Application>Microsoft Macintosh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Портрет опрошенного студента</vt:lpstr>
      <vt:lpstr>Состав вопросов</vt:lpstr>
      <vt:lpstr>Презентация PowerPoint</vt:lpstr>
      <vt:lpstr>Презентация PowerPoint</vt:lpstr>
      <vt:lpstr>Финальный вопрос</vt:lpstr>
      <vt:lpstr>Результаты опроса и портрет опрошенного</vt:lpstr>
      <vt:lpstr>Презентация PowerPoint</vt:lpstr>
      <vt:lpstr>Презентация PowerPoint</vt:lpstr>
      <vt:lpstr>Главные "боли" и потребности (выводы на основе финальных вопросов)</vt:lpstr>
      <vt:lpstr>Итоговый образ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Богданова Екатерина Алексеевна</dc:creator>
  <cp:lastModifiedBy>Богданова Екатерина Алексеевна</cp:lastModifiedBy>
  <cp:revision>1</cp:revision>
  <dcterms:created xsi:type="dcterms:W3CDTF">2025-09-19T08:45:45Z</dcterms:created>
  <dcterms:modified xsi:type="dcterms:W3CDTF">2025-09-19T09:13:28Z</dcterms:modified>
</cp:coreProperties>
</file>