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F75CE-C5C7-4B2C-9C93-706B12C39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AEF09C-B175-4DB5-97C1-3152DDB79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23DAD-3B66-4514-B199-7339F03F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1291-FEC4-4F21-B29D-26B8F32AFDB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8DB0A-4092-4B35-AD0C-FC5B1CA7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E91D5-4A58-4963-AD3E-7C3659CE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4550-C49A-469B-B4B0-B4A58A72D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7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0CD38-EFEC-44E7-BE35-85703EEA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5B9985-CCC8-48F1-947E-A0371121E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EEE39-3FF8-4AAF-8E61-3011125B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1291-FEC4-4F21-B29D-26B8F32AFDB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E2B00-235C-4CC9-B75C-5F12135D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F5B75-5608-4E60-8B9A-6739D081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4550-C49A-469B-B4B0-B4A58A72D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4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D133DC-7E1B-4C27-980F-CE3CBBD98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C2FA49-5236-435F-B1F4-AA70ACBA4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FDD2E-0F4B-469B-B2B4-9BB85126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1291-FEC4-4F21-B29D-26B8F32AFDB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DDD09-A9CC-4173-B375-DF9B00A8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168C7-84F3-47CC-A5F1-EA710C70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4550-C49A-469B-B4B0-B4A58A72D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6BC6A-4E54-489C-AC2C-F60A5CB2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402CC-0A26-4775-BF10-E3953056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C432E-FA9F-4C60-A5E9-0353EDE8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1291-FEC4-4F21-B29D-26B8F32AFDB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05577-FB5B-4EE2-817A-5133434D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084B3-2B6B-47CF-A70C-1982DC94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4550-C49A-469B-B4B0-B4A58A72D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1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7883B-D06F-470A-8608-A073A55E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7FE05-EBCA-4C70-B8B9-9B2285DAA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38244-9205-4D7E-98F3-74D2EE5B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1291-FEC4-4F21-B29D-26B8F32AFDB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9124C-0387-4916-8CB0-4661D13B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03087-2141-491F-AAF8-2CE60998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4550-C49A-469B-B4B0-B4A58A72D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7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41CD4-3D5C-4712-ACFA-968A4133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24743-B69B-4EA7-863F-204516B21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0CD8D2-F9B3-429D-9254-1F8048B58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FC441-6F4B-4F9F-BEE0-1ECC409B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1291-FEC4-4F21-B29D-26B8F32AFDB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57E96-61AB-4DCB-8ABF-E27EC739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B609F-392F-489E-AC7F-F3D8AE07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4550-C49A-469B-B4B0-B4A58A72D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4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E362E-740F-49A9-A21D-6E1B45C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2828B-1FDC-4C47-99B7-A4A28EB51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A22078-11A2-415A-9BD2-909929E96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7A83CE-F307-4DB8-ABD2-AD277200B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B75FA-B988-4BA2-BE12-D595E6033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07D76D-B423-446B-ACB9-115C7958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1291-FEC4-4F21-B29D-26B8F32AFDB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32A706-A49D-4B45-A6FD-ED611D9D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B2FDD2-69B5-4C04-A492-D02D4715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4550-C49A-469B-B4B0-B4A58A72D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1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39A9E-4E07-4334-8664-F1CC6325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F4F40C-6DAB-464F-AE1B-E3E84E06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1291-FEC4-4F21-B29D-26B8F32AFDB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B58CD-D3B4-4736-9080-2C400262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A6995-0556-439C-AB38-AC9F8DD8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4550-C49A-469B-B4B0-B4A58A72D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AF91A7-BA30-4730-9892-3E344600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1291-FEC4-4F21-B29D-26B8F32AFDB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8B73B4-4E6C-4107-8669-28C55F2B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96A68-E872-452A-8683-6FBB9AEE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4550-C49A-469B-B4B0-B4A58A72D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B2154-98C3-4CB7-9419-E05C7A579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949E3-D633-494A-A1CE-EED883D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40C2D8-329E-4B6C-A868-7F46BB00D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43931-E9F3-4138-8828-7C511181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1291-FEC4-4F21-B29D-26B8F32AFDB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04A29-EF64-4E92-8A47-2747B754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78C4F-BD95-4D12-8633-463D8F15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4550-C49A-469B-B4B0-B4A58A72D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5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29DA6-0C95-4623-92B0-68FB98F3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2CCD4B-A1DC-4DCE-A006-E7AB718C7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AFF0D-8909-4447-AF0B-9CD3566F6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99597-E35E-474B-A449-676A3A48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1291-FEC4-4F21-B29D-26B8F32AFDB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73D6BF-F545-4FC3-9555-2706914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38401-950F-4209-9963-A63988A2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4550-C49A-469B-B4B0-B4A58A72D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7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DC86FE-4380-493E-9FDF-D485FD30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37469-BE5D-4442-A2BE-18531D3E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625FB-A546-44BB-AD02-178484C16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1291-FEC4-4F21-B29D-26B8F32AFDB8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75F71-50FF-4E7E-B1A9-3EF18A86A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BAA54-850F-406F-BF4A-D151CF1ED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4550-C49A-469B-B4B0-B4A58A72D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9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C904B-AA17-4B9A-94C3-86201AC1A404}"/>
              </a:ext>
            </a:extLst>
          </p:cNvPr>
          <p:cNvSpPr/>
          <p:nvPr/>
        </p:nvSpPr>
        <p:spPr>
          <a:xfrm>
            <a:off x="740229" y="256875"/>
            <a:ext cx="3733800" cy="629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60D87-0F12-4A11-B6CD-0EC388A08DCD}"/>
              </a:ext>
            </a:extLst>
          </p:cNvPr>
          <p:cNvSpPr/>
          <p:nvPr/>
        </p:nvSpPr>
        <p:spPr>
          <a:xfrm>
            <a:off x="1730829" y="1040646"/>
            <a:ext cx="1687285" cy="1556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1102283-AA7B-40EA-8936-F37CCE51DDBB}"/>
              </a:ext>
            </a:extLst>
          </p:cNvPr>
          <p:cNvSpPr/>
          <p:nvPr/>
        </p:nvSpPr>
        <p:spPr>
          <a:xfrm>
            <a:off x="990600" y="4556732"/>
            <a:ext cx="3222171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5B1ADD-3713-4DAE-9C47-420E6FDBC343}"/>
              </a:ext>
            </a:extLst>
          </p:cNvPr>
          <p:cNvSpPr/>
          <p:nvPr/>
        </p:nvSpPr>
        <p:spPr>
          <a:xfrm>
            <a:off x="990600" y="5046590"/>
            <a:ext cx="3222171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ECFF9-BB15-417F-8DC8-6468039507D4}"/>
              </a:ext>
            </a:extLst>
          </p:cNvPr>
          <p:cNvSpPr txBox="1"/>
          <p:nvPr/>
        </p:nvSpPr>
        <p:spPr>
          <a:xfrm>
            <a:off x="2035628" y="576504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89D036-E00B-4CBC-A2D8-C86EA3C63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48294"/>
              </p:ext>
            </p:extLst>
          </p:nvPr>
        </p:nvGraphicFramePr>
        <p:xfrm>
          <a:off x="4778828" y="619006"/>
          <a:ext cx="7141027" cy="5415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256">
                  <a:extLst>
                    <a:ext uri="{9D8B030D-6E8A-4147-A177-3AD203B41FA5}">
                      <a16:colId xmlns:a16="http://schemas.microsoft.com/office/drawing/2014/main" val="875359943"/>
                    </a:ext>
                  </a:extLst>
                </a:gridCol>
                <a:gridCol w="1785258">
                  <a:extLst>
                    <a:ext uri="{9D8B030D-6E8A-4147-A177-3AD203B41FA5}">
                      <a16:colId xmlns:a16="http://schemas.microsoft.com/office/drawing/2014/main" val="3457450087"/>
                    </a:ext>
                  </a:extLst>
                </a:gridCol>
                <a:gridCol w="4713513">
                  <a:extLst>
                    <a:ext uri="{9D8B030D-6E8A-4147-A177-3AD203B41FA5}">
                      <a16:colId xmlns:a16="http://schemas.microsoft.com/office/drawing/2014/main" val="3289330798"/>
                    </a:ext>
                  </a:extLst>
                </a:gridCol>
              </a:tblGrid>
              <a:tr h="288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60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 입력란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길이</a:t>
                      </a:r>
                      <a:r>
                        <a:rPr lang="en-US" altLang="ko-KR" dirty="0"/>
                        <a:t>: 5~20 / 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영어만 입력 가능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r>
                        <a:rPr lang="ko-KR" altLang="en-US" dirty="0"/>
                        <a:t> 입력란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길이</a:t>
                      </a:r>
                      <a:r>
                        <a:rPr lang="en-US" altLang="ko-KR" dirty="0"/>
                        <a:t>: 5~20 / 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특수문자 입력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8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86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8389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9532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50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4228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4323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5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72891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8E315984-02CE-4FC0-97BF-F16BB77936B7}"/>
              </a:ext>
            </a:extLst>
          </p:cNvPr>
          <p:cNvSpPr/>
          <p:nvPr/>
        </p:nvSpPr>
        <p:spPr>
          <a:xfrm>
            <a:off x="756557" y="4088646"/>
            <a:ext cx="468086" cy="4680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1A7C90-FD0B-44E1-9D8C-92D329691EE1}"/>
              </a:ext>
            </a:extLst>
          </p:cNvPr>
          <p:cNvSpPr/>
          <p:nvPr/>
        </p:nvSpPr>
        <p:spPr>
          <a:xfrm>
            <a:off x="756557" y="4709134"/>
            <a:ext cx="468086" cy="4680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2DE44BA-B659-44DF-9F9B-26AC777537EA}"/>
              </a:ext>
            </a:extLst>
          </p:cNvPr>
          <p:cNvSpPr/>
          <p:nvPr/>
        </p:nvSpPr>
        <p:spPr>
          <a:xfrm>
            <a:off x="1567542" y="5536448"/>
            <a:ext cx="468086" cy="4680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98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C904B-AA17-4B9A-94C3-86201AC1A404}"/>
              </a:ext>
            </a:extLst>
          </p:cNvPr>
          <p:cNvSpPr/>
          <p:nvPr/>
        </p:nvSpPr>
        <p:spPr>
          <a:xfrm>
            <a:off x="772886" y="180675"/>
            <a:ext cx="3733800" cy="629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89D036-E00B-4CBC-A2D8-C86EA3C63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6923"/>
              </p:ext>
            </p:extLst>
          </p:nvPr>
        </p:nvGraphicFramePr>
        <p:xfrm>
          <a:off x="4699907" y="523490"/>
          <a:ext cx="7141027" cy="5692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256">
                  <a:extLst>
                    <a:ext uri="{9D8B030D-6E8A-4147-A177-3AD203B41FA5}">
                      <a16:colId xmlns:a16="http://schemas.microsoft.com/office/drawing/2014/main" val="875359943"/>
                    </a:ext>
                  </a:extLst>
                </a:gridCol>
                <a:gridCol w="1785258">
                  <a:extLst>
                    <a:ext uri="{9D8B030D-6E8A-4147-A177-3AD203B41FA5}">
                      <a16:colId xmlns:a16="http://schemas.microsoft.com/office/drawing/2014/main" val="3457450087"/>
                    </a:ext>
                  </a:extLst>
                </a:gridCol>
                <a:gridCol w="4713513">
                  <a:extLst>
                    <a:ext uri="{9D8B030D-6E8A-4147-A177-3AD203B41FA5}">
                      <a16:colId xmlns:a16="http://schemas.microsoft.com/office/drawing/2014/main" val="3289330798"/>
                    </a:ext>
                  </a:extLst>
                </a:gridCol>
              </a:tblGrid>
              <a:tr h="368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상세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60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썸네일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모달창으로</a:t>
                      </a:r>
                      <a:r>
                        <a:rPr lang="ko-KR" altLang="en-US" dirty="0"/>
                        <a:t> 갤러리 </a:t>
                      </a:r>
                      <a:r>
                        <a:rPr lang="en-US" altLang="ko-KR" dirty="0"/>
                        <a:t>or </a:t>
                      </a:r>
                      <a:r>
                        <a:rPr lang="ko-KR" altLang="en-US" dirty="0"/>
                        <a:t>카메라 선택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물품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8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물품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r>
                        <a:rPr lang="ko-KR" altLang="en-US" dirty="0"/>
                        <a:t>스토어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모두 스토어에 저장 후 스토어에서 일괄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86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8389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추가하기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스토어에 정보 저장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이후 물품 등록 페이지로 다시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9532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50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4228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4323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5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7289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3EC6CEA-A605-495B-A888-50A67667A5C4}"/>
              </a:ext>
            </a:extLst>
          </p:cNvPr>
          <p:cNvSpPr/>
          <p:nvPr/>
        </p:nvSpPr>
        <p:spPr>
          <a:xfrm>
            <a:off x="772886" y="180675"/>
            <a:ext cx="3733800" cy="766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물품 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C0745-6B14-34BB-EE4F-7433080C813C}"/>
              </a:ext>
            </a:extLst>
          </p:cNvPr>
          <p:cNvSpPr txBox="1"/>
          <p:nvPr/>
        </p:nvSpPr>
        <p:spPr>
          <a:xfrm>
            <a:off x="5012009" y="-273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물품 등록 상세 페이지</a:t>
            </a:r>
            <a:endParaRPr lang="en-US" altLang="ko-KR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A46026F-98D0-393F-5D58-798B22FD56CF}"/>
              </a:ext>
            </a:extLst>
          </p:cNvPr>
          <p:cNvSpPr/>
          <p:nvPr/>
        </p:nvSpPr>
        <p:spPr>
          <a:xfrm>
            <a:off x="1025595" y="6024306"/>
            <a:ext cx="3222171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9BEBE1-DC97-8C6B-572B-490DA744F651}"/>
              </a:ext>
            </a:extLst>
          </p:cNvPr>
          <p:cNvSpPr/>
          <p:nvPr/>
        </p:nvSpPr>
        <p:spPr>
          <a:xfrm>
            <a:off x="1807029" y="1110343"/>
            <a:ext cx="1654628" cy="137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+</a:t>
            </a:r>
          </a:p>
          <a:p>
            <a:pPr algn="ctr"/>
            <a:r>
              <a:rPr lang="ko-KR" altLang="en-US" sz="1100" dirty="0"/>
              <a:t>썸네일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1067F7-404B-1AF0-DD9A-F257D2040FE7}"/>
              </a:ext>
            </a:extLst>
          </p:cNvPr>
          <p:cNvSpPr/>
          <p:nvPr/>
        </p:nvSpPr>
        <p:spPr>
          <a:xfrm>
            <a:off x="1025595" y="2886655"/>
            <a:ext cx="3222171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물품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C4F9890-FE9A-CF00-5415-390784F78010}"/>
              </a:ext>
            </a:extLst>
          </p:cNvPr>
          <p:cNvSpPr/>
          <p:nvPr/>
        </p:nvSpPr>
        <p:spPr>
          <a:xfrm>
            <a:off x="1023257" y="3529140"/>
            <a:ext cx="3222171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물품 세부 정보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9F2C37-6D63-1019-935F-408FD44D99A6}"/>
              </a:ext>
            </a:extLst>
          </p:cNvPr>
          <p:cNvSpPr txBox="1"/>
          <p:nvPr/>
        </p:nvSpPr>
        <p:spPr>
          <a:xfrm>
            <a:off x="1023257" y="3925404"/>
            <a:ext cx="3222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제품 사양</a:t>
            </a:r>
            <a:r>
              <a:rPr lang="en-US" altLang="ko-KR" sz="1000" dirty="0"/>
              <a:t>, </a:t>
            </a:r>
            <a:r>
              <a:rPr lang="ko-KR" altLang="en-US" sz="1000" dirty="0"/>
              <a:t>위치</a:t>
            </a:r>
            <a:r>
              <a:rPr lang="en-US" altLang="ko-KR" sz="1000" dirty="0"/>
              <a:t>, </a:t>
            </a:r>
            <a:r>
              <a:rPr lang="ko-KR" altLang="en-US" sz="1000" dirty="0"/>
              <a:t>주의사항을 자유롭게 기입해주세요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5265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C904B-AA17-4B9A-94C3-86201AC1A404}"/>
              </a:ext>
            </a:extLst>
          </p:cNvPr>
          <p:cNvSpPr/>
          <p:nvPr/>
        </p:nvSpPr>
        <p:spPr>
          <a:xfrm>
            <a:off x="772886" y="180675"/>
            <a:ext cx="3733800" cy="629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89D036-E00B-4CBC-A2D8-C86EA3C63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27942"/>
              </p:ext>
            </p:extLst>
          </p:nvPr>
        </p:nvGraphicFramePr>
        <p:xfrm>
          <a:off x="4778828" y="619006"/>
          <a:ext cx="7141027" cy="5415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256">
                  <a:extLst>
                    <a:ext uri="{9D8B030D-6E8A-4147-A177-3AD203B41FA5}">
                      <a16:colId xmlns:a16="http://schemas.microsoft.com/office/drawing/2014/main" val="875359943"/>
                    </a:ext>
                  </a:extLst>
                </a:gridCol>
                <a:gridCol w="1785258">
                  <a:extLst>
                    <a:ext uri="{9D8B030D-6E8A-4147-A177-3AD203B41FA5}">
                      <a16:colId xmlns:a16="http://schemas.microsoft.com/office/drawing/2014/main" val="3457450087"/>
                    </a:ext>
                  </a:extLst>
                </a:gridCol>
                <a:gridCol w="4713513">
                  <a:extLst>
                    <a:ext uri="{9D8B030D-6E8A-4147-A177-3AD203B41FA5}">
                      <a16:colId xmlns:a16="http://schemas.microsoft.com/office/drawing/2014/main" val="3289330798"/>
                    </a:ext>
                  </a:extLst>
                </a:gridCol>
              </a:tblGrid>
              <a:tr h="288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60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QR</a:t>
                      </a:r>
                      <a:r>
                        <a:rPr lang="ko-KR" altLang="en-US" dirty="0"/>
                        <a:t>코드 출력 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프린터 연동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8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86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8389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9532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50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4228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4323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5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7289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3EC6CEA-A605-495B-A888-50A67667A5C4}"/>
              </a:ext>
            </a:extLst>
          </p:cNvPr>
          <p:cNvSpPr/>
          <p:nvPr/>
        </p:nvSpPr>
        <p:spPr>
          <a:xfrm>
            <a:off x="772886" y="180675"/>
            <a:ext cx="3733800" cy="766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모니토리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A60E1-85AA-4464-BD9E-60E4F68C2440}"/>
              </a:ext>
            </a:extLst>
          </p:cNvPr>
          <p:cNvSpPr txBox="1"/>
          <p:nvPr/>
        </p:nvSpPr>
        <p:spPr>
          <a:xfrm>
            <a:off x="5164409" y="6238994"/>
            <a:ext cx="57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27B869-FEF2-4BE6-9404-482550A6270F}"/>
              </a:ext>
            </a:extLst>
          </p:cNvPr>
          <p:cNvSpPr/>
          <p:nvPr/>
        </p:nvSpPr>
        <p:spPr>
          <a:xfrm>
            <a:off x="1025596" y="2771866"/>
            <a:ext cx="3222171" cy="554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QR </a:t>
            </a:r>
            <a:r>
              <a:rPr lang="ko-KR" altLang="en-US" dirty="0">
                <a:solidFill>
                  <a:schemeClr val="tx1"/>
                </a:solidFill>
              </a:rPr>
              <a:t>출력하기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74341-B976-4D17-9154-81C23C21D579}"/>
              </a:ext>
            </a:extLst>
          </p:cNvPr>
          <p:cNvSpPr txBox="1"/>
          <p:nvPr/>
        </p:nvSpPr>
        <p:spPr>
          <a:xfrm>
            <a:off x="1736434" y="184491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     등록이 </a:t>
            </a:r>
            <a:endParaRPr lang="en-US" altLang="ko-KR" dirty="0"/>
          </a:p>
          <a:p>
            <a:r>
              <a:rPr lang="ko-KR" altLang="en-US" dirty="0"/>
              <a:t>완료되었습니다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6485C-A1E0-45A9-A0EF-986816AE440A}"/>
              </a:ext>
            </a:extLst>
          </p:cNvPr>
          <p:cNvSpPr txBox="1"/>
          <p:nvPr/>
        </p:nvSpPr>
        <p:spPr>
          <a:xfrm>
            <a:off x="5534523" y="5678855"/>
            <a:ext cx="561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기관 관리자는 추후 일반 사용자를 관리자로 지정할</a:t>
            </a:r>
            <a:endParaRPr lang="en-US" altLang="ko-KR" dirty="0"/>
          </a:p>
          <a:p>
            <a:r>
              <a:rPr lang="ko-KR" altLang="en-US" dirty="0"/>
              <a:t>수도 있음</a:t>
            </a:r>
            <a:r>
              <a:rPr lang="en-US" altLang="ko-KR" dirty="0"/>
              <a:t>. (</a:t>
            </a:r>
            <a:r>
              <a:rPr lang="ko-KR" altLang="en-US" dirty="0"/>
              <a:t>추후 개발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14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DCA6C9-2C4D-4D1D-95B4-95EB5CB89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656" y="280897"/>
            <a:ext cx="2954172" cy="65779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85BDFA-674B-4139-9163-E5A43BB73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03" y="280897"/>
            <a:ext cx="2796812" cy="629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4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C904B-AA17-4B9A-94C3-86201AC1A404}"/>
              </a:ext>
            </a:extLst>
          </p:cNvPr>
          <p:cNvSpPr/>
          <p:nvPr/>
        </p:nvSpPr>
        <p:spPr>
          <a:xfrm>
            <a:off x="740229" y="256875"/>
            <a:ext cx="3733800" cy="629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1102283-AA7B-40EA-8936-F37CCE51DDBB}"/>
              </a:ext>
            </a:extLst>
          </p:cNvPr>
          <p:cNvSpPr/>
          <p:nvPr/>
        </p:nvSpPr>
        <p:spPr>
          <a:xfrm>
            <a:off x="990598" y="1260162"/>
            <a:ext cx="3222171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5B1ADD-3713-4DAE-9C47-420E6FDBC343}"/>
              </a:ext>
            </a:extLst>
          </p:cNvPr>
          <p:cNvSpPr/>
          <p:nvPr/>
        </p:nvSpPr>
        <p:spPr>
          <a:xfrm>
            <a:off x="990598" y="1975916"/>
            <a:ext cx="3222171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ECFF9-BB15-417F-8DC8-6468039507D4}"/>
              </a:ext>
            </a:extLst>
          </p:cNvPr>
          <p:cNvSpPr txBox="1"/>
          <p:nvPr/>
        </p:nvSpPr>
        <p:spPr>
          <a:xfrm>
            <a:off x="1970313" y="400972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89D036-E00B-4CBC-A2D8-C86EA3C63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26450"/>
              </p:ext>
            </p:extLst>
          </p:nvPr>
        </p:nvGraphicFramePr>
        <p:xfrm>
          <a:off x="4778828" y="619006"/>
          <a:ext cx="7141027" cy="5415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256">
                  <a:extLst>
                    <a:ext uri="{9D8B030D-6E8A-4147-A177-3AD203B41FA5}">
                      <a16:colId xmlns:a16="http://schemas.microsoft.com/office/drawing/2014/main" val="875359943"/>
                    </a:ext>
                  </a:extLst>
                </a:gridCol>
                <a:gridCol w="1785258">
                  <a:extLst>
                    <a:ext uri="{9D8B030D-6E8A-4147-A177-3AD203B41FA5}">
                      <a16:colId xmlns:a16="http://schemas.microsoft.com/office/drawing/2014/main" val="3457450087"/>
                    </a:ext>
                  </a:extLst>
                </a:gridCol>
                <a:gridCol w="4713513">
                  <a:extLst>
                    <a:ext uri="{9D8B030D-6E8A-4147-A177-3AD203B41FA5}">
                      <a16:colId xmlns:a16="http://schemas.microsoft.com/office/drawing/2014/main" val="3289330798"/>
                    </a:ext>
                  </a:extLst>
                </a:gridCol>
              </a:tblGrid>
              <a:tr h="288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60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길이</a:t>
                      </a:r>
                      <a:r>
                        <a:rPr lang="en-US" altLang="ko-KR" dirty="0"/>
                        <a:t>: 5~20 / 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영어만 입력 가능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r>
                        <a:rPr lang="ko-KR" altLang="en-US" dirty="0"/>
                        <a:t>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길이</a:t>
                      </a:r>
                      <a:r>
                        <a:rPr lang="en-US" altLang="ko-KR" dirty="0"/>
                        <a:t>: 5~20 / 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특수문자 입력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8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 </a:t>
                      </a:r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추후 수정 가능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길이</a:t>
                      </a:r>
                      <a:r>
                        <a:rPr lang="en-US" altLang="ko-KR" dirty="0"/>
                        <a:t>: 2~20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양식을 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86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약관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동의 모두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8389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9532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50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4228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4323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5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72891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AD549B0-107A-49BC-B187-AD53C4E35A20}"/>
              </a:ext>
            </a:extLst>
          </p:cNvPr>
          <p:cNvCxnSpPr/>
          <p:nvPr/>
        </p:nvCxnSpPr>
        <p:spPr>
          <a:xfrm>
            <a:off x="740229" y="914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29BC9D9-3D62-4F97-898D-4654E4944C0E}"/>
              </a:ext>
            </a:extLst>
          </p:cNvPr>
          <p:cNvSpPr/>
          <p:nvPr/>
        </p:nvSpPr>
        <p:spPr>
          <a:xfrm>
            <a:off x="990598" y="2678336"/>
            <a:ext cx="3222171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Pw </a:t>
            </a:r>
            <a:r>
              <a:rPr lang="ko-KR" altLang="en-US" dirty="0"/>
              <a:t>확인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77ADC48-2517-4746-9B12-C9B4F5AECBE5}"/>
              </a:ext>
            </a:extLst>
          </p:cNvPr>
          <p:cNvSpPr/>
          <p:nvPr/>
        </p:nvSpPr>
        <p:spPr>
          <a:xfrm>
            <a:off x="990598" y="3345392"/>
            <a:ext cx="3222171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B32CED9-A417-4889-9D34-CCE9A780B511}"/>
              </a:ext>
            </a:extLst>
          </p:cNvPr>
          <p:cNvSpPr/>
          <p:nvPr/>
        </p:nvSpPr>
        <p:spPr>
          <a:xfrm>
            <a:off x="990598" y="4088646"/>
            <a:ext cx="1197431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315984-02CE-4FC0-97BF-F16BB77936B7}"/>
              </a:ext>
            </a:extLst>
          </p:cNvPr>
          <p:cNvSpPr/>
          <p:nvPr/>
        </p:nvSpPr>
        <p:spPr>
          <a:xfrm>
            <a:off x="685799" y="941449"/>
            <a:ext cx="468086" cy="4680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9AC9F51-92DF-4ECA-BF96-F1A074720E03}"/>
              </a:ext>
            </a:extLst>
          </p:cNvPr>
          <p:cNvSpPr/>
          <p:nvPr/>
        </p:nvSpPr>
        <p:spPr>
          <a:xfrm>
            <a:off x="729338" y="1641033"/>
            <a:ext cx="468086" cy="4680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E46382D-10E1-43EC-A902-D597B8712C55}"/>
              </a:ext>
            </a:extLst>
          </p:cNvPr>
          <p:cNvSpPr/>
          <p:nvPr/>
        </p:nvSpPr>
        <p:spPr>
          <a:xfrm>
            <a:off x="696684" y="2377848"/>
            <a:ext cx="468086" cy="4680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E40D1B5-3A66-40FA-8600-FB4DD25A848E}"/>
              </a:ext>
            </a:extLst>
          </p:cNvPr>
          <p:cNvSpPr/>
          <p:nvPr/>
        </p:nvSpPr>
        <p:spPr>
          <a:xfrm>
            <a:off x="740228" y="3038692"/>
            <a:ext cx="468086" cy="4680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6BD506-B6F6-4E4E-81AF-6B3DEAB986DA}"/>
              </a:ext>
            </a:extLst>
          </p:cNvPr>
          <p:cNvSpPr/>
          <p:nvPr/>
        </p:nvSpPr>
        <p:spPr>
          <a:xfrm>
            <a:off x="756557" y="3760949"/>
            <a:ext cx="468086" cy="4680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D7912A4-372F-418B-9EC6-1B37C394745E}"/>
              </a:ext>
            </a:extLst>
          </p:cNvPr>
          <p:cNvCxnSpPr/>
          <p:nvPr/>
        </p:nvCxnSpPr>
        <p:spPr>
          <a:xfrm>
            <a:off x="756557" y="5736771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931EF38-6109-4E86-BC1E-E5DAAB8EF998}"/>
              </a:ext>
            </a:extLst>
          </p:cNvPr>
          <p:cNvSpPr/>
          <p:nvPr/>
        </p:nvSpPr>
        <p:spPr>
          <a:xfrm>
            <a:off x="990598" y="4853128"/>
            <a:ext cx="3222171" cy="3483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개인정보 이용 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72516-4B1F-41D7-AE65-993EA33BC40B}"/>
              </a:ext>
            </a:extLst>
          </p:cNvPr>
          <p:cNvSpPr/>
          <p:nvPr/>
        </p:nvSpPr>
        <p:spPr>
          <a:xfrm>
            <a:off x="1012371" y="5294949"/>
            <a:ext cx="3222171" cy="3483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마케팅 이용 동의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67C151B-4537-4915-B284-ABC9FBE277DA}"/>
              </a:ext>
            </a:extLst>
          </p:cNvPr>
          <p:cNvSpPr/>
          <p:nvPr/>
        </p:nvSpPr>
        <p:spPr>
          <a:xfrm>
            <a:off x="990598" y="5790083"/>
            <a:ext cx="3222171" cy="666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00FD5A2-42FE-4E7A-8BE0-9212049CA72B}"/>
              </a:ext>
            </a:extLst>
          </p:cNvPr>
          <p:cNvSpPr/>
          <p:nvPr/>
        </p:nvSpPr>
        <p:spPr>
          <a:xfrm>
            <a:off x="3254828" y="4099260"/>
            <a:ext cx="1197431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86A9BD-6E96-4AD1-93A3-2AA0A2027950}"/>
              </a:ext>
            </a:extLst>
          </p:cNvPr>
          <p:cNvSpPr/>
          <p:nvPr/>
        </p:nvSpPr>
        <p:spPr>
          <a:xfrm>
            <a:off x="2294163" y="4099260"/>
            <a:ext cx="1197431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F43B2A5-A654-45EC-82C7-3A890105258F}"/>
              </a:ext>
            </a:extLst>
          </p:cNvPr>
          <p:cNvSpPr/>
          <p:nvPr/>
        </p:nvSpPr>
        <p:spPr>
          <a:xfrm>
            <a:off x="778328" y="4621483"/>
            <a:ext cx="468086" cy="4680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05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C904B-AA17-4B9A-94C3-86201AC1A404}"/>
              </a:ext>
            </a:extLst>
          </p:cNvPr>
          <p:cNvSpPr/>
          <p:nvPr/>
        </p:nvSpPr>
        <p:spPr>
          <a:xfrm>
            <a:off x="772886" y="180675"/>
            <a:ext cx="3733800" cy="629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89D036-E00B-4CBC-A2D8-C86EA3C63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18872"/>
              </p:ext>
            </p:extLst>
          </p:nvPr>
        </p:nvGraphicFramePr>
        <p:xfrm>
          <a:off x="4778828" y="619006"/>
          <a:ext cx="7141027" cy="5146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256">
                  <a:extLst>
                    <a:ext uri="{9D8B030D-6E8A-4147-A177-3AD203B41FA5}">
                      <a16:colId xmlns:a16="http://schemas.microsoft.com/office/drawing/2014/main" val="875359943"/>
                    </a:ext>
                  </a:extLst>
                </a:gridCol>
                <a:gridCol w="1785258">
                  <a:extLst>
                    <a:ext uri="{9D8B030D-6E8A-4147-A177-3AD203B41FA5}">
                      <a16:colId xmlns:a16="http://schemas.microsoft.com/office/drawing/2014/main" val="3457450087"/>
                    </a:ext>
                  </a:extLst>
                </a:gridCol>
                <a:gridCol w="4713513">
                  <a:extLst>
                    <a:ext uri="{9D8B030D-6E8A-4147-A177-3AD203B41FA5}">
                      <a16:colId xmlns:a16="http://schemas.microsoft.com/office/drawing/2014/main" val="3289330798"/>
                    </a:ext>
                  </a:extLst>
                </a:gridCol>
              </a:tblGrid>
              <a:tr h="288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60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8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86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8389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9532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50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4228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4323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5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7289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8438895-CA45-448A-9F6C-66460A72E9EC}"/>
              </a:ext>
            </a:extLst>
          </p:cNvPr>
          <p:cNvSpPr txBox="1"/>
          <p:nvPr/>
        </p:nvSpPr>
        <p:spPr>
          <a:xfrm>
            <a:off x="2008414" y="2501915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 완료</a:t>
            </a:r>
          </a:p>
        </p:txBody>
      </p:sp>
    </p:spTree>
    <p:extLst>
      <p:ext uri="{BB962C8B-B14F-4D97-AF65-F5344CB8AC3E}">
        <p14:creationId xmlns:p14="http://schemas.microsoft.com/office/powerpoint/2010/main" val="81494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C904B-AA17-4B9A-94C3-86201AC1A404}"/>
              </a:ext>
            </a:extLst>
          </p:cNvPr>
          <p:cNvSpPr/>
          <p:nvPr/>
        </p:nvSpPr>
        <p:spPr>
          <a:xfrm>
            <a:off x="772886" y="180675"/>
            <a:ext cx="3733800" cy="629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89D036-E00B-4CBC-A2D8-C86EA3C63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16861"/>
              </p:ext>
            </p:extLst>
          </p:nvPr>
        </p:nvGraphicFramePr>
        <p:xfrm>
          <a:off x="4778828" y="619006"/>
          <a:ext cx="7141027" cy="38849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256">
                  <a:extLst>
                    <a:ext uri="{9D8B030D-6E8A-4147-A177-3AD203B41FA5}">
                      <a16:colId xmlns:a16="http://schemas.microsoft.com/office/drawing/2014/main" val="875359943"/>
                    </a:ext>
                  </a:extLst>
                </a:gridCol>
                <a:gridCol w="1785258">
                  <a:extLst>
                    <a:ext uri="{9D8B030D-6E8A-4147-A177-3AD203B41FA5}">
                      <a16:colId xmlns:a16="http://schemas.microsoft.com/office/drawing/2014/main" val="3457450087"/>
                    </a:ext>
                  </a:extLst>
                </a:gridCol>
                <a:gridCol w="4713513">
                  <a:extLst>
                    <a:ext uri="{9D8B030D-6E8A-4147-A177-3AD203B41FA5}">
                      <a16:colId xmlns:a16="http://schemas.microsoft.com/office/drawing/2014/main" val="3289330798"/>
                    </a:ext>
                  </a:extLst>
                </a:gridCol>
              </a:tblGrid>
              <a:tr h="3302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608931"/>
                  </a:ext>
                </a:extLst>
              </a:tr>
              <a:tr h="330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기관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공통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기관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간단 기관 소개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글자 제한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671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관리 기관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관리자 입장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기관 등록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80469"/>
                  </a:ext>
                </a:extLst>
              </a:tr>
              <a:tr h="5778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소속 기관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사용자 입장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소속 등록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82982"/>
                  </a:ext>
                </a:extLst>
              </a:tr>
              <a:tr h="3302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1967"/>
                  </a:ext>
                </a:extLst>
              </a:tr>
              <a:tr h="3302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86442"/>
                  </a:ext>
                </a:extLst>
              </a:tr>
              <a:tr h="3302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83896"/>
                  </a:ext>
                </a:extLst>
              </a:tr>
              <a:tr h="776001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9532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3EC6CEA-A605-495B-A888-50A67667A5C4}"/>
              </a:ext>
            </a:extLst>
          </p:cNvPr>
          <p:cNvSpPr/>
          <p:nvPr/>
        </p:nvSpPr>
        <p:spPr>
          <a:xfrm>
            <a:off x="772886" y="180675"/>
            <a:ext cx="3733800" cy="766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모니토리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54768-C22F-40A0-BE51-15E67CDE8582}"/>
              </a:ext>
            </a:extLst>
          </p:cNvPr>
          <p:cNvSpPr txBox="1"/>
          <p:nvPr/>
        </p:nvSpPr>
        <p:spPr>
          <a:xfrm>
            <a:off x="903515" y="10784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관리 기관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80546-98F7-4C88-967F-AD52915A123A}"/>
              </a:ext>
            </a:extLst>
          </p:cNvPr>
          <p:cNvSpPr txBox="1"/>
          <p:nvPr/>
        </p:nvSpPr>
        <p:spPr>
          <a:xfrm>
            <a:off x="897209" y="462462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소속 기관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DF30EB8-A9CC-4C41-873B-EF2626FFCF0C}"/>
              </a:ext>
            </a:extLst>
          </p:cNvPr>
          <p:cNvSpPr/>
          <p:nvPr/>
        </p:nvSpPr>
        <p:spPr>
          <a:xfrm>
            <a:off x="903514" y="1447800"/>
            <a:ext cx="1735409" cy="1360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기관 이름</a:t>
            </a:r>
            <a:endParaRPr lang="en-US" altLang="ko-KR" dirty="0"/>
          </a:p>
          <a:p>
            <a:pPr algn="ctr"/>
            <a:r>
              <a:rPr lang="ko-KR" altLang="en-US" sz="1400" dirty="0"/>
              <a:t>간단 기관 소개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07B286A-4FC5-4312-BFC5-FBB9479686B8}"/>
              </a:ext>
            </a:extLst>
          </p:cNvPr>
          <p:cNvSpPr/>
          <p:nvPr/>
        </p:nvSpPr>
        <p:spPr>
          <a:xfrm>
            <a:off x="897209" y="2947836"/>
            <a:ext cx="1741714" cy="13607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+</a:t>
            </a:r>
            <a:endParaRPr lang="ko-KR" altLang="en-US" sz="48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5D17B8D-3BFE-44C6-94C5-CA1747A7C66B}"/>
              </a:ext>
            </a:extLst>
          </p:cNvPr>
          <p:cNvSpPr/>
          <p:nvPr/>
        </p:nvSpPr>
        <p:spPr>
          <a:xfrm>
            <a:off x="963386" y="4993959"/>
            <a:ext cx="1741714" cy="13607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+</a:t>
            </a:r>
            <a:endParaRPr lang="ko-KR" altLang="en-US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A60E1-85AA-4464-BD9E-60E4F68C2440}"/>
              </a:ext>
            </a:extLst>
          </p:cNvPr>
          <p:cNvSpPr txBox="1"/>
          <p:nvPr/>
        </p:nvSpPr>
        <p:spPr>
          <a:xfrm>
            <a:off x="5021166" y="4858670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관리 기관은 관리자 입장에서 들어가는 기관</a:t>
            </a:r>
            <a:endParaRPr lang="en-US" altLang="ko-KR" dirty="0"/>
          </a:p>
          <a:p>
            <a:r>
              <a:rPr lang="ko-KR" altLang="en-US" dirty="0"/>
              <a:t>소속 기관은 사용자 입장에서 들어가는 기관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C03B0F3-ABFD-4280-A6E5-E78124BE8409}"/>
              </a:ext>
            </a:extLst>
          </p:cNvPr>
          <p:cNvSpPr/>
          <p:nvPr/>
        </p:nvSpPr>
        <p:spPr>
          <a:xfrm>
            <a:off x="729343" y="1371796"/>
            <a:ext cx="468086" cy="4680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51C508B-AA2B-41C3-9CCB-37FE7C5E0817}"/>
              </a:ext>
            </a:extLst>
          </p:cNvPr>
          <p:cNvSpPr/>
          <p:nvPr/>
        </p:nvSpPr>
        <p:spPr>
          <a:xfrm>
            <a:off x="2705100" y="1447800"/>
            <a:ext cx="1735409" cy="1360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기관 이름</a:t>
            </a:r>
            <a:endParaRPr lang="en-US" altLang="ko-KR" dirty="0"/>
          </a:p>
          <a:p>
            <a:pPr algn="ctr"/>
            <a:r>
              <a:rPr lang="ko-KR" altLang="en-US" sz="1400" dirty="0"/>
              <a:t>간단 기관 소개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72B7FF-CD47-4634-8667-4B1934AE6191}"/>
              </a:ext>
            </a:extLst>
          </p:cNvPr>
          <p:cNvSpPr/>
          <p:nvPr/>
        </p:nvSpPr>
        <p:spPr>
          <a:xfrm>
            <a:off x="772886" y="3005319"/>
            <a:ext cx="468086" cy="4680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3A09DDD-C96D-4BBA-80D4-F4A3A18DD5FE}"/>
              </a:ext>
            </a:extLst>
          </p:cNvPr>
          <p:cNvSpPr/>
          <p:nvPr/>
        </p:nvSpPr>
        <p:spPr>
          <a:xfrm>
            <a:off x="838200" y="4993959"/>
            <a:ext cx="468086" cy="4680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C904B-AA17-4B9A-94C3-86201AC1A404}"/>
              </a:ext>
            </a:extLst>
          </p:cNvPr>
          <p:cNvSpPr/>
          <p:nvPr/>
        </p:nvSpPr>
        <p:spPr>
          <a:xfrm>
            <a:off x="772886" y="180675"/>
            <a:ext cx="3733800" cy="629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89D036-E00B-4CBC-A2D8-C86EA3C63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12878"/>
              </p:ext>
            </p:extLst>
          </p:nvPr>
        </p:nvGraphicFramePr>
        <p:xfrm>
          <a:off x="4778828" y="619006"/>
          <a:ext cx="7141027" cy="5146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256">
                  <a:extLst>
                    <a:ext uri="{9D8B030D-6E8A-4147-A177-3AD203B41FA5}">
                      <a16:colId xmlns:a16="http://schemas.microsoft.com/office/drawing/2014/main" val="875359943"/>
                    </a:ext>
                  </a:extLst>
                </a:gridCol>
                <a:gridCol w="1785258">
                  <a:extLst>
                    <a:ext uri="{9D8B030D-6E8A-4147-A177-3AD203B41FA5}">
                      <a16:colId xmlns:a16="http://schemas.microsoft.com/office/drawing/2014/main" val="3457450087"/>
                    </a:ext>
                  </a:extLst>
                </a:gridCol>
                <a:gridCol w="4713513">
                  <a:extLst>
                    <a:ext uri="{9D8B030D-6E8A-4147-A177-3AD203B41FA5}">
                      <a16:colId xmlns:a16="http://schemas.microsoft.com/office/drawing/2014/main" val="3289330798"/>
                    </a:ext>
                  </a:extLst>
                </a:gridCol>
              </a:tblGrid>
              <a:tr h="288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입력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상세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60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 이름 </a:t>
                      </a:r>
                      <a:r>
                        <a:rPr lang="ko-KR" altLang="en-US" dirty="0" err="1"/>
                        <a:t>고정값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미리 </a:t>
                      </a:r>
                      <a:r>
                        <a:rPr lang="ko-KR" altLang="en-US" dirty="0" err="1"/>
                        <a:t>받아옴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기관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길이</a:t>
                      </a:r>
                      <a:r>
                        <a:rPr lang="en-US" altLang="ko-KR" dirty="0"/>
                        <a:t>: 1~45</a:t>
                      </a:r>
                      <a:r>
                        <a:rPr lang="ko-KR" altLang="en-US" dirty="0"/>
                        <a:t>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8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기관 간단 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텍스트</a:t>
                      </a:r>
                      <a:r>
                        <a:rPr lang="en-US" altLang="ko-KR" dirty="0"/>
                        <a:t>, 200</a:t>
                      </a:r>
                      <a:r>
                        <a:rPr lang="ko-KR" altLang="en-US" dirty="0"/>
                        <a:t>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86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8389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9532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50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4228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4323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5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7289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3EC6CEA-A605-495B-A888-50A67667A5C4}"/>
              </a:ext>
            </a:extLst>
          </p:cNvPr>
          <p:cNvSpPr/>
          <p:nvPr/>
        </p:nvSpPr>
        <p:spPr>
          <a:xfrm>
            <a:off x="772886" y="180675"/>
            <a:ext cx="3733800" cy="766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모니토리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54768-C22F-40A0-BE51-15E67CDE8582}"/>
              </a:ext>
            </a:extLst>
          </p:cNvPr>
          <p:cNvSpPr txBox="1"/>
          <p:nvPr/>
        </p:nvSpPr>
        <p:spPr>
          <a:xfrm>
            <a:off x="903515" y="10784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 기관 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A60E1-85AA-4464-BD9E-60E4F68C2440}"/>
              </a:ext>
            </a:extLst>
          </p:cNvPr>
          <p:cNvSpPr txBox="1"/>
          <p:nvPr/>
        </p:nvSpPr>
        <p:spPr>
          <a:xfrm>
            <a:off x="5164409" y="623899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628C7F0-5C73-49C7-ACD1-2EDB84A5AB83}"/>
              </a:ext>
            </a:extLst>
          </p:cNvPr>
          <p:cNvSpPr/>
          <p:nvPr/>
        </p:nvSpPr>
        <p:spPr>
          <a:xfrm>
            <a:off x="1025596" y="1513114"/>
            <a:ext cx="3222171" cy="3483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고정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496EE7A-55B2-4DF7-ACFD-E355FBEE3CE0}"/>
              </a:ext>
            </a:extLst>
          </p:cNvPr>
          <p:cNvSpPr/>
          <p:nvPr/>
        </p:nvSpPr>
        <p:spPr>
          <a:xfrm>
            <a:off x="1025596" y="2057791"/>
            <a:ext cx="3222171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기관 이름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11BB41D-9094-4954-9E70-62C8737993B2}"/>
              </a:ext>
            </a:extLst>
          </p:cNvPr>
          <p:cNvSpPr/>
          <p:nvPr/>
        </p:nvSpPr>
        <p:spPr>
          <a:xfrm>
            <a:off x="1025595" y="2675693"/>
            <a:ext cx="3222171" cy="1058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기관 간단 소개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A543DCB-C0EA-400E-98FD-D64A7FB05A99}"/>
              </a:ext>
            </a:extLst>
          </p:cNvPr>
          <p:cNvSpPr/>
          <p:nvPr/>
        </p:nvSpPr>
        <p:spPr>
          <a:xfrm>
            <a:off x="1025595" y="6024306"/>
            <a:ext cx="3222171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460B77-2549-42E7-9F24-903504F4B797}"/>
              </a:ext>
            </a:extLst>
          </p:cNvPr>
          <p:cNvSpPr txBox="1"/>
          <p:nvPr/>
        </p:nvSpPr>
        <p:spPr>
          <a:xfrm>
            <a:off x="5446859" y="5961995"/>
            <a:ext cx="561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*Default</a:t>
            </a:r>
            <a:r>
              <a:rPr lang="ko-KR" altLang="en-US" dirty="0"/>
              <a:t>값으로 </a:t>
            </a:r>
            <a:r>
              <a:rPr lang="en-US" altLang="ko-KR" dirty="0" err="1"/>
              <a:t>userState</a:t>
            </a:r>
            <a:r>
              <a:rPr lang="ko-KR" altLang="en-US" dirty="0"/>
              <a:t>의 관리자로 등록됨</a:t>
            </a:r>
            <a:r>
              <a:rPr lang="en-US" altLang="ko-KR" dirty="0"/>
              <a:t>. (Hidden </a:t>
            </a:r>
            <a:r>
              <a:rPr lang="ko-KR" altLang="en-US" dirty="0"/>
              <a:t>값으로 받을 것으로 예상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86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C904B-AA17-4B9A-94C3-86201AC1A404}"/>
              </a:ext>
            </a:extLst>
          </p:cNvPr>
          <p:cNvSpPr/>
          <p:nvPr/>
        </p:nvSpPr>
        <p:spPr>
          <a:xfrm>
            <a:off x="772886" y="180675"/>
            <a:ext cx="3733800" cy="629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89D036-E00B-4CBC-A2D8-C86EA3C63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773588"/>
              </p:ext>
            </p:extLst>
          </p:nvPr>
        </p:nvGraphicFramePr>
        <p:xfrm>
          <a:off x="4778828" y="619006"/>
          <a:ext cx="7141027" cy="5963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256">
                  <a:extLst>
                    <a:ext uri="{9D8B030D-6E8A-4147-A177-3AD203B41FA5}">
                      <a16:colId xmlns:a16="http://schemas.microsoft.com/office/drawing/2014/main" val="875359943"/>
                    </a:ext>
                  </a:extLst>
                </a:gridCol>
                <a:gridCol w="1785258">
                  <a:extLst>
                    <a:ext uri="{9D8B030D-6E8A-4147-A177-3AD203B41FA5}">
                      <a16:colId xmlns:a16="http://schemas.microsoft.com/office/drawing/2014/main" val="3457450087"/>
                    </a:ext>
                  </a:extLst>
                </a:gridCol>
                <a:gridCol w="4713513">
                  <a:extLst>
                    <a:ext uri="{9D8B030D-6E8A-4147-A177-3AD203B41FA5}">
                      <a16:colId xmlns:a16="http://schemas.microsoft.com/office/drawing/2014/main" val="3289330798"/>
                    </a:ext>
                  </a:extLst>
                </a:gridCol>
              </a:tblGrid>
              <a:tr h="288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60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기관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비트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자리 랜덤 난수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(QR</a:t>
                      </a:r>
                      <a:r>
                        <a:rPr lang="ko-KR" altLang="en-US" dirty="0"/>
                        <a:t>코드 </a:t>
                      </a:r>
                      <a:r>
                        <a:rPr lang="en-US" altLang="ko-KR" dirty="0"/>
                        <a:t>== </a:t>
                      </a:r>
                      <a:r>
                        <a:rPr lang="ko-KR" altLang="en-US" dirty="0"/>
                        <a:t>기관코드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물품코드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물품 코드는 임의의 시작점에서 </a:t>
                      </a:r>
                      <a:r>
                        <a:rPr lang="en-US" altLang="ko-KR"/>
                        <a:t>Auto Increment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8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86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8389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9532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50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4228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4323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5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7289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3EC6CEA-A605-495B-A888-50A67667A5C4}"/>
              </a:ext>
            </a:extLst>
          </p:cNvPr>
          <p:cNvSpPr/>
          <p:nvPr/>
        </p:nvSpPr>
        <p:spPr>
          <a:xfrm>
            <a:off x="772886" y="180675"/>
            <a:ext cx="3733800" cy="766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모니토리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54768-C22F-40A0-BE51-15E67CDE8582}"/>
              </a:ext>
            </a:extLst>
          </p:cNvPr>
          <p:cNvSpPr txBox="1"/>
          <p:nvPr/>
        </p:nvSpPr>
        <p:spPr>
          <a:xfrm>
            <a:off x="903515" y="10784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 기관 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A60E1-85AA-4464-BD9E-60E4F68C2440}"/>
              </a:ext>
            </a:extLst>
          </p:cNvPr>
          <p:cNvSpPr txBox="1"/>
          <p:nvPr/>
        </p:nvSpPr>
        <p:spPr>
          <a:xfrm>
            <a:off x="5164409" y="6238994"/>
            <a:ext cx="57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27B869-FEF2-4BE6-9404-482550A6270F}"/>
              </a:ext>
            </a:extLst>
          </p:cNvPr>
          <p:cNvSpPr/>
          <p:nvPr/>
        </p:nvSpPr>
        <p:spPr>
          <a:xfrm>
            <a:off x="1025596" y="2771866"/>
            <a:ext cx="3222171" cy="554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기관 코드</a:t>
            </a:r>
            <a:r>
              <a:rPr lang="en-US" altLang="ko-KR" dirty="0">
                <a:solidFill>
                  <a:schemeClr val="tx1"/>
                </a:solidFill>
              </a:rPr>
              <a:t>: XXXX </a:t>
            </a:r>
            <a:r>
              <a:rPr lang="en-US" altLang="ko-KR" dirty="0" err="1">
                <a:solidFill>
                  <a:schemeClr val="tx1"/>
                </a:solidFill>
              </a:rPr>
              <a:t>XXXX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74341-B976-4D17-9154-81C23C21D579}"/>
              </a:ext>
            </a:extLst>
          </p:cNvPr>
          <p:cNvSpPr txBox="1"/>
          <p:nvPr/>
        </p:nvSpPr>
        <p:spPr>
          <a:xfrm>
            <a:off x="1955242" y="184491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기관 등록이 </a:t>
            </a:r>
            <a:endParaRPr lang="en-US" altLang="ko-KR" dirty="0"/>
          </a:p>
          <a:p>
            <a:r>
              <a:rPr lang="ko-KR" altLang="en-US" dirty="0"/>
              <a:t>완료되었습니다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6485C-A1E0-45A9-A0EF-986816AE440A}"/>
              </a:ext>
            </a:extLst>
          </p:cNvPr>
          <p:cNvSpPr txBox="1"/>
          <p:nvPr/>
        </p:nvSpPr>
        <p:spPr>
          <a:xfrm>
            <a:off x="5534523" y="5678855"/>
            <a:ext cx="561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기관 관리자는 추후 일반 사용자를 관리자로 지정할</a:t>
            </a:r>
            <a:endParaRPr lang="en-US" altLang="ko-KR" dirty="0"/>
          </a:p>
          <a:p>
            <a:r>
              <a:rPr lang="ko-KR" altLang="en-US" dirty="0"/>
              <a:t>수도 있음</a:t>
            </a:r>
            <a:r>
              <a:rPr lang="en-US" altLang="ko-KR" dirty="0"/>
              <a:t>. (</a:t>
            </a:r>
            <a:r>
              <a:rPr lang="ko-KR" altLang="en-US" dirty="0"/>
              <a:t>추후 개발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F2B792C-9E16-4188-81BF-58B5F62F6166}"/>
              </a:ext>
            </a:extLst>
          </p:cNvPr>
          <p:cNvSpPr/>
          <p:nvPr/>
        </p:nvSpPr>
        <p:spPr>
          <a:xfrm>
            <a:off x="829433" y="2491244"/>
            <a:ext cx="468086" cy="4680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13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C904B-AA17-4B9A-94C3-86201AC1A404}"/>
              </a:ext>
            </a:extLst>
          </p:cNvPr>
          <p:cNvSpPr/>
          <p:nvPr/>
        </p:nvSpPr>
        <p:spPr>
          <a:xfrm>
            <a:off x="772886" y="180675"/>
            <a:ext cx="3733800" cy="629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89D036-E00B-4CBC-A2D8-C86EA3C63350}"/>
              </a:ext>
            </a:extLst>
          </p:cNvPr>
          <p:cNvGraphicFramePr>
            <a:graphicFrameLocks noGrp="1"/>
          </p:cNvGraphicFramePr>
          <p:nvPr/>
        </p:nvGraphicFramePr>
        <p:xfrm>
          <a:off x="4778828" y="619006"/>
          <a:ext cx="7141027" cy="5146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256">
                  <a:extLst>
                    <a:ext uri="{9D8B030D-6E8A-4147-A177-3AD203B41FA5}">
                      <a16:colId xmlns:a16="http://schemas.microsoft.com/office/drawing/2014/main" val="875359943"/>
                    </a:ext>
                  </a:extLst>
                </a:gridCol>
                <a:gridCol w="1785258">
                  <a:extLst>
                    <a:ext uri="{9D8B030D-6E8A-4147-A177-3AD203B41FA5}">
                      <a16:colId xmlns:a16="http://schemas.microsoft.com/office/drawing/2014/main" val="3457450087"/>
                    </a:ext>
                  </a:extLst>
                </a:gridCol>
                <a:gridCol w="4713513">
                  <a:extLst>
                    <a:ext uri="{9D8B030D-6E8A-4147-A177-3AD203B41FA5}">
                      <a16:colId xmlns:a16="http://schemas.microsoft.com/office/drawing/2014/main" val="3289330798"/>
                    </a:ext>
                  </a:extLst>
                </a:gridCol>
              </a:tblGrid>
              <a:tr h="288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입력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상세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60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 이름 </a:t>
                      </a:r>
                      <a:r>
                        <a:rPr lang="ko-KR" altLang="en-US" dirty="0" err="1"/>
                        <a:t>고정값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미리 </a:t>
                      </a:r>
                      <a:r>
                        <a:rPr lang="ko-KR" altLang="en-US" dirty="0" err="1"/>
                        <a:t>받아옴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기관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길이</a:t>
                      </a:r>
                      <a:r>
                        <a:rPr lang="en-US" altLang="ko-KR" dirty="0"/>
                        <a:t>: 1~45</a:t>
                      </a:r>
                      <a:r>
                        <a:rPr lang="ko-KR" altLang="en-US" dirty="0"/>
                        <a:t>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8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기관 간단 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텍스트</a:t>
                      </a:r>
                      <a:r>
                        <a:rPr lang="en-US" altLang="ko-KR" dirty="0"/>
                        <a:t>, 200</a:t>
                      </a:r>
                      <a:r>
                        <a:rPr lang="ko-KR" altLang="en-US" dirty="0"/>
                        <a:t>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86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8389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9532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50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4228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4323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5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7289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3EC6CEA-A605-495B-A888-50A67667A5C4}"/>
              </a:ext>
            </a:extLst>
          </p:cNvPr>
          <p:cNvSpPr/>
          <p:nvPr/>
        </p:nvSpPr>
        <p:spPr>
          <a:xfrm>
            <a:off x="772886" y="180675"/>
            <a:ext cx="3733800" cy="766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모니토리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54768-C22F-40A0-BE51-15E67CDE8582}"/>
              </a:ext>
            </a:extLst>
          </p:cNvPr>
          <p:cNvSpPr txBox="1"/>
          <p:nvPr/>
        </p:nvSpPr>
        <p:spPr>
          <a:xfrm>
            <a:off x="903515" y="10784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소속 기관 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A60E1-85AA-4464-BD9E-60E4F68C2440}"/>
              </a:ext>
            </a:extLst>
          </p:cNvPr>
          <p:cNvSpPr txBox="1"/>
          <p:nvPr/>
        </p:nvSpPr>
        <p:spPr>
          <a:xfrm>
            <a:off x="5012009" y="6103285"/>
            <a:ext cx="561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*Default</a:t>
            </a:r>
            <a:r>
              <a:rPr lang="ko-KR" altLang="en-US" dirty="0"/>
              <a:t>값으로 </a:t>
            </a:r>
            <a:r>
              <a:rPr lang="en-US" altLang="ko-KR" dirty="0" err="1"/>
              <a:t>userState</a:t>
            </a:r>
            <a:r>
              <a:rPr lang="ko-KR" altLang="en-US" dirty="0"/>
              <a:t>의 사용자로 등록됨</a:t>
            </a:r>
            <a:r>
              <a:rPr lang="en-US" altLang="ko-KR" dirty="0"/>
              <a:t>. (Hidden </a:t>
            </a:r>
            <a:r>
              <a:rPr lang="ko-KR" altLang="en-US" dirty="0"/>
              <a:t>값으로 받을 것으로 예상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628C7F0-5C73-49C7-ACD1-2EDB84A5AB83}"/>
              </a:ext>
            </a:extLst>
          </p:cNvPr>
          <p:cNvSpPr/>
          <p:nvPr/>
        </p:nvSpPr>
        <p:spPr>
          <a:xfrm>
            <a:off x="1025596" y="1513114"/>
            <a:ext cx="3222171" cy="3483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고정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496EE7A-55B2-4DF7-ACFD-E355FBEE3CE0}"/>
              </a:ext>
            </a:extLst>
          </p:cNvPr>
          <p:cNvSpPr/>
          <p:nvPr/>
        </p:nvSpPr>
        <p:spPr>
          <a:xfrm>
            <a:off x="1025596" y="2057791"/>
            <a:ext cx="3222171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기관 코드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11BB41D-9094-4954-9E70-62C8737993B2}"/>
              </a:ext>
            </a:extLst>
          </p:cNvPr>
          <p:cNvSpPr/>
          <p:nvPr/>
        </p:nvSpPr>
        <p:spPr>
          <a:xfrm>
            <a:off x="1025595" y="2675693"/>
            <a:ext cx="3222171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직급</a:t>
            </a:r>
            <a:r>
              <a:rPr lang="en-US" altLang="ko-KR" dirty="0"/>
              <a:t>/</a:t>
            </a:r>
            <a:r>
              <a:rPr lang="ko-KR" altLang="en-US" dirty="0"/>
              <a:t>부서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A543DCB-C0EA-400E-98FD-D64A7FB05A99}"/>
              </a:ext>
            </a:extLst>
          </p:cNvPr>
          <p:cNvSpPr/>
          <p:nvPr/>
        </p:nvSpPr>
        <p:spPr>
          <a:xfrm>
            <a:off x="1025595" y="6024306"/>
            <a:ext cx="3222171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51773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C904B-AA17-4B9A-94C3-86201AC1A404}"/>
              </a:ext>
            </a:extLst>
          </p:cNvPr>
          <p:cNvSpPr/>
          <p:nvPr/>
        </p:nvSpPr>
        <p:spPr>
          <a:xfrm>
            <a:off x="772886" y="180675"/>
            <a:ext cx="3733800" cy="629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89D036-E00B-4CBC-A2D8-C86EA3C63350}"/>
              </a:ext>
            </a:extLst>
          </p:cNvPr>
          <p:cNvGraphicFramePr>
            <a:graphicFrameLocks noGrp="1"/>
          </p:cNvGraphicFramePr>
          <p:nvPr/>
        </p:nvGraphicFramePr>
        <p:xfrm>
          <a:off x="4699907" y="523490"/>
          <a:ext cx="7141027" cy="5423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256">
                  <a:extLst>
                    <a:ext uri="{9D8B030D-6E8A-4147-A177-3AD203B41FA5}">
                      <a16:colId xmlns:a16="http://schemas.microsoft.com/office/drawing/2014/main" val="875359943"/>
                    </a:ext>
                  </a:extLst>
                </a:gridCol>
                <a:gridCol w="1785258">
                  <a:extLst>
                    <a:ext uri="{9D8B030D-6E8A-4147-A177-3AD203B41FA5}">
                      <a16:colId xmlns:a16="http://schemas.microsoft.com/office/drawing/2014/main" val="3457450087"/>
                    </a:ext>
                  </a:extLst>
                </a:gridCol>
                <a:gridCol w="4713513">
                  <a:extLst>
                    <a:ext uri="{9D8B030D-6E8A-4147-A177-3AD203B41FA5}">
                      <a16:colId xmlns:a16="http://schemas.microsoft.com/office/drawing/2014/main" val="3289330798"/>
                    </a:ext>
                  </a:extLst>
                </a:gridCol>
              </a:tblGrid>
              <a:tr h="368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상세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60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썸네일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배열로 함께 </a:t>
                      </a:r>
                      <a:r>
                        <a:rPr lang="ko-KR" altLang="en-US" dirty="0" err="1"/>
                        <a:t>받아옴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부품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8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부품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대여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반납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r>
                        <a:rPr lang="ko-KR" altLang="en-US" dirty="0"/>
                        <a:t>값으로 상태 표시만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페이지 이동</a:t>
                      </a:r>
                      <a:r>
                        <a:rPr lang="en-US" altLang="ko-KR" dirty="0"/>
                        <a:t>X)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물품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86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8389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9532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관리하기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물품의 초기 등록 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50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조언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물품 리스트 화면을 잠시 덮은 후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처리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이후 물품 리스트에서 교체 등 조언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4228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4323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5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7289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3EC6CEA-A605-495B-A888-50A67667A5C4}"/>
              </a:ext>
            </a:extLst>
          </p:cNvPr>
          <p:cNvSpPr/>
          <p:nvPr/>
        </p:nvSpPr>
        <p:spPr>
          <a:xfrm>
            <a:off x="772886" y="180675"/>
            <a:ext cx="3733800" cy="766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&lt;   </a:t>
            </a:r>
            <a:r>
              <a:rPr lang="ko-KR" altLang="en-US" dirty="0">
                <a:solidFill>
                  <a:schemeClr val="tx1"/>
                </a:solidFill>
              </a:rPr>
              <a:t>기관 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A60E1-85AA-4464-BD9E-60E4F68C2440}"/>
              </a:ext>
            </a:extLst>
          </p:cNvPr>
          <p:cNvSpPr txBox="1"/>
          <p:nvPr/>
        </p:nvSpPr>
        <p:spPr>
          <a:xfrm>
            <a:off x="4699907" y="6118831"/>
            <a:ext cx="561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하단바는 물품 리스트 화면에서만 보인다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칸은 반복문으로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669117-AA6D-4B6B-4032-E0336E88DF7F}"/>
              </a:ext>
            </a:extLst>
          </p:cNvPr>
          <p:cNvSpPr/>
          <p:nvPr/>
        </p:nvSpPr>
        <p:spPr>
          <a:xfrm>
            <a:off x="772886" y="5765046"/>
            <a:ext cx="3733800" cy="70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29AD2C3-0E4C-ED6A-39CC-2B80539AA74A}"/>
              </a:ext>
            </a:extLst>
          </p:cNvPr>
          <p:cNvSpPr/>
          <p:nvPr/>
        </p:nvSpPr>
        <p:spPr>
          <a:xfrm>
            <a:off x="2182586" y="549212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C0745-6B14-34BB-EE4F-7433080C813C}"/>
              </a:ext>
            </a:extLst>
          </p:cNvPr>
          <p:cNvSpPr txBox="1"/>
          <p:nvPr/>
        </p:nvSpPr>
        <p:spPr>
          <a:xfrm>
            <a:off x="5012009" y="-273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물품 리스트 페이지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75D751-5AF7-38BA-841D-A6CF359112F9}"/>
              </a:ext>
            </a:extLst>
          </p:cNvPr>
          <p:cNvSpPr/>
          <p:nvPr/>
        </p:nvSpPr>
        <p:spPr>
          <a:xfrm>
            <a:off x="936172" y="1197429"/>
            <a:ext cx="1098595" cy="105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썸넬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CAE44-5E21-8390-EBA3-59EDAE0293E3}"/>
              </a:ext>
            </a:extLst>
          </p:cNvPr>
          <p:cNvSpPr txBox="1"/>
          <p:nvPr/>
        </p:nvSpPr>
        <p:spPr>
          <a:xfrm>
            <a:off x="2034767" y="1163884"/>
            <a:ext cx="145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부품 이름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115B1F-8B57-0651-AC2E-90983B6F400B}"/>
              </a:ext>
            </a:extLst>
          </p:cNvPr>
          <p:cNvSpPr/>
          <p:nvPr/>
        </p:nvSpPr>
        <p:spPr>
          <a:xfrm>
            <a:off x="3096986" y="1856381"/>
            <a:ext cx="1108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관리하기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B4BE18-AC03-0EFD-41DD-8C1B6025D7D4}"/>
              </a:ext>
            </a:extLst>
          </p:cNvPr>
          <p:cNvSpPr/>
          <p:nvPr/>
        </p:nvSpPr>
        <p:spPr>
          <a:xfrm>
            <a:off x="2169842" y="1858919"/>
            <a:ext cx="7339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022F1-F040-23D3-F48D-8D537D82884C}"/>
              </a:ext>
            </a:extLst>
          </p:cNvPr>
          <p:cNvSpPr txBox="1"/>
          <p:nvPr/>
        </p:nvSpPr>
        <p:spPr>
          <a:xfrm>
            <a:off x="2034767" y="1479515"/>
            <a:ext cx="1339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부품 설명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F03ABC-0276-A9C6-344B-B2F25E750B92}"/>
              </a:ext>
            </a:extLst>
          </p:cNvPr>
          <p:cNvSpPr/>
          <p:nvPr/>
        </p:nvSpPr>
        <p:spPr>
          <a:xfrm>
            <a:off x="936172" y="2766918"/>
            <a:ext cx="1098595" cy="105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썸넬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22C903-5A3E-08F3-AE3B-FAEF12ED25EB}"/>
              </a:ext>
            </a:extLst>
          </p:cNvPr>
          <p:cNvSpPr txBox="1"/>
          <p:nvPr/>
        </p:nvSpPr>
        <p:spPr>
          <a:xfrm>
            <a:off x="2034767" y="2733373"/>
            <a:ext cx="1339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부품 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62C708-C350-CFE0-6DAB-9078531AB270}"/>
              </a:ext>
            </a:extLst>
          </p:cNvPr>
          <p:cNvSpPr/>
          <p:nvPr/>
        </p:nvSpPr>
        <p:spPr>
          <a:xfrm>
            <a:off x="3096986" y="3425870"/>
            <a:ext cx="1108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관리하기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C9A91C-9012-9CC3-D4FB-D3A1675515EE}"/>
              </a:ext>
            </a:extLst>
          </p:cNvPr>
          <p:cNvSpPr/>
          <p:nvPr/>
        </p:nvSpPr>
        <p:spPr>
          <a:xfrm>
            <a:off x="2169842" y="3428408"/>
            <a:ext cx="7339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A02198-B94B-E278-5798-396C1B656630}"/>
              </a:ext>
            </a:extLst>
          </p:cNvPr>
          <p:cNvSpPr txBox="1"/>
          <p:nvPr/>
        </p:nvSpPr>
        <p:spPr>
          <a:xfrm>
            <a:off x="2034767" y="3049004"/>
            <a:ext cx="1339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부품 설명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BF337DC-AD45-A52E-FAAF-DA6B4DEB8AF3}"/>
              </a:ext>
            </a:extLst>
          </p:cNvPr>
          <p:cNvSpPr/>
          <p:nvPr/>
        </p:nvSpPr>
        <p:spPr>
          <a:xfrm>
            <a:off x="936172" y="3959800"/>
            <a:ext cx="1098595" cy="105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썸넬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B39D5-A4D9-6697-5925-8443982F11EA}"/>
              </a:ext>
            </a:extLst>
          </p:cNvPr>
          <p:cNvSpPr txBox="1"/>
          <p:nvPr/>
        </p:nvSpPr>
        <p:spPr>
          <a:xfrm>
            <a:off x="2034767" y="3926255"/>
            <a:ext cx="1339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부품 이름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D62608-9BA5-7D6B-299C-E68E1B876024}"/>
              </a:ext>
            </a:extLst>
          </p:cNvPr>
          <p:cNvSpPr/>
          <p:nvPr/>
        </p:nvSpPr>
        <p:spPr>
          <a:xfrm>
            <a:off x="3096986" y="4618752"/>
            <a:ext cx="1108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관리하기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0ADF8F-710D-FBCB-DC32-9439EB9A1789}"/>
              </a:ext>
            </a:extLst>
          </p:cNvPr>
          <p:cNvSpPr/>
          <p:nvPr/>
        </p:nvSpPr>
        <p:spPr>
          <a:xfrm>
            <a:off x="2169842" y="4621290"/>
            <a:ext cx="7339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9BAA1D-EF5D-2B20-F3BE-352220EB16D0}"/>
              </a:ext>
            </a:extLst>
          </p:cNvPr>
          <p:cNvSpPr txBox="1"/>
          <p:nvPr/>
        </p:nvSpPr>
        <p:spPr>
          <a:xfrm>
            <a:off x="2034767" y="4241886"/>
            <a:ext cx="1339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부품 설명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D99A56-524A-9E3A-6FEF-51CC5696DB3E}"/>
              </a:ext>
            </a:extLst>
          </p:cNvPr>
          <p:cNvSpPr txBox="1"/>
          <p:nvPr/>
        </p:nvSpPr>
        <p:spPr>
          <a:xfrm>
            <a:off x="937035" y="5821284"/>
            <a:ext cx="1349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회원 명단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374CFF-45FB-97A9-5B2B-3C5DADA1494C}"/>
              </a:ext>
            </a:extLst>
          </p:cNvPr>
          <p:cNvSpPr txBox="1"/>
          <p:nvPr/>
        </p:nvSpPr>
        <p:spPr>
          <a:xfrm>
            <a:off x="3281398" y="5886030"/>
            <a:ext cx="1061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AI </a:t>
            </a:r>
            <a:r>
              <a:rPr lang="ko-KR" altLang="en-US" dirty="0"/>
              <a:t>조언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33A425C-F7EC-3BD5-1E5A-55127390BAF2}"/>
              </a:ext>
            </a:extLst>
          </p:cNvPr>
          <p:cNvSpPr/>
          <p:nvPr/>
        </p:nvSpPr>
        <p:spPr>
          <a:xfrm>
            <a:off x="3688433" y="5029461"/>
            <a:ext cx="606973" cy="594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AA0FCF-CE59-8915-B13E-B482110C6AF2}"/>
              </a:ext>
            </a:extLst>
          </p:cNvPr>
          <p:cNvSpPr/>
          <p:nvPr/>
        </p:nvSpPr>
        <p:spPr>
          <a:xfrm>
            <a:off x="936172" y="2338612"/>
            <a:ext cx="32694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(AI </a:t>
            </a:r>
            <a:r>
              <a:rPr lang="ko-KR" altLang="en-US" dirty="0">
                <a:solidFill>
                  <a:schemeClr val="tx1"/>
                </a:solidFill>
              </a:rPr>
              <a:t>조언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교체가 권장됩니다</a:t>
            </a:r>
          </a:p>
        </p:txBody>
      </p:sp>
    </p:spTree>
    <p:extLst>
      <p:ext uri="{BB962C8B-B14F-4D97-AF65-F5344CB8AC3E}">
        <p14:creationId xmlns:p14="http://schemas.microsoft.com/office/powerpoint/2010/main" val="364566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C904B-AA17-4B9A-94C3-86201AC1A404}"/>
              </a:ext>
            </a:extLst>
          </p:cNvPr>
          <p:cNvSpPr/>
          <p:nvPr/>
        </p:nvSpPr>
        <p:spPr>
          <a:xfrm>
            <a:off x="772886" y="180675"/>
            <a:ext cx="3733800" cy="6291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889D036-E00B-4CBC-A2D8-C86EA3C63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707877"/>
              </p:ext>
            </p:extLst>
          </p:nvPr>
        </p:nvGraphicFramePr>
        <p:xfrm>
          <a:off x="4699907" y="523490"/>
          <a:ext cx="7141027" cy="51486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256">
                  <a:extLst>
                    <a:ext uri="{9D8B030D-6E8A-4147-A177-3AD203B41FA5}">
                      <a16:colId xmlns:a16="http://schemas.microsoft.com/office/drawing/2014/main" val="875359943"/>
                    </a:ext>
                  </a:extLst>
                </a:gridCol>
                <a:gridCol w="1785258">
                  <a:extLst>
                    <a:ext uri="{9D8B030D-6E8A-4147-A177-3AD203B41FA5}">
                      <a16:colId xmlns:a16="http://schemas.microsoft.com/office/drawing/2014/main" val="3457450087"/>
                    </a:ext>
                  </a:extLst>
                </a:gridCol>
                <a:gridCol w="4713513">
                  <a:extLst>
                    <a:ext uri="{9D8B030D-6E8A-4147-A177-3AD203B41FA5}">
                      <a16:colId xmlns:a16="http://schemas.microsoft.com/office/drawing/2014/main" val="3289330798"/>
                    </a:ext>
                  </a:extLst>
                </a:gridCol>
              </a:tblGrid>
              <a:tr h="368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상세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60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아래 버튼으로 수정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버튼을 이용해 세부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8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8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물품 등록 상세 페이지로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정보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정말로 </a:t>
                      </a:r>
                      <a:r>
                        <a:rPr lang="ko-KR" altLang="en-US" dirty="0" err="1"/>
                        <a:t>지울거야</a:t>
                      </a:r>
                      <a:r>
                        <a:rPr lang="en-US" altLang="ko-KR" dirty="0"/>
                        <a:t>? </a:t>
                      </a:r>
                      <a:r>
                        <a:rPr lang="ko-KR" altLang="en-US" dirty="0" err="1"/>
                        <a:t>모달창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86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8389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물품 등록 상세 페이지로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정보 미포함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9532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뒤로가기</a:t>
                      </a:r>
                      <a:r>
                        <a:rPr lang="ko-KR" altLang="en-US" dirty="0"/>
                        <a:t>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정말로 돌아갈 거야</a:t>
                      </a:r>
                      <a:r>
                        <a:rPr lang="en-US" altLang="ko-KR" dirty="0"/>
                        <a:t>? </a:t>
                      </a:r>
                      <a:r>
                        <a:rPr lang="ko-KR" altLang="en-US" dirty="0" err="1"/>
                        <a:t>모달창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50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r>
                        <a:rPr lang="ko-KR" altLang="en-US" dirty="0"/>
                        <a:t>스토어 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물품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정보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썸네일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개수 모두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4228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4323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5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7289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3EC6CEA-A605-495B-A888-50A67667A5C4}"/>
              </a:ext>
            </a:extLst>
          </p:cNvPr>
          <p:cNvSpPr/>
          <p:nvPr/>
        </p:nvSpPr>
        <p:spPr>
          <a:xfrm>
            <a:off x="772886" y="180675"/>
            <a:ext cx="3733800" cy="766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&lt; </a:t>
            </a:r>
            <a:r>
              <a:rPr lang="ko-KR" altLang="en-US" dirty="0">
                <a:solidFill>
                  <a:schemeClr val="tx1"/>
                </a:solidFill>
              </a:rPr>
              <a:t>물품 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C0745-6B14-34BB-EE4F-7433080C813C}"/>
              </a:ext>
            </a:extLst>
          </p:cNvPr>
          <p:cNvSpPr txBox="1"/>
          <p:nvPr/>
        </p:nvSpPr>
        <p:spPr>
          <a:xfrm>
            <a:off x="5012009" y="-273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물품 등록 페이지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90CA928-DE28-733F-FB02-2BC828DF416E}"/>
              </a:ext>
            </a:extLst>
          </p:cNvPr>
          <p:cNvSpPr/>
          <p:nvPr/>
        </p:nvSpPr>
        <p:spPr>
          <a:xfrm>
            <a:off x="1001486" y="1132113"/>
            <a:ext cx="3309257" cy="2264229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12DEF2-5C76-360D-A9CF-0B6E68484C69}"/>
              </a:ext>
            </a:extLst>
          </p:cNvPr>
          <p:cNvSpPr/>
          <p:nvPr/>
        </p:nvSpPr>
        <p:spPr>
          <a:xfrm>
            <a:off x="1041312" y="1220089"/>
            <a:ext cx="1098595" cy="105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썸넬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78BF7E-0417-55B1-F27D-EFD795D33E69}"/>
              </a:ext>
            </a:extLst>
          </p:cNvPr>
          <p:cNvSpPr txBox="1"/>
          <p:nvPr/>
        </p:nvSpPr>
        <p:spPr>
          <a:xfrm>
            <a:off x="2139907" y="1186544"/>
            <a:ext cx="145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물품 이름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7CFB6C-936F-0EC0-58F5-CEA7227FF188}"/>
              </a:ext>
            </a:extLst>
          </p:cNvPr>
          <p:cNvSpPr txBox="1"/>
          <p:nvPr/>
        </p:nvSpPr>
        <p:spPr>
          <a:xfrm>
            <a:off x="2275546" y="1692232"/>
            <a:ext cx="707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개수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AB5691-3476-A5AD-FCEA-E63A5EE52239}"/>
              </a:ext>
            </a:extLst>
          </p:cNvPr>
          <p:cNvSpPr/>
          <p:nvPr/>
        </p:nvSpPr>
        <p:spPr>
          <a:xfrm>
            <a:off x="3790195" y="1701978"/>
            <a:ext cx="377283" cy="33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F94DD7A-6138-0A87-B299-3E33226410C9}"/>
              </a:ext>
            </a:extLst>
          </p:cNvPr>
          <p:cNvSpPr/>
          <p:nvPr/>
        </p:nvSpPr>
        <p:spPr>
          <a:xfrm>
            <a:off x="3269647" y="1692232"/>
            <a:ext cx="37728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EB6394E-6D70-96CA-E6AE-33815DE37F1B}"/>
              </a:ext>
            </a:extLst>
          </p:cNvPr>
          <p:cNvSpPr/>
          <p:nvPr/>
        </p:nvSpPr>
        <p:spPr>
          <a:xfrm>
            <a:off x="1025595" y="3650734"/>
            <a:ext cx="3309257" cy="946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+</a:t>
            </a:r>
            <a:endParaRPr lang="ko-KR" altLang="en-US" sz="48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A46026F-98D0-393F-5D58-798B22FD56CF}"/>
              </a:ext>
            </a:extLst>
          </p:cNvPr>
          <p:cNvSpPr/>
          <p:nvPr/>
        </p:nvSpPr>
        <p:spPr>
          <a:xfrm>
            <a:off x="1025595" y="6024306"/>
            <a:ext cx="3222171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물품 등록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853D18-E048-1FD3-9903-49EA1ECC14FB}"/>
              </a:ext>
            </a:extLst>
          </p:cNvPr>
          <p:cNvSpPr txBox="1"/>
          <p:nvPr/>
        </p:nvSpPr>
        <p:spPr>
          <a:xfrm>
            <a:off x="1041312" y="2332675"/>
            <a:ext cx="3222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설명을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어어어어어어엉떻게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넣음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78EAFD5-EAC5-3E35-98E2-3119A51E6651}"/>
              </a:ext>
            </a:extLst>
          </p:cNvPr>
          <p:cNvSpPr/>
          <p:nvPr/>
        </p:nvSpPr>
        <p:spPr>
          <a:xfrm>
            <a:off x="1401968" y="2957314"/>
            <a:ext cx="1232376" cy="32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ABF756D-F48F-FD22-9181-D12883F6BCBA}"/>
              </a:ext>
            </a:extLst>
          </p:cNvPr>
          <p:cNvSpPr/>
          <p:nvPr/>
        </p:nvSpPr>
        <p:spPr>
          <a:xfrm>
            <a:off x="2754733" y="2960359"/>
            <a:ext cx="1232376" cy="32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408142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660</Words>
  <Application>Microsoft Office PowerPoint</Application>
  <PresentationFormat>와이드스크린</PresentationFormat>
  <Paragraphs>257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정현수</dc:creator>
  <cp:lastModifiedBy>정현수</cp:lastModifiedBy>
  <cp:revision>11</cp:revision>
  <dcterms:created xsi:type="dcterms:W3CDTF">2022-04-29T06:01:01Z</dcterms:created>
  <dcterms:modified xsi:type="dcterms:W3CDTF">2022-05-06T08:23:29Z</dcterms:modified>
</cp:coreProperties>
</file>