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63" r:id="rId6"/>
    <p:sldId id="264" r:id="rId7"/>
    <p:sldId id="295" r:id="rId8"/>
    <p:sldId id="258" r:id="rId9"/>
    <p:sldId id="259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6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EF5D-E802-4EB2-A040-90C51EE9D500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3E0B4-E9A8-4D46-AB58-1C2EFE61F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755-8C99-4A73-8108-D6F6C7D8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1575B-2988-498E-A98A-485AC1C2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DAC9-DF09-4BD3-8EF0-3FA2A1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FB8E-8D01-4ADA-9531-96E60F5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31ED-2B8B-4FDB-9386-FB4D75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9551-8984-4F5A-AC59-02188B9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98479-A535-4C03-BBF6-3E949358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7385-A86F-4D31-8EDD-27BF3CD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708F-9764-49DA-941E-2D7A2ED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E29-C754-429C-95F9-FFFB64A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2CDF6-68CA-469E-AF36-4CF7319F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97AE6-D439-4820-BB89-831154B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AF906-F36F-4A80-B68E-C31C88D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190C-931D-44BF-BB91-06683E1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F52B-3556-4F13-ACA6-C643C6D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7110-5752-45B4-90EE-C73E56D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114F3-190D-48A1-A295-2123D61B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9BE2-729A-4356-A1B6-88A2C1D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28E-3714-4110-81F2-39DEBBC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F62A-AD85-4CFF-A3A7-F5E3E7F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34A-FAB4-48D7-B8AB-736A821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9308-27EC-40B4-875E-78F55C6E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69EA5-40BD-40D9-9DF1-81AAA2D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D2281-363D-49E0-BE17-FE77003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73ED-DD57-4461-92F3-6CFA95A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9348-7E4F-415E-ACE1-E33AFF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67A2-9DEA-49DA-B4F7-886FC852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430C-0952-4D32-A5CD-6745A3D8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771A7-4898-4B8C-B0DD-FCE682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B91C-4D43-4D68-A393-F366B8D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13702-02FE-4FE3-A93C-98F0A77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1311-29D1-4F22-BC64-DC5E91A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AF9D-0FAD-4145-8598-431C581E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87E97-E4BA-41A9-9C3D-0D8A09FC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6F629-2577-42BE-BF44-7B6139F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BE9-D883-4BC0-96B8-E3A2C32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936E-CCEE-409D-A7AB-C357334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3C25E-7D1D-45EC-942E-04C7EA3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DD144-9FD9-4F1B-A147-CD8FE1F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5290B-29B3-43F1-B7A6-56995AD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5C241-3B8E-40AB-9251-4B460B3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7C012-AC64-4C0B-A23F-377B51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ECB4-7576-4A13-9B1B-55A99B47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9F66E-689F-4FA0-86B7-6101FA7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E4742-EEEA-412E-9FCB-0BA7009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E78B4-6B15-49CE-B58F-BBE176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7E04-250C-43D2-8B8E-A2CD081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FE5-2DB5-4838-9FCB-EC80F1D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0B038-D787-40E9-BF17-5648E11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0BFA7-BABF-4A8F-8A07-A200D0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2536-BFE2-4F60-A3C2-BE86555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7FF3B-9D11-4D89-91A2-C010459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279-9B91-4D09-AB33-2A6AE9D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60881-B9BA-4C66-8E98-C7879F1B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058B1-6AE9-4C37-AD97-F065BB44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F5E3B-B9CB-4B64-AE1D-15391FC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A6008-4A98-4D95-BA3A-1C7C5F2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195EF-D11D-4914-B413-2BDB163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A00B6-4354-460A-8DE8-A146AFD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5160-CE85-4EFF-962C-E254A305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FF9-386C-44E5-B287-F9C68D7F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73D-4A71-4BEC-AB04-2F24D59A6AA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D2FE-4ACB-4586-A17B-A402BFB8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6B62-C547-439B-88AB-035670D8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474345"/>
            <a:ext cx="112574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문제상황 및 동기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문제에 대한 해결방안 및 타겟 고객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구체적 아이디어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핵심기능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동작 프로세스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경쟁사와의 차별성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이지판매재고관리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사업 전망</a:t>
            </a:r>
            <a:r>
              <a:rPr lang="en-US" altLang="ko-KR" dirty="0"/>
              <a:t>(</a:t>
            </a:r>
            <a:r>
              <a:rPr lang="ko-KR" altLang="en-US" dirty="0"/>
              <a:t>비즈니스 캔버스 모델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캔버스를 쪼개서 하나 씩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개발 진행 상황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주간보고 </a:t>
            </a:r>
            <a:r>
              <a:rPr lang="en-US" altLang="ko-KR" dirty="0"/>
              <a:t>7</a:t>
            </a:r>
            <a:r>
              <a:rPr lang="ko-KR" altLang="en-US" dirty="0"/>
              <a:t>주차까지 </a:t>
            </a:r>
            <a:r>
              <a:rPr lang="en-US" altLang="ko-KR" dirty="0"/>
              <a:t>: ERD </a:t>
            </a:r>
            <a:r>
              <a:rPr lang="ko-KR" altLang="en-US" dirty="0"/>
              <a:t>완성 내용까지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 추후 계획 </a:t>
            </a:r>
            <a:r>
              <a:rPr lang="en-US" altLang="ko-KR" dirty="0"/>
              <a:t>(</a:t>
            </a:r>
            <a:r>
              <a:rPr lang="ko-KR" altLang="en-US" dirty="0"/>
              <a:t>사용기술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로드맵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84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29E95-FD56-41AA-9D89-8CA46066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47662"/>
            <a:ext cx="11668125" cy="61626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3C006A-1BAB-404F-8B29-9A946CD1EBF0}"/>
              </a:ext>
            </a:extLst>
          </p:cNvPr>
          <p:cNvSpPr/>
          <p:nvPr/>
        </p:nvSpPr>
        <p:spPr>
          <a:xfrm>
            <a:off x="4836160" y="1005840"/>
            <a:ext cx="2306320" cy="3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4677B-D415-4A39-88DB-46E6664A8C27}"/>
              </a:ext>
            </a:extLst>
          </p:cNvPr>
          <p:cNvSpPr txBox="1"/>
          <p:nvPr/>
        </p:nvSpPr>
        <p:spPr>
          <a:xfrm>
            <a:off x="4683760" y="1159192"/>
            <a:ext cx="512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공용물품을 쉽게 대여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반납</a:t>
            </a:r>
            <a:br>
              <a:rPr lang="en-US" altLang="ko-KR" sz="1200" b="1" dirty="0"/>
            </a:br>
            <a:endParaRPr lang="en-US" altLang="ko-KR" sz="1200" b="1" dirty="0"/>
          </a:p>
          <a:p>
            <a:r>
              <a:rPr lang="en-US" altLang="ko-KR" sz="1200" b="1" dirty="0"/>
              <a:t> - </a:t>
            </a:r>
            <a:r>
              <a:rPr lang="ko-KR" altLang="en-US" sz="1200" b="1" dirty="0"/>
              <a:t>관리자는 스마트폰으로 간편히</a:t>
            </a:r>
            <a:br>
              <a:rPr lang="en-US" altLang="ko-KR" sz="1200" b="1" dirty="0"/>
            </a:br>
            <a:r>
              <a:rPr lang="en-US" altLang="ko-KR" sz="1200" b="1" dirty="0"/>
              <a:t>  </a:t>
            </a:r>
            <a:r>
              <a:rPr lang="ko-KR" altLang="en-US" sz="1200" b="1" dirty="0"/>
              <a:t> 물품관리</a:t>
            </a:r>
            <a:br>
              <a:rPr lang="en-US" altLang="ko-KR" sz="1200" b="1" dirty="0"/>
            </a:br>
            <a:endParaRPr lang="en-US" altLang="ko-KR" sz="1200" b="1" dirty="0"/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- AI</a:t>
            </a:r>
            <a:r>
              <a:rPr lang="ko-KR" altLang="en-US" sz="1200" b="1" dirty="0"/>
              <a:t>를 이용한 공용물품의 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ko-KR" altLang="en-US" sz="1200" b="1" dirty="0"/>
              <a:t>효율적인 유지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보수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-  </a:t>
            </a:r>
            <a:r>
              <a:rPr lang="ko-KR" altLang="en-US" sz="1200" b="1" dirty="0"/>
              <a:t>온라인을 통해 손쉬운 물품 조회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1419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B0E79-ECB5-4B31-B077-B5EFA767E8E7}"/>
              </a:ext>
            </a:extLst>
          </p:cNvPr>
          <p:cNvSpPr txBox="1"/>
          <p:nvPr/>
        </p:nvSpPr>
        <p:spPr>
          <a:xfrm>
            <a:off x="5311170" y="5011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개발진행상황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F47FA9-9A28-4701-ACC4-2030126E7E03}"/>
              </a:ext>
            </a:extLst>
          </p:cNvPr>
          <p:cNvSpPr/>
          <p:nvPr/>
        </p:nvSpPr>
        <p:spPr>
          <a:xfrm>
            <a:off x="386080" y="629920"/>
            <a:ext cx="172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A803DB-33E5-4317-86BA-DCAA9F1987BB}"/>
              </a:ext>
            </a:extLst>
          </p:cNvPr>
          <p:cNvSpPr/>
          <p:nvPr/>
        </p:nvSpPr>
        <p:spPr>
          <a:xfrm>
            <a:off x="386080" y="2072640"/>
            <a:ext cx="172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7459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B0E79-ECB5-4B31-B077-B5EFA767E8E7}"/>
              </a:ext>
            </a:extLst>
          </p:cNvPr>
          <p:cNvSpPr txBox="1"/>
          <p:nvPr/>
        </p:nvSpPr>
        <p:spPr>
          <a:xfrm>
            <a:off x="3892512" y="379214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추후 계획 </a:t>
            </a:r>
            <a:r>
              <a:rPr lang="en-US" altLang="ko-KR"/>
              <a:t>(</a:t>
            </a:r>
            <a:r>
              <a:rPr lang="ko-KR" altLang="en-US"/>
              <a:t>사용기술</a:t>
            </a:r>
            <a:r>
              <a:rPr lang="en-US" altLang="ko-KR"/>
              <a:t>/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로드맵</a:t>
            </a:r>
            <a:r>
              <a:rPr lang="en-US" altLang="ko-KR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205265-545C-4647-929A-31AB97694E08}"/>
              </a:ext>
            </a:extLst>
          </p:cNvPr>
          <p:cNvGrpSpPr/>
          <p:nvPr/>
        </p:nvGrpSpPr>
        <p:grpSpPr>
          <a:xfrm>
            <a:off x="628688" y="1184900"/>
            <a:ext cx="4196080" cy="4488200"/>
            <a:chOff x="1497368" y="1184900"/>
            <a:chExt cx="4196080" cy="4488200"/>
          </a:xfrm>
        </p:grpSpPr>
        <p:pic>
          <p:nvPicPr>
            <p:cNvPr id="1026" name="Picture 2" descr="애자일하게 일하라&quot;, 애자일(Agile)이란? : 네이버 포스트">
              <a:extLst>
                <a:ext uri="{FF2B5EF4-FFF2-40B4-BE49-F238E27FC236}">
                  <a16:creationId xmlns:a16="http://schemas.microsoft.com/office/drawing/2014/main" id="{FB22C42D-46C5-4F30-96EA-4CB1850A97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21" r="25165" b="6645"/>
            <a:stretch/>
          </p:blipFill>
          <p:spPr bwMode="auto">
            <a:xfrm>
              <a:off x="1507528" y="1184900"/>
              <a:ext cx="4185920" cy="4484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E9670C-83B6-4563-8C98-843F96787031}"/>
                </a:ext>
              </a:extLst>
            </p:cNvPr>
            <p:cNvSpPr/>
            <p:nvPr/>
          </p:nvSpPr>
          <p:spPr>
            <a:xfrm>
              <a:off x="1497368" y="5256540"/>
              <a:ext cx="4673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C685A8-BCBD-4C80-8119-42C327FF6ED6}"/>
                </a:ext>
              </a:extLst>
            </p:cNvPr>
            <p:cNvSpPr/>
            <p:nvPr/>
          </p:nvSpPr>
          <p:spPr>
            <a:xfrm>
              <a:off x="3133128" y="3722380"/>
              <a:ext cx="84328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2830152-798F-441C-B9F9-41A7C73E327E}"/>
              </a:ext>
            </a:extLst>
          </p:cNvPr>
          <p:cNvSpPr txBox="1"/>
          <p:nvPr/>
        </p:nvSpPr>
        <p:spPr>
          <a:xfrm>
            <a:off x="5457152" y="213455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애자일 개발론을 개발 방법론으로 채택하였다. </a:t>
            </a:r>
          </a:p>
          <a:p>
            <a:endParaRPr lang="ko-KR" altLang="en-US" dirty="0"/>
          </a:p>
          <a:p>
            <a:r>
              <a:rPr lang="ko-KR" altLang="en-US" dirty="0"/>
              <a:t>화면 흐름도, 요구사항 명세서, </a:t>
            </a:r>
            <a:r>
              <a:rPr lang="ko-KR" altLang="en-US" dirty="0" err="1"/>
              <a:t>ERD를</a:t>
            </a:r>
            <a:r>
              <a:rPr lang="ko-KR" altLang="en-US" dirty="0"/>
              <a:t> 기반으로 화면설계서, 기능명세서 작성</a:t>
            </a:r>
          </a:p>
          <a:p>
            <a:r>
              <a:rPr lang="ko-KR" altLang="en-US" dirty="0"/>
              <a:t>그 후 애자일 개발론을 통한 개발 진행 협의</a:t>
            </a:r>
          </a:p>
          <a:p>
            <a:endParaRPr lang="ko-KR" altLang="en-US" dirty="0"/>
          </a:p>
          <a:p>
            <a:r>
              <a:rPr lang="ko-KR" altLang="en-US" dirty="0"/>
              <a:t>화면설계서 기반으로 </a:t>
            </a:r>
            <a:r>
              <a:rPr lang="ko-KR" altLang="en-US" dirty="0" err="1"/>
              <a:t>UI화면페이지,기능</a:t>
            </a:r>
            <a:r>
              <a:rPr lang="ko-KR" altLang="en-US" dirty="0"/>
              <a:t> 단위별로 구현, </a:t>
            </a:r>
            <a:r>
              <a:rPr lang="ko-KR" altLang="en-US" dirty="0" err="1"/>
              <a:t>팀회의</a:t>
            </a:r>
            <a:r>
              <a:rPr lang="ko-KR" altLang="en-US" dirty="0"/>
              <a:t>, 피드백 및 수렴 후 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UI화면페이지,기능</a:t>
            </a:r>
            <a:r>
              <a:rPr lang="ko-KR" altLang="en-US" dirty="0"/>
              <a:t> 단위 구현으로 진행계획</a:t>
            </a:r>
          </a:p>
        </p:txBody>
      </p:sp>
    </p:spTree>
    <p:extLst>
      <p:ext uri="{BB962C8B-B14F-4D97-AF65-F5344CB8AC3E}">
        <p14:creationId xmlns:p14="http://schemas.microsoft.com/office/powerpoint/2010/main" val="7284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B0E79-ECB5-4B31-B077-B5EFA767E8E7}"/>
              </a:ext>
            </a:extLst>
          </p:cNvPr>
          <p:cNvSpPr txBox="1"/>
          <p:nvPr/>
        </p:nvSpPr>
        <p:spPr>
          <a:xfrm>
            <a:off x="69011" y="156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인트로화면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302C3-4366-40A2-9CF1-97452AD946D5}"/>
              </a:ext>
            </a:extLst>
          </p:cNvPr>
          <p:cNvSpPr txBox="1"/>
          <p:nvPr/>
        </p:nvSpPr>
        <p:spPr>
          <a:xfrm>
            <a:off x="3890514" y="1604513"/>
            <a:ext cx="3916392" cy="410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온라인 수불대장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3C524-0DB1-41BD-8214-23238CE76C6A}"/>
              </a:ext>
            </a:extLst>
          </p:cNvPr>
          <p:cNvSpPr txBox="1"/>
          <p:nvPr/>
        </p:nvSpPr>
        <p:spPr>
          <a:xfrm>
            <a:off x="3890514" y="2602302"/>
            <a:ext cx="3916392" cy="410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우리팀이름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5909-2724-4E46-999A-C0098E1CB1B0}"/>
              </a:ext>
            </a:extLst>
          </p:cNvPr>
          <p:cNvSpPr txBox="1"/>
          <p:nvPr/>
        </p:nvSpPr>
        <p:spPr>
          <a:xfrm>
            <a:off x="7971227" y="5294888"/>
            <a:ext cx="3916392" cy="11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20193146 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정현수</a:t>
            </a:r>
            <a:endParaRPr lang="en-US" altLang="ko-KR" sz="1800" b="1" kern="0" spc="-1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30000"/>
              </a:lnSpc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20193107 </a:t>
            </a:r>
            <a:r>
              <a:rPr lang="ko-KR" altLang="en-US" sz="1800" b="1" kern="0" spc="-1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김성안</a:t>
            </a:r>
            <a:endParaRPr lang="en-US" altLang="ko-KR" sz="1800" b="1" kern="0" spc="-1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20193148 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황진주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9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B0E79-ECB5-4B31-B077-B5EFA767E8E7}"/>
              </a:ext>
            </a:extLst>
          </p:cNvPr>
          <p:cNvSpPr txBox="1"/>
          <p:nvPr/>
        </p:nvSpPr>
        <p:spPr>
          <a:xfrm>
            <a:off x="5581291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882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11480" y="4479008"/>
            <a:ext cx="11257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문제상황 및 동기 제시 </a:t>
            </a:r>
            <a:r>
              <a:rPr lang="en-US" altLang="ko-KR" b="1" dirty="0"/>
              <a:t>(</a:t>
            </a:r>
            <a:r>
              <a:rPr lang="ko-KR" altLang="en-US" b="1" dirty="0"/>
              <a:t>필요한 이유</a:t>
            </a:r>
            <a:r>
              <a:rPr lang="en-US" altLang="ko-KR" b="1" dirty="0"/>
              <a:t>)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수불대장이 수기로 작성되어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보관이 불편함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재고 관리를 위해 관리자가 직접 물품 점검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관리자의 역량만으로 추가 물품 선정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사용자의 필체가 불량할 시 정보 식별이 어려움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물건관리 시 관리자가 모든 물건을 확인하며 해야함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535189-2062-4AC0-BCD1-D2426C2DAF0A}"/>
              </a:ext>
            </a:extLst>
          </p:cNvPr>
          <p:cNvSpPr/>
          <p:nvPr/>
        </p:nvSpPr>
        <p:spPr>
          <a:xfrm>
            <a:off x="411480" y="0"/>
            <a:ext cx="31496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C5C19-5210-472D-A3C8-D675B5F5C73A}"/>
              </a:ext>
            </a:extLst>
          </p:cNvPr>
          <p:cNvSpPr txBox="1"/>
          <p:nvPr/>
        </p:nvSpPr>
        <p:spPr>
          <a:xfrm>
            <a:off x="833120" y="2522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A3B48-EF8B-449A-B5B9-A793EDB6938C}"/>
              </a:ext>
            </a:extLst>
          </p:cNvPr>
          <p:cNvSpPr txBox="1"/>
          <p:nvPr/>
        </p:nvSpPr>
        <p:spPr>
          <a:xfrm>
            <a:off x="2686252" y="1758769"/>
            <a:ext cx="6819496" cy="770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공동으로 사용하는 물품들을 저비용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온라인으로 관리할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기반하여 맞춤 제안 또한 수행할 수 있는 아이템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42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1412240" y="4224020"/>
            <a:ext cx="7752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=&gt; </a:t>
            </a:r>
            <a:r>
              <a:rPr lang="ko-KR" altLang="en-US" dirty="0"/>
              <a:t>소규모의 물품</a:t>
            </a:r>
            <a:r>
              <a:rPr lang="en-US" altLang="ko-KR" dirty="0"/>
              <a:t>/</a:t>
            </a:r>
            <a:r>
              <a:rPr lang="ko-KR" altLang="en-US" dirty="0"/>
              <a:t>자재관리가 필요한 기업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980C3E-14FD-44A8-A121-96AD3FCA96D2}"/>
              </a:ext>
            </a:extLst>
          </p:cNvPr>
          <p:cNvSpPr/>
          <p:nvPr/>
        </p:nvSpPr>
        <p:spPr>
          <a:xfrm>
            <a:off x="1412240" y="542558"/>
            <a:ext cx="2123440" cy="153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C6FBD2-C0D9-4B4D-AAE6-089799D5BB1A}"/>
              </a:ext>
            </a:extLst>
          </p:cNvPr>
          <p:cNvSpPr/>
          <p:nvPr/>
        </p:nvSpPr>
        <p:spPr>
          <a:xfrm>
            <a:off x="3972560" y="521236"/>
            <a:ext cx="2123440" cy="153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106C-3B9D-4594-87A5-A1198C9C7C5F}"/>
              </a:ext>
            </a:extLst>
          </p:cNvPr>
          <p:cNvSpPr/>
          <p:nvPr/>
        </p:nvSpPr>
        <p:spPr>
          <a:xfrm>
            <a:off x="6532880" y="542558"/>
            <a:ext cx="2123440" cy="153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AD5938-D2B5-44F0-9583-6AD5FF377CA7}"/>
              </a:ext>
            </a:extLst>
          </p:cNvPr>
          <p:cNvSpPr/>
          <p:nvPr/>
        </p:nvSpPr>
        <p:spPr>
          <a:xfrm>
            <a:off x="9093200" y="521236"/>
            <a:ext cx="2123440" cy="153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4951C10-5E5E-4810-AB74-818F21CF9B01}"/>
              </a:ext>
            </a:extLst>
          </p:cNvPr>
          <p:cNvSpPr/>
          <p:nvPr/>
        </p:nvSpPr>
        <p:spPr>
          <a:xfrm>
            <a:off x="2834640" y="5821680"/>
            <a:ext cx="61976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106193" y="979587"/>
            <a:ext cx="997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여기서 플랫폼이란</a:t>
            </a:r>
            <a:r>
              <a:rPr lang="en-US" altLang="ko-KR" sz="1600" b="1" dirty="0"/>
              <a:t>?</a:t>
            </a:r>
          </a:p>
          <a:p>
            <a:pPr algn="ctr"/>
            <a:r>
              <a:rPr lang="ko-KR" altLang="en-US" sz="1600" dirty="0"/>
              <a:t>경계가 없던 땅이 구획되면서 용도에 따라 다양한 형태로 활용될 수 있는 공간 상징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A14B6-BFD1-4F9B-8423-1F626CD93575}"/>
              </a:ext>
            </a:extLst>
          </p:cNvPr>
          <p:cNvSpPr txBox="1"/>
          <p:nvPr/>
        </p:nvSpPr>
        <p:spPr>
          <a:xfrm>
            <a:off x="767080" y="2445136"/>
            <a:ext cx="10124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- IT </a:t>
            </a:r>
            <a:r>
              <a:rPr lang="ko-KR" altLang="en-US" sz="1800" dirty="0"/>
              <a:t>업계에서의 플랫폼화 추세 강조</a:t>
            </a:r>
            <a:br>
              <a:rPr lang="en-US" altLang="ko-KR" sz="1800" dirty="0"/>
            </a:br>
            <a:r>
              <a:rPr lang="en-US" altLang="ko-KR" sz="1800" dirty="0"/>
              <a:t>   ex) </a:t>
            </a:r>
            <a:r>
              <a:rPr lang="ko-KR" altLang="en-US" sz="1800" dirty="0"/>
              <a:t>네이버 카페로 시작한 중고나라의 현 시장 가치 등 플랫폼이 가지는 이점 강조</a:t>
            </a:r>
            <a:endParaRPr lang="en-US" altLang="ko-KR" sz="1800" dirty="0"/>
          </a:p>
          <a:p>
            <a:r>
              <a:rPr lang="ko-KR" altLang="en-US" sz="1800" dirty="0"/>
              <a:t>  </a:t>
            </a:r>
            <a:r>
              <a:rPr lang="en-US" altLang="ko-KR" sz="1800" dirty="0"/>
              <a:t>=&gt; </a:t>
            </a:r>
            <a:r>
              <a:rPr lang="ko-KR" altLang="en-US" sz="1800" dirty="0"/>
              <a:t>물품관리 시스템의 플랫폼화 계획에 대한 사업적 이점 강조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247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4AA8DA-5779-4DFF-952F-BEE4B2C6C1BF}"/>
              </a:ext>
            </a:extLst>
          </p:cNvPr>
          <p:cNvSpPr txBox="1"/>
          <p:nvPr/>
        </p:nvSpPr>
        <p:spPr>
          <a:xfrm>
            <a:off x="1076960" y="4932845"/>
            <a:ext cx="10038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기초 동작 방식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수행계획서 내용</a:t>
            </a:r>
            <a:r>
              <a:rPr lang="en-US" altLang="ko-KR" sz="1800" b="1" dirty="0"/>
              <a:t>)</a:t>
            </a:r>
          </a:p>
          <a:p>
            <a:r>
              <a:rPr lang="en-US" altLang="ko-KR" sz="1800" dirty="0"/>
              <a:t>   ① </a:t>
            </a:r>
            <a:r>
              <a:rPr lang="ko-KR" altLang="en-US" sz="1800" dirty="0"/>
              <a:t>특정 일련번호를 가진 </a:t>
            </a:r>
            <a:r>
              <a:rPr lang="en-US" altLang="ko-KR" sz="1800" dirty="0"/>
              <a:t>QR </a:t>
            </a:r>
            <a:r>
              <a:rPr lang="ko-KR" altLang="en-US" sz="1800" dirty="0"/>
              <a:t>코드를 관리 대상 물품에 부착</a:t>
            </a:r>
          </a:p>
          <a:p>
            <a:r>
              <a:rPr lang="ko-KR" altLang="en-US" sz="1800" dirty="0"/>
              <a:t>   ② 해당 물품을 온라인 환경에 등록</a:t>
            </a:r>
          </a:p>
          <a:p>
            <a:r>
              <a:rPr lang="ko-KR" altLang="en-US" sz="1800" dirty="0"/>
              <a:t>   ③ 어플리케이션을 통해 실시간 대여</a:t>
            </a:r>
            <a:r>
              <a:rPr lang="en-US" altLang="ko-KR" sz="1800" dirty="0"/>
              <a:t>/</a:t>
            </a:r>
            <a:r>
              <a:rPr lang="ko-KR" altLang="en-US" sz="1800" dirty="0"/>
              <a:t>반납 현황을 확인하고 대여 및 반납을 진행</a:t>
            </a:r>
          </a:p>
          <a:p>
            <a:r>
              <a:rPr lang="ko-KR" altLang="en-US" sz="1800" dirty="0"/>
              <a:t>   ④ 관리자는 </a:t>
            </a:r>
            <a:r>
              <a:rPr lang="en-US" altLang="ko-KR" sz="1800" dirty="0"/>
              <a:t>AI</a:t>
            </a:r>
            <a:r>
              <a:rPr lang="ko-KR" altLang="en-US" sz="1800" dirty="0"/>
              <a:t>의 분석 결과</a:t>
            </a:r>
            <a:r>
              <a:rPr lang="en-US" altLang="ko-KR" sz="1800" dirty="0"/>
              <a:t>(</a:t>
            </a:r>
            <a:r>
              <a:rPr lang="ko-KR" altLang="en-US" sz="1800" dirty="0"/>
              <a:t>자주 대여하는 물품 추가 구매 제안 등</a:t>
            </a:r>
            <a:r>
              <a:rPr lang="en-US" altLang="ko-KR" sz="1800" dirty="0"/>
              <a:t>)</a:t>
            </a:r>
            <a:r>
              <a:rPr lang="ko-KR" altLang="en-US" sz="1800" dirty="0"/>
              <a:t>에 따라 후속 조치 시행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15BF4FA2-0611-49B5-BDE3-89F740AC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39" y="1588840"/>
            <a:ext cx="9235882" cy="192619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971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6D2ABF8-E369-462E-B132-2B2FC9B481B5}"/>
              </a:ext>
            </a:extLst>
          </p:cNvPr>
          <p:cNvSpPr/>
          <p:nvPr/>
        </p:nvSpPr>
        <p:spPr>
          <a:xfrm>
            <a:off x="304800" y="497840"/>
            <a:ext cx="20929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온라인 수불대장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A396B5-9796-4A25-A338-B77696A2F8C2}"/>
              </a:ext>
            </a:extLst>
          </p:cNvPr>
          <p:cNvSpPr/>
          <p:nvPr/>
        </p:nvSpPr>
        <p:spPr>
          <a:xfrm>
            <a:off x="304800" y="1804700"/>
            <a:ext cx="20929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r>
              <a:rPr lang="ko-KR" altLang="en-US" dirty="0"/>
              <a:t> 대여 반납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C5DB1-78D2-492E-8E6D-E65C4E9F8F5C}"/>
              </a:ext>
            </a:extLst>
          </p:cNvPr>
          <p:cNvSpPr/>
          <p:nvPr/>
        </p:nvSpPr>
        <p:spPr>
          <a:xfrm>
            <a:off x="304800" y="3155623"/>
            <a:ext cx="20929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이용한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68D6D-C261-47A6-A2AC-36A4C94CBC96}"/>
              </a:ext>
            </a:extLst>
          </p:cNvPr>
          <p:cNvSpPr/>
          <p:nvPr/>
        </p:nvSpPr>
        <p:spPr>
          <a:xfrm>
            <a:off x="304800" y="4576743"/>
            <a:ext cx="20929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E-</a:t>
            </a:r>
            <a:r>
              <a:rPr lang="ko-KR" altLang="en-US" dirty="0"/>
              <a:t>커머스 물품추천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9C866-1D21-4526-A864-87D5D42AC5B0}"/>
              </a:ext>
            </a:extLst>
          </p:cNvPr>
          <p:cNvSpPr txBox="1"/>
          <p:nvPr/>
        </p:nvSpPr>
        <p:spPr>
          <a:xfrm>
            <a:off x="487680" y="5102901"/>
            <a:ext cx="81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기업의 대여</a:t>
            </a:r>
            <a:r>
              <a:rPr lang="en-US" altLang="ko-KR" dirty="0"/>
              <a:t>/</a:t>
            </a:r>
            <a:r>
              <a:rPr lang="ko-KR" altLang="en-US" dirty="0"/>
              <a:t>반납 데이터를 </a:t>
            </a:r>
            <a:r>
              <a:rPr lang="en-US" altLang="ko-KR" dirty="0"/>
              <a:t>e-</a:t>
            </a:r>
            <a:r>
              <a:rPr lang="ko-KR" altLang="en-US" dirty="0"/>
              <a:t>커머스에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E-</a:t>
            </a:r>
            <a:r>
              <a:rPr lang="ko-KR" altLang="en-US" dirty="0" err="1"/>
              <a:t>커머는</a:t>
            </a:r>
            <a:r>
              <a:rPr lang="ko-KR" altLang="en-US" dirty="0"/>
              <a:t> 데이터를 분석해 기업에 필요한 물품 추천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97EAD-A1C8-419C-AF5A-4DF2698CC9E3}"/>
              </a:ext>
            </a:extLst>
          </p:cNvPr>
          <p:cNvSpPr txBox="1"/>
          <p:nvPr/>
        </p:nvSpPr>
        <p:spPr>
          <a:xfrm>
            <a:off x="487680" y="3740905"/>
            <a:ext cx="81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- AI</a:t>
            </a:r>
            <a:r>
              <a:rPr lang="ko-KR" altLang="en-US" sz="1800" dirty="0"/>
              <a:t>를 접목한 </a:t>
            </a:r>
            <a:r>
              <a:rPr lang="ko-KR" altLang="en-US" dirty="0"/>
              <a:t>사용도 분석</a:t>
            </a:r>
            <a:endParaRPr lang="en-US" altLang="ko-KR" sz="1800" dirty="0"/>
          </a:p>
          <a:p>
            <a:r>
              <a:rPr lang="en-US" altLang="ko-KR" sz="1800" dirty="0"/>
              <a:t> - </a:t>
            </a:r>
            <a:r>
              <a:rPr lang="ko-KR" altLang="en-US" sz="1800" dirty="0"/>
              <a:t>관리자에게 관리를 위한 추천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60C80-96DD-459A-B6E2-11FDD7D80C6C}"/>
              </a:ext>
            </a:extLst>
          </p:cNvPr>
          <p:cNvSpPr txBox="1"/>
          <p:nvPr/>
        </p:nvSpPr>
        <p:spPr>
          <a:xfrm>
            <a:off x="487680" y="1004193"/>
            <a:ext cx="81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개인 혹은 공동 소유의 전용 물품에 대한 관리 체계 제공</a:t>
            </a:r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널리 보급된 자원의 활용을 극대화하여 완전한 저비용 체계 강조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D5E10-3685-40E2-A966-A6D93E7564C8}"/>
              </a:ext>
            </a:extLst>
          </p:cNvPr>
          <p:cNvSpPr txBox="1"/>
          <p:nvPr/>
        </p:nvSpPr>
        <p:spPr>
          <a:xfrm>
            <a:off x="487680" y="2378909"/>
            <a:ext cx="81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- </a:t>
            </a:r>
            <a:r>
              <a:rPr lang="ko-KR" altLang="en-US" sz="1800" dirty="0"/>
              <a:t>관리자 </a:t>
            </a:r>
            <a:r>
              <a:rPr lang="en-US" altLang="ko-KR" sz="1800" dirty="0"/>
              <a:t>: </a:t>
            </a:r>
            <a:r>
              <a:rPr lang="ko-KR" altLang="en-US" sz="1800" dirty="0"/>
              <a:t>개인 물품 코드를 등록</a:t>
            </a:r>
            <a:endParaRPr lang="en-US" altLang="ko-KR" sz="1800" dirty="0"/>
          </a:p>
          <a:p>
            <a:r>
              <a:rPr lang="en-US" altLang="ko-KR" dirty="0"/>
              <a:t> - </a:t>
            </a:r>
            <a:r>
              <a:rPr lang="ko-KR" altLang="en-US" dirty="0"/>
              <a:t>사용자 </a:t>
            </a:r>
            <a:r>
              <a:rPr lang="en-US" altLang="ko-KR" dirty="0"/>
              <a:t>: QR</a:t>
            </a:r>
            <a:r>
              <a:rPr lang="ko-KR" altLang="en-US" dirty="0"/>
              <a:t>코드를 이용한 간단한 물품</a:t>
            </a:r>
            <a:r>
              <a:rPr lang="en-US" altLang="ko-KR" dirty="0"/>
              <a:t> </a:t>
            </a:r>
            <a:r>
              <a:rPr lang="ko-KR" altLang="en-US" dirty="0"/>
              <a:t>대여</a:t>
            </a:r>
            <a:r>
              <a:rPr lang="en-US" altLang="ko-KR" dirty="0"/>
              <a:t>/</a:t>
            </a:r>
            <a:r>
              <a:rPr lang="ko-KR" altLang="en-US" dirty="0"/>
              <a:t>반납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56EE92-98E0-461F-B92C-85C5B49EE5E2}"/>
              </a:ext>
            </a:extLst>
          </p:cNvPr>
          <p:cNvSpPr/>
          <p:nvPr/>
        </p:nvSpPr>
        <p:spPr>
          <a:xfrm>
            <a:off x="8463280" y="589399"/>
            <a:ext cx="3423920" cy="55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</a:t>
            </a:r>
            <a:r>
              <a:rPr lang="ko-KR" altLang="en-US" dirty="0" err="1"/>
              <a:t>장짜리</a:t>
            </a:r>
            <a:r>
              <a:rPr lang="ko-KR" altLang="en-US" dirty="0"/>
              <a:t>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3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151179"/>
            <a:ext cx="119734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경쟁사 분석</a:t>
            </a:r>
            <a:endParaRPr lang="en-US" altLang="ko-KR" sz="2000" b="1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이지판매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초기 비용 발생으로 소규모</a:t>
            </a:r>
            <a:r>
              <a:rPr lang="en-US" altLang="ko-KR" sz="2000" dirty="0"/>
              <a:t>/</a:t>
            </a:r>
            <a:r>
              <a:rPr lang="ko-KR" altLang="en-US" sz="2000" dirty="0"/>
              <a:t>개인 사용자의 접근성 낮음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월 </a:t>
            </a:r>
            <a:r>
              <a:rPr lang="en-US" altLang="ko-KR" sz="2000" dirty="0"/>
              <a:t>44,000/ </a:t>
            </a:r>
            <a:r>
              <a:rPr lang="ko-KR" altLang="en-US" sz="2000" dirty="0"/>
              <a:t>혹은 최초 </a:t>
            </a:r>
            <a:r>
              <a:rPr lang="en-US" altLang="ko-KR" sz="2000" dirty="0"/>
              <a:t>275,000~ </a:t>
            </a:r>
            <a:r>
              <a:rPr lang="ko-KR" altLang="en-US" sz="2000" dirty="0"/>
              <a:t>비용 지불 필요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제공하지 않음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바코드 스캐너 등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복잡</a:t>
            </a:r>
          </a:p>
          <a:p>
            <a:endParaRPr lang="ko-KR" altLang="en-US" sz="2000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박스히어로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얘네</a:t>
            </a:r>
            <a:r>
              <a:rPr lang="en-US" altLang="ko-KR" sz="2000" dirty="0"/>
              <a:t>) </a:t>
            </a:r>
            <a:r>
              <a:rPr lang="ko-KR" altLang="en-US" sz="2000" dirty="0"/>
              <a:t>외부 사업자 간의 거래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(</a:t>
            </a:r>
            <a:r>
              <a:rPr lang="ko-KR" altLang="en-US" sz="2000" dirty="0"/>
              <a:t>우리</a:t>
            </a:r>
            <a:r>
              <a:rPr lang="en-US" altLang="ko-KR" sz="2000" dirty="0"/>
              <a:t>)</a:t>
            </a:r>
            <a:r>
              <a:rPr lang="ko-KR" altLang="en-US" sz="2000" dirty="0"/>
              <a:t>내부자 간의 대여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얘네</a:t>
            </a:r>
            <a:r>
              <a:rPr lang="en-US" altLang="ko-KR" sz="2000" dirty="0"/>
              <a:t>) </a:t>
            </a:r>
            <a:r>
              <a:rPr lang="ko-KR" altLang="en-US" sz="2000" dirty="0"/>
              <a:t>입고</a:t>
            </a:r>
            <a:r>
              <a:rPr lang="en-US" altLang="ko-KR" sz="2000" dirty="0"/>
              <a:t>/</a:t>
            </a:r>
            <a:r>
              <a:rPr lang="ko-KR" altLang="en-US" sz="2000" dirty="0"/>
              <a:t>출고 형태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(</a:t>
            </a:r>
            <a:r>
              <a:rPr lang="ko-KR" altLang="en-US" sz="2000" dirty="0"/>
              <a:t>우리</a:t>
            </a:r>
            <a:r>
              <a:rPr lang="en-US" altLang="ko-KR" sz="2000" dirty="0"/>
              <a:t>)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 형태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결론적 차이점</a:t>
            </a:r>
            <a:r>
              <a:rPr lang="en-US" altLang="ko-KR" sz="2000" dirty="0"/>
              <a:t>=&gt; </a:t>
            </a:r>
            <a:r>
              <a:rPr lang="ko-KR" altLang="en-US" sz="2000" dirty="0"/>
              <a:t>사용 목적의 대상자의 차이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우리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비용 최소화 목표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개인</a:t>
            </a:r>
            <a:r>
              <a:rPr lang="en-US" altLang="ko-KR" sz="2000" dirty="0"/>
              <a:t>/</a:t>
            </a:r>
            <a:r>
              <a:rPr lang="ko-KR" altLang="en-US" sz="2000" dirty="0"/>
              <a:t>소규모 단체의 전용 물품 관리 편의에 초점 </a:t>
            </a:r>
            <a:r>
              <a:rPr lang="en-US" altLang="ko-KR" sz="2000" dirty="0"/>
              <a:t>(</a:t>
            </a:r>
            <a:r>
              <a:rPr lang="ko-KR" altLang="en-US" sz="2000" dirty="0"/>
              <a:t>접근 편의성 강조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</a:t>
            </a:r>
            <a:r>
              <a:rPr lang="en-US" altLang="ko-KR" sz="2000" dirty="0"/>
              <a:t>,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반납에 초점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스마트폰 카메라 활용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간편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B0081-A2BF-42CC-9F8F-2575FEB2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493" y="305005"/>
            <a:ext cx="3611159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625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바탕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9</cp:revision>
  <dcterms:created xsi:type="dcterms:W3CDTF">2022-04-11T12:42:16Z</dcterms:created>
  <dcterms:modified xsi:type="dcterms:W3CDTF">2022-04-15T06:57:22Z</dcterms:modified>
</cp:coreProperties>
</file>