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147470392" r:id="rId2"/>
    <p:sldId id="2147471866" r:id="rId3"/>
    <p:sldId id="2147470385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B2670-D386-4F68-AFDB-4F1EFCB8F13B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08B75-6CF4-4D75-B1F7-E9606E06444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351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https://learn.microsoft.com/en-us/dynamics365/supply-chain/sales-marketing/customer-portal-overview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72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B033-E922-9EE3-7A4B-37CF42FE9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B97D9-0474-6E3D-1271-A21B5F3E8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7C02-44B2-5C23-6AA2-7C6980AC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7715-D20F-D8D4-47C7-DEB0F393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DA4E-1761-0786-D6A4-7C899027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306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66D8-A2CD-F45B-9974-7861704E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C54B-B010-D2A9-7BF0-FF2D2F74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99B9-CEF7-C2A8-18CF-BE95829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F7B5-DC22-638C-0867-812A6571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D03B-D5B9-78B6-1621-832F43B2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643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DDFED-1596-A085-1412-0BB129CE9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EC9AA-7A1D-78DB-FA86-0E5DC0845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7CF8-3FE8-D304-656B-443A251C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2593-AD12-3723-0A64-1FE7F1E0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2EC8-C3C4-B8E4-FD30-E631DD69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176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dark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470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9263-1717-5E1E-0C79-6E3260D5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733A-4570-E827-1BBD-D3081DD9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87FB-DC21-A060-68B8-F52200A7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43CA-40A5-24AF-FC20-B000A327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A16D-2E0D-2471-476F-29BE9D6A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58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9C54-5C62-42B4-6DF2-4806B511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FDD1-B8F2-9B63-544D-315AB492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B74F-2B20-24F5-128B-5ACBD9D4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E961C-814F-5E8B-AFCB-5A81C5F6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ACF0-70AD-F3EC-237D-AB520ED5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158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139E-8E59-D6E7-A2A3-5869B57F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3184-A0AD-F484-6CAC-A671C0AE9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1CF2-FD12-0A82-2F4A-37A29818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80F5-27BE-4DE6-2207-70FCB62A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AB2B7-C3E9-5DE3-9FF4-FAFF787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3A1A-0104-EAEE-3216-444E60FC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356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9694-11AF-B98B-84FE-3EF16D46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C23D-8218-6F13-2F27-BAC27B921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27034-050E-32DB-16EB-495A6EC0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2F0B-D58E-9F96-24D2-35BBF855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8B833-FD95-46DD-C0A0-A3120568A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AAECE-4087-18E7-8AA9-EE73FEC6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93292-2F62-A1D9-EDE4-D1D87C8A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62A1A-38E6-A8EC-5B9A-5626A5B1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97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53B1-9158-07BF-4E8D-0E9E5858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2868C-3186-47FF-C1DE-8AAC3DED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17903-25C0-F2E0-53EA-4FB436A2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78F3-5BC4-526C-9EF9-35828FDD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830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17FE0-2FDC-71AD-3FC3-A23D1028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71A6B-814C-C26D-DB35-C0CBD9D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FC62C-0349-0C34-4A12-33B1E1D5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029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CA24-D919-F424-40EE-6C5E9F2A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3FE6-2FA1-62CA-C92F-3E5EC80D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2A042-73E2-EDED-96E4-4F1D0DC47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E79F-C60A-F2A0-B8B4-D4BB2A35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96D1A-B448-0AE2-E084-195E17E5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8A3D-DFD1-73EF-6146-7EB449BD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79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087-E4B1-1056-818F-BDB713F3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2DFFE-FD1A-B65C-FC40-678BD8483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906F4-8C29-9504-3A74-5C70BF354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F2BED-452E-49F4-964B-F2E1E6AB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F7BF-164A-AD41-0A07-C1F82A60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75B37-0C94-E791-5771-EB0DF239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53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93CD-E775-8E3E-B6E7-E79CDD2E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27DB-89F0-D9D2-7203-A1D92A9D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947A-639D-77CA-6DCA-97A6C1B93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052E6E-090F-4F6E-A8E2-50DECF1FE3B1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C1CE-6050-CFF7-393C-02B631CA7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7A32-FFFB-E5B6-C5B2-667FCA08A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C3508-A003-4E34-A425-90F7F45D518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96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A6320B-0193-D4CE-A7AB-1C27F39E25FC}"/>
              </a:ext>
            </a:extLst>
          </p:cNvPr>
          <p:cNvSpPr/>
          <p:nvPr/>
        </p:nvSpPr>
        <p:spPr>
          <a:xfrm>
            <a:off x="698705" y="2288547"/>
            <a:ext cx="1600330" cy="33727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engagement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96B22-3D41-42AD-3C08-6D2B400F70A0}"/>
              </a:ext>
            </a:extLst>
          </p:cNvPr>
          <p:cNvSpPr/>
          <p:nvPr/>
        </p:nvSpPr>
        <p:spPr>
          <a:xfrm>
            <a:off x="9377023" y="1847870"/>
            <a:ext cx="1543243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and operations 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62B24-5CF8-2F11-EA84-BBF8862B20B3}"/>
              </a:ext>
            </a:extLst>
          </p:cNvPr>
          <p:cNvSpPr/>
          <p:nvPr/>
        </p:nvSpPr>
        <p:spPr>
          <a:xfrm>
            <a:off x="4871864" y="2072523"/>
            <a:ext cx="1728192" cy="231029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Dual-write</a:t>
            </a: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FAF7B-7DF0-F14E-E6E4-8F3A2CCE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81" y="2139211"/>
            <a:ext cx="288032" cy="288032"/>
          </a:xfrm>
          <a:prstGeom prst="rect">
            <a:avLst/>
          </a:prstGeom>
          <a:ln>
            <a:noFill/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8AFE80-129A-4204-D315-2E8DA9479D1E}"/>
              </a:ext>
            </a:extLst>
          </p:cNvPr>
          <p:cNvCxnSpPr>
            <a:cxnSpLocks/>
          </p:cNvCxnSpPr>
          <p:nvPr/>
        </p:nvCxnSpPr>
        <p:spPr>
          <a:xfrm>
            <a:off x="5071947" y="2549191"/>
            <a:ext cx="1380303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A21091-AD6F-93C8-A038-05294A0F6C9B}"/>
              </a:ext>
            </a:extLst>
          </p:cNvPr>
          <p:cNvSpPr txBox="1"/>
          <p:nvPr/>
        </p:nvSpPr>
        <p:spPr>
          <a:xfrm>
            <a:off x="5469168" y="2659403"/>
            <a:ext cx="72006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BC2FB-7565-933D-A662-E9FC6B6E4516}"/>
              </a:ext>
            </a:extLst>
          </p:cNvPr>
          <p:cNvCxnSpPr>
            <a:cxnSpLocks/>
          </p:cNvCxnSpPr>
          <p:nvPr/>
        </p:nvCxnSpPr>
        <p:spPr>
          <a:xfrm>
            <a:off x="5071946" y="3094887"/>
            <a:ext cx="1380303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6BE39C-DF1A-22A8-CB27-3B448A820B52}"/>
              </a:ext>
            </a:extLst>
          </p:cNvPr>
          <p:cNvSpPr txBox="1"/>
          <p:nvPr/>
        </p:nvSpPr>
        <p:spPr>
          <a:xfrm>
            <a:off x="5303739" y="3181894"/>
            <a:ext cx="1015021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term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term</a:t>
            </a:r>
            <a:b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b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A66B38-C6FF-3B8E-5B41-572897120053}"/>
              </a:ext>
            </a:extLst>
          </p:cNvPr>
          <p:cNvSpPr/>
          <p:nvPr/>
        </p:nvSpPr>
        <p:spPr>
          <a:xfrm>
            <a:off x="2918509" y="4617884"/>
            <a:ext cx="750206" cy="5670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9047D-78AF-562A-78B7-21AB30ED448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42941" y="4901415"/>
            <a:ext cx="47556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6EEB11-8937-04E5-CEC6-F91F83AD032C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3293612" y="4066874"/>
            <a:ext cx="0" cy="55101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D6B26287-A889-D30E-183C-68DE4D56904C}"/>
              </a:ext>
            </a:extLst>
          </p:cNvPr>
          <p:cNvCxnSpPr>
            <a:cxnSpLocks/>
          </p:cNvCxnSpPr>
          <p:nvPr/>
        </p:nvCxnSpPr>
        <p:spPr>
          <a:xfrm flipV="1">
            <a:off x="3677854" y="4892572"/>
            <a:ext cx="1181393" cy="88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3EC4BD89-3EF1-C502-7083-DFC58B102700}"/>
              </a:ext>
            </a:extLst>
          </p:cNvPr>
          <p:cNvSpPr/>
          <p:nvPr/>
        </p:nvSpPr>
        <p:spPr>
          <a:xfrm>
            <a:off x="6975199" y="4595670"/>
            <a:ext cx="750206" cy="5670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95EA9E00-F3BA-3C45-15D0-DA495CB9EB00}"/>
              </a:ext>
            </a:extLst>
          </p:cNvPr>
          <p:cNvCxnSpPr>
            <a:cxnSpLocks/>
            <a:stCxn id="22" idx="3"/>
            <a:endCxn id="2053" idx="1"/>
          </p:cNvCxnSpPr>
          <p:nvPr/>
        </p:nvCxnSpPr>
        <p:spPr>
          <a:xfrm flipV="1">
            <a:off x="6600056" y="4879201"/>
            <a:ext cx="375143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8C909D-47F2-7392-4C64-EA36122F80E0}"/>
              </a:ext>
            </a:extLst>
          </p:cNvPr>
          <p:cNvSpPr/>
          <p:nvPr/>
        </p:nvSpPr>
        <p:spPr>
          <a:xfrm>
            <a:off x="2627877" y="5334112"/>
            <a:ext cx="587804" cy="3177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  line</a:t>
            </a:r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3A22B478-F641-681D-619D-6DB7CD55B61A}"/>
              </a:ext>
            </a:extLst>
          </p:cNvPr>
          <p:cNvSpPr/>
          <p:nvPr/>
        </p:nvSpPr>
        <p:spPr>
          <a:xfrm>
            <a:off x="3311031" y="5334112"/>
            <a:ext cx="587804" cy="3177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  line</a:t>
            </a:r>
          </a:p>
        </p:txBody>
      </p:sp>
      <p:sp>
        <p:nvSpPr>
          <p:cNvPr id="2059" name="Left Brace 2058">
            <a:extLst>
              <a:ext uri="{FF2B5EF4-FFF2-40B4-BE49-F238E27FC236}">
                <a16:creationId xmlns:a16="http://schemas.microsoft.com/office/drawing/2014/main" id="{3B461ACF-0785-B50B-34A6-871F0CEAC702}"/>
              </a:ext>
            </a:extLst>
          </p:cNvPr>
          <p:cNvSpPr/>
          <p:nvPr/>
        </p:nvSpPr>
        <p:spPr>
          <a:xfrm>
            <a:off x="7716033" y="2827015"/>
            <a:ext cx="442750" cy="2714651"/>
          </a:xfrm>
          <a:prstGeom prst="leftBrace">
            <a:avLst>
              <a:gd name="adj1" fmla="val 17312"/>
              <a:gd name="adj2" fmla="val 74404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2817CC-EFFA-4574-AA5D-FFF4DD96323B}"/>
              </a:ext>
            </a:extLst>
          </p:cNvPr>
          <p:cNvGrpSpPr/>
          <p:nvPr/>
        </p:nvGrpSpPr>
        <p:grpSpPr>
          <a:xfrm>
            <a:off x="8147943" y="2944373"/>
            <a:ext cx="760514" cy="2440518"/>
            <a:chOff x="8147943" y="2944373"/>
            <a:chExt cx="760514" cy="2440518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61E011F2-2BBF-14AF-EC16-E4E489C6112E}"/>
                </a:ext>
              </a:extLst>
            </p:cNvPr>
            <p:cNvSpPr/>
            <p:nvPr/>
          </p:nvSpPr>
          <p:spPr>
            <a:xfrm>
              <a:off x="8147943" y="2944373"/>
              <a:ext cx="750206" cy="567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 Product</a:t>
              </a:r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495F49F0-6D00-9CB4-2F89-B67A6DCFD5D6}"/>
                </a:ext>
              </a:extLst>
            </p:cNvPr>
            <p:cNvSpPr/>
            <p:nvPr/>
          </p:nvSpPr>
          <p:spPr>
            <a:xfrm>
              <a:off x="8147943" y="3563791"/>
              <a:ext cx="750206" cy="567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Released Product</a:t>
              </a:r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6BAC9E7D-7A94-B979-4E6C-60CC88971E3D}"/>
                </a:ext>
              </a:extLst>
            </p:cNvPr>
            <p:cNvSpPr/>
            <p:nvPr/>
          </p:nvSpPr>
          <p:spPr>
            <a:xfrm>
              <a:off x="8158251" y="4190810"/>
              <a:ext cx="750206" cy="567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 Order</a:t>
              </a:r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DC314537-C6B1-D380-AD6E-9CF0323CF7F0}"/>
                </a:ext>
              </a:extLst>
            </p:cNvPr>
            <p:cNvSpPr/>
            <p:nvPr/>
          </p:nvSpPr>
          <p:spPr>
            <a:xfrm>
              <a:off x="8147943" y="4817829"/>
              <a:ext cx="750206" cy="567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Purchase Order</a:t>
              </a:r>
            </a:p>
          </p:txBody>
        </p:sp>
      </p:grp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9C27545C-575D-61E1-1844-D446DB1996D5}"/>
              </a:ext>
            </a:extLst>
          </p:cNvPr>
          <p:cNvSpPr/>
          <p:nvPr/>
        </p:nvSpPr>
        <p:spPr>
          <a:xfrm>
            <a:off x="698705" y="5787424"/>
            <a:ext cx="1600330" cy="9539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006634E-7845-5450-8657-8E98F20708D6}"/>
              </a:ext>
            </a:extLst>
          </p:cNvPr>
          <p:cNvSpPr/>
          <p:nvPr/>
        </p:nvSpPr>
        <p:spPr>
          <a:xfrm>
            <a:off x="4871864" y="5805264"/>
            <a:ext cx="1728192" cy="95394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Virtual entities</a:t>
            </a: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FBD27435-BE35-79E9-72AD-E786551C9F92}"/>
              </a:ext>
            </a:extLst>
          </p:cNvPr>
          <p:cNvCxnSpPr>
            <a:cxnSpLocks/>
          </p:cNvCxnSpPr>
          <p:nvPr/>
        </p:nvCxnSpPr>
        <p:spPr>
          <a:xfrm>
            <a:off x="5034024" y="6264396"/>
            <a:ext cx="1380303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2066">
            <a:extLst>
              <a:ext uri="{FF2B5EF4-FFF2-40B4-BE49-F238E27FC236}">
                <a16:creationId xmlns:a16="http://schemas.microsoft.com/office/drawing/2014/main" id="{73B6006C-7FB4-84C2-0AAD-C1E1742FA199}"/>
              </a:ext>
            </a:extLst>
          </p:cNvPr>
          <p:cNvSpPr txBox="1"/>
          <p:nvPr/>
        </p:nvSpPr>
        <p:spPr>
          <a:xfrm>
            <a:off x="5009952" y="6388692"/>
            <a:ext cx="13901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Order lines</a:t>
            </a: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DF7528D-9044-F682-5170-2C13877442D7}"/>
              </a:ext>
            </a:extLst>
          </p:cNvPr>
          <p:cNvSpPr/>
          <p:nvPr/>
        </p:nvSpPr>
        <p:spPr>
          <a:xfrm>
            <a:off x="4655840" y="1343508"/>
            <a:ext cx="2136672" cy="645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SharePoint</a:t>
            </a:r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93632F8-88EC-FB77-9BE9-E5DF823E7C0E}"/>
              </a:ext>
            </a:extLst>
          </p:cNvPr>
          <p:cNvSpPr/>
          <p:nvPr/>
        </p:nvSpPr>
        <p:spPr>
          <a:xfrm>
            <a:off x="1002891" y="2485087"/>
            <a:ext cx="921484" cy="56706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b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 App</a:t>
            </a: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11D86008-E3FE-A15A-36B7-D1477B0CD182}"/>
              </a:ext>
            </a:extLst>
          </p:cNvPr>
          <p:cNvSpPr/>
          <p:nvPr/>
        </p:nvSpPr>
        <p:spPr>
          <a:xfrm>
            <a:off x="9647150" y="2259953"/>
            <a:ext cx="921484" cy="56706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b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 App</a:t>
            </a:r>
          </a:p>
        </p:txBody>
      </p:sp>
      <p:cxnSp>
        <p:nvCxnSpPr>
          <p:cNvPr id="2074" name="Straight Arrow Connector 2073">
            <a:extLst>
              <a:ext uri="{FF2B5EF4-FFF2-40B4-BE49-F238E27FC236}">
                <a16:creationId xmlns:a16="http://schemas.microsoft.com/office/drawing/2014/main" id="{2C219967-82F6-A8E2-6638-2A5AC5895E0B}"/>
              </a:ext>
            </a:extLst>
          </p:cNvPr>
          <p:cNvCxnSpPr>
            <a:cxnSpLocks/>
            <a:endCxn id="2070" idx="1"/>
          </p:cNvCxnSpPr>
          <p:nvPr/>
        </p:nvCxnSpPr>
        <p:spPr>
          <a:xfrm flipV="1">
            <a:off x="2092246" y="1666174"/>
            <a:ext cx="2563594" cy="88301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Arrow Connector 2074">
            <a:extLst>
              <a:ext uri="{FF2B5EF4-FFF2-40B4-BE49-F238E27FC236}">
                <a16:creationId xmlns:a16="http://schemas.microsoft.com/office/drawing/2014/main" id="{C3607FC3-FD88-CCDD-B099-B80194E17663}"/>
              </a:ext>
            </a:extLst>
          </p:cNvPr>
          <p:cNvCxnSpPr>
            <a:cxnSpLocks/>
            <a:stCxn id="2072" idx="1"/>
            <a:endCxn id="2070" idx="3"/>
          </p:cNvCxnSpPr>
          <p:nvPr/>
        </p:nvCxnSpPr>
        <p:spPr>
          <a:xfrm flipH="1" flipV="1">
            <a:off x="6792512" y="1666174"/>
            <a:ext cx="2854638" cy="87731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4EBCDD5-A8BB-6BB9-8615-7BCB24E03E02}"/>
              </a:ext>
            </a:extLst>
          </p:cNvPr>
          <p:cNvSpPr/>
          <p:nvPr/>
        </p:nvSpPr>
        <p:spPr>
          <a:xfrm>
            <a:off x="2918509" y="3463080"/>
            <a:ext cx="750206" cy="6037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CPQ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F4E972-77B9-6F52-64EC-A8907D036B80}"/>
              </a:ext>
            </a:extLst>
          </p:cNvPr>
          <p:cNvGrpSpPr/>
          <p:nvPr/>
        </p:nvGrpSpPr>
        <p:grpSpPr>
          <a:xfrm>
            <a:off x="4871864" y="4430947"/>
            <a:ext cx="1728192" cy="896509"/>
            <a:chOff x="4871864" y="4430947"/>
            <a:chExt cx="1728192" cy="89650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EE6D05-7434-0445-2E57-CD08B5A0ACDF}"/>
                </a:ext>
              </a:extLst>
            </p:cNvPr>
            <p:cNvSpPr/>
            <p:nvPr/>
          </p:nvSpPr>
          <p:spPr>
            <a:xfrm>
              <a:off x="4871864" y="4430947"/>
              <a:ext cx="1728192" cy="896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7BE8E-4440-1A8B-3740-0C66344E803D}"/>
                </a:ext>
              </a:extLst>
            </p:cNvPr>
            <p:cNvSpPr txBox="1"/>
            <p:nvPr/>
          </p:nvSpPr>
          <p:spPr>
            <a:xfrm>
              <a:off x="5121105" y="4906441"/>
              <a:ext cx="1447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Service Bus</a:t>
              </a:r>
            </a:p>
          </p:txBody>
        </p:sp>
        <p:pic>
          <p:nvPicPr>
            <p:cNvPr id="1026" name="Picture 2" descr="Azure Service Bus Java with Native Functionality is Now Available - Netreo">
              <a:extLst>
                <a:ext uri="{FF2B5EF4-FFF2-40B4-BE49-F238E27FC236}">
                  <a16:creationId xmlns:a16="http://schemas.microsoft.com/office/drawing/2014/main" id="{E0D4A0F4-B2F2-5CD3-B1A1-4D573FA1D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149" y="4522950"/>
              <a:ext cx="410199" cy="41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482728-7793-8DEC-BC3C-0251941E4EF2}"/>
              </a:ext>
            </a:extLst>
          </p:cNvPr>
          <p:cNvGrpSpPr/>
          <p:nvPr/>
        </p:nvGrpSpPr>
        <p:grpSpPr>
          <a:xfrm>
            <a:off x="10107892" y="614356"/>
            <a:ext cx="1633607" cy="1233514"/>
            <a:chOff x="10107892" y="614356"/>
            <a:chExt cx="1633607" cy="1233514"/>
          </a:xfrm>
        </p:grpSpPr>
        <p:cxnSp>
          <p:nvCxnSpPr>
            <p:cNvPr id="2081" name="Straight Arrow Connector 2080">
              <a:extLst>
                <a:ext uri="{FF2B5EF4-FFF2-40B4-BE49-F238E27FC236}">
                  <a16:creationId xmlns:a16="http://schemas.microsoft.com/office/drawing/2014/main" id="{DF618DB6-2DCC-801A-A32B-BA518577376D}"/>
                </a:ext>
              </a:extLst>
            </p:cNvPr>
            <p:cNvCxnSpPr>
              <a:cxnSpLocks/>
              <a:stCxn id="4" idx="0"/>
              <a:endCxn id="2078" idx="2"/>
            </p:cNvCxnSpPr>
            <p:nvPr/>
          </p:nvCxnSpPr>
          <p:spPr>
            <a:xfrm flipV="1">
              <a:off x="10148645" y="1510865"/>
              <a:ext cx="776051" cy="33700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98E139BE-ECC1-5E03-B241-7D24F069FF79}"/>
                </a:ext>
              </a:extLst>
            </p:cNvPr>
            <p:cNvSpPr/>
            <p:nvPr/>
          </p:nvSpPr>
          <p:spPr>
            <a:xfrm>
              <a:off x="10107892" y="614356"/>
              <a:ext cx="1633607" cy="896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0" name="TextBox 2079">
              <a:extLst>
                <a:ext uri="{FF2B5EF4-FFF2-40B4-BE49-F238E27FC236}">
                  <a16:creationId xmlns:a16="http://schemas.microsoft.com/office/drawing/2014/main" id="{A6F80757-FB60-0C66-0D5E-B91407AA9012}"/>
                </a:ext>
              </a:extLst>
            </p:cNvPr>
            <p:cNvSpPr txBox="1"/>
            <p:nvPr/>
          </p:nvSpPr>
          <p:spPr>
            <a:xfrm>
              <a:off x="10122555" y="674805"/>
              <a:ext cx="161894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integrations</a:t>
              </a:r>
            </a:p>
            <a:p>
              <a:r>
                <a:rPr lang="en-GB" sz="8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</a:t>
              </a:r>
              <a:br>
                <a:rPr lang="en-GB" sz="8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8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</a:t>
              </a:r>
              <a:br>
                <a:rPr lang="en-GB" sz="8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8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Nskift</a:t>
              </a:r>
              <a:endParaRPr lang="en-GB" sz="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Microsoft Azure | Integration Team">
              <a:extLst>
                <a:ext uri="{FF2B5EF4-FFF2-40B4-BE49-F238E27FC236}">
                  <a16:creationId xmlns:a16="http://schemas.microsoft.com/office/drawing/2014/main" id="{FDB8264A-12BD-2293-F8FD-5CC9156F9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9689" y="905224"/>
              <a:ext cx="408145" cy="511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00E5A53-A428-D102-4428-2D71A77AF8EA}"/>
              </a:ext>
            </a:extLst>
          </p:cNvPr>
          <p:cNvSpPr/>
          <p:nvPr/>
        </p:nvSpPr>
        <p:spPr>
          <a:xfrm>
            <a:off x="8470760" y="618970"/>
            <a:ext cx="1550465" cy="89650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3C28C-306F-8625-E952-A6EFBD64849A}"/>
              </a:ext>
            </a:extLst>
          </p:cNvPr>
          <p:cNvSpPr txBox="1"/>
          <p:nvPr/>
        </p:nvSpPr>
        <p:spPr>
          <a:xfrm>
            <a:off x="8511079" y="691443"/>
            <a:ext cx="1109599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ISV connectors</a:t>
            </a:r>
          </a:p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Medius</a:t>
            </a:r>
            <a:br>
              <a:rPr lang="en-GB" sz="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Lasernet</a:t>
            </a:r>
            <a:endParaRPr lang="en-GB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088212-4AE4-428B-D30E-CDD01B687FD2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H="1" flipV="1">
            <a:off x="9245993" y="1515479"/>
            <a:ext cx="902652" cy="33239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013CB543-4E7A-FC2A-6343-0BC8B4A5A99D}"/>
              </a:ext>
            </a:extLst>
          </p:cNvPr>
          <p:cNvSpPr/>
          <p:nvPr/>
        </p:nvSpPr>
        <p:spPr>
          <a:xfrm>
            <a:off x="5234981" y="255654"/>
            <a:ext cx="1165095" cy="101178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Azure Synapse</a:t>
            </a:r>
          </a:p>
          <a:p>
            <a:pPr algn="ctr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Azure Synapse Analytics Pricing | Data Warehousing &amp; Big Data Analytics.">
            <a:extLst>
              <a:ext uri="{FF2B5EF4-FFF2-40B4-BE49-F238E27FC236}">
                <a16:creationId xmlns:a16="http://schemas.microsoft.com/office/drawing/2014/main" id="{B693EAD1-AE6D-4DAA-C9D3-8CCE067F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545" y="736211"/>
            <a:ext cx="863373" cy="45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Rectangle 2081">
            <a:extLst>
              <a:ext uri="{FF2B5EF4-FFF2-40B4-BE49-F238E27FC236}">
                <a16:creationId xmlns:a16="http://schemas.microsoft.com/office/drawing/2014/main" id="{AEB8B6BC-941E-8719-C7CA-FA4AA5869775}"/>
              </a:ext>
            </a:extLst>
          </p:cNvPr>
          <p:cNvSpPr/>
          <p:nvPr/>
        </p:nvSpPr>
        <p:spPr>
          <a:xfrm>
            <a:off x="2092246" y="284575"/>
            <a:ext cx="1296144" cy="9539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</p:txBody>
      </p:sp>
      <p:cxnSp>
        <p:nvCxnSpPr>
          <p:cNvPr id="2083" name="Straight Arrow Connector 2082">
            <a:extLst>
              <a:ext uri="{FF2B5EF4-FFF2-40B4-BE49-F238E27FC236}">
                <a16:creationId xmlns:a16="http://schemas.microsoft.com/office/drawing/2014/main" id="{BEC3C623-716A-2AD5-13DC-F7A5D331817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498870" y="749330"/>
            <a:ext cx="3783659" cy="153921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Arrow Connector 2084">
            <a:extLst>
              <a:ext uri="{FF2B5EF4-FFF2-40B4-BE49-F238E27FC236}">
                <a16:creationId xmlns:a16="http://schemas.microsoft.com/office/drawing/2014/main" id="{E9F40C40-EA9F-2A9B-9FFC-B7FDC76198FB}"/>
              </a:ext>
            </a:extLst>
          </p:cNvPr>
          <p:cNvCxnSpPr>
            <a:cxnSpLocks/>
            <a:endCxn id="2076" idx="3"/>
          </p:cNvCxnSpPr>
          <p:nvPr/>
        </p:nvCxnSpPr>
        <p:spPr>
          <a:xfrm flipH="1" flipV="1">
            <a:off x="6400076" y="761547"/>
            <a:ext cx="2970119" cy="121487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Straight Arrow Connector 2086">
            <a:extLst>
              <a:ext uri="{FF2B5EF4-FFF2-40B4-BE49-F238E27FC236}">
                <a16:creationId xmlns:a16="http://schemas.microsoft.com/office/drawing/2014/main" id="{F9F0DD63-1C67-25A5-0D23-3D1EF132F3F5}"/>
              </a:ext>
            </a:extLst>
          </p:cNvPr>
          <p:cNvCxnSpPr>
            <a:cxnSpLocks/>
            <a:stCxn id="2082" idx="3"/>
            <a:endCxn id="2076" idx="1"/>
          </p:cNvCxnSpPr>
          <p:nvPr/>
        </p:nvCxnSpPr>
        <p:spPr>
          <a:xfrm>
            <a:off x="3388390" y="761547"/>
            <a:ext cx="184659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A6320B-0193-D4CE-A7AB-1C27F39E25FC}"/>
              </a:ext>
            </a:extLst>
          </p:cNvPr>
          <p:cNvSpPr/>
          <p:nvPr/>
        </p:nvSpPr>
        <p:spPr>
          <a:xfrm>
            <a:off x="2303117" y="1268760"/>
            <a:ext cx="1296144" cy="3372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Customer engagement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96B22-3D41-42AD-3C08-6D2B400F70A0}"/>
              </a:ext>
            </a:extLst>
          </p:cNvPr>
          <p:cNvSpPr/>
          <p:nvPr/>
        </p:nvSpPr>
        <p:spPr>
          <a:xfrm>
            <a:off x="6312024" y="1268760"/>
            <a:ext cx="1296144" cy="3372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Finance and operations apps</a:t>
            </a:r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61E011F2-2BBF-14AF-EC16-E4E489C6112E}"/>
              </a:ext>
            </a:extLst>
          </p:cNvPr>
          <p:cNvSpPr/>
          <p:nvPr/>
        </p:nvSpPr>
        <p:spPr>
          <a:xfrm>
            <a:off x="4511186" y="3750506"/>
            <a:ext cx="911895" cy="8672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SharePoint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9C27545C-575D-61E1-1844-D446DB1996D5}"/>
              </a:ext>
            </a:extLst>
          </p:cNvPr>
          <p:cNvSpPr/>
          <p:nvPr/>
        </p:nvSpPr>
        <p:spPr>
          <a:xfrm>
            <a:off x="116437" y="2763088"/>
            <a:ext cx="1296144" cy="9539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Portal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FBD27435-BE35-79E9-72AD-E786551C9F92}"/>
              </a:ext>
            </a:extLst>
          </p:cNvPr>
          <p:cNvCxnSpPr>
            <a:cxnSpLocks/>
          </p:cNvCxnSpPr>
          <p:nvPr/>
        </p:nvCxnSpPr>
        <p:spPr>
          <a:xfrm>
            <a:off x="3731648" y="1268760"/>
            <a:ext cx="2409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7" name="TextBox 2066">
            <a:extLst>
              <a:ext uri="{FF2B5EF4-FFF2-40B4-BE49-F238E27FC236}">
                <a16:creationId xmlns:a16="http://schemas.microsoft.com/office/drawing/2014/main" id="{73B6006C-7FB4-84C2-0AAD-C1E1742FA199}"/>
              </a:ext>
            </a:extLst>
          </p:cNvPr>
          <p:cNvSpPr txBox="1"/>
          <p:nvPr/>
        </p:nvSpPr>
        <p:spPr>
          <a:xfrm>
            <a:off x="4701271" y="126876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Customer</a:t>
            </a:r>
          </a:p>
          <a:p>
            <a:pPr algn="ctr"/>
            <a:r>
              <a:rPr lang="en-GB" sz="1000" dirty="0"/>
              <a:t>Contact</a:t>
            </a:r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AEB8B6BC-941E-8719-C7CA-FA4AA5869775}"/>
              </a:ext>
            </a:extLst>
          </p:cNvPr>
          <p:cNvSpPr/>
          <p:nvPr/>
        </p:nvSpPr>
        <p:spPr>
          <a:xfrm>
            <a:off x="2303116" y="6156764"/>
            <a:ext cx="1422309" cy="627898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Pros CPQ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E62C4-26E1-8296-2BF7-AE5CA857B054}"/>
              </a:ext>
            </a:extLst>
          </p:cNvPr>
          <p:cNvSpPr txBox="1"/>
          <p:nvPr/>
        </p:nvSpPr>
        <p:spPr>
          <a:xfrm>
            <a:off x="4335043" y="1757062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Metadata</a:t>
            </a:r>
          </a:p>
          <a:p>
            <a:pPr algn="ctr"/>
            <a:r>
              <a:rPr lang="en-GB" sz="1000" dirty="0"/>
              <a:t>Local Vendor</a:t>
            </a:r>
            <a:br>
              <a:rPr lang="en-GB" sz="1000" dirty="0"/>
            </a:br>
            <a:r>
              <a:rPr lang="en-GB" sz="1000" dirty="0"/>
              <a:t>Sales order response</a:t>
            </a:r>
            <a:br>
              <a:rPr lang="en-GB" sz="1000" dirty="0"/>
            </a:br>
            <a:endParaRPr lang="en-GB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6AD5A2-CAC2-6DD4-1220-064DECE5A3F6}"/>
              </a:ext>
            </a:extLst>
          </p:cNvPr>
          <p:cNvCxnSpPr>
            <a:cxnSpLocks/>
          </p:cNvCxnSpPr>
          <p:nvPr/>
        </p:nvCxnSpPr>
        <p:spPr>
          <a:xfrm>
            <a:off x="3770861" y="1740878"/>
            <a:ext cx="23705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E3769-585A-1F1B-CC5E-B8BFBD3DD6C5}"/>
              </a:ext>
            </a:extLst>
          </p:cNvPr>
          <p:cNvCxnSpPr>
            <a:cxnSpLocks/>
          </p:cNvCxnSpPr>
          <p:nvPr/>
        </p:nvCxnSpPr>
        <p:spPr>
          <a:xfrm>
            <a:off x="3620080" y="3337391"/>
            <a:ext cx="2601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0BA0DA-FC93-9C2C-9F91-855B2EEA0E5E}"/>
              </a:ext>
            </a:extLst>
          </p:cNvPr>
          <p:cNvSpPr txBox="1"/>
          <p:nvPr/>
        </p:nvSpPr>
        <p:spPr>
          <a:xfrm>
            <a:off x="4157949" y="3328160"/>
            <a:ext cx="162149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PO Line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24CC8A-7093-AED9-43B8-6E2BF5BC43C6}"/>
              </a:ext>
            </a:extLst>
          </p:cNvPr>
          <p:cNvCxnSpPr>
            <a:cxnSpLocks/>
          </p:cNvCxnSpPr>
          <p:nvPr/>
        </p:nvCxnSpPr>
        <p:spPr>
          <a:xfrm flipH="1">
            <a:off x="3731648" y="2813463"/>
            <a:ext cx="795291" cy="39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0" name="TextBox 2049">
            <a:extLst>
              <a:ext uri="{FF2B5EF4-FFF2-40B4-BE49-F238E27FC236}">
                <a16:creationId xmlns:a16="http://schemas.microsoft.com/office/drawing/2014/main" id="{04630832-1663-15B0-9AAF-4AE3EF5274DD}"/>
              </a:ext>
            </a:extLst>
          </p:cNvPr>
          <p:cNvSpPr txBox="1"/>
          <p:nvPr/>
        </p:nvSpPr>
        <p:spPr>
          <a:xfrm>
            <a:off x="3154701" y="2856042"/>
            <a:ext cx="183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Punch  Quote</a:t>
            </a:r>
            <a:br>
              <a:rPr lang="en-GB" sz="1000" dirty="0"/>
            </a:br>
            <a:r>
              <a:rPr lang="en-GB" sz="1000" dirty="0"/>
              <a:t>Header</a:t>
            </a:r>
          </a:p>
        </p:txBody>
      </p: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B8ECD3D6-5816-4DD3-B9A5-504D50AE2A75}"/>
              </a:ext>
            </a:extLst>
          </p:cNvPr>
          <p:cNvCxnSpPr>
            <a:cxnSpLocks/>
          </p:cNvCxnSpPr>
          <p:nvPr/>
        </p:nvCxnSpPr>
        <p:spPr>
          <a:xfrm flipH="1">
            <a:off x="4600074" y="2821155"/>
            <a:ext cx="1541357" cy="0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TextBox 2067">
            <a:extLst>
              <a:ext uri="{FF2B5EF4-FFF2-40B4-BE49-F238E27FC236}">
                <a16:creationId xmlns:a16="http://schemas.microsoft.com/office/drawing/2014/main" id="{680A27C9-AF41-57F3-7614-14ABFFC687D7}"/>
              </a:ext>
            </a:extLst>
          </p:cNvPr>
          <p:cNvSpPr txBox="1"/>
          <p:nvPr/>
        </p:nvSpPr>
        <p:spPr>
          <a:xfrm>
            <a:off x="4732872" y="2921593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Quote header and lines</a:t>
            </a:r>
          </a:p>
        </p:txBody>
      </p:sp>
      <p:cxnSp>
        <p:nvCxnSpPr>
          <p:cNvPr id="2069" name="Straight Arrow Connector 2068">
            <a:extLst>
              <a:ext uri="{FF2B5EF4-FFF2-40B4-BE49-F238E27FC236}">
                <a16:creationId xmlns:a16="http://schemas.microsoft.com/office/drawing/2014/main" id="{0C376C4A-9F12-F051-4A2B-59C9726939BC}"/>
              </a:ext>
            </a:extLst>
          </p:cNvPr>
          <p:cNvCxnSpPr>
            <a:cxnSpLocks/>
          </p:cNvCxnSpPr>
          <p:nvPr/>
        </p:nvCxnSpPr>
        <p:spPr>
          <a:xfrm>
            <a:off x="3712524" y="2492896"/>
            <a:ext cx="892610" cy="1278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Straight Connector 2092">
            <a:extLst>
              <a:ext uri="{FF2B5EF4-FFF2-40B4-BE49-F238E27FC236}">
                <a16:creationId xmlns:a16="http://schemas.microsoft.com/office/drawing/2014/main" id="{DC4BBA81-3278-74ED-C7B8-D93BF111254E}"/>
              </a:ext>
            </a:extLst>
          </p:cNvPr>
          <p:cNvCxnSpPr>
            <a:cxnSpLocks/>
          </p:cNvCxnSpPr>
          <p:nvPr/>
        </p:nvCxnSpPr>
        <p:spPr>
          <a:xfrm flipV="1">
            <a:off x="4608807" y="2500732"/>
            <a:ext cx="0" cy="31273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Arrow Connector 2096">
            <a:extLst>
              <a:ext uri="{FF2B5EF4-FFF2-40B4-BE49-F238E27FC236}">
                <a16:creationId xmlns:a16="http://schemas.microsoft.com/office/drawing/2014/main" id="{43E29DFA-12CD-AE67-5E76-D831C814CAC1}"/>
              </a:ext>
            </a:extLst>
          </p:cNvPr>
          <p:cNvCxnSpPr>
            <a:cxnSpLocks/>
          </p:cNvCxnSpPr>
          <p:nvPr/>
        </p:nvCxnSpPr>
        <p:spPr>
          <a:xfrm>
            <a:off x="1412097" y="3337391"/>
            <a:ext cx="7827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99" name="TextBox 2098">
            <a:extLst>
              <a:ext uri="{FF2B5EF4-FFF2-40B4-BE49-F238E27FC236}">
                <a16:creationId xmlns:a16="http://schemas.microsoft.com/office/drawing/2014/main" id="{028DCA5D-A1B8-3DA0-31B6-8FFBF7AA330B}"/>
              </a:ext>
            </a:extLst>
          </p:cNvPr>
          <p:cNvSpPr txBox="1"/>
          <p:nvPr/>
        </p:nvSpPr>
        <p:spPr>
          <a:xfrm>
            <a:off x="1015778" y="3380631"/>
            <a:ext cx="162149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PO Line</a:t>
            </a:r>
          </a:p>
        </p:txBody>
      </p:sp>
      <p:cxnSp>
        <p:nvCxnSpPr>
          <p:cNvPr id="2100" name="Straight Arrow Connector 2099">
            <a:extLst>
              <a:ext uri="{FF2B5EF4-FFF2-40B4-BE49-F238E27FC236}">
                <a16:creationId xmlns:a16="http://schemas.microsoft.com/office/drawing/2014/main" id="{26E552DD-3125-F025-B88E-AC2B9F5F63B8}"/>
              </a:ext>
            </a:extLst>
          </p:cNvPr>
          <p:cNvCxnSpPr>
            <a:cxnSpLocks/>
          </p:cNvCxnSpPr>
          <p:nvPr/>
        </p:nvCxnSpPr>
        <p:spPr>
          <a:xfrm flipV="1">
            <a:off x="2320234" y="4638984"/>
            <a:ext cx="0" cy="14518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03" name="TextBox 2102">
            <a:extLst>
              <a:ext uri="{FF2B5EF4-FFF2-40B4-BE49-F238E27FC236}">
                <a16:creationId xmlns:a16="http://schemas.microsoft.com/office/drawing/2014/main" id="{6D0BCB1C-DE44-C6C4-8E30-E6D126520A83}"/>
              </a:ext>
            </a:extLst>
          </p:cNvPr>
          <p:cNvSpPr txBox="1"/>
          <p:nvPr/>
        </p:nvSpPr>
        <p:spPr>
          <a:xfrm rot="16200000">
            <a:off x="1290627" y="5321704"/>
            <a:ext cx="162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Copy  or Delete</a:t>
            </a:r>
          </a:p>
          <a:p>
            <a:pPr algn="ctr"/>
            <a:r>
              <a:rPr lang="en-GB" sz="1000" dirty="0"/>
              <a:t>Quote line</a:t>
            </a: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CADB0CED-8965-47C0-E8BA-832037AA0564}"/>
              </a:ext>
            </a:extLst>
          </p:cNvPr>
          <p:cNvSpPr txBox="1"/>
          <p:nvPr/>
        </p:nvSpPr>
        <p:spPr>
          <a:xfrm rot="16200000">
            <a:off x="2240794" y="5233834"/>
            <a:ext cx="162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Copy </a:t>
            </a:r>
          </a:p>
          <a:p>
            <a:pPr algn="ctr"/>
            <a:r>
              <a:rPr lang="en-GB" sz="1000" dirty="0"/>
              <a:t>Quote  header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B72C3B93-A9DD-63FE-BF11-26920DFF3145}"/>
              </a:ext>
            </a:extLst>
          </p:cNvPr>
          <p:cNvSpPr txBox="1"/>
          <p:nvPr/>
        </p:nvSpPr>
        <p:spPr>
          <a:xfrm rot="16200000">
            <a:off x="1798971" y="5298520"/>
            <a:ext cx="162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Push product</a:t>
            </a:r>
            <a:br>
              <a:rPr lang="en-GB" sz="1000" dirty="0"/>
            </a:br>
            <a:r>
              <a:rPr lang="en-GB" sz="1000" dirty="0"/>
              <a:t> to catalogue</a:t>
            </a:r>
          </a:p>
        </p:txBody>
      </p:sp>
      <p:cxnSp>
        <p:nvCxnSpPr>
          <p:cNvPr id="2107" name="Straight Arrow Connector 2106">
            <a:extLst>
              <a:ext uri="{FF2B5EF4-FFF2-40B4-BE49-F238E27FC236}">
                <a16:creationId xmlns:a16="http://schemas.microsoft.com/office/drawing/2014/main" id="{6A754399-AF96-FA20-A739-0CEBED72B346}"/>
              </a:ext>
            </a:extLst>
          </p:cNvPr>
          <p:cNvCxnSpPr>
            <a:cxnSpLocks/>
          </p:cNvCxnSpPr>
          <p:nvPr/>
        </p:nvCxnSpPr>
        <p:spPr>
          <a:xfrm flipV="1">
            <a:off x="2809772" y="4650655"/>
            <a:ext cx="0" cy="14518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8" name="Straight Arrow Connector 2107">
            <a:extLst>
              <a:ext uri="{FF2B5EF4-FFF2-40B4-BE49-F238E27FC236}">
                <a16:creationId xmlns:a16="http://schemas.microsoft.com/office/drawing/2014/main" id="{5B8CA8CF-1BAE-5BE4-74C8-2D38B0F6A0E7}"/>
              </a:ext>
            </a:extLst>
          </p:cNvPr>
          <p:cNvCxnSpPr>
            <a:cxnSpLocks/>
          </p:cNvCxnSpPr>
          <p:nvPr/>
        </p:nvCxnSpPr>
        <p:spPr>
          <a:xfrm flipV="1">
            <a:off x="3254667" y="4650655"/>
            <a:ext cx="0" cy="1451835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Arrow Connector 2108">
            <a:extLst>
              <a:ext uri="{FF2B5EF4-FFF2-40B4-BE49-F238E27FC236}">
                <a16:creationId xmlns:a16="http://schemas.microsoft.com/office/drawing/2014/main" id="{D2CC9952-EF73-7488-3A2D-04699BD87F63}"/>
              </a:ext>
            </a:extLst>
          </p:cNvPr>
          <p:cNvCxnSpPr>
            <a:cxnSpLocks/>
          </p:cNvCxnSpPr>
          <p:nvPr/>
        </p:nvCxnSpPr>
        <p:spPr>
          <a:xfrm flipV="1">
            <a:off x="3599261" y="4664416"/>
            <a:ext cx="0" cy="1451835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8A631D2-D344-4EDF-12B5-EAD5F12FF8E8}"/>
              </a:ext>
            </a:extLst>
          </p:cNvPr>
          <p:cNvSpPr txBox="1"/>
          <p:nvPr/>
        </p:nvSpPr>
        <p:spPr>
          <a:xfrm rot="16200000">
            <a:off x="2608608" y="5305931"/>
            <a:ext cx="162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Mapping In &amp; Out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5E878FFF-A076-91A5-2E76-0CAAE88C1D32}"/>
              </a:ext>
            </a:extLst>
          </p:cNvPr>
          <p:cNvSpPr txBox="1"/>
          <p:nvPr/>
        </p:nvSpPr>
        <p:spPr>
          <a:xfrm>
            <a:off x="3724933" y="2535985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Get lines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20500B2-DCBB-1E64-CC29-451EB6E9168A}"/>
              </a:ext>
            </a:extLst>
          </p:cNvPr>
          <p:cNvCxnSpPr>
            <a:cxnSpLocks/>
          </p:cNvCxnSpPr>
          <p:nvPr/>
        </p:nvCxnSpPr>
        <p:spPr>
          <a:xfrm>
            <a:off x="3565669" y="4496834"/>
            <a:ext cx="940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3A862732-FFB8-F2DA-8BD8-5E9B3EA738E5}"/>
              </a:ext>
            </a:extLst>
          </p:cNvPr>
          <p:cNvCxnSpPr>
            <a:cxnSpLocks/>
          </p:cNvCxnSpPr>
          <p:nvPr/>
        </p:nvCxnSpPr>
        <p:spPr>
          <a:xfrm>
            <a:off x="5445491" y="4509120"/>
            <a:ext cx="8432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8DFA384-27A6-AD56-EABA-6F33E62B0448}"/>
              </a:ext>
            </a:extLst>
          </p:cNvPr>
          <p:cNvSpPr/>
          <p:nvPr/>
        </p:nvSpPr>
        <p:spPr>
          <a:xfrm>
            <a:off x="2301427" y="95387"/>
            <a:ext cx="5306741" cy="627898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Azure Data platform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2837C54-0AF6-842F-C0C8-2886FF44C4CD}"/>
              </a:ext>
            </a:extLst>
          </p:cNvPr>
          <p:cNvCxnSpPr>
            <a:cxnSpLocks/>
          </p:cNvCxnSpPr>
          <p:nvPr/>
        </p:nvCxnSpPr>
        <p:spPr>
          <a:xfrm flipV="1">
            <a:off x="2398112" y="731367"/>
            <a:ext cx="0" cy="52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E882DC1-967F-BA5E-C5EF-E9F50A017FA9}"/>
              </a:ext>
            </a:extLst>
          </p:cNvPr>
          <p:cNvSpPr/>
          <p:nvPr/>
        </p:nvSpPr>
        <p:spPr>
          <a:xfrm>
            <a:off x="115953" y="3861048"/>
            <a:ext cx="1296144" cy="953944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Exchange online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041FBF79-1827-8D20-7796-B98336624AD3}"/>
              </a:ext>
            </a:extLst>
          </p:cNvPr>
          <p:cNvCxnSpPr>
            <a:cxnSpLocks/>
            <a:stCxn id="1043" idx="3"/>
          </p:cNvCxnSpPr>
          <p:nvPr/>
        </p:nvCxnSpPr>
        <p:spPr>
          <a:xfrm>
            <a:off x="1412097" y="4338020"/>
            <a:ext cx="852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46C0505-517D-860E-9815-785768F9B13D}"/>
              </a:ext>
            </a:extLst>
          </p:cNvPr>
          <p:cNvSpPr txBox="1"/>
          <p:nvPr/>
        </p:nvSpPr>
        <p:spPr>
          <a:xfrm rot="16200000">
            <a:off x="1545173" y="926131"/>
            <a:ext cx="103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Azure Synapse</a:t>
            </a:r>
            <a:br>
              <a:rPr lang="en-GB" sz="1000" dirty="0"/>
            </a:br>
            <a:r>
              <a:rPr lang="en-GB" sz="1000" dirty="0"/>
              <a:t>Link</a:t>
            </a:r>
          </a:p>
        </p:txBody>
      </p: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A5E5C532-7F16-F01A-43CB-7AC575F4A031}"/>
              </a:ext>
            </a:extLst>
          </p:cNvPr>
          <p:cNvCxnSpPr>
            <a:cxnSpLocks/>
          </p:cNvCxnSpPr>
          <p:nvPr/>
        </p:nvCxnSpPr>
        <p:spPr>
          <a:xfrm>
            <a:off x="1363630" y="188640"/>
            <a:ext cx="939487" cy="0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62368CB-631C-21C2-18CF-A840A00D1F10}"/>
              </a:ext>
            </a:extLst>
          </p:cNvPr>
          <p:cNvSpPr/>
          <p:nvPr/>
        </p:nvSpPr>
        <p:spPr>
          <a:xfrm>
            <a:off x="67486" y="70348"/>
            <a:ext cx="1296144" cy="953944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Power BI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3084E3C8-FB0F-24B8-1B65-BFA29FF5C49C}"/>
              </a:ext>
            </a:extLst>
          </p:cNvPr>
          <p:cNvSpPr txBox="1"/>
          <p:nvPr/>
        </p:nvSpPr>
        <p:spPr>
          <a:xfrm>
            <a:off x="3677261" y="453376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Document</a:t>
            </a:r>
            <a:br>
              <a:rPr lang="en-GB" sz="1000" dirty="0"/>
            </a:br>
            <a:r>
              <a:rPr lang="en-GB" sz="1000" dirty="0"/>
              <a:t>Tags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A9E11BA-6AC3-3C2B-9944-AB58189213D7}"/>
              </a:ext>
            </a:extLst>
          </p:cNvPr>
          <p:cNvSpPr txBox="1"/>
          <p:nvPr/>
        </p:nvSpPr>
        <p:spPr>
          <a:xfrm>
            <a:off x="5529758" y="4529469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Document</a:t>
            </a:r>
            <a:br>
              <a:rPr lang="en-GB" sz="1000" dirty="0"/>
            </a:br>
            <a:r>
              <a:rPr lang="en-GB" sz="1000" dirty="0"/>
              <a:t>Tags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D3A9B938-BC79-8468-1AF6-F5DF88052C13}"/>
              </a:ext>
            </a:extLst>
          </p:cNvPr>
          <p:cNvCxnSpPr>
            <a:cxnSpLocks/>
          </p:cNvCxnSpPr>
          <p:nvPr/>
        </p:nvCxnSpPr>
        <p:spPr>
          <a:xfrm flipV="1">
            <a:off x="7487307" y="723285"/>
            <a:ext cx="0" cy="52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560FE90-1F4B-4803-975C-94C510DA2978}"/>
              </a:ext>
            </a:extLst>
          </p:cNvPr>
          <p:cNvSpPr txBox="1"/>
          <p:nvPr/>
        </p:nvSpPr>
        <p:spPr>
          <a:xfrm rot="16200000">
            <a:off x="7301378" y="866516"/>
            <a:ext cx="103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Export to </a:t>
            </a:r>
            <a:r>
              <a:rPr lang="en-GB" sz="1000" dirty="0" err="1"/>
              <a:t>Datalake</a:t>
            </a:r>
            <a:endParaRPr lang="en-GB" sz="1000" dirty="0"/>
          </a:p>
        </p:txBody>
      </p:sp>
      <p:sp>
        <p:nvSpPr>
          <p:cNvPr id="2116" name="Rectangle 2115">
            <a:extLst>
              <a:ext uri="{FF2B5EF4-FFF2-40B4-BE49-F238E27FC236}">
                <a16:creationId xmlns:a16="http://schemas.microsoft.com/office/drawing/2014/main" id="{387C46FC-72C4-777F-97AD-3CEDD52C1ED5}"/>
              </a:ext>
            </a:extLst>
          </p:cNvPr>
          <p:cNvSpPr/>
          <p:nvPr/>
        </p:nvSpPr>
        <p:spPr>
          <a:xfrm>
            <a:off x="9924832" y="1305781"/>
            <a:ext cx="911895" cy="296416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Medius</a:t>
            </a:r>
          </a:p>
        </p:txBody>
      </p:sp>
      <p:sp>
        <p:nvSpPr>
          <p:cNvPr id="2118" name="Rectangle 2117">
            <a:extLst>
              <a:ext uri="{FF2B5EF4-FFF2-40B4-BE49-F238E27FC236}">
                <a16:creationId xmlns:a16="http://schemas.microsoft.com/office/drawing/2014/main" id="{3FD9B3C8-906B-DE20-47C2-B445C7D9D5F6}"/>
              </a:ext>
            </a:extLst>
          </p:cNvPr>
          <p:cNvSpPr/>
          <p:nvPr/>
        </p:nvSpPr>
        <p:spPr>
          <a:xfrm>
            <a:off x="9958238" y="2732733"/>
            <a:ext cx="911895" cy="567062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AARO</a:t>
            </a:r>
          </a:p>
        </p:txBody>
      </p:sp>
      <p:cxnSp>
        <p:nvCxnSpPr>
          <p:cNvPr id="2127" name="Straight Arrow Connector 2126">
            <a:extLst>
              <a:ext uri="{FF2B5EF4-FFF2-40B4-BE49-F238E27FC236}">
                <a16:creationId xmlns:a16="http://schemas.microsoft.com/office/drawing/2014/main" id="{274D9478-DDA4-A37F-7A0B-B62717EAD67B}"/>
              </a:ext>
            </a:extLst>
          </p:cNvPr>
          <p:cNvCxnSpPr>
            <a:cxnSpLocks/>
          </p:cNvCxnSpPr>
          <p:nvPr/>
        </p:nvCxnSpPr>
        <p:spPr>
          <a:xfrm>
            <a:off x="5456606" y="3789598"/>
            <a:ext cx="84328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28" name="TextBox 2127">
            <a:extLst>
              <a:ext uri="{FF2B5EF4-FFF2-40B4-BE49-F238E27FC236}">
                <a16:creationId xmlns:a16="http://schemas.microsoft.com/office/drawing/2014/main" id="{301A5F9D-E256-F221-1356-1D0D590AA778}"/>
              </a:ext>
            </a:extLst>
          </p:cNvPr>
          <p:cNvSpPr txBox="1"/>
          <p:nvPr/>
        </p:nvSpPr>
        <p:spPr>
          <a:xfrm>
            <a:off x="5487792" y="3821250"/>
            <a:ext cx="7489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Vendor </a:t>
            </a:r>
          </a:p>
          <a:p>
            <a:pPr algn="ctr"/>
            <a:r>
              <a:rPr lang="en-GB" sz="1000" dirty="0"/>
              <a:t>Response</a:t>
            </a:r>
            <a:br>
              <a:rPr lang="en-GB" sz="1000" dirty="0"/>
            </a:br>
            <a:r>
              <a:rPr lang="en-GB" sz="1000" dirty="0"/>
              <a:t>File</a:t>
            </a:r>
          </a:p>
        </p:txBody>
      </p:sp>
      <p:sp>
        <p:nvSpPr>
          <p:cNvPr id="2132" name="Rectangle 2131">
            <a:extLst>
              <a:ext uri="{FF2B5EF4-FFF2-40B4-BE49-F238E27FC236}">
                <a16:creationId xmlns:a16="http://schemas.microsoft.com/office/drawing/2014/main" id="{8EEB70E7-DD61-8F03-0CA8-42EE4069AC57}"/>
              </a:ext>
            </a:extLst>
          </p:cNvPr>
          <p:cNvSpPr/>
          <p:nvPr/>
        </p:nvSpPr>
        <p:spPr>
          <a:xfrm>
            <a:off x="9962827" y="3433393"/>
            <a:ext cx="911895" cy="1205591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Customer/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EDI</a:t>
            </a:r>
          </a:p>
        </p:txBody>
      </p:sp>
      <p:cxnSp>
        <p:nvCxnSpPr>
          <p:cNvPr id="2133" name="Straight Arrow Connector 2132">
            <a:extLst>
              <a:ext uri="{FF2B5EF4-FFF2-40B4-BE49-F238E27FC236}">
                <a16:creationId xmlns:a16="http://schemas.microsoft.com/office/drawing/2014/main" id="{6DE05ADF-7B59-2CD4-EBEF-B11D0E608B0B}"/>
              </a:ext>
            </a:extLst>
          </p:cNvPr>
          <p:cNvCxnSpPr>
            <a:cxnSpLocks/>
          </p:cNvCxnSpPr>
          <p:nvPr/>
        </p:nvCxnSpPr>
        <p:spPr>
          <a:xfrm>
            <a:off x="7627292" y="1418494"/>
            <a:ext cx="2285134" cy="2666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Arrow Connector 2135">
            <a:extLst>
              <a:ext uri="{FF2B5EF4-FFF2-40B4-BE49-F238E27FC236}">
                <a16:creationId xmlns:a16="http://schemas.microsoft.com/office/drawing/2014/main" id="{5A034D5C-20ED-1A15-7551-71C6DF737427}"/>
              </a:ext>
            </a:extLst>
          </p:cNvPr>
          <p:cNvCxnSpPr>
            <a:cxnSpLocks/>
            <a:endCxn id="2139" idx="1"/>
          </p:cNvCxnSpPr>
          <p:nvPr/>
        </p:nvCxnSpPr>
        <p:spPr>
          <a:xfrm>
            <a:off x="7597601" y="1840632"/>
            <a:ext cx="2339032" cy="0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Straight Arrow Connector 2136">
            <a:extLst>
              <a:ext uri="{FF2B5EF4-FFF2-40B4-BE49-F238E27FC236}">
                <a16:creationId xmlns:a16="http://schemas.microsoft.com/office/drawing/2014/main" id="{3F311FF3-0A94-8EE0-5D3A-E75983024BC7}"/>
              </a:ext>
            </a:extLst>
          </p:cNvPr>
          <p:cNvCxnSpPr>
            <a:cxnSpLocks/>
            <a:endCxn id="2143" idx="1"/>
          </p:cNvCxnSpPr>
          <p:nvPr/>
        </p:nvCxnSpPr>
        <p:spPr>
          <a:xfrm>
            <a:off x="7587034" y="2223063"/>
            <a:ext cx="2360489" cy="7702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9" name="Rectangle 2138">
            <a:extLst>
              <a:ext uri="{FF2B5EF4-FFF2-40B4-BE49-F238E27FC236}">
                <a16:creationId xmlns:a16="http://schemas.microsoft.com/office/drawing/2014/main" id="{2A60F823-19FD-8A95-C303-203E12F67EAC}"/>
              </a:ext>
            </a:extLst>
          </p:cNvPr>
          <p:cNvSpPr/>
          <p:nvPr/>
        </p:nvSpPr>
        <p:spPr>
          <a:xfrm>
            <a:off x="9936633" y="1692424"/>
            <a:ext cx="911895" cy="296416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Lasernet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540048C7-65F7-C619-0C11-7A3DD62CE804}"/>
              </a:ext>
            </a:extLst>
          </p:cNvPr>
          <p:cNvSpPr/>
          <p:nvPr/>
        </p:nvSpPr>
        <p:spPr>
          <a:xfrm>
            <a:off x="9947523" y="2082557"/>
            <a:ext cx="911895" cy="296416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nShift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149" name="Straight Arrow Connector 2148">
            <a:extLst>
              <a:ext uri="{FF2B5EF4-FFF2-40B4-BE49-F238E27FC236}">
                <a16:creationId xmlns:a16="http://schemas.microsoft.com/office/drawing/2014/main" id="{6B192537-3E4F-D266-DA9E-FE33EAA461A6}"/>
              </a:ext>
            </a:extLst>
          </p:cNvPr>
          <p:cNvCxnSpPr>
            <a:cxnSpLocks/>
          </p:cNvCxnSpPr>
          <p:nvPr/>
        </p:nvCxnSpPr>
        <p:spPr>
          <a:xfrm>
            <a:off x="7587034" y="2420888"/>
            <a:ext cx="936187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51" name="TextBox 2150">
            <a:extLst>
              <a:ext uri="{FF2B5EF4-FFF2-40B4-BE49-F238E27FC236}">
                <a16:creationId xmlns:a16="http://schemas.microsoft.com/office/drawing/2014/main" id="{7C320D83-B5F4-4D7E-FBF0-937BAC8EDC54}"/>
              </a:ext>
            </a:extLst>
          </p:cNvPr>
          <p:cNvSpPr txBox="1"/>
          <p:nvPr/>
        </p:nvSpPr>
        <p:spPr>
          <a:xfrm>
            <a:off x="7158777" y="2481020"/>
            <a:ext cx="183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Business event</a:t>
            </a:r>
            <a:br>
              <a:rPr lang="en-GB" sz="1000" dirty="0"/>
            </a:br>
            <a:r>
              <a:rPr lang="en-GB" sz="1000" dirty="0"/>
              <a:t> Push</a:t>
            </a:r>
          </a:p>
        </p:txBody>
      </p:sp>
      <p:cxnSp>
        <p:nvCxnSpPr>
          <p:cNvPr id="2159" name="Straight Connector 2158">
            <a:extLst>
              <a:ext uri="{FF2B5EF4-FFF2-40B4-BE49-F238E27FC236}">
                <a16:creationId xmlns:a16="http://schemas.microsoft.com/office/drawing/2014/main" id="{EC343E52-D9E3-2D6B-4147-2C970558DBCD}"/>
              </a:ext>
            </a:extLst>
          </p:cNvPr>
          <p:cNvCxnSpPr>
            <a:cxnSpLocks/>
          </p:cNvCxnSpPr>
          <p:nvPr/>
        </p:nvCxnSpPr>
        <p:spPr>
          <a:xfrm flipH="1" flipV="1">
            <a:off x="8523221" y="2247067"/>
            <a:ext cx="3709" cy="17382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1" name="Straight Arrow Connector 2160">
            <a:extLst>
              <a:ext uri="{FF2B5EF4-FFF2-40B4-BE49-F238E27FC236}">
                <a16:creationId xmlns:a16="http://schemas.microsoft.com/office/drawing/2014/main" id="{FB5C1062-9A8C-B727-DCE6-C11E7AF12DC6}"/>
              </a:ext>
            </a:extLst>
          </p:cNvPr>
          <p:cNvCxnSpPr>
            <a:cxnSpLocks/>
          </p:cNvCxnSpPr>
          <p:nvPr/>
        </p:nvCxnSpPr>
        <p:spPr>
          <a:xfrm>
            <a:off x="7608168" y="3628888"/>
            <a:ext cx="2360489" cy="7702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2" name="TextBox 2161">
            <a:extLst>
              <a:ext uri="{FF2B5EF4-FFF2-40B4-BE49-F238E27FC236}">
                <a16:creationId xmlns:a16="http://schemas.microsoft.com/office/drawing/2014/main" id="{EDC393C1-4E5B-B41A-43DF-EC9A538592C2}"/>
              </a:ext>
            </a:extLst>
          </p:cNvPr>
          <p:cNvSpPr txBox="1"/>
          <p:nvPr/>
        </p:nvSpPr>
        <p:spPr>
          <a:xfrm>
            <a:off x="8354945" y="3604954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Forecast</a:t>
            </a:r>
          </a:p>
          <a:p>
            <a:pPr algn="ctr"/>
            <a:r>
              <a:rPr lang="en-GB" sz="1000" dirty="0"/>
              <a:t>Firm Order</a:t>
            </a:r>
          </a:p>
        </p:txBody>
      </p:sp>
      <p:cxnSp>
        <p:nvCxnSpPr>
          <p:cNvPr id="2165" name="Straight Arrow Connector 2164">
            <a:extLst>
              <a:ext uri="{FF2B5EF4-FFF2-40B4-BE49-F238E27FC236}">
                <a16:creationId xmlns:a16="http://schemas.microsoft.com/office/drawing/2014/main" id="{4486CD19-CC78-5CE3-C1D5-01ADDA47C1C3}"/>
              </a:ext>
            </a:extLst>
          </p:cNvPr>
          <p:cNvCxnSpPr>
            <a:cxnSpLocks/>
          </p:cNvCxnSpPr>
          <p:nvPr/>
        </p:nvCxnSpPr>
        <p:spPr>
          <a:xfrm>
            <a:off x="7627292" y="4077072"/>
            <a:ext cx="97499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66" name="TextBox 2165">
            <a:extLst>
              <a:ext uri="{FF2B5EF4-FFF2-40B4-BE49-F238E27FC236}">
                <a16:creationId xmlns:a16="http://schemas.microsoft.com/office/drawing/2014/main" id="{C2E86ACF-102E-9E98-151A-93AFBC69BA5E}"/>
              </a:ext>
            </a:extLst>
          </p:cNvPr>
          <p:cNvSpPr txBox="1"/>
          <p:nvPr/>
        </p:nvSpPr>
        <p:spPr>
          <a:xfrm>
            <a:off x="7178020" y="4086948"/>
            <a:ext cx="1834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Place In Queue</a:t>
            </a:r>
          </a:p>
        </p:txBody>
      </p:sp>
      <p:cxnSp>
        <p:nvCxnSpPr>
          <p:cNvPr id="2167" name="Straight Arrow Connector 2166">
            <a:extLst>
              <a:ext uri="{FF2B5EF4-FFF2-40B4-BE49-F238E27FC236}">
                <a16:creationId xmlns:a16="http://schemas.microsoft.com/office/drawing/2014/main" id="{CD612779-043C-16BC-20EC-EDCC07A73E43}"/>
              </a:ext>
            </a:extLst>
          </p:cNvPr>
          <p:cNvCxnSpPr>
            <a:cxnSpLocks/>
          </p:cNvCxnSpPr>
          <p:nvPr/>
        </p:nvCxnSpPr>
        <p:spPr>
          <a:xfrm>
            <a:off x="8678082" y="4072204"/>
            <a:ext cx="1166123" cy="0"/>
          </a:xfrm>
          <a:prstGeom prst="straightConnector1">
            <a:avLst/>
          </a:prstGeom>
          <a:ln>
            <a:solidFill>
              <a:srgbClr val="12ABDB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9" name="TextBox 2168">
            <a:extLst>
              <a:ext uri="{FF2B5EF4-FFF2-40B4-BE49-F238E27FC236}">
                <a16:creationId xmlns:a16="http://schemas.microsoft.com/office/drawing/2014/main" id="{B959188D-455D-95EB-8B5C-29961010A86B}"/>
              </a:ext>
            </a:extLst>
          </p:cNvPr>
          <p:cNvSpPr txBox="1"/>
          <p:nvPr/>
        </p:nvSpPr>
        <p:spPr>
          <a:xfrm>
            <a:off x="8198261" y="426060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Delivery Notes</a:t>
            </a:r>
          </a:p>
          <a:p>
            <a:pPr algn="ctr"/>
            <a:r>
              <a:rPr lang="en-GB" sz="1000" dirty="0"/>
              <a:t>Invoice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FC80E-4B97-FA3C-FA40-49E7F4D49ADB}"/>
              </a:ext>
            </a:extLst>
          </p:cNvPr>
          <p:cNvSpPr/>
          <p:nvPr/>
        </p:nvSpPr>
        <p:spPr>
          <a:xfrm>
            <a:off x="8616280" y="2868056"/>
            <a:ext cx="911895" cy="296416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2FC97-6A22-9AFF-1339-92F246FADA33}"/>
              </a:ext>
            </a:extLst>
          </p:cNvPr>
          <p:cNvSpPr txBox="1"/>
          <p:nvPr/>
        </p:nvSpPr>
        <p:spPr>
          <a:xfrm>
            <a:off x="7115239" y="2979819"/>
            <a:ext cx="1834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Trail balance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7D6A8D-6DE8-67DA-DC8A-D3D658878D33}"/>
              </a:ext>
            </a:extLst>
          </p:cNvPr>
          <p:cNvCxnSpPr>
            <a:cxnSpLocks/>
          </p:cNvCxnSpPr>
          <p:nvPr/>
        </p:nvCxnSpPr>
        <p:spPr>
          <a:xfrm>
            <a:off x="7588723" y="2955110"/>
            <a:ext cx="101356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63C7C9-5DCA-A2B5-3487-524F4C5B73D0}"/>
              </a:ext>
            </a:extLst>
          </p:cNvPr>
          <p:cNvCxnSpPr>
            <a:cxnSpLocks/>
            <a:stCxn id="5" idx="3"/>
            <a:endCxn id="2118" idx="1"/>
          </p:cNvCxnSpPr>
          <p:nvPr/>
        </p:nvCxnSpPr>
        <p:spPr>
          <a:xfrm>
            <a:off x="9528175" y="3016264"/>
            <a:ext cx="430063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8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272770-62C8-B109-E577-15022439AB09}"/>
              </a:ext>
            </a:extLst>
          </p:cNvPr>
          <p:cNvSpPr/>
          <p:nvPr/>
        </p:nvSpPr>
        <p:spPr>
          <a:xfrm>
            <a:off x="3719736" y="1995013"/>
            <a:ext cx="1287262" cy="834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8F88E-C73F-A68D-9AFC-104D467E89B4}"/>
              </a:ext>
            </a:extLst>
          </p:cNvPr>
          <p:cNvSpPr/>
          <p:nvPr/>
        </p:nvSpPr>
        <p:spPr>
          <a:xfrm>
            <a:off x="6292434" y="1995012"/>
            <a:ext cx="1287262" cy="834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Dataverse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E58039-CC34-9614-2917-73CA26EC166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006998" y="2412263"/>
            <a:ext cx="1285436" cy="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267CABD-4DFA-1E0B-046A-857A6DD9012C}"/>
              </a:ext>
            </a:extLst>
          </p:cNvPr>
          <p:cNvSpPr/>
          <p:nvPr/>
        </p:nvSpPr>
        <p:spPr>
          <a:xfrm>
            <a:off x="5142110" y="2963812"/>
            <a:ext cx="858144" cy="556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Contact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14B5A4E-31B1-B1DF-F671-99E5AD41B3F5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261932" y="2567836"/>
            <a:ext cx="412456" cy="935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25601-2252-8753-C155-C6E332604A69}"/>
              </a:ext>
            </a:extLst>
          </p:cNvPr>
          <p:cNvSpPr/>
          <p:nvPr/>
        </p:nvSpPr>
        <p:spPr>
          <a:xfrm>
            <a:off x="6600056" y="4528238"/>
            <a:ext cx="1287262" cy="834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Finance and operations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1A81A4-EC3D-DD38-4048-73608E7B25F5}"/>
              </a:ext>
            </a:extLst>
          </p:cNvPr>
          <p:cNvSpPr/>
          <p:nvPr/>
        </p:nvSpPr>
        <p:spPr>
          <a:xfrm>
            <a:off x="6816080" y="6257062"/>
            <a:ext cx="858144" cy="556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PO lines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90880-4B51-221A-3D68-26A970F98407}"/>
              </a:ext>
            </a:extLst>
          </p:cNvPr>
          <p:cNvSpPr/>
          <p:nvPr/>
        </p:nvSpPr>
        <p:spPr>
          <a:xfrm>
            <a:off x="5147964" y="4667331"/>
            <a:ext cx="858144" cy="556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228423-3E88-AD93-AF1E-6BD6866575A0}"/>
              </a:ext>
            </a:extLst>
          </p:cNvPr>
          <p:cNvCxnSpPr>
            <a:cxnSpLocks/>
            <a:stCxn id="10" idx="2"/>
            <a:endCxn id="51" idx="0"/>
          </p:cNvCxnSpPr>
          <p:nvPr/>
        </p:nvCxnSpPr>
        <p:spPr>
          <a:xfrm>
            <a:off x="5571182" y="3520126"/>
            <a:ext cx="5854" cy="255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E5D7A2-886A-E0C7-46B5-AFDA62012936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6006108" y="4945488"/>
            <a:ext cx="59394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8EDF-BC29-6BF9-380D-76E0B1560EA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7243687" y="5362739"/>
            <a:ext cx="1465" cy="8943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592BC79-EEAE-2364-CFD5-B13CE74F0E23}"/>
              </a:ext>
            </a:extLst>
          </p:cNvPr>
          <p:cNvSpPr/>
          <p:nvPr/>
        </p:nvSpPr>
        <p:spPr>
          <a:xfrm>
            <a:off x="6816080" y="3736150"/>
            <a:ext cx="858144" cy="5563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Data entity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AAA6A8-8CCD-D62B-33B4-4586E425D257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V="1">
            <a:off x="7243687" y="4292464"/>
            <a:ext cx="1465" cy="2357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050953-4271-82C6-2E49-28CD7FB1A2D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245152" y="2839388"/>
            <a:ext cx="0" cy="89676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82BE0B-F7B5-45C4-FD9D-D4325A0CE170}"/>
              </a:ext>
            </a:extLst>
          </p:cNvPr>
          <p:cNvCxnSpPr>
            <a:cxnSpLocks/>
          </p:cNvCxnSpPr>
          <p:nvPr/>
        </p:nvCxnSpPr>
        <p:spPr>
          <a:xfrm flipH="1">
            <a:off x="7674224" y="3054808"/>
            <a:ext cx="705518" cy="6714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6F7210-32BB-18E4-E1EB-76F7FF687209}"/>
              </a:ext>
            </a:extLst>
          </p:cNvPr>
          <p:cNvSpPr txBox="1"/>
          <p:nvPr/>
        </p:nvSpPr>
        <p:spPr>
          <a:xfrm>
            <a:off x="8300947" y="2592065"/>
            <a:ext cx="1032655" cy="369332"/>
          </a:xfrm>
          <a:prstGeom prst="rect">
            <a:avLst/>
          </a:prstGeom>
          <a:solidFill>
            <a:srgbClr val="D13A8C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Security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811FFD-2B91-2828-D6F5-8A3BDF676352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 flipV="1">
            <a:off x="4442872" y="4945488"/>
            <a:ext cx="705092" cy="49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AF14DE-9EDC-0203-3122-31328CCF2344}"/>
              </a:ext>
            </a:extLst>
          </p:cNvPr>
          <p:cNvSpPr/>
          <p:nvPr/>
        </p:nvSpPr>
        <p:spPr>
          <a:xfrm>
            <a:off x="3584728" y="4672254"/>
            <a:ext cx="858144" cy="556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Security Role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0C04C-EDBA-D574-001B-153C290230DD}"/>
              </a:ext>
            </a:extLst>
          </p:cNvPr>
          <p:cNvSpPr/>
          <p:nvPr/>
        </p:nvSpPr>
        <p:spPr>
          <a:xfrm>
            <a:off x="3719736" y="2963813"/>
            <a:ext cx="858144" cy="556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Security Role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6DEC96-259B-59D5-82CB-F6F4DFB4C34A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577880" y="3241969"/>
            <a:ext cx="564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59B81-57BB-1581-70A3-E9BE5C14C3A5}"/>
              </a:ext>
            </a:extLst>
          </p:cNvPr>
          <p:cNvSpPr/>
          <p:nvPr/>
        </p:nvSpPr>
        <p:spPr>
          <a:xfrm>
            <a:off x="5159171" y="6257062"/>
            <a:ext cx="858144" cy="556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Vendor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C5628A-B508-6440-C77E-A2850A05B49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17315" y="6535219"/>
            <a:ext cx="780134" cy="84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DD5F7E-2C83-F50B-97DC-2929941EB847}"/>
              </a:ext>
            </a:extLst>
          </p:cNvPr>
          <p:cNvCxnSpPr>
            <a:cxnSpLocks/>
            <a:stCxn id="34" idx="0"/>
            <a:endCxn id="79" idx="2"/>
          </p:cNvCxnSpPr>
          <p:nvPr/>
        </p:nvCxnSpPr>
        <p:spPr>
          <a:xfrm flipH="1" flipV="1">
            <a:off x="5585916" y="6048083"/>
            <a:ext cx="2327" cy="2089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25C8C2-0D14-0F06-B9D4-736440F6E5AF}"/>
              </a:ext>
            </a:extLst>
          </p:cNvPr>
          <p:cNvCxnSpPr>
            <a:cxnSpLocks/>
            <a:stCxn id="38" idx="3"/>
            <a:endCxn id="3" idx="1"/>
          </p:cNvCxnSpPr>
          <p:nvPr/>
        </p:nvCxnSpPr>
        <p:spPr>
          <a:xfrm>
            <a:off x="2763296" y="2407399"/>
            <a:ext cx="956440" cy="48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562E26-7105-B054-2F47-AFBDF2A563D7}"/>
              </a:ext>
            </a:extLst>
          </p:cNvPr>
          <p:cNvSpPr txBox="1"/>
          <p:nvPr/>
        </p:nvSpPr>
        <p:spPr>
          <a:xfrm>
            <a:off x="973129" y="2222733"/>
            <a:ext cx="17901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Security Portal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2DCBAF-8DC9-185A-E7F1-59F0AFBBAE0D}"/>
              </a:ext>
            </a:extLst>
          </p:cNvPr>
          <p:cNvSpPr/>
          <p:nvPr/>
        </p:nvSpPr>
        <p:spPr>
          <a:xfrm>
            <a:off x="5159896" y="1196752"/>
            <a:ext cx="858144" cy="556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Virtual PO lines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834B95-90C9-A983-7749-A3DBDC88A9E3}"/>
              </a:ext>
            </a:extLst>
          </p:cNvPr>
          <p:cNvCxnSpPr>
            <a:cxnSpLocks/>
            <a:stCxn id="4" idx="0"/>
            <a:endCxn id="39" idx="3"/>
          </p:cNvCxnSpPr>
          <p:nvPr/>
        </p:nvCxnSpPr>
        <p:spPr>
          <a:xfrm flipH="1" flipV="1">
            <a:off x="6018040" y="1474909"/>
            <a:ext cx="918025" cy="520103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1666F-7671-88E0-F9EB-AF6443AA6111}"/>
              </a:ext>
            </a:extLst>
          </p:cNvPr>
          <p:cNvCxnSpPr>
            <a:cxnSpLocks/>
            <a:stCxn id="39" idx="1"/>
            <a:endCxn id="3" idx="0"/>
          </p:cNvCxnSpPr>
          <p:nvPr/>
        </p:nvCxnSpPr>
        <p:spPr>
          <a:xfrm flipH="1">
            <a:off x="4363367" y="1474909"/>
            <a:ext cx="796529" cy="520104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40E84C0-19B1-D529-791A-AA15FA4D017C}"/>
              </a:ext>
            </a:extLst>
          </p:cNvPr>
          <p:cNvSpPr/>
          <p:nvPr/>
        </p:nvSpPr>
        <p:spPr>
          <a:xfrm>
            <a:off x="5147964" y="3775650"/>
            <a:ext cx="858144" cy="556314"/>
          </a:xfrm>
          <a:prstGeom prst="rect">
            <a:avLst/>
          </a:prstGeom>
          <a:solidFill>
            <a:srgbClr val="D13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Contact User Connection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4807E5-C89C-014F-EDC6-F0D2D6CBA2D5}"/>
              </a:ext>
            </a:extLst>
          </p:cNvPr>
          <p:cNvCxnSpPr>
            <a:cxnSpLocks/>
            <a:stCxn id="18" idx="0"/>
            <a:endCxn id="51" idx="2"/>
          </p:cNvCxnSpPr>
          <p:nvPr/>
        </p:nvCxnSpPr>
        <p:spPr>
          <a:xfrm flipV="1">
            <a:off x="5577036" y="4331964"/>
            <a:ext cx="0" cy="3353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59F7354-F1E4-7A0B-20C0-D3C5F15E748A}"/>
              </a:ext>
            </a:extLst>
          </p:cNvPr>
          <p:cNvSpPr/>
          <p:nvPr/>
        </p:nvSpPr>
        <p:spPr>
          <a:xfrm>
            <a:off x="5156844" y="5491769"/>
            <a:ext cx="858144" cy="556314"/>
          </a:xfrm>
          <a:prstGeom prst="rect">
            <a:avLst/>
          </a:prstGeom>
          <a:solidFill>
            <a:srgbClr val="D13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Vendor User Connection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EC7981-2662-47F8-68FB-E0A477A25433}"/>
              </a:ext>
            </a:extLst>
          </p:cNvPr>
          <p:cNvCxnSpPr>
            <a:cxnSpLocks/>
            <a:stCxn id="18" idx="2"/>
            <a:endCxn id="79" idx="0"/>
          </p:cNvCxnSpPr>
          <p:nvPr/>
        </p:nvCxnSpPr>
        <p:spPr>
          <a:xfrm>
            <a:off x="5577036" y="5223645"/>
            <a:ext cx="8880" cy="268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2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222</Words>
  <Application>Microsoft Office PowerPoint</Application>
  <PresentationFormat>Widescreen</PresentationFormat>
  <Paragraphs>99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 Dupont (DK)</dc:creator>
  <cp:lastModifiedBy>Eva Dupont (DK)</cp:lastModifiedBy>
  <cp:revision>8</cp:revision>
  <dcterms:created xsi:type="dcterms:W3CDTF">2025-08-15T14:12:07Z</dcterms:created>
  <dcterms:modified xsi:type="dcterms:W3CDTF">2025-08-19T08:39:23Z</dcterms:modified>
</cp:coreProperties>
</file>