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3142" r:id="rId5"/>
    <p:sldId id="1735" r:id="rId6"/>
    <p:sldId id="3143" r:id="rId7"/>
    <p:sldId id="1737" r:id="rId8"/>
    <p:sldId id="1742" r:id="rId9"/>
    <p:sldId id="3137" r:id="rId10"/>
    <p:sldId id="1792" r:id="rId11"/>
    <p:sldId id="1793" r:id="rId12"/>
    <p:sldId id="3138" r:id="rId13"/>
    <p:sldId id="3139" r:id="rId14"/>
    <p:sldId id="1796" r:id="rId15"/>
    <p:sldId id="3144" r:id="rId16"/>
    <p:sldId id="1798" r:id="rId17"/>
    <p:sldId id="3129"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7" autoAdjust="0"/>
    <p:restoredTop sz="86135" autoAdjust="0"/>
  </p:normalViewPr>
  <p:slideViewPr>
    <p:cSldViewPr snapToGrid="0">
      <p:cViewPr varScale="1">
        <p:scale>
          <a:sx n="94" d="100"/>
          <a:sy n="94" d="100"/>
        </p:scale>
        <p:origin x="1014" y="84"/>
      </p:cViewPr>
      <p:guideLst/>
    </p:cSldViewPr>
  </p:slideViewPr>
  <p:outlineViewPr>
    <p:cViewPr>
      <p:scale>
        <a:sx n="33" d="100"/>
        <a:sy n="33" d="100"/>
      </p:scale>
      <p:origin x="0" y="0"/>
    </p:cViewPr>
  </p:outlineViewPr>
  <p:notesTextViewPr>
    <p:cViewPr>
      <p:scale>
        <a:sx n="50" d="100"/>
        <a:sy n="50" d="100"/>
      </p:scale>
      <p:origin x="0" y="0"/>
    </p:cViewPr>
  </p:notesTextViewPr>
  <p:sorterViewPr>
    <p:cViewPr>
      <p:scale>
        <a:sx n="100" d="100"/>
        <a:sy n="100" d="100"/>
      </p:scale>
      <p:origin x="0" y="-2328"/>
    </p:cViewPr>
  </p:sorterViewPr>
  <p:notesViewPr>
    <p:cSldViewPr snapToGrid="0" showGuides="1">
      <p:cViewPr varScale="1">
        <p:scale>
          <a:sx n="80" d="100"/>
          <a:sy n="80" d="100"/>
        </p:scale>
        <p:origin x="391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7/7/2021</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dynamics365/customer-engagement/admin/enable-use-comprehensive-auditing"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ocs.microsoft.com/en-us/power-platform/admin/recover-database-space-deleting-audit-logs" TargetMode="External"/><Relationship Id="rId4" Type="http://schemas.openxmlformats.org/officeDocument/2006/relationships/hyperlink" Target="https://docs.microsoft.com/en-us/power-platform/admin/enable-use-comprehensive-auditin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owerapps/maker/model-driven-apps/embed-canvas-app-in-form" TargetMode="External"/><Relationship Id="rId7" Type="http://schemas.openxmlformats.org/officeDocument/2006/relationships/hyperlink" Target="https://docs.microsoft.com/en-us/powerapps/maker/common-data-service/export-to-data-lak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microsoft.com/en-us/powerapps/maker/common-data-service/create-edit-virtual-entities" TargetMode="External"/><Relationship Id="rId5" Type="http://schemas.openxmlformats.org/officeDocument/2006/relationships/hyperlink" Target="https://docs.microsoft.com/en-us/powerapps/maker/model-driven-apps/embed-powerbi-report-in-system-form" TargetMode="External"/><Relationship Id="rId4" Type="http://schemas.openxmlformats.org/officeDocument/2006/relationships/hyperlink" Target="https://docs.microsoft.com/en-us/powerapps/developer/component-framework/overview"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7/7/2021 1:44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199749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Ensure that Auditing is aligned to business needs and not excessive.</a:t>
            </a:r>
          </a:p>
          <a:p>
            <a:pPr marL="171450" indent="-171450">
              <a:buFont typeface="Arial" panose="020B0604020202020204" pitchFamily="34" charset="0"/>
              <a:buChar char="•"/>
            </a:pPr>
            <a:r>
              <a:rPr lang="en-US" noProof="0" dirty="0"/>
              <a:t>Deleting audit logs frees up space.</a:t>
            </a:r>
          </a:p>
          <a:p>
            <a:pPr marL="171450" indent="-171450">
              <a:buFont typeface="Arial" panose="020B0604020202020204" pitchFamily="34" charset="0"/>
              <a:buChar char="•"/>
            </a:pPr>
            <a:r>
              <a:rPr lang="en-US" noProof="0" dirty="0"/>
              <a:t>Bring awareness around the new model for logs storage &amp; Office 365 Activity Logging</a:t>
            </a:r>
          </a:p>
          <a:p>
            <a:endParaRPr lang="en-US" noProof="0" dirty="0"/>
          </a:p>
          <a:p>
            <a:r>
              <a:rPr lang="en-US" noProof="0" dirty="0"/>
              <a:t>=========================</a:t>
            </a:r>
          </a:p>
          <a:p>
            <a:r>
              <a:rPr lang="en-US" b="1" noProof="0" dirty="0"/>
              <a:t>FAQ:</a:t>
            </a:r>
          </a:p>
          <a:p>
            <a:pPr marL="171450" indent="-171450">
              <a:buFont typeface="Arial" panose="020B0604020202020204" pitchFamily="34" charset="0"/>
              <a:buChar char="•"/>
            </a:pPr>
            <a:r>
              <a:rPr lang="fr-FR" dirty="0">
                <a:hlinkClick r:id="rId3"/>
              </a:rPr>
              <a:t>https://docs.microsoft.com/en-us/power-platform/admin/capacity-storage</a:t>
            </a:r>
          </a:p>
          <a:p>
            <a:pPr marL="171450" indent="-171450">
              <a:buFont typeface="Arial" panose="020B0604020202020204" pitchFamily="34" charset="0"/>
              <a:buChar char="•"/>
            </a:pPr>
            <a:r>
              <a:rPr lang="fr-FR" dirty="0">
                <a:hlinkClick r:id="rId4"/>
              </a:rPr>
              <a:t>https://docs.microsoft.com/en-us/power-platform/admin/enable-use-comprehensive-auditing</a:t>
            </a:r>
            <a:endParaRPr lang="fr-FR" dirty="0"/>
          </a:p>
          <a:p>
            <a:pPr marL="171450" indent="-171450">
              <a:buFont typeface="Arial" panose="020B0604020202020204" pitchFamily="34" charset="0"/>
              <a:buChar char="•"/>
            </a:pPr>
            <a:r>
              <a:rPr lang="fr-FR" dirty="0">
                <a:hlinkClick r:id="rId5"/>
              </a:rPr>
              <a:t>https://docs.microsoft.com/en-us/power-platform/admin/recover-database-space-deleting-audit-logs</a:t>
            </a:r>
            <a:endParaRPr lang="fr-F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361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PowerApps embedding – ability to leverage 200+ out-of-the-box connectors</a:t>
            </a:r>
          </a:p>
          <a:p>
            <a:pPr marL="171450" indent="-171450">
              <a:buFont typeface="Arial" panose="020B0604020202020204" pitchFamily="34" charset="0"/>
              <a:buChar char="•"/>
            </a:pPr>
            <a:r>
              <a:rPr lang="en-US" noProof="0" dirty="0"/>
              <a:t>Power BI embedding – ability to display data stored in other systems and filter it to be contextual to a record.</a:t>
            </a:r>
          </a:p>
          <a:p>
            <a:pPr marL="171450" indent="-171450">
              <a:buFont typeface="Arial" panose="020B0604020202020204" pitchFamily="34" charset="0"/>
              <a:buChar char="•"/>
              <a:defRPr/>
            </a:pPr>
            <a:r>
              <a:rPr lang="en-US" noProof="0" dirty="0"/>
              <a:t>Virtual Entities to avoid custom code and integrations, although must be carefully considered in </a:t>
            </a:r>
            <a:r>
              <a:rPr lang="en-US" dirty="0"/>
              <a:t>regarding </a:t>
            </a:r>
            <a:r>
              <a:rPr lang="en-US" noProof="0" dirty="0"/>
              <a:t>limitations, roadmap for alternatives, etc.</a:t>
            </a:r>
            <a:r>
              <a:rPr lang="en-US" dirty="0"/>
              <a:t> </a:t>
            </a:r>
            <a:endParaRPr lang="en-US" noProof="0" dirty="0">
              <a:cs typeface="Calibri"/>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noProof="0" dirty="0"/>
          </a:p>
          <a:p>
            <a:r>
              <a:rPr lang="en-US" noProof="0" dirty="0"/>
              <a:t>=========================</a:t>
            </a:r>
          </a:p>
          <a:p>
            <a:r>
              <a:rPr lang="en-US" b="1" noProof="0" dirty="0"/>
              <a:t>FAQ:</a:t>
            </a:r>
          </a:p>
          <a:p>
            <a:pPr marL="171450" indent="-171450">
              <a:buFont typeface="Arial" panose="020B0604020202020204" pitchFamily="34" charset="0"/>
              <a:buChar char="•"/>
            </a:pPr>
            <a:r>
              <a:rPr lang="fr-FR" dirty="0">
                <a:hlinkClick r:id="rId3"/>
              </a:rPr>
              <a:t>https://docs.microsoft.com/en-us/powerapps/maker/model-driven-apps/embed-canvas-app-in-form</a:t>
            </a:r>
            <a:endParaRPr lang="fr-FR" dirty="0"/>
          </a:p>
          <a:p>
            <a:pPr marL="171450" indent="-171450">
              <a:buFont typeface="Arial" panose="020B0604020202020204" pitchFamily="34" charset="0"/>
              <a:buChar char="•"/>
            </a:pPr>
            <a:r>
              <a:rPr lang="fr-FR" dirty="0">
                <a:hlinkClick r:id="rId4"/>
              </a:rPr>
              <a:t>https://docs.microsoft.com/en-us/powerapps/developer/component-framework/overview</a:t>
            </a:r>
            <a:endParaRPr lang="fr-FR" dirty="0"/>
          </a:p>
          <a:p>
            <a:pPr marL="171450" indent="-171450">
              <a:buFont typeface="Arial" panose="020B0604020202020204" pitchFamily="34" charset="0"/>
              <a:buChar char="•"/>
            </a:pPr>
            <a:r>
              <a:rPr lang="fr-FR" dirty="0">
                <a:hlinkClick r:id="rId5"/>
              </a:rPr>
              <a:t>https://docs.microsoft.com/en-us/powerapps/maker/model-driven-apps/embed-powerbi-report-in-system-form</a:t>
            </a:r>
            <a:endParaRPr lang="fr-FR" dirty="0"/>
          </a:p>
          <a:p>
            <a:pPr marL="171450" indent="-171450">
              <a:buFont typeface="Arial" panose="020B0604020202020204" pitchFamily="34" charset="0"/>
              <a:buChar char="•"/>
            </a:pPr>
            <a:r>
              <a:rPr lang="fr-FR" dirty="0">
                <a:hlinkClick r:id="rId6"/>
              </a:rPr>
              <a:t>https://docs.microsoft.com/en-us/powerapps/maker/common-data-service/create-edit-virtual-entities</a:t>
            </a:r>
            <a:endParaRPr lang="fr-FR" dirty="0"/>
          </a:p>
          <a:p>
            <a:pPr marL="171450" indent="-171450">
              <a:buFont typeface="Arial" panose="020B0604020202020204" pitchFamily="34" charset="0"/>
              <a:buChar char="•"/>
            </a:pPr>
            <a:r>
              <a:rPr lang="fr-FR" dirty="0">
                <a:hlinkClick r:id="rId7"/>
              </a:rPr>
              <a:t>https://docs.microsoft.com/en-us/powerapps/maker/common-data-service/export-to-data-lake</a:t>
            </a:r>
            <a:endParaRPr lang="fr-F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PowerApps embedding – ability to leverage 200+ out-of-the-box connectors</a:t>
            </a:r>
          </a:p>
          <a:p>
            <a:pPr marL="171450" indent="-171450">
              <a:buFont typeface="Arial" panose="020B0604020202020204" pitchFamily="34" charset="0"/>
              <a:buChar char="•"/>
            </a:pPr>
            <a:r>
              <a:rPr lang="en-US" noProof="0" dirty="0"/>
              <a:t>Power BI embedding – ability to display data stored in other systems and filter it to be contextual to a record.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Virtual Entities to avoid custom code and integrations, although must be carefully considered in retards to limitations, roadmap for alternatives, etc. </a:t>
            </a:r>
          </a:p>
        </p:txBody>
      </p:sp>
      <p:sp>
        <p:nvSpPr>
          <p:cNvPr id="4" name="Slide Number Placeholder 3"/>
          <p:cNvSpPr>
            <a:spLocks noGrp="1"/>
          </p:cNvSpPr>
          <p:nvPr>
            <p:ph type="sldNum" sz="quarter" idx="5"/>
          </p:nvPr>
        </p:nvSpPr>
        <p:spPr/>
        <p:txBody>
          <a:bodyPr/>
          <a:lstStyle/>
          <a:p>
            <a:fld id="{820133BD-6629-D245-9461-799999F1C98F}" type="slidenum">
              <a:rPr lang="en-US" smtClean="0"/>
              <a:t>12</a:t>
            </a:fld>
            <a:endParaRPr lang="en-US"/>
          </a:p>
        </p:txBody>
      </p:sp>
    </p:spTree>
    <p:extLst>
      <p:ext uri="{BB962C8B-B14F-4D97-AF65-F5344CB8AC3E}">
        <p14:creationId xmlns:p14="http://schemas.microsoft.com/office/powerpoint/2010/main" val="2049668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The way data is modeled in Dynamics 365 can deeply impact user experience and how "easy" the application is for users.</a:t>
            </a:r>
          </a:p>
          <a:p>
            <a:pPr marL="171450" indent="-171450">
              <a:buFont typeface="Arial" panose="020B0604020202020204" pitchFamily="34" charset="0"/>
              <a:buChar char="•"/>
            </a:pPr>
            <a:r>
              <a:rPr lang="en-US" noProof="0" dirty="0"/>
              <a:t>Take the time to “clean” field and entity data so that users are not confused with the data to use.</a:t>
            </a:r>
          </a:p>
          <a:p>
            <a:pPr marL="171450" indent="-171450">
              <a:buFont typeface="Arial" panose="020B0604020202020204" pitchFamily="34" charset="0"/>
              <a:buChar char="•"/>
            </a:pPr>
            <a:r>
              <a:rPr lang="en-US" noProof="0" dirty="0"/>
              <a:t>When multiple teams or project streams work on a single implementation, it is especially important that governance is in place to manage metadata in order to have a consistent data model and avoid potential field duplicates.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7/7/2021 1:44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4201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3</a:t>
            </a:fld>
            <a:endParaRPr lang="en-US"/>
          </a:p>
        </p:txBody>
      </p:sp>
    </p:spTree>
    <p:extLst>
      <p:ext uri="{BB962C8B-B14F-4D97-AF65-F5344CB8AC3E}">
        <p14:creationId xmlns:p14="http://schemas.microsoft.com/office/powerpoint/2010/main" val="401413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Where possible avoid too many depth level in data model to avoid complex queries. </a:t>
            </a:r>
          </a:p>
          <a:p>
            <a:pPr marL="171450" indent="-171450">
              <a:buFont typeface="Arial" panose="020B0604020202020204" pitchFamily="34" charset="0"/>
              <a:buChar char="•"/>
            </a:pPr>
            <a:r>
              <a:rPr lang="en-US" noProof="0" dirty="0"/>
              <a:t>Avoid data duplication</a:t>
            </a:r>
          </a:p>
          <a:p>
            <a:pPr marL="171450" indent="-171450">
              <a:buFont typeface="Arial" panose="020B0604020202020204" pitchFamily="34" charset="0"/>
              <a:buChar char="•"/>
            </a:pPr>
            <a:r>
              <a:rPr lang="en-US" noProof="0" dirty="0"/>
              <a:t>Review Cascading Behaviors that could impact business logic (Parental relationships, Assign, Share, </a:t>
            </a:r>
            <a:r>
              <a:rPr lang="en-US" noProof="0" dirty="0" err="1"/>
              <a:t>Unshare</a:t>
            </a:r>
            <a:r>
              <a:rPr lang="en-US" noProof="0" dirty="0"/>
              <a:t>, reparent, Delete, Merge, Rollup View…)</a:t>
            </a:r>
          </a:p>
          <a:p>
            <a:pPr marL="171450" indent="-171450">
              <a:buFont typeface="Arial" panose="020B0604020202020204" pitchFamily="34" charset="0"/>
              <a:buChar char="•"/>
            </a:pPr>
            <a:endParaRPr lang="en-US" noProof="0" dirty="0"/>
          </a:p>
          <a:p>
            <a:r>
              <a:rPr lang="en-US" noProof="0" dirty="0"/>
              <a:t>=========================</a:t>
            </a:r>
          </a:p>
          <a:p>
            <a:r>
              <a:rPr lang="en-US" b="1" noProof="0" dirty="0"/>
              <a:t>What we’ll do with this information?</a:t>
            </a:r>
          </a:p>
          <a:p>
            <a:pPr marL="171450" indent="-171450">
              <a:buFont typeface="Arial" panose="020B0604020202020204" pitchFamily="34" charset="0"/>
              <a:buChar char="•"/>
            </a:pPr>
            <a:r>
              <a:rPr lang="en-US" noProof="0" dirty="0"/>
              <a:t>This presentation will provide us with an overview of your customizations and also help understand in more details the design and implemented functionalities.</a:t>
            </a:r>
          </a:p>
          <a:p>
            <a:pPr marL="171450" indent="-171450">
              <a:buFont typeface="Arial" panose="020B0604020202020204" pitchFamily="34" charset="0"/>
              <a:buChar char="•"/>
            </a:pPr>
            <a:r>
              <a:rPr lang="en-US" noProof="0" dirty="0"/>
              <a:t>Based on the information provided, we will make recommendations if we identify areas of improvements or risks.</a:t>
            </a:r>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204966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What standard entities are you using the most?</a:t>
            </a:r>
          </a:p>
          <a:p>
            <a:pPr marL="171450" indent="-171450">
              <a:buFont typeface="Arial" panose="020B0604020202020204" pitchFamily="34" charset="0"/>
              <a:buChar char="•"/>
            </a:pPr>
            <a:r>
              <a:rPr lang="en-US" noProof="0" dirty="0"/>
              <a:t>In case you are replacing standard entities with custom ones, what is the reason behind it?</a:t>
            </a:r>
            <a:br>
              <a:rPr lang="en-US" noProof="0" dirty="0"/>
            </a:br>
            <a:r>
              <a:rPr lang="en-US" noProof="0" dirty="0"/>
              <a:t>Using out-of-the-box ensures </a:t>
            </a:r>
            <a:r>
              <a:rPr lang="en-US" sz="1200" dirty="0">
                <a:gradFill>
                  <a:gsLst>
                    <a:gs pos="2917">
                      <a:schemeClr val="tx1"/>
                    </a:gs>
                    <a:gs pos="30000">
                      <a:schemeClr val="tx1"/>
                    </a:gs>
                  </a:gsLst>
                  <a:lin ang="5400000" scaled="0"/>
                </a:gradFill>
              </a:rPr>
              <a:t>greater reliance on the Core Platform features and it is easier to benefit from new features (e.g. Sales AI, etc.)</a:t>
            </a:r>
            <a:endParaRPr lang="en-US" noProof="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All unnecessary options (depends on the context, but for example: notes, connections…) should be unchecked when creating a new entity, otherwise they create unnecessary attributes and relationships that can impact the user experience. They can be added later.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Custom Activity entity contain a lot of default OOB fields (such as To, From, etc.) that can be useful in specific scenarios.</a:t>
            </a:r>
          </a:p>
          <a:p>
            <a:pPr marL="171450" indent="-171450">
              <a:buFont typeface="Arial" panose="020B0604020202020204" pitchFamily="34" charset="0"/>
              <a:buChar char="•"/>
            </a:pPr>
            <a:r>
              <a:rPr lang="en-US" noProof="0" dirty="0"/>
              <a:t>N:N relationships are lightweight but the association between 2 records can be hard to import. </a:t>
            </a:r>
          </a:p>
          <a:p>
            <a:pPr marL="171450" indent="-171450">
              <a:buFont typeface="Arial" panose="020B0604020202020204" pitchFamily="34" charset="0"/>
              <a:buChar char="•"/>
            </a:pPr>
            <a:r>
              <a:rPr lang="en-US" noProof="0" dirty="0"/>
              <a:t>Bridge custom entities can be leveraged to hold more attributes (e.g. creating date) and be easier to maintain.</a:t>
            </a:r>
          </a:p>
          <a:p>
            <a:pPr marL="171450" indent="-171450">
              <a:buFont typeface="Arial" panose="020B0604020202020204" pitchFamily="34" charset="0"/>
              <a:buChar char="•"/>
            </a:pPr>
            <a:r>
              <a:rPr lang="en-US" noProof="0" dirty="0"/>
              <a:t>In case customizations come from different environments with the same solution publisher (name and system name) then it must also be truly unique (same GUID) to avoid any deployment issues.</a:t>
            </a:r>
          </a:p>
          <a:p>
            <a:pPr marL="171450" indent="-171450">
              <a:buFont typeface="Arial" panose="020B0604020202020204" pitchFamily="34" charset="0"/>
              <a:buChar char="•"/>
            </a:pPr>
            <a:r>
              <a:rPr lang="en-US" noProof="0" dirty="0"/>
              <a:t>Use of custom entities must be done according to the rules defined in the licensing guide.</a:t>
            </a:r>
          </a:p>
          <a:p>
            <a:pPr marL="171450" indent="-171450">
              <a:buFont typeface="Arial" panose="020B0604020202020204" pitchFamily="34" charset="0"/>
              <a:buChar char="•"/>
            </a:pPr>
            <a:endParaRPr lang="en-US" noProof="0" dirty="0"/>
          </a:p>
          <a:p>
            <a:r>
              <a:rPr lang="en-US" noProof="0" dirty="0"/>
              <a:t>=========================</a:t>
            </a:r>
          </a:p>
          <a:p>
            <a:r>
              <a:rPr lang="en-US" b="1" noProof="0" dirty="0"/>
              <a:t>FAQ:</a:t>
            </a:r>
          </a:p>
          <a:p>
            <a:pPr marL="171450" indent="-171450">
              <a:buFont typeface="Arial" panose="020B0604020202020204" pitchFamily="34" charset="0"/>
              <a:buChar char="•"/>
            </a:pPr>
            <a:r>
              <a:rPr lang="fr-FR" dirty="0"/>
              <a:t>https://go.microsoft.com/fwlink/?LinkId=866544&amp;clcid=0x409</a:t>
            </a:r>
            <a:endParaRPr lang="en-US" noProof="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370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Global Option-Sets are easier to manage at the solution level. They can be used by different entities, and they don’t have the limitations that simple option-sets have in Workflows.</a:t>
            </a:r>
          </a:p>
          <a:p>
            <a:pPr marL="171450" indent="-171450">
              <a:buFont typeface="Arial" panose="020B0604020202020204" pitchFamily="34" charset="0"/>
              <a:buChar char="•"/>
            </a:pPr>
            <a:r>
              <a:rPr lang="en-US" noProof="0" dirty="0"/>
              <a:t>Option-Set</a:t>
            </a:r>
            <a:r>
              <a:rPr lang="en-150" noProof="0" dirty="0"/>
              <a:t> </a:t>
            </a:r>
            <a:r>
              <a:rPr lang="fr-FR" noProof="0" dirty="0"/>
              <a:t>v</a:t>
            </a:r>
            <a:r>
              <a:rPr lang="en-150" noProof="0" dirty="0"/>
              <a:t>a</a:t>
            </a:r>
            <a:r>
              <a:rPr lang="fr-FR" noProof="0" dirty="0"/>
              <a:t>l</a:t>
            </a:r>
            <a:r>
              <a:rPr lang="en-150" noProof="0" dirty="0"/>
              <a:t>u</a:t>
            </a:r>
            <a:r>
              <a:rPr lang="fr-FR" noProof="0" dirty="0"/>
              <a:t>e</a:t>
            </a:r>
            <a:r>
              <a:rPr lang="en-150" noProof="0" dirty="0"/>
              <a:t>s</a:t>
            </a:r>
            <a:r>
              <a:rPr lang="en-US" noProof="0" dirty="0"/>
              <a:t> can be translated in the user’s language when custom entities can’t. </a:t>
            </a:r>
          </a:p>
          <a:p>
            <a:pPr marL="171450" indent="-171450">
              <a:buFont typeface="Arial" panose="020B0604020202020204" pitchFamily="34" charset="0"/>
              <a:buChar char="•"/>
            </a:pPr>
            <a:r>
              <a:rPr lang="en-US" noProof="0" dirty="0"/>
              <a:t>Custom entities can contain multiple custom attributes, but option-sets</a:t>
            </a:r>
            <a:r>
              <a:rPr lang="en-US" sz="1200" dirty="0">
                <a:gradFill>
                  <a:gsLst>
                    <a:gs pos="2917">
                      <a:schemeClr val="tx1"/>
                    </a:gs>
                    <a:gs pos="30000">
                      <a:schemeClr val="tx1"/>
                    </a:gs>
                  </a:gsLst>
                  <a:lin ang="5400000" scaled="0"/>
                </a:gradFill>
              </a:rPr>
              <a:t> can now also contain external reference.</a:t>
            </a:r>
          </a:p>
          <a:p>
            <a:pPr marL="171450" indent="-171450">
              <a:buFont typeface="Arial" panose="020B0604020202020204" pitchFamily="34" charset="0"/>
              <a:buChar char="•"/>
            </a:pPr>
            <a:r>
              <a:rPr lang="en-US" sz="1200" dirty="0">
                <a:gradFill>
                  <a:gsLst>
                    <a:gs pos="2917">
                      <a:schemeClr val="tx1"/>
                    </a:gs>
                    <a:gs pos="30000">
                      <a:schemeClr val="tx1"/>
                    </a:gs>
                  </a:gsLst>
                  <a:lin ang="5400000" scaled="0"/>
                </a:gradFill>
              </a:rPr>
              <a:t>Custom entities can be better suited if they contain large amount of records.</a:t>
            </a:r>
          </a:p>
          <a:p>
            <a:pPr marL="171450" indent="-171450">
              <a:buFont typeface="Arial" panose="020B0604020202020204" pitchFamily="34" charset="0"/>
              <a:buChar char="•"/>
            </a:pPr>
            <a:r>
              <a:rPr lang="en-US" noProof="0" dirty="0"/>
              <a:t>Option-Set values follow with solution deployment, when custom entity records must be created and maintained on each environment individually.</a:t>
            </a:r>
          </a:p>
          <a:p>
            <a:pPr marL="171450" indent="-171450">
              <a:buFont typeface="Arial" panose="020B0604020202020204" pitchFamily="34" charset="0"/>
              <a:buChar char="•"/>
            </a:pPr>
            <a:r>
              <a:rPr lang="en-US" noProof="0" dirty="0"/>
              <a:t>If values from custom entities are used in business logic (for example used in a Workflow), make sure that the GUIDs used for the records are the same across environments.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0"/>
              <a:t>“Whole number” attributes can be of type “language”  to allow to filter records based on the current user’s language</a:t>
            </a:r>
          </a:p>
          <a:p>
            <a:pPr marL="171450" indent="-171450">
              <a:buFont typeface="Arial" panose="020B0604020202020204" pitchFamily="34" charset="0"/>
              <a:buChar char="•"/>
            </a:pPr>
            <a:endParaRPr lang="en-US" noProof="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31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Referential data generally do not require ownership if you don’t need to segregate privileges to those records based on the owner or the business unit.</a:t>
            </a:r>
          </a:p>
          <a:p>
            <a:pPr marL="171450" indent="-171450">
              <a:buFont typeface="Arial" panose="020B0604020202020204" pitchFamily="34" charset="0"/>
              <a:buChar char="•"/>
            </a:pPr>
            <a:r>
              <a:rPr lang="en-US" noProof="0" dirty="0"/>
              <a:t>In case of doubt, it is better to create the entity with a “User or Team” ownership as you can always grant an organization access to these records for your users.</a:t>
            </a:r>
          </a:p>
          <a:p>
            <a:pPr marL="171450" indent="-171450">
              <a:buFont typeface="Arial" panose="020B0604020202020204" pitchFamily="34" charset="0"/>
              <a:buChar char="•"/>
            </a:pPr>
            <a:r>
              <a:rPr lang="en-US" noProof="0" dirty="0"/>
              <a:t>Relationship behaviors impacting security: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Assign (cascading – from parent to children)</a:t>
            </a:r>
          </a:p>
          <a:p>
            <a:pPr marL="628650" lvl="1" indent="-171450">
              <a:buFont typeface="Arial" panose="020B0604020202020204" pitchFamily="34" charset="0"/>
              <a:buChar char="•"/>
            </a:pPr>
            <a:r>
              <a:rPr lang="en-US" noProof="0" dirty="0"/>
              <a:t>Share (cascading – from parent to children)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err="1"/>
              <a:t>Unshare</a:t>
            </a:r>
            <a:r>
              <a:rPr lang="en-US" noProof="0" dirty="0"/>
              <a:t> (cascading – from parent to children)</a:t>
            </a:r>
          </a:p>
          <a:p>
            <a:pPr marL="628650" lvl="1" indent="-171450">
              <a:buFont typeface="Arial" panose="020B0604020202020204" pitchFamily="34" charset="0"/>
              <a:buChar char="•"/>
            </a:pPr>
            <a:r>
              <a:rPr lang="en-US" noProof="0" dirty="0"/>
              <a:t>Reparent (not cascading – occurs when child record is associated with parent) – important for implicit sharing</a:t>
            </a:r>
          </a:p>
          <a:p>
            <a:pPr marL="171450" lvl="0" indent="-171450">
              <a:buFont typeface="Arial" panose="020B0604020202020204" pitchFamily="34" charset="0"/>
              <a:buChar char="•"/>
            </a:pPr>
            <a:r>
              <a:rPr lang="en-US" noProof="0" dirty="0"/>
              <a:t>Field-Level Security operates at a global level and is not sensitive to the User / Business Unit context (unless these fields are shared on per-record basis).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12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a:t>
            </a:r>
          </a:p>
          <a:p>
            <a:r>
              <a:rPr lang="en-US" b="1" noProof="0" dirty="0"/>
              <a:t>Why are we asking this information?</a:t>
            </a:r>
          </a:p>
          <a:p>
            <a:pPr marL="171450" indent="-171450">
              <a:buFont typeface="Arial" panose="020B0604020202020204" pitchFamily="34" charset="0"/>
              <a:buChar char="•"/>
            </a:pPr>
            <a:r>
              <a:rPr lang="en-US" noProof="0" dirty="0"/>
              <a:t>Are you using Alternate Keys? - This forces OOB uniqueness and allows for faster searches</a:t>
            </a:r>
          </a:p>
          <a:p>
            <a:pPr marL="171450" indent="-171450">
              <a:buFont typeface="Arial" panose="020B0604020202020204" pitchFamily="34" charset="0"/>
              <a:buChar char="•"/>
            </a:pPr>
            <a:r>
              <a:rPr lang="en-US" noProof="0" dirty="0"/>
              <a:t>Are you using Calculated Fields? avoid excess JavaScript or Plugin</a:t>
            </a:r>
          </a:p>
          <a:p>
            <a:pPr marL="171450" indent="-171450">
              <a:buFont typeface="Arial" panose="020B0604020202020204" pitchFamily="34" charset="0"/>
              <a:buChar char="•"/>
            </a:pPr>
            <a:r>
              <a:rPr lang="en-US" noProof="0" dirty="0"/>
              <a:t>Are you using Rollup Fields? Avoid unnecessary plugins, even though they are synchronous.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483605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 Id="rId9"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9CF5F55-3910-4058-9B49-629B1CB28C30}"/>
              </a:ext>
            </a:extLst>
          </p:cNvPr>
          <p:cNvPicPr>
            <a:picLocks noChangeAspect="1"/>
          </p:cNvPicPr>
          <p:nvPr userDrawn="1"/>
        </p:nvPicPr>
        <p:blipFill rotWithShape="1">
          <a:blip r:embed="rId4"/>
          <a:srcRect l="240" t="148" r="5113" b="19994"/>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graphicFrame>
        <p:nvGraphicFramePr>
          <p:cNvPr id="5" name="Object 4" hidden="1">
            <a:extLst>
              <a:ext uri="{FF2B5EF4-FFF2-40B4-BE49-F238E27FC236}">
                <a16:creationId xmlns:a16="http://schemas.microsoft.com/office/drawing/2014/main" id="{F29527B2-D526-4CEB-A7B6-E8A2DC1A6786}"/>
              </a:ext>
            </a:extLst>
          </p:cNvPr>
          <p:cNvGraphicFramePr>
            <a:graphicFrameLocks noChangeAspect="1"/>
          </p:cNvGraphicFramePr>
          <p:nvPr userDrawn="1">
            <p:custDataLst>
              <p:tags r:id="rId1"/>
            </p:custDataLst>
            <p:extLst>
              <p:ext uri="{D42A27DB-BD31-4B8C-83A1-F6EECF244321}">
                <p14:modId xmlns:p14="http://schemas.microsoft.com/office/powerpoint/2010/main" val="3294360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F29527B2-D526-4CEB-A7B6-E8A2DC1A67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248D34-F62C-43CD-9EBC-A7D85B85CCAA}"/>
              </a:ext>
            </a:extLst>
          </p:cNvPr>
          <p:cNvSpPr/>
          <p:nvPr userDrawn="1">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ctr" defTabSz="932472" fontAlgn="base">
              <a:lnSpc>
                <a:spcPct val="90000"/>
              </a:lnSpc>
              <a:spcBef>
                <a:spcPct val="0"/>
              </a:spcBef>
              <a:spcAft>
                <a:spcPct val="0"/>
              </a:spcAft>
            </a:pPr>
            <a:endParaRPr lang="en-US" sz="4800" b="0" i="0" baseline="0" dirty="0" err="1">
              <a:gradFill>
                <a:gsLst>
                  <a:gs pos="0">
                    <a:srgbClr val="FFFFFF"/>
                  </a:gs>
                  <a:gs pos="100000">
                    <a:srgbClr val="FFFFFF"/>
                  </a:gs>
                </a:gsLst>
                <a:lin ang="5400000" scaled="0"/>
              </a:gradFill>
              <a:latin typeface="Segoe UI Semibold" panose="020B0702040204020203" pitchFamily="34" charset="0"/>
              <a:ea typeface="+mn-ea"/>
              <a:cs typeface="Segoe UI" pitchFamily="34" charset="0"/>
              <a:sym typeface="Segoe UI Semibold" panose="020B0702040204020203" pitchFamily="34" charset="0"/>
            </a:endParaRPr>
          </a:p>
        </p:txBody>
      </p:sp>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0956" y="-12699"/>
            <a:ext cx="5943600" cy="6870699"/>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9"/>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843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3" r:id="rId1"/>
    <p:sldLayoutId id="2147483674" r:id="rId2"/>
    <p:sldLayoutId id="2147483708"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30638280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dirty="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2" name="Title 1">
            <a:extLst>
              <a:ext uri="{FF2B5EF4-FFF2-40B4-BE49-F238E27FC236}">
                <a16:creationId xmlns:a16="http://schemas.microsoft.com/office/drawing/2014/main" id="{3D2FBC0D-DE8D-4835-81AF-E0530F5D8C22}"/>
              </a:ext>
            </a:extLst>
          </p:cNvPr>
          <p:cNvSpPr>
            <a:spLocks noGrp="1"/>
          </p:cNvSpPr>
          <p:nvPr>
            <p:ph type="title"/>
          </p:nvPr>
        </p:nvSpPr>
        <p:spPr>
          <a:xfrm>
            <a:off x="269303" y="1436913"/>
            <a:ext cx="5237645" cy="2433979"/>
          </a:xfrm>
        </p:spPr>
        <p:txBody>
          <a:bodyPr/>
          <a:lstStyle/>
          <a:p>
            <a:r>
              <a:rPr lang="en-US" sz="3600" dirty="0"/>
              <a:t>Success by Design</a:t>
            </a:r>
            <a:br>
              <a:rPr lang="en-US" sz="3600" dirty="0"/>
            </a:br>
            <a:r>
              <a:rPr lang="en-US" sz="3600" dirty="0"/>
              <a:t>for Dynamics 365 Apps and Common Data Service</a:t>
            </a:r>
          </a:p>
        </p:txBody>
      </p:sp>
      <p:sp>
        <p:nvSpPr>
          <p:cNvPr id="3" name="Text Placeholder 2">
            <a:extLst>
              <a:ext uri="{FF2B5EF4-FFF2-40B4-BE49-F238E27FC236}">
                <a16:creationId xmlns:a16="http://schemas.microsoft.com/office/drawing/2014/main" id="{58A57B2E-0349-4635-A050-A1A992C931BE}"/>
              </a:ext>
            </a:extLst>
          </p:cNvPr>
          <p:cNvSpPr>
            <a:spLocks noGrp="1"/>
          </p:cNvSpPr>
          <p:nvPr>
            <p:ph type="body" sz="quarter" idx="14"/>
          </p:nvPr>
        </p:nvSpPr>
        <p:spPr>
          <a:xfrm>
            <a:off x="269303" y="5679831"/>
            <a:ext cx="4651558" cy="715107"/>
          </a:xfrm>
        </p:spPr>
        <p:txBody>
          <a:bodyPr/>
          <a:lstStyle/>
          <a:p>
            <a:r>
              <a:rPr lang="en-US" sz="3000" dirty="0">
                <a:latin typeface="Segoe UI Semibold" panose="020B0702040204020203" pitchFamily="34" charset="0"/>
              </a:rPr>
              <a:t>Data Model Workshop</a:t>
            </a:r>
          </a:p>
        </p:txBody>
      </p:sp>
    </p:spTree>
    <p:extLst>
      <p:ext uri="{BB962C8B-B14F-4D97-AF65-F5344CB8AC3E}">
        <p14:creationId xmlns:p14="http://schemas.microsoft.com/office/powerpoint/2010/main" val="69766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Auditing</a:t>
            </a:r>
          </a:p>
        </p:txBody>
      </p:sp>
      <p:cxnSp>
        <p:nvCxnSpPr>
          <p:cNvPr id="31" name="Straight Connector 30">
            <a:extLst>
              <a:ext uri="{FF2B5EF4-FFF2-40B4-BE49-F238E27FC236}">
                <a16:creationId xmlns:a16="http://schemas.microsoft.com/office/drawing/2014/main" id="{21A9BBA9-7957-4755-BA84-F7DEE1971A6F}"/>
              </a:ext>
              <a:ext uri="{C183D7F6-B498-43B3-948B-1728B52AA6E4}">
                <adec:decorative xmlns:adec="http://schemas.microsoft.com/office/drawing/2017/decorative" val="1"/>
              </a:ext>
            </a:extLst>
          </p:cNvPr>
          <p:cNvCxnSpPr>
            <a:cxnSpLocks/>
          </p:cNvCxnSpPr>
          <p:nvPr/>
        </p:nvCxnSpPr>
        <p:spPr>
          <a:xfrm>
            <a:off x="457200" y="2973971"/>
            <a:ext cx="11277600" cy="0"/>
          </a:xfrm>
          <a:prstGeom prst="line">
            <a:avLst/>
          </a:prstGeom>
          <a:noFill/>
          <a:ln w="3175">
            <a:solidFill>
              <a:schemeClr val="bg1">
                <a:lumMod val="85000"/>
              </a:schemeClr>
            </a:solidFill>
            <a:prstDash val="dash"/>
          </a:ln>
        </p:spPr>
      </p:cxnSp>
      <p:sp>
        <p:nvSpPr>
          <p:cNvPr id="35" name="Rectangle 34">
            <a:extLst>
              <a:ext uri="{FF2B5EF4-FFF2-40B4-BE49-F238E27FC236}">
                <a16:creationId xmlns:a16="http://schemas.microsoft.com/office/drawing/2014/main" id="{2B59A249-A245-458A-96D2-42E875BC307E}"/>
              </a:ext>
            </a:extLst>
          </p:cNvPr>
          <p:cNvSpPr/>
          <p:nvPr/>
        </p:nvSpPr>
        <p:spPr>
          <a:xfrm>
            <a:off x="506805"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configured auditing?</a:t>
            </a:r>
          </a:p>
        </p:txBody>
      </p:sp>
      <p:grpSp>
        <p:nvGrpSpPr>
          <p:cNvPr id="36" name="Group 35">
            <a:extLst>
              <a:ext uri="{FF2B5EF4-FFF2-40B4-BE49-F238E27FC236}">
                <a16:creationId xmlns:a16="http://schemas.microsoft.com/office/drawing/2014/main" id="{0DC4B735-1C8B-4526-B9D3-FFCF0BDDE8E5}"/>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37" name="Freeform: Shape 36">
              <a:extLst>
                <a:ext uri="{FF2B5EF4-FFF2-40B4-BE49-F238E27FC236}">
                  <a16:creationId xmlns:a16="http://schemas.microsoft.com/office/drawing/2014/main" id="{A6294C4B-7357-4690-92D5-E4E66ECB1D8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Graphic 77">
              <a:extLst>
                <a:ext uri="{FF2B5EF4-FFF2-40B4-BE49-F238E27FC236}">
                  <a16:creationId xmlns:a16="http://schemas.microsoft.com/office/drawing/2014/main" id="{25EA3F0D-C7D3-4CBC-9BCA-69D3EA013C2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9" name="Rectangle 38">
            <a:extLst>
              <a:ext uri="{FF2B5EF4-FFF2-40B4-BE49-F238E27FC236}">
                <a16:creationId xmlns:a16="http://schemas.microsoft.com/office/drawing/2014/main" id="{8165FED1-CFDE-4BC1-8D91-E637AFCE16B1}"/>
              </a:ext>
            </a:extLst>
          </p:cNvPr>
          <p:cNvSpPr/>
          <p:nvPr/>
        </p:nvSpPr>
        <p:spPr>
          <a:xfrm>
            <a:off x="506805" y="304344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periodically delete Audit Logs?</a:t>
            </a:r>
          </a:p>
        </p:txBody>
      </p:sp>
      <p:grpSp>
        <p:nvGrpSpPr>
          <p:cNvPr id="40" name="Group 39">
            <a:extLst>
              <a:ext uri="{FF2B5EF4-FFF2-40B4-BE49-F238E27FC236}">
                <a16:creationId xmlns:a16="http://schemas.microsoft.com/office/drawing/2014/main" id="{E086FDDB-B22C-4781-BF47-8481597C210A}"/>
              </a:ext>
              <a:ext uri="{C183D7F6-B498-43B3-948B-1728B52AA6E4}">
                <adec:decorative xmlns:adec="http://schemas.microsoft.com/office/drawing/2017/decorative" val="1"/>
              </a:ext>
            </a:extLst>
          </p:cNvPr>
          <p:cNvGrpSpPr/>
          <p:nvPr/>
        </p:nvGrpSpPr>
        <p:grpSpPr>
          <a:xfrm>
            <a:off x="457200" y="3141578"/>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802C210D-CB4D-4FA0-B2DA-64A78930983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F5B98EDE-5CC2-4D4B-8E5D-85B6DCCEDA0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3" name="Rectangle 42">
            <a:extLst>
              <a:ext uri="{FF2B5EF4-FFF2-40B4-BE49-F238E27FC236}">
                <a16:creationId xmlns:a16="http://schemas.microsoft.com/office/drawing/2014/main" id="{07881FD2-8C23-4C80-BE54-C8320CB4150C}"/>
              </a:ext>
            </a:extLst>
          </p:cNvPr>
          <p:cNvSpPr/>
          <p:nvPr/>
        </p:nvSpPr>
        <p:spPr>
          <a:xfrm>
            <a:off x="6810998" y="1895261"/>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44" name="Rectangle 43">
            <a:extLst>
              <a:ext uri="{FF2B5EF4-FFF2-40B4-BE49-F238E27FC236}">
                <a16:creationId xmlns:a16="http://schemas.microsoft.com/office/drawing/2014/main" id="{5700D374-242F-4131-AE01-162C9B52901C}"/>
              </a:ext>
            </a:extLst>
          </p:cNvPr>
          <p:cNvSpPr/>
          <p:nvPr/>
        </p:nvSpPr>
        <p:spPr>
          <a:xfrm>
            <a:off x="6810998" y="3036576"/>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15" name="Rectangle 14">
            <a:extLst>
              <a:ext uri="{FF2B5EF4-FFF2-40B4-BE49-F238E27FC236}">
                <a16:creationId xmlns:a16="http://schemas.microsoft.com/office/drawing/2014/main" id="{E7137E13-EBD3-4938-9DCF-CEC742797F86}"/>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16" name="Straight Connector 15">
            <a:extLst>
              <a:ext uri="{FF2B5EF4-FFF2-40B4-BE49-F238E27FC236}">
                <a16:creationId xmlns:a16="http://schemas.microsoft.com/office/drawing/2014/main" id="{5097CA84-D56A-443E-9945-88670B1392F1}"/>
              </a:ext>
              <a:ext uri="{C183D7F6-B498-43B3-948B-1728B52AA6E4}">
                <adec:decorative xmlns:adec="http://schemas.microsoft.com/office/drawing/2017/decorative" val="1"/>
              </a:ext>
            </a:extLst>
          </p:cNvPr>
          <p:cNvCxnSpPr>
            <a:cxnSpLocks/>
          </p:cNvCxnSpPr>
          <p:nvPr/>
        </p:nvCxnSpPr>
        <p:spPr>
          <a:xfrm>
            <a:off x="457200" y="4125503"/>
            <a:ext cx="11277600" cy="0"/>
          </a:xfrm>
          <a:prstGeom prst="line">
            <a:avLst/>
          </a:prstGeom>
          <a:noFill/>
          <a:ln w="3175">
            <a:solidFill>
              <a:schemeClr val="bg1">
                <a:lumMod val="85000"/>
              </a:schemeClr>
            </a:solidFill>
            <a:prstDash val="dash"/>
          </a:ln>
        </p:spPr>
      </p:cxnSp>
      <p:sp>
        <p:nvSpPr>
          <p:cNvPr id="17" name="Rectangle 16">
            <a:extLst>
              <a:ext uri="{FF2B5EF4-FFF2-40B4-BE49-F238E27FC236}">
                <a16:creationId xmlns:a16="http://schemas.microsoft.com/office/drawing/2014/main" id="{2B936FF2-62D9-4DF3-8538-EB32109D72DD}"/>
              </a:ext>
            </a:extLst>
          </p:cNvPr>
          <p:cNvSpPr/>
          <p:nvPr/>
        </p:nvSpPr>
        <p:spPr>
          <a:xfrm>
            <a:off x="506805" y="419497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have a process in place to periodically clean log data?</a:t>
            </a:r>
          </a:p>
        </p:txBody>
      </p:sp>
      <p:grpSp>
        <p:nvGrpSpPr>
          <p:cNvPr id="18" name="Group 17">
            <a:extLst>
              <a:ext uri="{FF2B5EF4-FFF2-40B4-BE49-F238E27FC236}">
                <a16:creationId xmlns:a16="http://schemas.microsoft.com/office/drawing/2014/main" id="{EA9D9B07-1D2F-4F0D-836B-1B6116C8D5BA}"/>
              </a:ext>
              <a:ext uri="{C183D7F6-B498-43B3-948B-1728B52AA6E4}">
                <adec:decorative xmlns:adec="http://schemas.microsoft.com/office/drawing/2017/decorative" val="1"/>
              </a:ext>
            </a:extLst>
          </p:cNvPr>
          <p:cNvGrpSpPr/>
          <p:nvPr/>
        </p:nvGrpSpPr>
        <p:grpSpPr>
          <a:xfrm>
            <a:off x="457200" y="4293110"/>
            <a:ext cx="326112" cy="326112"/>
            <a:chOff x="115497" y="1864737"/>
            <a:chExt cx="461744" cy="461744"/>
          </a:xfrm>
          <a:solidFill>
            <a:schemeClr val="tx2"/>
          </a:solidFill>
        </p:grpSpPr>
        <p:sp>
          <p:nvSpPr>
            <p:cNvPr id="19" name="Freeform: Shape 18">
              <a:extLst>
                <a:ext uri="{FF2B5EF4-FFF2-40B4-BE49-F238E27FC236}">
                  <a16:creationId xmlns:a16="http://schemas.microsoft.com/office/drawing/2014/main" id="{871543F6-73CB-4824-87CA-FC6A0DD960D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Graphic 77">
              <a:extLst>
                <a:ext uri="{FF2B5EF4-FFF2-40B4-BE49-F238E27FC236}">
                  <a16:creationId xmlns:a16="http://schemas.microsoft.com/office/drawing/2014/main" id="{55A95423-558C-4AB3-9D3A-6A7CC37E3FF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21" name="Rectangle 20">
            <a:extLst>
              <a:ext uri="{FF2B5EF4-FFF2-40B4-BE49-F238E27FC236}">
                <a16:creationId xmlns:a16="http://schemas.microsoft.com/office/drawing/2014/main" id="{2450B19D-D4ED-4F10-8BCA-0A0BD23DDF65}"/>
              </a:ext>
            </a:extLst>
          </p:cNvPr>
          <p:cNvSpPr/>
          <p:nvPr/>
        </p:nvSpPr>
        <p:spPr>
          <a:xfrm>
            <a:off x="6810998" y="4188108"/>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cxnSp>
        <p:nvCxnSpPr>
          <p:cNvPr id="28" name="Straight Connector 27">
            <a:extLst>
              <a:ext uri="{FF2B5EF4-FFF2-40B4-BE49-F238E27FC236}">
                <a16:creationId xmlns:a16="http://schemas.microsoft.com/office/drawing/2014/main" id="{96900A6F-A204-4893-8A2D-8FFE8BA1A4C3}"/>
              </a:ext>
              <a:ext uri="{C183D7F6-B498-43B3-948B-1728B52AA6E4}">
                <adec:decorative xmlns:adec="http://schemas.microsoft.com/office/drawing/2017/decorative" val="1"/>
              </a:ext>
            </a:extLst>
          </p:cNvPr>
          <p:cNvCxnSpPr>
            <a:cxnSpLocks/>
          </p:cNvCxnSpPr>
          <p:nvPr/>
        </p:nvCxnSpPr>
        <p:spPr>
          <a:xfrm>
            <a:off x="457200" y="5278028"/>
            <a:ext cx="11277600" cy="0"/>
          </a:xfrm>
          <a:prstGeom prst="line">
            <a:avLst/>
          </a:prstGeom>
          <a:noFill/>
          <a:ln w="3175">
            <a:solidFill>
              <a:schemeClr val="bg1">
                <a:lumMod val="85000"/>
              </a:schemeClr>
            </a:solidFill>
            <a:prstDash val="dash"/>
          </a:ln>
        </p:spPr>
      </p:cxnSp>
      <p:sp>
        <p:nvSpPr>
          <p:cNvPr id="29" name="Rectangle 28">
            <a:extLst>
              <a:ext uri="{FF2B5EF4-FFF2-40B4-BE49-F238E27FC236}">
                <a16:creationId xmlns:a16="http://schemas.microsoft.com/office/drawing/2014/main" id="{0182EC96-B6D4-4CA6-BBBB-675E4662D2D3}"/>
              </a:ext>
            </a:extLst>
          </p:cNvPr>
          <p:cNvSpPr/>
          <p:nvPr/>
        </p:nvSpPr>
        <p:spPr>
          <a:xfrm>
            <a:off x="506805" y="534749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have a process in place to periodically archive transactional data?</a:t>
            </a:r>
          </a:p>
        </p:txBody>
      </p:sp>
      <p:grpSp>
        <p:nvGrpSpPr>
          <p:cNvPr id="30" name="Group 29">
            <a:extLst>
              <a:ext uri="{FF2B5EF4-FFF2-40B4-BE49-F238E27FC236}">
                <a16:creationId xmlns:a16="http://schemas.microsoft.com/office/drawing/2014/main" id="{A4B0844D-A9BA-4A81-A0D0-D102F05254FF}"/>
              </a:ext>
              <a:ext uri="{C183D7F6-B498-43B3-948B-1728B52AA6E4}">
                <adec:decorative xmlns:adec="http://schemas.microsoft.com/office/drawing/2017/decorative" val="1"/>
              </a:ext>
            </a:extLst>
          </p:cNvPr>
          <p:cNvGrpSpPr/>
          <p:nvPr/>
        </p:nvGrpSpPr>
        <p:grpSpPr>
          <a:xfrm>
            <a:off x="457200" y="5445635"/>
            <a:ext cx="326112" cy="326112"/>
            <a:chOff x="115497" y="1864737"/>
            <a:chExt cx="461744" cy="461744"/>
          </a:xfrm>
          <a:solidFill>
            <a:schemeClr val="tx2"/>
          </a:solidFill>
        </p:grpSpPr>
        <p:sp>
          <p:nvSpPr>
            <p:cNvPr id="32" name="Freeform: Shape 31">
              <a:extLst>
                <a:ext uri="{FF2B5EF4-FFF2-40B4-BE49-F238E27FC236}">
                  <a16:creationId xmlns:a16="http://schemas.microsoft.com/office/drawing/2014/main" id="{10E7A989-E8FA-43AD-89D0-6BE6ECC450C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Graphic 77">
              <a:extLst>
                <a:ext uri="{FF2B5EF4-FFF2-40B4-BE49-F238E27FC236}">
                  <a16:creationId xmlns:a16="http://schemas.microsoft.com/office/drawing/2014/main" id="{B4FAA296-A0EA-462D-9F2D-0FF4FDADB72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4" name="Rectangle 33">
            <a:extLst>
              <a:ext uri="{FF2B5EF4-FFF2-40B4-BE49-F238E27FC236}">
                <a16:creationId xmlns:a16="http://schemas.microsoft.com/office/drawing/2014/main" id="{B41C716B-6BEB-452B-872A-2B4A8E791BF2}"/>
              </a:ext>
            </a:extLst>
          </p:cNvPr>
          <p:cNvSpPr/>
          <p:nvPr/>
        </p:nvSpPr>
        <p:spPr>
          <a:xfrm>
            <a:off x="6810998" y="5340633"/>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Tree>
    <p:extLst>
      <p:ext uri="{BB962C8B-B14F-4D97-AF65-F5344CB8AC3E}">
        <p14:creationId xmlns:p14="http://schemas.microsoft.com/office/powerpoint/2010/main" val="145402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000" dirty="0"/>
              <a:t>External Data Display or Integration</a:t>
            </a:r>
            <a:r>
              <a:rPr lang="en-GB" sz="3200" dirty="0"/>
              <a:t> </a:t>
            </a:r>
            <a:r>
              <a:rPr lang="en-GB" sz="3200" dirty="0">
                <a:latin typeface="+mn-lt"/>
              </a:rPr>
              <a:t>(1/2)</a:t>
            </a:r>
            <a:endParaRPr lang="en-US" dirty="0">
              <a:latin typeface="+mn-lt"/>
            </a:endParaRPr>
          </a:p>
        </p:txBody>
      </p:sp>
      <p:cxnSp>
        <p:nvCxnSpPr>
          <p:cNvPr id="28" name="Straight Connector 27">
            <a:extLst>
              <a:ext uri="{FF2B5EF4-FFF2-40B4-BE49-F238E27FC236}">
                <a16:creationId xmlns:a16="http://schemas.microsoft.com/office/drawing/2014/main" id="{842EDD0F-6196-431D-B2CD-5FE8E04C7D50}"/>
              </a:ext>
              <a:ext uri="{C183D7F6-B498-43B3-948B-1728B52AA6E4}">
                <adec:decorative xmlns:adec="http://schemas.microsoft.com/office/drawing/2017/decorative" val="1"/>
              </a:ext>
            </a:extLst>
          </p:cNvPr>
          <p:cNvCxnSpPr>
            <a:cxnSpLocks/>
          </p:cNvCxnSpPr>
          <p:nvPr/>
        </p:nvCxnSpPr>
        <p:spPr>
          <a:xfrm>
            <a:off x="457200" y="2310036"/>
            <a:ext cx="11277600" cy="0"/>
          </a:xfrm>
          <a:prstGeom prst="line">
            <a:avLst/>
          </a:prstGeom>
          <a:noFill/>
          <a:ln w="3175">
            <a:solidFill>
              <a:schemeClr val="bg1">
                <a:lumMod val="85000"/>
              </a:schemeClr>
            </a:solidFill>
            <a:prstDash val="dash"/>
          </a:ln>
        </p:spPr>
      </p:cxnSp>
      <p:cxnSp>
        <p:nvCxnSpPr>
          <p:cNvPr id="29" name="Straight Connector 28">
            <a:extLst>
              <a:ext uri="{FF2B5EF4-FFF2-40B4-BE49-F238E27FC236}">
                <a16:creationId xmlns:a16="http://schemas.microsoft.com/office/drawing/2014/main" id="{4F9ADAAA-4088-4B08-A297-2F5F2189B09C}"/>
              </a:ext>
              <a:ext uri="{C183D7F6-B498-43B3-948B-1728B52AA6E4}">
                <adec:decorative xmlns:adec="http://schemas.microsoft.com/office/drawing/2017/decorative" val="1"/>
              </a:ext>
            </a:extLst>
          </p:cNvPr>
          <p:cNvCxnSpPr>
            <a:cxnSpLocks/>
          </p:cNvCxnSpPr>
          <p:nvPr/>
        </p:nvCxnSpPr>
        <p:spPr>
          <a:xfrm>
            <a:off x="457200" y="3194176"/>
            <a:ext cx="11277600" cy="0"/>
          </a:xfrm>
          <a:prstGeom prst="line">
            <a:avLst/>
          </a:prstGeom>
          <a:noFill/>
          <a:ln w="3175">
            <a:solidFill>
              <a:schemeClr val="bg1">
                <a:lumMod val="85000"/>
              </a:schemeClr>
            </a:solidFill>
            <a:prstDash val="dash"/>
          </a:ln>
        </p:spPr>
      </p:cxnSp>
      <p:cxnSp>
        <p:nvCxnSpPr>
          <p:cNvPr id="30" name="Straight Connector 29">
            <a:extLst>
              <a:ext uri="{FF2B5EF4-FFF2-40B4-BE49-F238E27FC236}">
                <a16:creationId xmlns:a16="http://schemas.microsoft.com/office/drawing/2014/main" id="{D89780D5-DE5E-4A92-9746-218D9BE92571}"/>
              </a:ext>
              <a:ext uri="{C183D7F6-B498-43B3-948B-1728B52AA6E4}">
                <adec:decorative xmlns:adec="http://schemas.microsoft.com/office/drawing/2017/decorative" val="1"/>
              </a:ext>
            </a:extLst>
          </p:cNvPr>
          <p:cNvCxnSpPr>
            <a:cxnSpLocks/>
          </p:cNvCxnSpPr>
          <p:nvPr/>
        </p:nvCxnSpPr>
        <p:spPr>
          <a:xfrm>
            <a:off x="457200" y="4059266"/>
            <a:ext cx="11277600" cy="0"/>
          </a:xfrm>
          <a:prstGeom prst="line">
            <a:avLst/>
          </a:prstGeom>
          <a:noFill/>
          <a:ln w="3175">
            <a:solidFill>
              <a:schemeClr val="bg1">
                <a:lumMod val="85000"/>
              </a:schemeClr>
            </a:solidFill>
            <a:prstDash val="dash"/>
          </a:ln>
        </p:spPr>
      </p:cxnSp>
      <p:sp>
        <p:nvSpPr>
          <p:cNvPr id="36" name="Rectangle 35">
            <a:extLst>
              <a:ext uri="{FF2B5EF4-FFF2-40B4-BE49-F238E27FC236}">
                <a16:creationId xmlns:a16="http://schemas.microsoft.com/office/drawing/2014/main" id="{64647BC2-1FA1-4A68-8039-9623DA57D432}"/>
              </a:ext>
            </a:extLst>
          </p:cNvPr>
          <p:cNvSpPr/>
          <p:nvPr/>
        </p:nvSpPr>
        <p:spPr>
          <a:xfrm>
            <a:off x="506805" y="148568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copy external data in Dynamics 365 entities?</a:t>
            </a:r>
          </a:p>
        </p:txBody>
      </p:sp>
      <p:grpSp>
        <p:nvGrpSpPr>
          <p:cNvPr id="37" name="Group 36">
            <a:extLst>
              <a:ext uri="{FF2B5EF4-FFF2-40B4-BE49-F238E27FC236}">
                <a16:creationId xmlns:a16="http://schemas.microsoft.com/office/drawing/2014/main" id="{F7199E0C-F1D6-4FBC-A016-2C75C1B3CFBC}"/>
              </a:ext>
              <a:ext uri="{C183D7F6-B498-43B3-948B-1728B52AA6E4}">
                <adec:decorative xmlns:adec="http://schemas.microsoft.com/office/drawing/2017/decorative" val="1"/>
              </a:ext>
            </a:extLst>
          </p:cNvPr>
          <p:cNvGrpSpPr/>
          <p:nvPr/>
        </p:nvGrpSpPr>
        <p:grpSpPr>
          <a:xfrm>
            <a:off x="457200" y="1583823"/>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512D0AB7-EEEB-42EB-9B34-2F77CAE413B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DF1D80B2-8D67-4FBF-BBAC-D47B86D0D53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0" name="Rectangle 39">
            <a:extLst>
              <a:ext uri="{FF2B5EF4-FFF2-40B4-BE49-F238E27FC236}">
                <a16:creationId xmlns:a16="http://schemas.microsoft.com/office/drawing/2014/main" id="{402A8EAF-1E37-4840-AEF0-FD7767864FBB}"/>
              </a:ext>
            </a:extLst>
          </p:cNvPr>
          <p:cNvSpPr/>
          <p:nvPr/>
        </p:nvSpPr>
        <p:spPr>
          <a:xfrm>
            <a:off x="506805" y="2379506"/>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leveraging Canvas Power Apps to display external data?</a:t>
            </a:r>
          </a:p>
        </p:txBody>
      </p:sp>
      <p:grpSp>
        <p:nvGrpSpPr>
          <p:cNvPr id="41" name="Group 40">
            <a:extLst>
              <a:ext uri="{FF2B5EF4-FFF2-40B4-BE49-F238E27FC236}">
                <a16:creationId xmlns:a16="http://schemas.microsoft.com/office/drawing/2014/main" id="{9003E704-8D89-4FE0-99D6-09B253CF8EA3}"/>
              </a:ext>
              <a:ext uri="{C183D7F6-B498-43B3-948B-1728B52AA6E4}">
                <adec:decorative xmlns:adec="http://schemas.microsoft.com/office/drawing/2017/decorative" val="1"/>
              </a:ext>
            </a:extLst>
          </p:cNvPr>
          <p:cNvGrpSpPr/>
          <p:nvPr/>
        </p:nvGrpSpPr>
        <p:grpSpPr>
          <a:xfrm>
            <a:off x="457200" y="2477643"/>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3DF4B86D-276C-49FA-A791-7B51FE84EF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165CABDE-3E63-4605-9897-3895FEA6571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C3B130B1-3896-42FC-8C86-AE1DDAC1BAB5}"/>
              </a:ext>
            </a:extLst>
          </p:cNvPr>
          <p:cNvSpPr/>
          <p:nvPr/>
        </p:nvSpPr>
        <p:spPr>
          <a:xfrm>
            <a:off x="506806" y="3273524"/>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leveraging the Power Apps Component Framework to display external data?</a:t>
            </a:r>
          </a:p>
        </p:txBody>
      </p:sp>
      <p:grpSp>
        <p:nvGrpSpPr>
          <p:cNvPr id="46" name="Group 45">
            <a:extLst>
              <a:ext uri="{FF2B5EF4-FFF2-40B4-BE49-F238E27FC236}">
                <a16:creationId xmlns:a16="http://schemas.microsoft.com/office/drawing/2014/main" id="{0CC40D25-42D9-43D4-81DB-A7960802BAA5}"/>
              </a:ext>
              <a:ext uri="{C183D7F6-B498-43B3-948B-1728B52AA6E4}">
                <adec:decorative xmlns:adec="http://schemas.microsoft.com/office/drawing/2017/decorative" val="1"/>
              </a:ext>
            </a:extLst>
          </p:cNvPr>
          <p:cNvGrpSpPr/>
          <p:nvPr/>
        </p:nvGrpSpPr>
        <p:grpSpPr>
          <a:xfrm>
            <a:off x="457200" y="3371661"/>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035C0F5B-32F4-42F0-A3A9-0CC48E4B56B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74109981-7A71-4E24-994E-4BF08248883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D3D93272-2D52-4312-96E4-201EC0B7062A}"/>
              </a:ext>
            </a:extLst>
          </p:cNvPr>
          <p:cNvSpPr/>
          <p:nvPr/>
        </p:nvSpPr>
        <p:spPr>
          <a:xfrm>
            <a:off x="506806" y="4132380"/>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leveraging embedding Power BI tiles to display external data?</a:t>
            </a:r>
          </a:p>
        </p:txBody>
      </p:sp>
      <p:grpSp>
        <p:nvGrpSpPr>
          <p:cNvPr id="50" name="Group 49">
            <a:extLst>
              <a:ext uri="{FF2B5EF4-FFF2-40B4-BE49-F238E27FC236}">
                <a16:creationId xmlns:a16="http://schemas.microsoft.com/office/drawing/2014/main" id="{59EEC6F4-FF26-4348-B7F0-FC70123EFEE8}"/>
              </a:ext>
              <a:ext uri="{C183D7F6-B498-43B3-948B-1728B52AA6E4}">
                <adec:decorative xmlns:adec="http://schemas.microsoft.com/office/drawing/2017/decorative" val="1"/>
              </a:ext>
            </a:extLst>
          </p:cNvPr>
          <p:cNvGrpSpPr/>
          <p:nvPr/>
        </p:nvGrpSpPr>
        <p:grpSpPr>
          <a:xfrm>
            <a:off x="457200" y="4230517"/>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7F52D3D4-D8B1-4F80-80D4-5E7350AEC6E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F7A23967-80E1-4806-9A71-BE97CA17304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3" name="Rectangle 52">
            <a:extLst>
              <a:ext uri="{FF2B5EF4-FFF2-40B4-BE49-F238E27FC236}">
                <a16:creationId xmlns:a16="http://schemas.microsoft.com/office/drawing/2014/main" id="{369298F3-8F58-494A-8FC8-5811D139FB39}"/>
              </a:ext>
            </a:extLst>
          </p:cNvPr>
          <p:cNvSpPr/>
          <p:nvPr/>
        </p:nvSpPr>
        <p:spPr>
          <a:xfrm>
            <a:off x="6810998" y="1485687"/>
            <a:ext cx="4923802" cy="757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54" name="Rectangle 53">
            <a:extLst>
              <a:ext uri="{FF2B5EF4-FFF2-40B4-BE49-F238E27FC236}">
                <a16:creationId xmlns:a16="http://schemas.microsoft.com/office/drawing/2014/main" id="{14C48795-6810-4B41-9F59-CD23781E3301}"/>
              </a:ext>
            </a:extLst>
          </p:cNvPr>
          <p:cNvSpPr/>
          <p:nvPr/>
        </p:nvSpPr>
        <p:spPr>
          <a:xfrm>
            <a:off x="6810998" y="2372642"/>
            <a:ext cx="4923802" cy="757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55" name="Rectangle 54">
            <a:extLst>
              <a:ext uri="{FF2B5EF4-FFF2-40B4-BE49-F238E27FC236}">
                <a16:creationId xmlns:a16="http://schemas.microsoft.com/office/drawing/2014/main" id="{8B982B10-974B-4D4C-9950-C20FF7E1BA94}"/>
              </a:ext>
            </a:extLst>
          </p:cNvPr>
          <p:cNvSpPr/>
          <p:nvPr/>
        </p:nvSpPr>
        <p:spPr>
          <a:xfrm>
            <a:off x="6810998" y="3256782"/>
            <a:ext cx="4923802" cy="757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56" name="Rectangle 55">
            <a:extLst>
              <a:ext uri="{FF2B5EF4-FFF2-40B4-BE49-F238E27FC236}">
                <a16:creationId xmlns:a16="http://schemas.microsoft.com/office/drawing/2014/main" id="{999F197F-DD3F-44F6-8390-4CCA37CC1FA6}"/>
              </a:ext>
            </a:extLst>
          </p:cNvPr>
          <p:cNvSpPr/>
          <p:nvPr/>
        </p:nvSpPr>
        <p:spPr>
          <a:xfrm>
            <a:off x="6810998" y="4121871"/>
            <a:ext cx="4923802" cy="757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31" name="Rectangle 30">
            <a:extLst>
              <a:ext uri="{FF2B5EF4-FFF2-40B4-BE49-F238E27FC236}">
                <a16:creationId xmlns:a16="http://schemas.microsoft.com/office/drawing/2014/main" id="{6A07A8FE-A936-43E4-BB92-E1E5BA4B4FC5}"/>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3" name="Straight Connector 2">
            <a:extLst>
              <a:ext uri="{FF2B5EF4-FFF2-40B4-BE49-F238E27FC236}">
                <a16:creationId xmlns:a16="http://schemas.microsoft.com/office/drawing/2014/main" id="{6289B9CD-918C-48F6-87D4-F4A89AC74F6D}"/>
              </a:ext>
              <a:ext uri="{C183D7F6-B498-43B3-948B-1728B52AA6E4}">
                <adec:decorative xmlns:adec="http://schemas.microsoft.com/office/drawing/2017/decorative" val="1"/>
              </a:ext>
            </a:extLst>
          </p:cNvPr>
          <p:cNvCxnSpPr>
            <a:cxnSpLocks/>
          </p:cNvCxnSpPr>
          <p:nvPr/>
        </p:nvCxnSpPr>
        <p:spPr>
          <a:xfrm>
            <a:off x="457200" y="4939216"/>
            <a:ext cx="11277600" cy="0"/>
          </a:xfrm>
          <a:prstGeom prst="line">
            <a:avLst/>
          </a:prstGeom>
          <a:noFill/>
          <a:ln w="3175">
            <a:solidFill>
              <a:schemeClr val="bg1">
                <a:lumMod val="85000"/>
              </a:schemeClr>
            </a:solidFill>
            <a:prstDash val="dash"/>
          </a:ln>
        </p:spPr>
      </p:cxnSp>
      <p:cxnSp>
        <p:nvCxnSpPr>
          <p:cNvPr id="4" name="Straight Connector 3">
            <a:extLst>
              <a:ext uri="{FF2B5EF4-FFF2-40B4-BE49-F238E27FC236}">
                <a16:creationId xmlns:a16="http://schemas.microsoft.com/office/drawing/2014/main" id="{32DBF8E3-00A9-4B29-AF8C-096459CE518D}"/>
              </a:ext>
              <a:ext uri="{C183D7F6-B498-43B3-948B-1728B52AA6E4}">
                <adec:decorative xmlns:adec="http://schemas.microsoft.com/office/drawing/2017/decorative" val="1"/>
              </a:ext>
            </a:extLst>
          </p:cNvPr>
          <p:cNvCxnSpPr>
            <a:cxnSpLocks/>
          </p:cNvCxnSpPr>
          <p:nvPr/>
        </p:nvCxnSpPr>
        <p:spPr>
          <a:xfrm>
            <a:off x="457200" y="5804306"/>
            <a:ext cx="11277600" cy="0"/>
          </a:xfrm>
          <a:prstGeom prst="line">
            <a:avLst/>
          </a:prstGeom>
          <a:noFill/>
          <a:ln w="3175">
            <a:solidFill>
              <a:schemeClr val="bg1">
                <a:lumMod val="85000"/>
              </a:schemeClr>
            </a:solidFill>
            <a:prstDash val="dash"/>
          </a:ln>
        </p:spPr>
      </p:cxnSp>
      <p:sp>
        <p:nvSpPr>
          <p:cNvPr id="5" name="Rectangle 4">
            <a:extLst>
              <a:ext uri="{FF2B5EF4-FFF2-40B4-BE49-F238E27FC236}">
                <a16:creationId xmlns:a16="http://schemas.microsoft.com/office/drawing/2014/main" id="{A2CA27E2-37BC-4207-AF48-5699C153DA0A}"/>
              </a:ext>
            </a:extLst>
          </p:cNvPr>
          <p:cNvSpPr/>
          <p:nvPr/>
        </p:nvSpPr>
        <p:spPr>
          <a:xfrm>
            <a:off x="506806" y="5018564"/>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Virtual Entities?</a:t>
            </a:r>
          </a:p>
        </p:txBody>
      </p:sp>
      <p:grpSp>
        <p:nvGrpSpPr>
          <p:cNvPr id="6" name="Group 5">
            <a:extLst>
              <a:ext uri="{FF2B5EF4-FFF2-40B4-BE49-F238E27FC236}">
                <a16:creationId xmlns:a16="http://schemas.microsoft.com/office/drawing/2014/main" id="{8B9220A4-2A62-4D7E-B70F-8BE9BA6E074D}"/>
              </a:ext>
              <a:ext uri="{C183D7F6-B498-43B3-948B-1728B52AA6E4}">
                <adec:decorative xmlns:adec="http://schemas.microsoft.com/office/drawing/2017/decorative" val="1"/>
              </a:ext>
            </a:extLst>
          </p:cNvPr>
          <p:cNvGrpSpPr/>
          <p:nvPr/>
        </p:nvGrpSpPr>
        <p:grpSpPr>
          <a:xfrm>
            <a:off x="457200" y="5116701"/>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2580CCE7-D2BD-4F19-91A6-3C4E6007884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Graphic 77">
              <a:extLst>
                <a:ext uri="{FF2B5EF4-FFF2-40B4-BE49-F238E27FC236}">
                  <a16:creationId xmlns:a16="http://schemas.microsoft.com/office/drawing/2014/main" id="{FDF03C7B-BA3B-4FE6-B538-474174E7BD0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7" name="Rectangle 6">
            <a:extLst>
              <a:ext uri="{FF2B5EF4-FFF2-40B4-BE49-F238E27FC236}">
                <a16:creationId xmlns:a16="http://schemas.microsoft.com/office/drawing/2014/main" id="{31850433-A264-4606-A44E-F1E735BD1365}"/>
              </a:ext>
            </a:extLst>
          </p:cNvPr>
          <p:cNvSpPr/>
          <p:nvPr/>
        </p:nvSpPr>
        <p:spPr>
          <a:xfrm>
            <a:off x="506806" y="5877420"/>
            <a:ext cx="6168633" cy="528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considered using Export to Data Lake if you need Dynamics data for external BI purposes?</a:t>
            </a:r>
          </a:p>
        </p:txBody>
      </p:sp>
      <p:grpSp>
        <p:nvGrpSpPr>
          <p:cNvPr id="8" name="Group 7">
            <a:extLst>
              <a:ext uri="{FF2B5EF4-FFF2-40B4-BE49-F238E27FC236}">
                <a16:creationId xmlns:a16="http://schemas.microsoft.com/office/drawing/2014/main" id="{A8395A68-08AC-4ECE-88D3-F81F3B441669}"/>
              </a:ext>
              <a:ext uri="{C183D7F6-B498-43B3-948B-1728B52AA6E4}">
                <adec:decorative xmlns:adec="http://schemas.microsoft.com/office/drawing/2017/decorative" val="1"/>
              </a:ext>
            </a:extLst>
          </p:cNvPr>
          <p:cNvGrpSpPr/>
          <p:nvPr/>
        </p:nvGrpSpPr>
        <p:grpSpPr>
          <a:xfrm>
            <a:off x="457200" y="5975557"/>
            <a:ext cx="326112" cy="326112"/>
            <a:chOff x="115497" y="1864737"/>
            <a:chExt cx="461744" cy="461744"/>
          </a:xfrm>
          <a:solidFill>
            <a:schemeClr val="tx2"/>
          </a:solidFill>
        </p:grpSpPr>
        <p:sp>
          <p:nvSpPr>
            <p:cNvPr id="59" name="Freeform: Shape 58">
              <a:extLst>
                <a:ext uri="{FF2B5EF4-FFF2-40B4-BE49-F238E27FC236}">
                  <a16:creationId xmlns:a16="http://schemas.microsoft.com/office/drawing/2014/main" id="{FB6F7FC6-D09D-4404-AA08-44EF635DE56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8886F355-F743-4B13-A277-DB62CDC4BA2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9" name="Rectangle 8">
            <a:extLst>
              <a:ext uri="{FF2B5EF4-FFF2-40B4-BE49-F238E27FC236}">
                <a16:creationId xmlns:a16="http://schemas.microsoft.com/office/drawing/2014/main" id="{9999EBB5-108C-4C98-84A1-35F95D8E0159}"/>
              </a:ext>
            </a:extLst>
          </p:cNvPr>
          <p:cNvSpPr/>
          <p:nvPr/>
        </p:nvSpPr>
        <p:spPr>
          <a:xfrm>
            <a:off x="6810998" y="5001822"/>
            <a:ext cx="4923802" cy="757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10" name="Rectangle 9">
            <a:extLst>
              <a:ext uri="{FF2B5EF4-FFF2-40B4-BE49-F238E27FC236}">
                <a16:creationId xmlns:a16="http://schemas.microsoft.com/office/drawing/2014/main" id="{97B062B9-FAB9-4933-ACC6-65B1B25AB460}"/>
              </a:ext>
            </a:extLst>
          </p:cNvPr>
          <p:cNvSpPr/>
          <p:nvPr/>
        </p:nvSpPr>
        <p:spPr>
          <a:xfrm>
            <a:off x="6810998" y="5866911"/>
            <a:ext cx="4923802" cy="757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000" dirty="0"/>
              <a:t>External Data Display or Integration</a:t>
            </a:r>
            <a:r>
              <a:rPr lang="en-GB" sz="3200" dirty="0"/>
              <a:t> </a:t>
            </a:r>
            <a:r>
              <a:rPr lang="en-GB" sz="3200" dirty="0">
                <a:latin typeface="+mn-lt"/>
              </a:rPr>
              <a:t>(2/2)</a:t>
            </a:r>
            <a:endParaRPr lang="en-US" dirty="0">
              <a:latin typeface="+mn-lt"/>
            </a:endParaRPr>
          </a:p>
        </p:txBody>
      </p:sp>
      <p:sp>
        <p:nvSpPr>
          <p:cNvPr id="11" name="Rectangle 10">
            <a:extLst>
              <a:ext uri="{FF2B5EF4-FFF2-40B4-BE49-F238E27FC236}">
                <a16:creationId xmlns:a16="http://schemas.microsoft.com/office/drawing/2014/main" id="{6F047DC3-BB66-4FD8-A484-E1D09BC8B9ED}"/>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Please detail</a:t>
            </a:r>
          </a:p>
        </p:txBody>
      </p:sp>
      <p:grpSp>
        <p:nvGrpSpPr>
          <p:cNvPr id="12" name="Group 11">
            <a:extLst>
              <a:ext uri="{FF2B5EF4-FFF2-40B4-BE49-F238E27FC236}">
                <a16:creationId xmlns:a16="http://schemas.microsoft.com/office/drawing/2014/main" id="{0040312E-6877-4C3E-9585-F385F52FD706}"/>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9BB55D9D-6656-4EB7-A8ED-7888E76176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6447717C-2FA3-438E-B124-249F17E7483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5" name="Rectangle 14">
            <a:extLst>
              <a:ext uri="{FF2B5EF4-FFF2-40B4-BE49-F238E27FC236}">
                <a16:creationId xmlns:a16="http://schemas.microsoft.com/office/drawing/2014/main" id="{0B89CFD4-26E4-4AFF-80AA-670953787FC8}"/>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p:txBody>
      </p:sp>
      <p:sp>
        <p:nvSpPr>
          <p:cNvPr id="16" name="Rectangle 15">
            <a:extLst>
              <a:ext uri="{FF2B5EF4-FFF2-40B4-BE49-F238E27FC236}">
                <a16:creationId xmlns:a16="http://schemas.microsoft.com/office/drawing/2014/main" id="{0F84B274-75E2-48F6-BBA3-9F96E9CBA34A}"/>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247111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User Experience</a:t>
            </a:r>
          </a:p>
        </p:txBody>
      </p:sp>
      <p:cxnSp>
        <p:nvCxnSpPr>
          <p:cNvPr id="28" name="Straight Connector 27">
            <a:extLst>
              <a:ext uri="{FF2B5EF4-FFF2-40B4-BE49-F238E27FC236}">
                <a16:creationId xmlns:a16="http://schemas.microsoft.com/office/drawing/2014/main" id="{C50DE351-CC68-4FD8-AB86-73106A53666D}"/>
              </a:ext>
              <a:ext uri="{C183D7F6-B498-43B3-948B-1728B52AA6E4}">
                <adec:decorative xmlns:adec="http://schemas.microsoft.com/office/drawing/2017/decorative" val="1"/>
              </a:ext>
            </a:extLst>
          </p:cNvPr>
          <p:cNvCxnSpPr>
            <a:cxnSpLocks/>
          </p:cNvCxnSpPr>
          <p:nvPr/>
        </p:nvCxnSpPr>
        <p:spPr>
          <a:xfrm>
            <a:off x="457200" y="2973971"/>
            <a:ext cx="11277600" cy="0"/>
          </a:xfrm>
          <a:prstGeom prst="line">
            <a:avLst/>
          </a:prstGeom>
          <a:noFill/>
          <a:ln w="3175">
            <a:solidFill>
              <a:schemeClr val="bg1">
                <a:lumMod val="85000"/>
              </a:schemeClr>
            </a:solidFill>
            <a:prstDash val="dash"/>
          </a:ln>
        </p:spPr>
      </p:cxnSp>
      <p:cxnSp>
        <p:nvCxnSpPr>
          <p:cNvPr id="29" name="Straight Connector 28">
            <a:extLst>
              <a:ext uri="{FF2B5EF4-FFF2-40B4-BE49-F238E27FC236}">
                <a16:creationId xmlns:a16="http://schemas.microsoft.com/office/drawing/2014/main" id="{EB889C7F-43CB-4A95-BE93-91554F2A6C80}"/>
              </a:ext>
              <a:ext uri="{C183D7F6-B498-43B3-948B-1728B52AA6E4}">
                <adec:decorative xmlns:adec="http://schemas.microsoft.com/office/drawing/2017/decorative" val="1"/>
              </a:ext>
            </a:extLst>
          </p:cNvPr>
          <p:cNvCxnSpPr>
            <a:cxnSpLocks/>
          </p:cNvCxnSpPr>
          <p:nvPr/>
        </p:nvCxnSpPr>
        <p:spPr>
          <a:xfrm>
            <a:off x="457200" y="4115286"/>
            <a:ext cx="11277600" cy="0"/>
          </a:xfrm>
          <a:prstGeom prst="line">
            <a:avLst/>
          </a:prstGeom>
          <a:noFill/>
          <a:ln w="3175">
            <a:solidFill>
              <a:schemeClr val="bg1">
                <a:lumMod val="85000"/>
              </a:schemeClr>
            </a:solidFill>
            <a:prstDash val="dash"/>
          </a:ln>
        </p:spPr>
      </p:cxnSp>
      <p:sp>
        <p:nvSpPr>
          <p:cNvPr id="31" name="Rectangle 30">
            <a:extLst>
              <a:ext uri="{FF2B5EF4-FFF2-40B4-BE49-F238E27FC236}">
                <a16:creationId xmlns:a16="http://schemas.microsoft.com/office/drawing/2014/main" id="{D39EE6DA-C32E-43CA-9C83-394E7A25BF3A}"/>
              </a:ext>
            </a:extLst>
          </p:cNvPr>
          <p:cNvSpPr/>
          <p:nvPr/>
        </p:nvSpPr>
        <p:spPr>
          <a:xfrm>
            <a:off x="506805"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excluded unused fields and relationships</a:t>
            </a:r>
            <a:br>
              <a:rPr lang="en-US" sz="1600" dirty="0">
                <a:solidFill>
                  <a:schemeClr val="tx1"/>
                </a:solidFill>
              </a:rPr>
            </a:br>
            <a:r>
              <a:rPr lang="en-US" sz="1600" dirty="0">
                <a:solidFill>
                  <a:schemeClr val="tx1"/>
                </a:solidFill>
              </a:rPr>
              <a:t>from search? </a:t>
            </a:r>
          </a:p>
        </p:txBody>
      </p:sp>
      <p:grpSp>
        <p:nvGrpSpPr>
          <p:cNvPr id="33" name="Group 32">
            <a:extLst>
              <a:ext uri="{FF2B5EF4-FFF2-40B4-BE49-F238E27FC236}">
                <a16:creationId xmlns:a16="http://schemas.microsoft.com/office/drawing/2014/main" id="{CBB84A97-789F-4126-9433-D7F73856CC49}"/>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827040DA-D3E7-451A-B1B5-51DF6109EF1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30B95B09-787C-4630-80DF-88470B5C81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7" name="Rectangle 36">
            <a:extLst>
              <a:ext uri="{FF2B5EF4-FFF2-40B4-BE49-F238E27FC236}">
                <a16:creationId xmlns:a16="http://schemas.microsoft.com/office/drawing/2014/main" id="{14493C05-3536-4FD5-AC2B-CAC48F2AC706}"/>
              </a:ext>
            </a:extLst>
          </p:cNvPr>
          <p:cNvSpPr/>
          <p:nvPr/>
        </p:nvSpPr>
        <p:spPr>
          <a:xfrm>
            <a:off x="506805" y="304344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prefixed unused fields (e.g. “ZZ field“) to make sure they appear at the end of list?</a:t>
            </a:r>
          </a:p>
        </p:txBody>
      </p:sp>
      <p:grpSp>
        <p:nvGrpSpPr>
          <p:cNvPr id="38" name="Group 37">
            <a:extLst>
              <a:ext uri="{FF2B5EF4-FFF2-40B4-BE49-F238E27FC236}">
                <a16:creationId xmlns:a16="http://schemas.microsoft.com/office/drawing/2014/main" id="{62C97BD9-F540-4A89-BA63-1214B31E67A7}"/>
              </a:ext>
              <a:ext uri="{C183D7F6-B498-43B3-948B-1728B52AA6E4}">
                <adec:decorative xmlns:adec="http://schemas.microsoft.com/office/drawing/2017/decorative" val="1"/>
              </a:ext>
            </a:extLst>
          </p:cNvPr>
          <p:cNvGrpSpPr/>
          <p:nvPr/>
        </p:nvGrpSpPr>
        <p:grpSpPr>
          <a:xfrm>
            <a:off x="457200" y="3141578"/>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A270910D-599F-4023-8990-B79254FECF9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5F039FC1-278C-4E38-B939-B4942504F81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1" name="Rectangle 40">
            <a:extLst>
              <a:ext uri="{FF2B5EF4-FFF2-40B4-BE49-F238E27FC236}">
                <a16:creationId xmlns:a16="http://schemas.microsoft.com/office/drawing/2014/main" id="{09FE813D-670D-433C-918B-C837209A1EAB}"/>
              </a:ext>
            </a:extLst>
          </p:cNvPr>
          <p:cNvSpPr/>
          <p:nvPr/>
        </p:nvSpPr>
        <p:spPr>
          <a:xfrm>
            <a:off x="506806" y="4194634"/>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adopted consistent naming convention for metadata to simplify UX?</a:t>
            </a:r>
          </a:p>
        </p:txBody>
      </p:sp>
      <p:grpSp>
        <p:nvGrpSpPr>
          <p:cNvPr id="42" name="Group 41">
            <a:extLst>
              <a:ext uri="{FF2B5EF4-FFF2-40B4-BE49-F238E27FC236}">
                <a16:creationId xmlns:a16="http://schemas.microsoft.com/office/drawing/2014/main" id="{9272FADC-8FB3-472B-8938-6889F110D5E2}"/>
              </a:ext>
              <a:ext uri="{C183D7F6-B498-43B3-948B-1728B52AA6E4}">
                <adec:decorative xmlns:adec="http://schemas.microsoft.com/office/drawing/2017/decorative" val="1"/>
              </a:ext>
            </a:extLst>
          </p:cNvPr>
          <p:cNvGrpSpPr/>
          <p:nvPr/>
        </p:nvGrpSpPr>
        <p:grpSpPr>
          <a:xfrm>
            <a:off x="457200" y="4292771"/>
            <a:ext cx="326112" cy="326112"/>
            <a:chOff x="115497" y="1864737"/>
            <a:chExt cx="461744" cy="461744"/>
          </a:xfrm>
          <a:solidFill>
            <a:schemeClr val="tx2"/>
          </a:solidFill>
        </p:grpSpPr>
        <p:sp>
          <p:nvSpPr>
            <p:cNvPr id="43" name="Freeform: Shape 42">
              <a:extLst>
                <a:ext uri="{FF2B5EF4-FFF2-40B4-BE49-F238E27FC236}">
                  <a16:creationId xmlns:a16="http://schemas.microsoft.com/office/drawing/2014/main" id="{F46CA60E-3D38-4F11-AB7A-6620291F31C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Graphic 77">
              <a:extLst>
                <a:ext uri="{FF2B5EF4-FFF2-40B4-BE49-F238E27FC236}">
                  <a16:creationId xmlns:a16="http://schemas.microsoft.com/office/drawing/2014/main" id="{8C956A88-57C3-458E-AC0C-DD9EBFBCAC0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0" name="Rectangle 49">
            <a:extLst>
              <a:ext uri="{FF2B5EF4-FFF2-40B4-BE49-F238E27FC236}">
                <a16:creationId xmlns:a16="http://schemas.microsoft.com/office/drawing/2014/main" id="{5A213366-95EB-4C5F-A263-EB209D3B6C62}"/>
              </a:ext>
            </a:extLst>
          </p:cNvPr>
          <p:cNvSpPr/>
          <p:nvPr/>
        </p:nvSpPr>
        <p:spPr>
          <a:xfrm>
            <a:off x="6810998" y="1895261"/>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51" name="Rectangle 50">
            <a:extLst>
              <a:ext uri="{FF2B5EF4-FFF2-40B4-BE49-F238E27FC236}">
                <a16:creationId xmlns:a16="http://schemas.microsoft.com/office/drawing/2014/main" id="{105AFD2B-1395-4535-8CDB-97209B878EC2}"/>
              </a:ext>
            </a:extLst>
          </p:cNvPr>
          <p:cNvSpPr/>
          <p:nvPr/>
        </p:nvSpPr>
        <p:spPr>
          <a:xfrm>
            <a:off x="6810998" y="3036576"/>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52" name="Rectangle 51">
            <a:extLst>
              <a:ext uri="{FF2B5EF4-FFF2-40B4-BE49-F238E27FC236}">
                <a16:creationId xmlns:a16="http://schemas.microsoft.com/office/drawing/2014/main" id="{7F199862-42F0-4B02-8A03-5B74CFC918ED}"/>
              </a:ext>
            </a:extLst>
          </p:cNvPr>
          <p:cNvSpPr/>
          <p:nvPr/>
        </p:nvSpPr>
        <p:spPr>
          <a:xfrm>
            <a:off x="6810998" y="4177891"/>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21" name="Rectangle 20">
            <a:extLst>
              <a:ext uri="{FF2B5EF4-FFF2-40B4-BE49-F238E27FC236}">
                <a16:creationId xmlns:a16="http://schemas.microsoft.com/office/drawing/2014/main" id="{F972131A-AD52-451A-AF00-92D23AA21C4F}"/>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22" name="Straight Connector 21">
            <a:extLst>
              <a:ext uri="{FF2B5EF4-FFF2-40B4-BE49-F238E27FC236}">
                <a16:creationId xmlns:a16="http://schemas.microsoft.com/office/drawing/2014/main" id="{DBA9405F-F364-411C-9CA8-B1D654AB953A}"/>
              </a:ext>
              <a:ext uri="{C183D7F6-B498-43B3-948B-1728B52AA6E4}">
                <adec:decorative xmlns:adec="http://schemas.microsoft.com/office/drawing/2017/decorative" val="1"/>
              </a:ext>
            </a:extLst>
          </p:cNvPr>
          <p:cNvCxnSpPr>
            <a:cxnSpLocks/>
          </p:cNvCxnSpPr>
          <p:nvPr/>
        </p:nvCxnSpPr>
        <p:spPr>
          <a:xfrm>
            <a:off x="457200" y="5256600"/>
            <a:ext cx="11277600" cy="0"/>
          </a:xfrm>
          <a:prstGeom prst="line">
            <a:avLst/>
          </a:prstGeom>
          <a:noFill/>
          <a:ln w="3175">
            <a:solidFill>
              <a:schemeClr val="bg1">
                <a:lumMod val="85000"/>
              </a:schemeClr>
            </a:solidFill>
            <a:prstDash val="dash"/>
          </a:ln>
        </p:spPr>
      </p:cxnSp>
      <p:sp>
        <p:nvSpPr>
          <p:cNvPr id="23" name="Rectangle 22">
            <a:extLst>
              <a:ext uri="{FF2B5EF4-FFF2-40B4-BE49-F238E27FC236}">
                <a16:creationId xmlns:a16="http://schemas.microsoft.com/office/drawing/2014/main" id="{DD9D56BE-C04D-4D9C-B730-3214EA4A3726}"/>
              </a:ext>
            </a:extLst>
          </p:cNvPr>
          <p:cNvSpPr/>
          <p:nvPr/>
        </p:nvSpPr>
        <p:spPr>
          <a:xfrm>
            <a:off x="506806" y="5335947"/>
            <a:ext cx="6168633" cy="626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adopted a consistent procedure for managing metadata (adding new fields, etc.) to avoid conflicts and duplicates?</a:t>
            </a:r>
          </a:p>
        </p:txBody>
      </p:sp>
      <p:grpSp>
        <p:nvGrpSpPr>
          <p:cNvPr id="24" name="Group 23">
            <a:extLst>
              <a:ext uri="{FF2B5EF4-FFF2-40B4-BE49-F238E27FC236}">
                <a16:creationId xmlns:a16="http://schemas.microsoft.com/office/drawing/2014/main" id="{AF05B661-6EBB-4096-9334-C97EBAECEF38}"/>
              </a:ext>
              <a:ext uri="{C183D7F6-B498-43B3-948B-1728B52AA6E4}">
                <adec:decorative xmlns:adec="http://schemas.microsoft.com/office/drawing/2017/decorative" val="1"/>
              </a:ext>
            </a:extLst>
          </p:cNvPr>
          <p:cNvGrpSpPr/>
          <p:nvPr/>
        </p:nvGrpSpPr>
        <p:grpSpPr>
          <a:xfrm>
            <a:off x="457200" y="5434085"/>
            <a:ext cx="326112" cy="326112"/>
            <a:chOff x="115497" y="1864737"/>
            <a:chExt cx="461744" cy="461744"/>
          </a:xfrm>
          <a:solidFill>
            <a:schemeClr val="tx2"/>
          </a:solidFill>
        </p:grpSpPr>
        <p:sp>
          <p:nvSpPr>
            <p:cNvPr id="25" name="Freeform: Shape 24">
              <a:extLst>
                <a:ext uri="{FF2B5EF4-FFF2-40B4-BE49-F238E27FC236}">
                  <a16:creationId xmlns:a16="http://schemas.microsoft.com/office/drawing/2014/main" id="{F87EE2FA-CF78-43CB-A8C6-278BCDB89E8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Graphic 77">
              <a:extLst>
                <a:ext uri="{FF2B5EF4-FFF2-40B4-BE49-F238E27FC236}">
                  <a16:creationId xmlns:a16="http://schemas.microsoft.com/office/drawing/2014/main" id="{18E8F4C1-128D-4F9C-A725-405BF35C49E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27" name="Rectangle 26">
            <a:extLst>
              <a:ext uri="{FF2B5EF4-FFF2-40B4-BE49-F238E27FC236}">
                <a16:creationId xmlns:a16="http://schemas.microsoft.com/office/drawing/2014/main" id="{C54C1392-6A09-4FEF-88BF-2450041CE29B}"/>
              </a:ext>
            </a:extLst>
          </p:cNvPr>
          <p:cNvSpPr/>
          <p:nvPr/>
        </p:nvSpPr>
        <p:spPr>
          <a:xfrm>
            <a:off x="6810998" y="5319205"/>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dirty="0">
                <a:latin typeface="Segoe UI"/>
              </a:rPr>
              <a:t>© 2020 Microsoft Corporation. All rights reserved. Microsoft, Microsoft Dynamics, Office 365, Windows, and other product names are or may be registered trademarks and/or trademarks in </a:t>
            </a:r>
            <a:br>
              <a:rPr lang="en-US" sz="784" kern="0" dirty="0">
                <a:latin typeface="Segoe UI"/>
              </a:rPr>
            </a:br>
            <a:r>
              <a:rPr lang="en-US" sz="784" kern="0" dirty="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descr="Microsoft logo">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8CCAEF90-8FE6-48B8-9001-7CB41C13E4BB}"/>
              </a:ext>
            </a:extLst>
          </p:cNvPr>
          <p:cNvSpPr>
            <a:spLocks noGrp="1"/>
          </p:cNvSpPr>
          <p:nvPr>
            <p:ph type="title" idx="4294967295"/>
          </p:nvPr>
        </p:nvSpPr>
        <p:spPr>
          <a:xfrm>
            <a:off x="269240" y="-899665"/>
            <a:ext cx="11655840" cy="899665"/>
          </a:xfrm>
        </p:spPr>
        <p:txBody>
          <a:bodyPr vert="horz" wrap="square" lIns="146304" tIns="91440" rIns="146304" bIns="91440" rtlCol="0" anchor="b">
            <a:noAutofit/>
          </a:bodyPr>
          <a:lstStyle/>
          <a:p>
            <a:r>
              <a:rPr lang="en-US" dirty="0"/>
              <a:t>Copyright Microsoft</a:t>
            </a:r>
          </a:p>
        </p:txBody>
      </p:sp>
    </p:spTree>
    <p:extLst>
      <p:ext uri="{BB962C8B-B14F-4D97-AF65-F5344CB8AC3E}">
        <p14:creationId xmlns:p14="http://schemas.microsoft.com/office/powerpoint/2010/main" val="255512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Data Model Workshop Agenda</a:t>
            </a:r>
          </a:p>
        </p:txBody>
      </p:sp>
      <p:sp>
        <p:nvSpPr>
          <p:cNvPr id="40" name="Rectangle 39">
            <a:extLst>
              <a:ext uri="{FF2B5EF4-FFF2-40B4-BE49-F238E27FC236}">
                <a16:creationId xmlns:a16="http://schemas.microsoft.com/office/drawing/2014/main" id="{F8D6076A-15E9-4884-A4DB-B490ACF8890C}"/>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dirty="0">
                <a:ln w="3175">
                  <a:noFill/>
                </a:ln>
                <a:solidFill>
                  <a:srgbClr val="008272"/>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54055B37-47D5-4BFA-B0B4-CEAEB80186C4}"/>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dirty="0">
                <a:solidFill>
                  <a:schemeClr val="tx1"/>
                </a:solidFill>
              </a:rPr>
              <a:t>Review data modeling best practice</a:t>
            </a:r>
          </a:p>
        </p:txBody>
      </p:sp>
      <p:sp>
        <p:nvSpPr>
          <p:cNvPr id="42" name="Rectangle: Rounded Corners 14">
            <a:extLst>
              <a:ext uri="{FF2B5EF4-FFF2-40B4-BE49-F238E27FC236}">
                <a16:creationId xmlns:a16="http://schemas.microsoft.com/office/drawing/2014/main" id="{620A8D04-492B-41F0-83C5-E368A2E9A4F5}"/>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41CE817A-CB34-464D-91BA-B862943E6F1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75CBC082-B726-4788-8186-CFD4FA121A34}"/>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E84DA52-1783-4695-9AF3-D44879F3E974}"/>
              </a:ext>
              <a:ext uri="{C183D7F6-B498-43B3-948B-1728B52AA6E4}">
                <adec:decorative xmlns:adec="http://schemas.microsoft.com/office/drawing/2017/decorative" val="1"/>
              </a:ext>
            </a:extLst>
          </p:cNvPr>
          <p:cNvCxnSpPr>
            <a:cxnSpLocks/>
          </p:cNvCxnSpPr>
          <p:nvPr/>
        </p:nvCxnSpPr>
        <p:spPr>
          <a:xfrm>
            <a:off x="457200" y="2386685"/>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BC923E4-AB39-4CAF-B229-33E27FF2E16B}"/>
              </a:ext>
              <a:ext uri="{C183D7F6-B498-43B3-948B-1728B52AA6E4}">
                <adec:decorative xmlns:adec="http://schemas.microsoft.com/office/drawing/2017/decorative" val="1"/>
              </a:ext>
            </a:extLst>
          </p:cNvPr>
          <p:cNvCxnSpPr>
            <a:cxnSpLocks/>
          </p:cNvCxnSpPr>
          <p:nvPr/>
        </p:nvCxnSpPr>
        <p:spPr>
          <a:xfrm>
            <a:off x="457200" y="2908787"/>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3CE9ED77-28D4-4E99-9616-1965FB262525}"/>
              </a:ext>
              <a:ext uri="{C183D7F6-B498-43B3-948B-1728B52AA6E4}">
                <adec:decorative xmlns:adec="http://schemas.microsoft.com/office/drawing/2017/decorative" val="1"/>
              </a:ext>
            </a:extLst>
          </p:cNvPr>
          <p:cNvCxnSpPr>
            <a:cxnSpLocks/>
          </p:cNvCxnSpPr>
          <p:nvPr/>
        </p:nvCxnSpPr>
        <p:spPr>
          <a:xfrm>
            <a:off x="457200" y="3430889"/>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79347693-4468-46D9-A9AB-AD4192A54E1E}"/>
              </a:ext>
              <a:ext uri="{C183D7F6-B498-43B3-948B-1728B52AA6E4}">
                <adec:decorative xmlns:adec="http://schemas.microsoft.com/office/drawing/2017/decorative" val="1"/>
              </a:ext>
            </a:extLst>
          </p:cNvPr>
          <p:cNvCxnSpPr>
            <a:cxnSpLocks/>
          </p:cNvCxnSpPr>
          <p:nvPr/>
        </p:nvCxnSpPr>
        <p:spPr>
          <a:xfrm>
            <a:off x="457200" y="3952991"/>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84D5974B-D2CC-433A-BD80-A25EAEB98D09}"/>
              </a:ext>
              <a:ext uri="{C183D7F6-B498-43B3-948B-1728B52AA6E4}">
                <adec:decorative xmlns:adec="http://schemas.microsoft.com/office/drawing/2017/decorative" val="1"/>
              </a:ext>
            </a:extLst>
          </p:cNvPr>
          <p:cNvCxnSpPr>
            <a:cxnSpLocks/>
          </p:cNvCxnSpPr>
          <p:nvPr/>
        </p:nvCxnSpPr>
        <p:spPr>
          <a:xfrm>
            <a:off x="457200" y="4475093"/>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C3767CF5-C7E5-472E-BF8C-76E5A4944943}"/>
              </a:ext>
              <a:ext uri="{C183D7F6-B498-43B3-948B-1728B52AA6E4}">
                <adec:decorative xmlns:adec="http://schemas.microsoft.com/office/drawing/2017/decorative" val="1"/>
              </a:ext>
            </a:extLst>
          </p:cNvPr>
          <p:cNvCxnSpPr>
            <a:cxnSpLocks/>
          </p:cNvCxnSpPr>
          <p:nvPr/>
        </p:nvCxnSpPr>
        <p:spPr>
          <a:xfrm>
            <a:off x="457200" y="4997195"/>
            <a:ext cx="5664073" cy="0"/>
          </a:xfrm>
          <a:prstGeom prst="line">
            <a:avLst/>
          </a:prstGeom>
          <a:noFill/>
          <a:ln w="3175">
            <a:solidFill>
              <a:schemeClr val="bg1">
                <a:lumMod val="85000"/>
              </a:schemeClr>
            </a:solidFill>
            <a:prstDash val="dash"/>
          </a:ln>
        </p:spPr>
      </p:cxnSp>
      <p:grpSp>
        <p:nvGrpSpPr>
          <p:cNvPr id="6" name="Group 5">
            <a:extLst>
              <a:ext uri="{FF2B5EF4-FFF2-40B4-BE49-F238E27FC236}">
                <a16:creationId xmlns:a16="http://schemas.microsoft.com/office/drawing/2014/main" id="{1624A9CC-9FAC-4745-8F23-06FF12E386DC}"/>
              </a:ext>
              <a:ext uri="{C183D7F6-B498-43B3-948B-1728B52AA6E4}">
                <adec:decorative xmlns:adec="http://schemas.microsoft.com/office/drawing/2017/decorative" val="1"/>
              </a:ext>
            </a:extLst>
          </p:cNvPr>
          <p:cNvGrpSpPr/>
          <p:nvPr/>
        </p:nvGrpSpPr>
        <p:grpSpPr>
          <a:xfrm>
            <a:off x="506805" y="1932156"/>
            <a:ext cx="5613527" cy="386956"/>
            <a:chOff x="506805" y="1962978"/>
            <a:chExt cx="5613527" cy="386956"/>
          </a:xfrm>
        </p:grpSpPr>
        <p:sp>
          <p:nvSpPr>
            <p:cNvPr id="55" name="Rectangle 54">
              <a:extLst>
                <a:ext uri="{FF2B5EF4-FFF2-40B4-BE49-F238E27FC236}">
                  <a16:creationId xmlns:a16="http://schemas.microsoft.com/office/drawing/2014/main" id="{713AC0AA-861D-424C-9A74-D812A8656209}"/>
                </a:ext>
              </a:extLst>
            </p:cNvPr>
            <p:cNvSpPr/>
            <p:nvPr/>
          </p:nvSpPr>
          <p:spPr>
            <a:xfrm>
              <a:off x="506805" y="1962978"/>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dirty="0">
                  <a:solidFill>
                    <a:schemeClr val="tx1"/>
                  </a:solidFill>
                </a:rPr>
                <a:t>Entity Relationship Diagram</a:t>
              </a:r>
            </a:p>
          </p:txBody>
        </p:sp>
        <p:grpSp>
          <p:nvGrpSpPr>
            <p:cNvPr id="56" name="Group 55">
              <a:extLst>
                <a:ext uri="{FF2B5EF4-FFF2-40B4-BE49-F238E27FC236}">
                  <a16:creationId xmlns:a16="http://schemas.microsoft.com/office/drawing/2014/main" id="{E3A1768D-2CE1-46AC-ABF5-95E2976CC72C}"/>
                </a:ext>
              </a:extLst>
            </p:cNvPr>
            <p:cNvGrpSpPr/>
            <p:nvPr/>
          </p:nvGrpSpPr>
          <p:grpSpPr>
            <a:xfrm>
              <a:off x="730757" y="1993400"/>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40730E6D-B7DA-465A-8184-E31A4B7C675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85DA9A4F-BADE-4D05-BE9A-342EEBB7E41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7" name="Group 6">
            <a:extLst>
              <a:ext uri="{FF2B5EF4-FFF2-40B4-BE49-F238E27FC236}">
                <a16:creationId xmlns:a16="http://schemas.microsoft.com/office/drawing/2014/main" id="{3CEC1022-F498-451B-A390-6F7662DB8D33}"/>
              </a:ext>
              <a:ext uri="{C183D7F6-B498-43B3-948B-1728B52AA6E4}">
                <adec:decorative xmlns:adec="http://schemas.microsoft.com/office/drawing/2017/decorative" val="1"/>
              </a:ext>
            </a:extLst>
          </p:cNvPr>
          <p:cNvGrpSpPr/>
          <p:nvPr/>
        </p:nvGrpSpPr>
        <p:grpSpPr>
          <a:xfrm>
            <a:off x="506805" y="2454258"/>
            <a:ext cx="5613527" cy="386956"/>
            <a:chOff x="506805" y="2552492"/>
            <a:chExt cx="5613527" cy="386956"/>
          </a:xfrm>
        </p:grpSpPr>
        <p:sp>
          <p:nvSpPr>
            <p:cNvPr id="60" name="Rectangle 59">
              <a:extLst>
                <a:ext uri="{FF2B5EF4-FFF2-40B4-BE49-F238E27FC236}">
                  <a16:creationId xmlns:a16="http://schemas.microsoft.com/office/drawing/2014/main" id="{13C77F34-09E3-429A-BE04-6C753F583A10}"/>
                </a:ext>
              </a:extLst>
            </p:cNvPr>
            <p:cNvSpPr/>
            <p:nvPr/>
          </p:nvSpPr>
          <p:spPr>
            <a:xfrm>
              <a:off x="506805" y="2552492"/>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rPr>
                <a:t>Out-Of-the-Box versus Custom Entities</a:t>
              </a:r>
              <a:endParaRPr lang="en-US" sz="1600" dirty="0">
                <a:solidFill>
                  <a:schemeClr val="tx1"/>
                </a:solidFill>
              </a:endParaRPr>
            </a:p>
          </p:txBody>
        </p:sp>
        <p:grpSp>
          <p:nvGrpSpPr>
            <p:cNvPr id="61" name="Group 60">
              <a:extLst>
                <a:ext uri="{FF2B5EF4-FFF2-40B4-BE49-F238E27FC236}">
                  <a16:creationId xmlns:a16="http://schemas.microsoft.com/office/drawing/2014/main" id="{2BF67A95-8417-47FA-ADA0-56459D68D35C}"/>
                </a:ext>
              </a:extLst>
            </p:cNvPr>
            <p:cNvGrpSpPr/>
            <p:nvPr/>
          </p:nvGrpSpPr>
          <p:grpSpPr>
            <a:xfrm>
              <a:off x="730757" y="2582914"/>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0EC70E4F-F639-460F-9319-949B5A23DCB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D0EF4687-6322-46E7-8A88-FC1EF5AB772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8" name="Group 7">
            <a:extLst>
              <a:ext uri="{FF2B5EF4-FFF2-40B4-BE49-F238E27FC236}">
                <a16:creationId xmlns:a16="http://schemas.microsoft.com/office/drawing/2014/main" id="{C644605B-E51F-4FE9-AC9C-203D7DC65241}"/>
              </a:ext>
              <a:ext uri="{C183D7F6-B498-43B3-948B-1728B52AA6E4}">
                <adec:decorative xmlns:adec="http://schemas.microsoft.com/office/drawing/2017/decorative" val="1"/>
              </a:ext>
            </a:extLst>
          </p:cNvPr>
          <p:cNvGrpSpPr/>
          <p:nvPr/>
        </p:nvGrpSpPr>
        <p:grpSpPr>
          <a:xfrm>
            <a:off x="506805" y="2976360"/>
            <a:ext cx="5613527" cy="386956"/>
            <a:chOff x="506805" y="3142006"/>
            <a:chExt cx="5613527" cy="386956"/>
          </a:xfrm>
        </p:grpSpPr>
        <p:sp>
          <p:nvSpPr>
            <p:cNvPr id="65" name="Rectangle 64">
              <a:extLst>
                <a:ext uri="{FF2B5EF4-FFF2-40B4-BE49-F238E27FC236}">
                  <a16:creationId xmlns:a16="http://schemas.microsoft.com/office/drawing/2014/main" id="{9B3D3FA4-91D5-436E-85A2-60D3FF76488C}"/>
                </a:ext>
              </a:extLst>
            </p:cNvPr>
            <p:cNvSpPr/>
            <p:nvPr/>
          </p:nvSpPr>
          <p:spPr>
            <a:xfrm>
              <a:off x="506805" y="3142006"/>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rPr>
                <a:t>Entity Configuration</a:t>
              </a:r>
              <a:endParaRPr lang="en-US" sz="1600" dirty="0">
                <a:solidFill>
                  <a:schemeClr val="tx1"/>
                </a:solidFill>
              </a:endParaRPr>
            </a:p>
          </p:txBody>
        </p:sp>
        <p:grpSp>
          <p:nvGrpSpPr>
            <p:cNvPr id="66" name="Group 65">
              <a:extLst>
                <a:ext uri="{FF2B5EF4-FFF2-40B4-BE49-F238E27FC236}">
                  <a16:creationId xmlns:a16="http://schemas.microsoft.com/office/drawing/2014/main" id="{9DD9BEF1-B19F-47C3-8853-865C3BCD6B2E}"/>
                </a:ext>
              </a:extLst>
            </p:cNvPr>
            <p:cNvGrpSpPr/>
            <p:nvPr/>
          </p:nvGrpSpPr>
          <p:grpSpPr>
            <a:xfrm>
              <a:off x="730757" y="3172428"/>
              <a:ext cx="326112" cy="326112"/>
              <a:chOff x="115497" y="1864737"/>
              <a:chExt cx="461744" cy="461744"/>
            </a:xfrm>
            <a:solidFill>
              <a:schemeClr val="tx2"/>
            </a:solidFill>
          </p:grpSpPr>
          <p:sp>
            <p:nvSpPr>
              <p:cNvPr id="67" name="Freeform: Shape 66">
                <a:extLst>
                  <a:ext uri="{FF2B5EF4-FFF2-40B4-BE49-F238E27FC236}">
                    <a16:creationId xmlns:a16="http://schemas.microsoft.com/office/drawing/2014/main" id="{8DCBB182-C041-4595-BAD6-624348CC2C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Graphic 77">
                <a:extLst>
                  <a:ext uri="{FF2B5EF4-FFF2-40B4-BE49-F238E27FC236}">
                    <a16:creationId xmlns:a16="http://schemas.microsoft.com/office/drawing/2014/main" id="{503B3D59-6599-4237-9AFD-F5FC6A2E695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9" name="Group 8">
            <a:extLst>
              <a:ext uri="{FF2B5EF4-FFF2-40B4-BE49-F238E27FC236}">
                <a16:creationId xmlns:a16="http://schemas.microsoft.com/office/drawing/2014/main" id="{0E0ADAE5-6A58-4568-8410-EA8336C2ABB5}"/>
              </a:ext>
              <a:ext uri="{C183D7F6-B498-43B3-948B-1728B52AA6E4}">
                <adec:decorative xmlns:adec="http://schemas.microsoft.com/office/drawing/2017/decorative" val="1"/>
              </a:ext>
            </a:extLst>
          </p:cNvPr>
          <p:cNvGrpSpPr/>
          <p:nvPr/>
        </p:nvGrpSpPr>
        <p:grpSpPr>
          <a:xfrm>
            <a:off x="506805" y="3498462"/>
            <a:ext cx="5613527" cy="386956"/>
            <a:chOff x="506805" y="3731520"/>
            <a:chExt cx="5613527" cy="386956"/>
          </a:xfrm>
        </p:grpSpPr>
        <p:sp>
          <p:nvSpPr>
            <p:cNvPr id="70" name="Rectangle 69">
              <a:extLst>
                <a:ext uri="{FF2B5EF4-FFF2-40B4-BE49-F238E27FC236}">
                  <a16:creationId xmlns:a16="http://schemas.microsoft.com/office/drawing/2014/main" id="{A16ACEDF-2564-4B10-AE54-B59D60A94F2B}"/>
                </a:ext>
              </a:extLst>
            </p:cNvPr>
            <p:cNvSpPr/>
            <p:nvPr/>
          </p:nvSpPr>
          <p:spPr>
            <a:xfrm>
              <a:off x="506805" y="3731520"/>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rPr>
                <a:t>Option-Sets, Custom Entities &amp; Localization</a:t>
              </a:r>
              <a:endParaRPr lang="en-US" sz="1600" dirty="0">
                <a:solidFill>
                  <a:schemeClr val="tx1"/>
                </a:solidFill>
              </a:endParaRPr>
            </a:p>
          </p:txBody>
        </p:sp>
        <p:grpSp>
          <p:nvGrpSpPr>
            <p:cNvPr id="71" name="Group 70">
              <a:extLst>
                <a:ext uri="{FF2B5EF4-FFF2-40B4-BE49-F238E27FC236}">
                  <a16:creationId xmlns:a16="http://schemas.microsoft.com/office/drawing/2014/main" id="{C368F5A5-5CF9-452D-AA10-E72BB9DEE4E9}"/>
                </a:ext>
              </a:extLst>
            </p:cNvPr>
            <p:cNvGrpSpPr/>
            <p:nvPr/>
          </p:nvGrpSpPr>
          <p:grpSpPr>
            <a:xfrm>
              <a:off x="730757" y="3761942"/>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0DDDC568-E7BE-42D0-AB3E-ACB0BEAE9DF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07F350FD-6AD5-4833-8D66-DA0F8DCCD50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10" name="Group 9">
            <a:extLst>
              <a:ext uri="{FF2B5EF4-FFF2-40B4-BE49-F238E27FC236}">
                <a16:creationId xmlns:a16="http://schemas.microsoft.com/office/drawing/2014/main" id="{1CC8B51B-2160-45EC-B731-106936C29793}"/>
              </a:ext>
              <a:ext uri="{C183D7F6-B498-43B3-948B-1728B52AA6E4}">
                <adec:decorative xmlns:adec="http://schemas.microsoft.com/office/drawing/2017/decorative" val="1"/>
              </a:ext>
            </a:extLst>
          </p:cNvPr>
          <p:cNvGrpSpPr/>
          <p:nvPr/>
        </p:nvGrpSpPr>
        <p:grpSpPr>
          <a:xfrm>
            <a:off x="506805" y="4020564"/>
            <a:ext cx="5613527" cy="386956"/>
            <a:chOff x="506805" y="4321034"/>
            <a:chExt cx="5613527" cy="386956"/>
          </a:xfrm>
        </p:grpSpPr>
        <p:sp>
          <p:nvSpPr>
            <p:cNvPr id="75" name="Rectangle 74">
              <a:extLst>
                <a:ext uri="{FF2B5EF4-FFF2-40B4-BE49-F238E27FC236}">
                  <a16:creationId xmlns:a16="http://schemas.microsoft.com/office/drawing/2014/main" id="{2B0ECB09-ADC6-4949-AF56-AFDFFB4E9E06}"/>
                </a:ext>
              </a:extLst>
            </p:cNvPr>
            <p:cNvSpPr/>
            <p:nvPr/>
          </p:nvSpPr>
          <p:spPr>
            <a:xfrm>
              <a:off x="506805" y="4321034"/>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rPr>
                <a:t>Security, Relationships and Performance</a:t>
              </a:r>
              <a:endParaRPr lang="en-US" sz="1600" dirty="0">
                <a:solidFill>
                  <a:schemeClr val="tx1"/>
                </a:solidFill>
              </a:endParaRPr>
            </a:p>
          </p:txBody>
        </p:sp>
        <p:grpSp>
          <p:nvGrpSpPr>
            <p:cNvPr id="76" name="Group 75">
              <a:extLst>
                <a:ext uri="{FF2B5EF4-FFF2-40B4-BE49-F238E27FC236}">
                  <a16:creationId xmlns:a16="http://schemas.microsoft.com/office/drawing/2014/main" id="{5F871546-4B61-451D-9D4C-394E972D2F6B}"/>
                </a:ext>
              </a:extLst>
            </p:cNvPr>
            <p:cNvGrpSpPr/>
            <p:nvPr/>
          </p:nvGrpSpPr>
          <p:grpSpPr>
            <a:xfrm>
              <a:off x="730757" y="4351456"/>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4C824918-D6CE-4B9B-9E91-388D11CF8C5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DE8766AE-B7DD-4485-A7C0-138A8B8EDB3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11" name="Group 10">
            <a:extLst>
              <a:ext uri="{FF2B5EF4-FFF2-40B4-BE49-F238E27FC236}">
                <a16:creationId xmlns:a16="http://schemas.microsoft.com/office/drawing/2014/main" id="{E91CED08-8099-483D-9703-A7D115E5CAAF}"/>
              </a:ext>
              <a:ext uri="{C183D7F6-B498-43B3-948B-1728B52AA6E4}">
                <adec:decorative xmlns:adec="http://schemas.microsoft.com/office/drawing/2017/decorative" val="1"/>
              </a:ext>
            </a:extLst>
          </p:cNvPr>
          <p:cNvGrpSpPr/>
          <p:nvPr/>
        </p:nvGrpSpPr>
        <p:grpSpPr>
          <a:xfrm>
            <a:off x="506805" y="4542666"/>
            <a:ext cx="5613527" cy="386956"/>
            <a:chOff x="506805" y="4910548"/>
            <a:chExt cx="5613527" cy="386956"/>
          </a:xfrm>
        </p:grpSpPr>
        <p:sp>
          <p:nvSpPr>
            <p:cNvPr id="80" name="Rectangle 79">
              <a:extLst>
                <a:ext uri="{FF2B5EF4-FFF2-40B4-BE49-F238E27FC236}">
                  <a16:creationId xmlns:a16="http://schemas.microsoft.com/office/drawing/2014/main" id="{0BF24EDE-B6E2-43CD-A2C0-A969F6E51C5A}"/>
                </a:ext>
              </a:extLst>
            </p:cNvPr>
            <p:cNvSpPr/>
            <p:nvPr/>
          </p:nvSpPr>
          <p:spPr>
            <a:xfrm>
              <a:off x="506805" y="4910548"/>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dirty="0">
                  <a:solidFill>
                    <a:schemeClr val="tx1"/>
                  </a:solidFill>
                </a:rPr>
                <a:t>Fields: Alternate Keys, Calculated and Rollup</a:t>
              </a:r>
            </a:p>
          </p:txBody>
        </p:sp>
        <p:grpSp>
          <p:nvGrpSpPr>
            <p:cNvPr id="81" name="Group 80">
              <a:extLst>
                <a:ext uri="{FF2B5EF4-FFF2-40B4-BE49-F238E27FC236}">
                  <a16:creationId xmlns:a16="http://schemas.microsoft.com/office/drawing/2014/main" id="{07FB7826-3263-4A9C-A4BE-A7F5BA464289}"/>
                </a:ext>
              </a:extLst>
            </p:cNvPr>
            <p:cNvGrpSpPr/>
            <p:nvPr/>
          </p:nvGrpSpPr>
          <p:grpSpPr>
            <a:xfrm>
              <a:off x="730757" y="4940970"/>
              <a:ext cx="326112" cy="326112"/>
              <a:chOff x="115497" y="1864737"/>
              <a:chExt cx="461744" cy="461744"/>
            </a:xfrm>
            <a:solidFill>
              <a:schemeClr val="tx2"/>
            </a:solidFill>
          </p:grpSpPr>
          <p:sp>
            <p:nvSpPr>
              <p:cNvPr id="82" name="Freeform: Shape 81">
                <a:extLst>
                  <a:ext uri="{FF2B5EF4-FFF2-40B4-BE49-F238E27FC236}">
                    <a16:creationId xmlns:a16="http://schemas.microsoft.com/office/drawing/2014/main" id="{40478892-A01B-48F4-BE1C-4D2C139E49D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Graphic 77">
                <a:extLst>
                  <a:ext uri="{FF2B5EF4-FFF2-40B4-BE49-F238E27FC236}">
                    <a16:creationId xmlns:a16="http://schemas.microsoft.com/office/drawing/2014/main" id="{09D40ACE-6B71-4709-9F8E-B2FC862E94C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12" name="Group 11">
            <a:extLst>
              <a:ext uri="{FF2B5EF4-FFF2-40B4-BE49-F238E27FC236}">
                <a16:creationId xmlns:a16="http://schemas.microsoft.com/office/drawing/2014/main" id="{8DFC6AB7-1EA1-44AA-93D0-AD718E9730DF}"/>
              </a:ext>
              <a:ext uri="{C183D7F6-B498-43B3-948B-1728B52AA6E4}">
                <adec:decorative xmlns:adec="http://schemas.microsoft.com/office/drawing/2017/decorative" val="1"/>
              </a:ext>
            </a:extLst>
          </p:cNvPr>
          <p:cNvGrpSpPr/>
          <p:nvPr/>
        </p:nvGrpSpPr>
        <p:grpSpPr>
          <a:xfrm>
            <a:off x="506805" y="5064768"/>
            <a:ext cx="5613527" cy="386956"/>
            <a:chOff x="506805" y="5500062"/>
            <a:chExt cx="5613527" cy="386956"/>
          </a:xfrm>
        </p:grpSpPr>
        <p:sp>
          <p:nvSpPr>
            <p:cNvPr id="85" name="Rectangle 84">
              <a:extLst>
                <a:ext uri="{FF2B5EF4-FFF2-40B4-BE49-F238E27FC236}">
                  <a16:creationId xmlns:a16="http://schemas.microsoft.com/office/drawing/2014/main" id="{94C54D99-A04D-4C74-8A1D-4B086436911C}"/>
                </a:ext>
              </a:extLst>
            </p:cNvPr>
            <p:cNvSpPr/>
            <p:nvPr/>
          </p:nvSpPr>
          <p:spPr>
            <a:xfrm>
              <a:off x="506805" y="5500062"/>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rPr>
                <a:t>Auditing</a:t>
              </a:r>
              <a:endParaRPr lang="en-US" sz="1600" dirty="0">
                <a:solidFill>
                  <a:schemeClr val="tx1"/>
                </a:solidFill>
              </a:endParaRPr>
            </a:p>
          </p:txBody>
        </p:sp>
        <p:grpSp>
          <p:nvGrpSpPr>
            <p:cNvPr id="86" name="Group 85">
              <a:extLst>
                <a:ext uri="{FF2B5EF4-FFF2-40B4-BE49-F238E27FC236}">
                  <a16:creationId xmlns:a16="http://schemas.microsoft.com/office/drawing/2014/main" id="{26A6C14D-F26F-4C62-B25D-E5CEE2DA654E}"/>
                </a:ext>
              </a:extLst>
            </p:cNvPr>
            <p:cNvGrpSpPr/>
            <p:nvPr/>
          </p:nvGrpSpPr>
          <p:grpSpPr>
            <a:xfrm>
              <a:off x="730757" y="5530484"/>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3FA8DE61-F37F-4E6B-B3E8-79EE0E40A4D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DE4BBB3A-E2B9-4E7B-8442-9B43A88101D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89" name="Rectangle 88">
            <a:extLst>
              <a:ext uri="{FF2B5EF4-FFF2-40B4-BE49-F238E27FC236}">
                <a16:creationId xmlns:a16="http://schemas.microsoft.com/office/drawing/2014/main" id="{8E60D85A-E03F-453C-BDCA-271C8643DD16}"/>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dirty="0">
              <a:solidFill>
                <a:schemeClr val="bg1"/>
              </a:solidFill>
              <a:latin typeface="+mj-lt"/>
            </a:endParaRPr>
          </a:p>
        </p:txBody>
      </p:sp>
      <p:grpSp>
        <p:nvGrpSpPr>
          <p:cNvPr id="90" name="Group 89">
            <a:extLst>
              <a:ext uri="{FF2B5EF4-FFF2-40B4-BE49-F238E27FC236}">
                <a16:creationId xmlns:a16="http://schemas.microsoft.com/office/drawing/2014/main" id="{8E52C5A9-D32F-47A7-B7A7-D684BF165D25}"/>
              </a:ext>
              <a:ext uri="{C183D7F6-B498-43B3-948B-1728B52AA6E4}">
                <adec:decorative xmlns:adec="http://schemas.microsoft.com/office/drawing/2017/decorative" val="1"/>
              </a:ext>
            </a:extLst>
          </p:cNvPr>
          <p:cNvGrpSpPr/>
          <p:nvPr/>
        </p:nvGrpSpPr>
        <p:grpSpPr>
          <a:xfrm>
            <a:off x="6472302" y="2709126"/>
            <a:ext cx="809756" cy="809754"/>
            <a:chOff x="6456428" y="2720976"/>
            <a:chExt cx="917704" cy="917702"/>
          </a:xfrm>
        </p:grpSpPr>
        <p:sp>
          <p:nvSpPr>
            <p:cNvPr id="91" name="Freeform: Shape 90">
              <a:extLst>
                <a:ext uri="{FF2B5EF4-FFF2-40B4-BE49-F238E27FC236}">
                  <a16:creationId xmlns:a16="http://schemas.microsoft.com/office/drawing/2014/main" id="{1B840131-92B7-40E2-844B-3ADE01030B34}"/>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5594403-EA57-4570-A5AF-E1894B521CF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93" name="Group 92">
            <a:extLst>
              <a:ext uri="{FF2B5EF4-FFF2-40B4-BE49-F238E27FC236}">
                <a16:creationId xmlns:a16="http://schemas.microsoft.com/office/drawing/2014/main" id="{82F94263-D050-445F-BBB3-9CD3A8538767}"/>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CA83E94A-84AC-4EDD-BAFA-340798C7907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38869BE-76FB-4C9F-825F-8A838B32BC41}"/>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C99ABC-5F42-49AA-A399-5568426CD999}"/>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C69939EA-5E1D-4133-9357-E3D3002E1877}"/>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0F73B88-9345-4FC9-B6B7-E7092C8EFF95}"/>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4BE4F4CC-1F6D-4A44-9EAA-ADA81684F1C8}"/>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dirty="0"/>
            </a:p>
          </p:txBody>
        </p:sp>
      </p:grpSp>
      <p:sp>
        <p:nvSpPr>
          <p:cNvPr id="103" name="Rectangle 6">
            <a:extLst>
              <a:ext uri="{FF2B5EF4-FFF2-40B4-BE49-F238E27FC236}">
                <a16:creationId xmlns:a16="http://schemas.microsoft.com/office/drawing/2014/main" id="{516F16D3-745E-4678-BA11-6529CC976B26}"/>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Format: </a:t>
            </a:r>
            <a:r>
              <a:rPr lang="en-US" sz="1600" kern="0" dirty="0">
                <a:ea typeface="Segoe UI" pitchFamily="34" charset="0"/>
                <a:cs typeface="Segoe UI" pitchFamily="34" charset="0"/>
              </a:rPr>
              <a:t>1 hour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Attendees: </a:t>
            </a:r>
            <a:r>
              <a:rPr lang="en-US" sz="1600" kern="0" dirty="0">
                <a:ea typeface="Segoe UI" pitchFamily="34" charset="0"/>
                <a:cs typeface="Segoe UI" pitchFamily="34" charset="0"/>
              </a:rPr>
              <a:t>Key stakeholders from the customer and partner teams. Solution architects, functional and technical leads</a:t>
            </a:r>
            <a:br>
              <a:rPr lang="en-US" sz="1600" kern="0" dirty="0">
                <a:ea typeface="Segoe UI" pitchFamily="34" charset="0"/>
                <a:cs typeface="Segoe UI" pitchFamily="34" charset="0"/>
              </a:rPr>
            </a:br>
            <a:r>
              <a:rPr lang="en-US" sz="1600" kern="0" dirty="0">
                <a:ea typeface="Segoe UI" pitchFamily="34" charset="0"/>
                <a:cs typeface="Segoe UI" pitchFamily="34" charset="0"/>
              </a:rPr>
              <a:t>are mandatory</a:t>
            </a:r>
          </a:p>
        </p:txBody>
      </p:sp>
      <p:sp>
        <p:nvSpPr>
          <p:cNvPr id="104" name="Rectangle: Rounded Corners 12">
            <a:extLst>
              <a:ext uri="{FF2B5EF4-FFF2-40B4-BE49-F238E27FC236}">
                <a16:creationId xmlns:a16="http://schemas.microsoft.com/office/drawing/2014/main" id="{17E5C5ED-6344-482D-96A8-D3F541871D50}"/>
              </a:ext>
              <a:ext uri="{C183D7F6-B498-43B3-948B-1728B52AA6E4}">
                <adec:decorative xmlns:adec="http://schemas.microsoft.com/office/drawing/2017/decorative" val="1"/>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dirty="0">
              <a:latin typeface="Segoe UI"/>
            </a:endParaRPr>
          </a:p>
        </p:txBody>
      </p:sp>
      <p:cxnSp>
        <p:nvCxnSpPr>
          <p:cNvPr id="105" name="Straight Connector 104">
            <a:extLst>
              <a:ext uri="{FF2B5EF4-FFF2-40B4-BE49-F238E27FC236}">
                <a16:creationId xmlns:a16="http://schemas.microsoft.com/office/drawing/2014/main" id="{EDF3DC01-BD8C-476E-9007-DD2CD26E7136}"/>
              </a:ext>
              <a:ext uri="{C183D7F6-B498-43B3-948B-1728B52AA6E4}">
                <adec:decorative xmlns:adec="http://schemas.microsoft.com/office/drawing/2017/decorative" val="1"/>
              </a:ext>
            </a:extLst>
          </p:cNvPr>
          <p:cNvCxnSpPr>
            <a:cxnSpLocks/>
          </p:cNvCxnSpPr>
          <p:nvPr/>
        </p:nvCxnSpPr>
        <p:spPr>
          <a:xfrm>
            <a:off x="457200" y="5519297"/>
            <a:ext cx="5664073" cy="0"/>
          </a:xfrm>
          <a:prstGeom prst="line">
            <a:avLst/>
          </a:prstGeom>
          <a:noFill/>
          <a:ln w="3175">
            <a:solidFill>
              <a:schemeClr val="bg1">
                <a:lumMod val="85000"/>
              </a:schemeClr>
            </a:solidFill>
            <a:prstDash val="dash"/>
          </a:ln>
        </p:spPr>
      </p:cxnSp>
      <p:grpSp>
        <p:nvGrpSpPr>
          <p:cNvPr id="13" name="Group 12">
            <a:extLst>
              <a:ext uri="{FF2B5EF4-FFF2-40B4-BE49-F238E27FC236}">
                <a16:creationId xmlns:a16="http://schemas.microsoft.com/office/drawing/2014/main" id="{A53A72A3-5AF0-413B-BC7A-50A00676F496}"/>
              </a:ext>
              <a:ext uri="{C183D7F6-B498-43B3-948B-1728B52AA6E4}">
                <adec:decorative xmlns:adec="http://schemas.microsoft.com/office/drawing/2017/decorative" val="1"/>
              </a:ext>
            </a:extLst>
          </p:cNvPr>
          <p:cNvGrpSpPr/>
          <p:nvPr/>
        </p:nvGrpSpPr>
        <p:grpSpPr>
          <a:xfrm>
            <a:off x="506805" y="5586870"/>
            <a:ext cx="5613527" cy="386956"/>
            <a:chOff x="506805" y="6089583"/>
            <a:chExt cx="5613527" cy="386956"/>
          </a:xfrm>
        </p:grpSpPr>
        <p:sp>
          <p:nvSpPr>
            <p:cNvPr id="109" name="Rectangle 108">
              <a:extLst>
                <a:ext uri="{FF2B5EF4-FFF2-40B4-BE49-F238E27FC236}">
                  <a16:creationId xmlns:a16="http://schemas.microsoft.com/office/drawing/2014/main" id="{6CD0C511-592F-4897-989C-DDA34631C87E}"/>
                </a:ext>
              </a:extLst>
            </p:cNvPr>
            <p:cNvSpPr/>
            <p:nvPr/>
          </p:nvSpPr>
          <p:spPr>
            <a:xfrm>
              <a:off x="506805" y="6089583"/>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dirty="0">
                  <a:solidFill>
                    <a:schemeClr val="tx1"/>
                  </a:solidFill>
                </a:rPr>
                <a:t>External Data Display or Integration</a:t>
              </a:r>
            </a:p>
          </p:txBody>
        </p:sp>
        <p:grpSp>
          <p:nvGrpSpPr>
            <p:cNvPr id="110" name="Group 109">
              <a:extLst>
                <a:ext uri="{FF2B5EF4-FFF2-40B4-BE49-F238E27FC236}">
                  <a16:creationId xmlns:a16="http://schemas.microsoft.com/office/drawing/2014/main" id="{66B3042C-9F73-4D95-9071-62326D56C685}"/>
                </a:ext>
              </a:extLst>
            </p:cNvPr>
            <p:cNvGrpSpPr/>
            <p:nvPr/>
          </p:nvGrpSpPr>
          <p:grpSpPr>
            <a:xfrm>
              <a:off x="730757" y="6120005"/>
              <a:ext cx="326112" cy="326112"/>
              <a:chOff x="115497" y="1864737"/>
              <a:chExt cx="461744" cy="461744"/>
            </a:xfrm>
            <a:solidFill>
              <a:schemeClr val="tx2"/>
            </a:solidFill>
          </p:grpSpPr>
          <p:sp>
            <p:nvSpPr>
              <p:cNvPr id="111" name="Freeform: Shape 110">
                <a:extLst>
                  <a:ext uri="{FF2B5EF4-FFF2-40B4-BE49-F238E27FC236}">
                    <a16:creationId xmlns:a16="http://schemas.microsoft.com/office/drawing/2014/main" id="{03249ED6-FCA7-47D2-93FC-289DC72A2B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Graphic 77">
                <a:extLst>
                  <a:ext uri="{FF2B5EF4-FFF2-40B4-BE49-F238E27FC236}">
                    <a16:creationId xmlns:a16="http://schemas.microsoft.com/office/drawing/2014/main" id="{43CDC77A-0AE8-40CC-AD82-3A7D8711961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cxnSp>
        <p:nvCxnSpPr>
          <p:cNvPr id="113" name="Straight Connector 112">
            <a:extLst>
              <a:ext uri="{FF2B5EF4-FFF2-40B4-BE49-F238E27FC236}">
                <a16:creationId xmlns:a16="http://schemas.microsoft.com/office/drawing/2014/main" id="{D63378C0-5C58-4EA9-AEA4-EC8AF2B543D5}"/>
              </a:ext>
              <a:ext uri="{C183D7F6-B498-43B3-948B-1728B52AA6E4}">
                <adec:decorative xmlns:adec="http://schemas.microsoft.com/office/drawing/2017/decorative" val="1"/>
              </a:ext>
            </a:extLst>
          </p:cNvPr>
          <p:cNvCxnSpPr>
            <a:cxnSpLocks/>
          </p:cNvCxnSpPr>
          <p:nvPr/>
        </p:nvCxnSpPr>
        <p:spPr>
          <a:xfrm>
            <a:off x="457200" y="6041399"/>
            <a:ext cx="5664073" cy="0"/>
          </a:xfrm>
          <a:prstGeom prst="line">
            <a:avLst/>
          </a:prstGeom>
          <a:noFill/>
          <a:ln w="3175">
            <a:solidFill>
              <a:schemeClr val="bg1">
                <a:lumMod val="85000"/>
              </a:schemeClr>
            </a:solidFill>
            <a:prstDash val="dash"/>
          </a:ln>
        </p:spPr>
      </p:cxnSp>
      <p:grpSp>
        <p:nvGrpSpPr>
          <p:cNvPr id="114" name="Group 113">
            <a:extLst>
              <a:ext uri="{FF2B5EF4-FFF2-40B4-BE49-F238E27FC236}">
                <a16:creationId xmlns:a16="http://schemas.microsoft.com/office/drawing/2014/main" id="{38671A71-0896-494D-9BC5-23E94EA64170}"/>
              </a:ext>
              <a:ext uri="{C183D7F6-B498-43B3-948B-1728B52AA6E4}">
                <adec:decorative xmlns:adec="http://schemas.microsoft.com/office/drawing/2017/decorative" val="1"/>
              </a:ext>
            </a:extLst>
          </p:cNvPr>
          <p:cNvGrpSpPr/>
          <p:nvPr/>
        </p:nvGrpSpPr>
        <p:grpSpPr>
          <a:xfrm>
            <a:off x="506805" y="6108978"/>
            <a:ext cx="5613527" cy="386956"/>
            <a:chOff x="506805" y="6089583"/>
            <a:chExt cx="5613527" cy="386956"/>
          </a:xfrm>
        </p:grpSpPr>
        <p:sp>
          <p:nvSpPr>
            <p:cNvPr id="115" name="Rectangle 114">
              <a:extLst>
                <a:ext uri="{FF2B5EF4-FFF2-40B4-BE49-F238E27FC236}">
                  <a16:creationId xmlns:a16="http://schemas.microsoft.com/office/drawing/2014/main" id="{57A9D9D9-DD1D-47F9-A18B-5D1E53DB0739}"/>
                </a:ext>
              </a:extLst>
            </p:cNvPr>
            <p:cNvSpPr/>
            <p:nvPr/>
          </p:nvSpPr>
          <p:spPr>
            <a:xfrm>
              <a:off x="506805" y="6089583"/>
              <a:ext cx="5613527" cy="386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dirty="0">
                  <a:solidFill>
                    <a:schemeClr val="tx1"/>
                  </a:solidFill>
                </a:rPr>
                <a:t>User Experience</a:t>
              </a:r>
            </a:p>
          </p:txBody>
        </p:sp>
        <p:grpSp>
          <p:nvGrpSpPr>
            <p:cNvPr id="116" name="Group 115">
              <a:extLst>
                <a:ext uri="{FF2B5EF4-FFF2-40B4-BE49-F238E27FC236}">
                  <a16:creationId xmlns:a16="http://schemas.microsoft.com/office/drawing/2014/main" id="{BCA2306F-DF0D-46BD-87A1-BFA889A9CA20}"/>
                </a:ext>
              </a:extLst>
            </p:cNvPr>
            <p:cNvGrpSpPr/>
            <p:nvPr/>
          </p:nvGrpSpPr>
          <p:grpSpPr>
            <a:xfrm>
              <a:off x="730757" y="6120005"/>
              <a:ext cx="326112" cy="326112"/>
              <a:chOff x="115497" y="1864737"/>
              <a:chExt cx="461744" cy="461744"/>
            </a:xfrm>
            <a:solidFill>
              <a:schemeClr val="tx2"/>
            </a:solidFill>
          </p:grpSpPr>
          <p:sp>
            <p:nvSpPr>
              <p:cNvPr id="117" name="Freeform: Shape 116">
                <a:extLst>
                  <a:ext uri="{FF2B5EF4-FFF2-40B4-BE49-F238E27FC236}">
                    <a16:creationId xmlns:a16="http://schemas.microsoft.com/office/drawing/2014/main" id="{DA70C567-5068-44F9-A1B2-78041B48D89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Graphic 77">
                <a:extLst>
                  <a:ext uri="{FF2B5EF4-FFF2-40B4-BE49-F238E27FC236}">
                    <a16:creationId xmlns:a16="http://schemas.microsoft.com/office/drawing/2014/main" id="{A9B11662-7DB4-418E-96B8-93EA0B93629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The Role of Success by Design</a:t>
            </a:r>
          </a:p>
        </p:txBody>
      </p:sp>
      <p:sp>
        <p:nvSpPr>
          <p:cNvPr id="3" name="Rectangle 2">
            <a:extLst>
              <a:ext uri="{FF2B5EF4-FFF2-40B4-BE49-F238E27FC236}">
                <a16:creationId xmlns:a16="http://schemas.microsoft.com/office/drawing/2014/main" id="{89EC2FC6-016A-4BD3-86F0-35B0C6D46ECC}"/>
              </a:ext>
              <a:ext uri="{C183D7F6-B498-43B3-948B-1728B52AA6E4}">
                <adec:decorative xmlns:adec="http://schemas.microsoft.com/office/drawing/2017/decorative" val="1"/>
              </a:ext>
            </a:extLst>
          </p:cNvPr>
          <p:cNvSpPr/>
          <p:nvPr/>
        </p:nvSpPr>
        <p:spPr>
          <a:xfrm>
            <a:off x="6120001" y="1190848"/>
            <a:ext cx="6071998" cy="5667104"/>
          </a:xfrm>
          <a:prstGeom prst="rect">
            <a:avLst/>
          </a:prstGeom>
          <a:solidFill>
            <a:srgbClr val="737373"/>
          </a:solidFill>
          <a:ln>
            <a:noFill/>
          </a:ln>
        </p:spPr>
        <p:txBody>
          <a:bodyPr wrap="square" lIns="0" tIns="0" rIns="0" bIns="0" rtlCol="0" anchor="ctr">
            <a:noAutofit/>
          </a:bodyPr>
          <a:lstStyle/>
          <a:p>
            <a:pPr algn="ctr"/>
            <a:endParaRPr lang="en-GB" sz="1765">
              <a:latin typeface="Segoe UI"/>
            </a:endParaRPr>
          </a:p>
        </p:txBody>
      </p:sp>
      <p:sp>
        <p:nvSpPr>
          <p:cNvPr id="4" name="Rectangle 3">
            <a:extLst>
              <a:ext uri="{FF2B5EF4-FFF2-40B4-BE49-F238E27FC236}">
                <a16:creationId xmlns:a16="http://schemas.microsoft.com/office/drawing/2014/main" id="{46F71942-C8A1-453A-BB4C-2DBB6B019D2F}"/>
              </a:ext>
              <a:ext uri="{C183D7F6-B498-43B3-948B-1728B52AA6E4}">
                <adec:decorative xmlns:adec="http://schemas.microsoft.com/office/drawing/2017/decorative" val="1"/>
              </a:ext>
            </a:extLst>
          </p:cNvPr>
          <p:cNvSpPr/>
          <p:nvPr/>
        </p:nvSpPr>
        <p:spPr>
          <a:xfrm>
            <a:off x="1" y="1190800"/>
            <a:ext cx="6120000" cy="5667152"/>
          </a:xfrm>
          <a:prstGeom prst="rect">
            <a:avLst/>
          </a:prstGeom>
          <a:solidFill>
            <a:schemeClr val="tx2">
              <a:lumMod val="75000"/>
            </a:schemeClr>
          </a:solidFill>
          <a:ln>
            <a:noFill/>
          </a:ln>
        </p:spPr>
        <p:txBody>
          <a:bodyPr wrap="square" lIns="0" tIns="0" rIns="0" bIns="0" rtlCol="0" anchor="ctr">
            <a:noAutofit/>
          </a:bodyPr>
          <a:lstStyle/>
          <a:p>
            <a:pPr algn="ctr"/>
            <a:endParaRPr lang="en-GB" sz="1765">
              <a:latin typeface="Segoe UI"/>
            </a:endParaRPr>
          </a:p>
        </p:txBody>
      </p:sp>
      <p:sp>
        <p:nvSpPr>
          <p:cNvPr id="84" name="Text Placeholder 3">
            <a:extLst>
              <a:ext uri="{FF2B5EF4-FFF2-40B4-BE49-F238E27FC236}">
                <a16:creationId xmlns:a16="http://schemas.microsoft.com/office/drawing/2014/main" id="{5A4AFFE5-459D-4E9A-9CBE-30AF92B5975A}"/>
              </a:ext>
            </a:extLst>
          </p:cNvPr>
          <p:cNvSpPr txBox="1">
            <a:spLocks/>
          </p:cNvSpPr>
          <p:nvPr/>
        </p:nvSpPr>
        <p:spPr>
          <a:xfrm>
            <a:off x="6544212" y="1189175"/>
            <a:ext cx="5378548" cy="5668824"/>
          </a:xfrm>
          <a:prstGeom prst="rect">
            <a:avLst/>
          </a:prstGeom>
        </p:spPr>
        <p:txBody>
          <a:bodyPr wrap="square">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GB" sz="2400" b="1" dirty="0">
                <a:solidFill>
                  <a:schemeClr val="bg1"/>
                </a:solidFill>
                <a:latin typeface="+mn-lt"/>
              </a:rPr>
              <a:t>Out of Scope</a:t>
            </a:r>
          </a:p>
          <a:p>
            <a:pPr lvl="1"/>
            <a:r>
              <a:rPr lang="en-GB" sz="2000" dirty="0">
                <a:solidFill>
                  <a:schemeClr val="bg1"/>
                </a:solidFill>
              </a:rPr>
              <a:t>Conduct field level analysis of the data model</a:t>
            </a:r>
          </a:p>
          <a:p>
            <a:pPr lvl="1"/>
            <a:r>
              <a:rPr lang="en-GB" sz="2000" dirty="0">
                <a:solidFill>
                  <a:schemeClr val="bg1"/>
                </a:solidFill>
              </a:rPr>
              <a:t>Validate that data model will meet user requirements</a:t>
            </a:r>
          </a:p>
          <a:p>
            <a:pPr lvl="1"/>
            <a:r>
              <a:rPr lang="en-GB" sz="2000" dirty="0">
                <a:solidFill>
                  <a:schemeClr val="bg1"/>
                </a:solidFill>
              </a:rPr>
              <a:t>Train configurators or system administrators</a:t>
            </a:r>
          </a:p>
          <a:p>
            <a:pPr lvl="1"/>
            <a:r>
              <a:rPr lang="en-GB" sz="2000" dirty="0">
                <a:solidFill>
                  <a:schemeClr val="bg1"/>
                </a:solidFill>
              </a:rPr>
              <a:t>Conduct performance tests</a:t>
            </a:r>
          </a:p>
          <a:p>
            <a:pPr lvl="1"/>
            <a:r>
              <a:rPr lang="en-GB" sz="2000" dirty="0">
                <a:solidFill>
                  <a:schemeClr val="bg1"/>
                </a:solidFill>
              </a:rPr>
              <a:t>Conduct a configuration review</a:t>
            </a:r>
          </a:p>
          <a:p>
            <a:pPr lvl="1"/>
            <a:endParaRPr lang="en-GB" sz="2000" dirty="0">
              <a:solidFill>
                <a:schemeClr val="bg1"/>
              </a:solidFill>
            </a:endParaRPr>
          </a:p>
        </p:txBody>
      </p:sp>
      <p:sp>
        <p:nvSpPr>
          <p:cNvPr id="97" name="Text Placeholder 1">
            <a:extLst>
              <a:ext uri="{FF2B5EF4-FFF2-40B4-BE49-F238E27FC236}">
                <a16:creationId xmlns:a16="http://schemas.microsoft.com/office/drawing/2014/main" id="{35873EE5-4220-4809-9976-429F421846E2}"/>
              </a:ext>
            </a:extLst>
          </p:cNvPr>
          <p:cNvSpPr txBox="1">
            <a:spLocks/>
          </p:cNvSpPr>
          <p:nvPr/>
        </p:nvSpPr>
        <p:spPr>
          <a:xfrm>
            <a:off x="419639" y="1189176"/>
            <a:ext cx="5378548" cy="5668823"/>
          </a:xfrm>
          <a:prstGeom prst="rect">
            <a:avLst/>
          </a:prstGeom>
        </p:spPr>
        <p:txBody>
          <a:bodyPr wrap="square">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GB" sz="2400" b="1" dirty="0">
                <a:solidFill>
                  <a:schemeClr val="bg1"/>
                </a:solidFill>
                <a:latin typeface="+mn-lt"/>
              </a:rPr>
              <a:t>In Scope</a:t>
            </a:r>
          </a:p>
          <a:p>
            <a:pPr lvl="1"/>
            <a:r>
              <a:rPr lang="en-GB" sz="2400" dirty="0">
                <a:solidFill>
                  <a:schemeClr val="bg1"/>
                </a:solidFill>
              </a:rPr>
              <a:t>Provide findings and recommendations following the workshop presentation</a:t>
            </a:r>
          </a:p>
          <a:p>
            <a:pPr lvl="1"/>
            <a:r>
              <a:rPr lang="en-GB" sz="2400" dirty="0">
                <a:solidFill>
                  <a:schemeClr val="bg1"/>
                </a:solidFill>
              </a:rPr>
              <a:t>Highlight technical risks and issues (including unrealistic product expectations)</a:t>
            </a:r>
          </a:p>
          <a:p>
            <a:pPr lvl="1"/>
            <a:r>
              <a:rPr lang="en-GB" sz="2400" dirty="0">
                <a:solidFill>
                  <a:schemeClr val="bg1"/>
                </a:solidFill>
              </a:rPr>
              <a:t>Point out gaps that can result in an unsuccessful implementation</a:t>
            </a:r>
          </a:p>
          <a:p>
            <a:pPr lvl="1"/>
            <a:r>
              <a:rPr lang="en-GB" sz="2400" dirty="0">
                <a:solidFill>
                  <a:schemeClr val="bg1"/>
                </a:solidFill>
              </a:rPr>
              <a:t>Identify data modelling practices that are known to create performance issues</a:t>
            </a:r>
          </a:p>
          <a:p>
            <a:pPr lvl="1"/>
            <a:r>
              <a:rPr lang="en-GB" sz="2400" dirty="0">
                <a:solidFill>
                  <a:schemeClr val="bg1"/>
                </a:solidFill>
              </a:rPr>
              <a:t>Point out best practices</a:t>
            </a:r>
          </a:p>
        </p:txBody>
      </p:sp>
    </p:spTree>
    <p:extLst>
      <p:ext uri="{BB962C8B-B14F-4D97-AF65-F5344CB8AC3E}">
        <p14:creationId xmlns:p14="http://schemas.microsoft.com/office/powerpoint/2010/main" val="12523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Entity Relationship Diagram</a:t>
            </a:r>
          </a:p>
        </p:txBody>
      </p:sp>
      <p:sp>
        <p:nvSpPr>
          <p:cNvPr id="11" name="Rectangle 10">
            <a:extLst>
              <a:ext uri="{FF2B5EF4-FFF2-40B4-BE49-F238E27FC236}">
                <a16:creationId xmlns:a16="http://schemas.microsoft.com/office/drawing/2014/main" id="{6F047DC3-BB66-4FD8-A484-E1D09BC8B9ED}"/>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Entity Diagram</a:t>
            </a:r>
          </a:p>
        </p:txBody>
      </p:sp>
      <p:grpSp>
        <p:nvGrpSpPr>
          <p:cNvPr id="12" name="Group 11">
            <a:extLst>
              <a:ext uri="{FF2B5EF4-FFF2-40B4-BE49-F238E27FC236}">
                <a16:creationId xmlns:a16="http://schemas.microsoft.com/office/drawing/2014/main" id="{0040312E-6877-4C3E-9585-F385F52FD706}"/>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9BB55D9D-6656-4EB7-A8ED-7888E76176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6447717C-2FA3-438E-B124-249F17E7483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sp>
        <p:nvSpPr>
          <p:cNvPr id="15" name="Rectangle 14">
            <a:extLst>
              <a:ext uri="{FF2B5EF4-FFF2-40B4-BE49-F238E27FC236}">
                <a16:creationId xmlns:a16="http://schemas.microsoft.com/office/drawing/2014/main" id="{0B89CFD4-26E4-4AFF-80AA-670953787FC8}"/>
              </a:ext>
            </a:extLst>
          </p:cNvPr>
          <p:cNvSpPr/>
          <p:nvPr/>
        </p:nvSpPr>
        <p:spPr>
          <a:xfrm>
            <a:off x="457200" y="2650659"/>
            <a:ext cx="11277600" cy="3864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Please copy/past your entity relationship diagram here or in another slide.</a:t>
            </a:r>
          </a:p>
          <a:p>
            <a:pPr algn="ctr"/>
            <a:r>
              <a:rPr lang="en-US" sz="1600" dirty="0">
                <a:solidFill>
                  <a:schemeClr val="tx1"/>
                </a:solidFill>
              </a:rPr>
              <a:t>(please only include main entities that are relevant to your project, highlighting standard vs. custom entities)</a:t>
            </a:r>
          </a:p>
        </p:txBody>
      </p:sp>
      <p:sp>
        <p:nvSpPr>
          <p:cNvPr id="16" name="Rectangle 15">
            <a:extLst>
              <a:ext uri="{FF2B5EF4-FFF2-40B4-BE49-F238E27FC236}">
                <a16:creationId xmlns:a16="http://schemas.microsoft.com/office/drawing/2014/main" id="{0F84B274-75E2-48F6-BBA3-9F96E9CBA34A}"/>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36968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Out-Of-the-Box versus Custom Entities</a:t>
            </a:r>
          </a:p>
        </p:txBody>
      </p:sp>
      <p:cxnSp>
        <p:nvCxnSpPr>
          <p:cNvPr id="34" name="Straight Connector 33">
            <a:extLst>
              <a:ext uri="{FF2B5EF4-FFF2-40B4-BE49-F238E27FC236}">
                <a16:creationId xmlns:a16="http://schemas.microsoft.com/office/drawing/2014/main" id="{BFEAC743-8223-44DE-8360-32B77F8EF417}"/>
              </a:ext>
              <a:ext uri="{C183D7F6-B498-43B3-948B-1728B52AA6E4}">
                <adec:decorative xmlns:adec="http://schemas.microsoft.com/office/drawing/2017/decorative" val="1"/>
              </a:ext>
            </a:extLst>
          </p:cNvPr>
          <p:cNvCxnSpPr>
            <a:cxnSpLocks/>
          </p:cNvCxnSpPr>
          <p:nvPr/>
        </p:nvCxnSpPr>
        <p:spPr>
          <a:xfrm>
            <a:off x="457200" y="2548225"/>
            <a:ext cx="11277600" cy="0"/>
          </a:xfrm>
          <a:prstGeom prst="line">
            <a:avLst/>
          </a:prstGeom>
          <a:noFill/>
          <a:ln w="3175">
            <a:solidFill>
              <a:schemeClr val="bg1">
                <a:lumMod val="85000"/>
              </a:schemeClr>
            </a:solidFill>
            <a:prstDash val="dash"/>
          </a:ln>
        </p:spPr>
      </p:cxnSp>
      <p:cxnSp>
        <p:nvCxnSpPr>
          <p:cNvPr id="36" name="Straight Connector 35">
            <a:extLst>
              <a:ext uri="{FF2B5EF4-FFF2-40B4-BE49-F238E27FC236}">
                <a16:creationId xmlns:a16="http://schemas.microsoft.com/office/drawing/2014/main" id="{18BCEE26-F8B5-4FD7-BC7B-F4A4196F8B57}"/>
              </a:ext>
              <a:ext uri="{C183D7F6-B498-43B3-948B-1728B52AA6E4}">
                <adec:decorative xmlns:adec="http://schemas.microsoft.com/office/drawing/2017/decorative" val="1"/>
              </a:ext>
            </a:extLst>
          </p:cNvPr>
          <p:cNvCxnSpPr>
            <a:cxnSpLocks/>
          </p:cNvCxnSpPr>
          <p:nvPr/>
        </p:nvCxnSpPr>
        <p:spPr>
          <a:xfrm>
            <a:off x="457200" y="4115301"/>
            <a:ext cx="11277600" cy="0"/>
          </a:xfrm>
          <a:prstGeom prst="line">
            <a:avLst/>
          </a:prstGeom>
          <a:noFill/>
          <a:ln w="3175">
            <a:solidFill>
              <a:schemeClr val="bg1">
                <a:lumMod val="85000"/>
              </a:schemeClr>
            </a:solidFill>
            <a:prstDash val="dash"/>
          </a:ln>
        </p:spPr>
      </p:cxnSp>
      <p:cxnSp>
        <p:nvCxnSpPr>
          <p:cNvPr id="37" name="Straight Connector 36">
            <a:extLst>
              <a:ext uri="{FF2B5EF4-FFF2-40B4-BE49-F238E27FC236}">
                <a16:creationId xmlns:a16="http://schemas.microsoft.com/office/drawing/2014/main" id="{E6BFE7C8-7293-4897-B185-FECBD4B21C5E}"/>
              </a:ext>
              <a:ext uri="{C183D7F6-B498-43B3-948B-1728B52AA6E4}">
                <adec:decorative xmlns:adec="http://schemas.microsoft.com/office/drawing/2017/decorative" val="1"/>
              </a:ext>
            </a:extLst>
          </p:cNvPr>
          <p:cNvCxnSpPr>
            <a:cxnSpLocks/>
          </p:cNvCxnSpPr>
          <p:nvPr/>
        </p:nvCxnSpPr>
        <p:spPr>
          <a:xfrm>
            <a:off x="457200" y="4898839"/>
            <a:ext cx="11277600" cy="0"/>
          </a:xfrm>
          <a:prstGeom prst="line">
            <a:avLst/>
          </a:prstGeom>
          <a:noFill/>
          <a:ln w="3175">
            <a:solidFill>
              <a:schemeClr val="bg1">
                <a:lumMod val="85000"/>
              </a:schemeClr>
            </a:solidFill>
            <a:prstDash val="dash"/>
          </a:ln>
        </p:spPr>
      </p:cxnSp>
      <p:sp>
        <p:nvSpPr>
          <p:cNvPr id="39" name="Rectangle 38">
            <a:extLst>
              <a:ext uri="{FF2B5EF4-FFF2-40B4-BE49-F238E27FC236}">
                <a16:creationId xmlns:a16="http://schemas.microsoft.com/office/drawing/2014/main" id="{28E703E8-00B0-4B49-BAC9-D3FA0F1BAABB}"/>
              </a:ext>
            </a:extLst>
          </p:cNvPr>
          <p:cNvSpPr/>
          <p:nvPr/>
        </p:nvSpPr>
        <p:spPr>
          <a:xfrm>
            <a:off x="506805" y="1895263"/>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Main OOB entities</a:t>
            </a:r>
          </a:p>
        </p:txBody>
      </p:sp>
      <p:grpSp>
        <p:nvGrpSpPr>
          <p:cNvPr id="40" name="Group 39">
            <a:extLst>
              <a:ext uri="{FF2B5EF4-FFF2-40B4-BE49-F238E27FC236}">
                <a16:creationId xmlns:a16="http://schemas.microsoft.com/office/drawing/2014/main" id="{03308AE6-CCF9-49AA-8520-08C74715B08B}"/>
              </a:ext>
              <a:ext uri="{C183D7F6-B498-43B3-948B-1728B52AA6E4}">
                <adec:decorative xmlns:adec="http://schemas.microsoft.com/office/drawing/2017/decorative" val="1"/>
              </a:ext>
            </a:extLst>
          </p:cNvPr>
          <p:cNvGrpSpPr/>
          <p:nvPr/>
        </p:nvGrpSpPr>
        <p:grpSpPr>
          <a:xfrm>
            <a:off x="457200" y="1993400"/>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894257DC-0EDD-455E-B490-9521401433B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CB14D3BA-3F6E-4C62-8F73-F3904B4C91C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3" name="Rectangle 42">
            <a:extLst>
              <a:ext uri="{FF2B5EF4-FFF2-40B4-BE49-F238E27FC236}">
                <a16:creationId xmlns:a16="http://schemas.microsoft.com/office/drawing/2014/main" id="{1A763E00-FCB7-4F9E-A425-3F560E031C7A}"/>
              </a:ext>
            </a:extLst>
          </p:cNvPr>
          <p:cNvSpPr/>
          <p:nvPr/>
        </p:nvSpPr>
        <p:spPr>
          <a:xfrm>
            <a:off x="506805" y="267880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GB" sz="1600" dirty="0">
                <a:solidFill>
                  <a:schemeClr val="tx1"/>
                </a:solidFill>
              </a:rPr>
              <a:t>Number of OOB entities: </a:t>
            </a:r>
          </a:p>
        </p:txBody>
      </p:sp>
      <p:grpSp>
        <p:nvGrpSpPr>
          <p:cNvPr id="44" name="Group 43">
            <a:extLst>
              <a:ext uri="{FF2B5EF4-FFF2-40B4-BE49-F238E27FC236}">
                <a16:creationId xmlns:a16="http://schemas.microsoft.com/office/drawing/2014/main" id="{582BD7E8-D819-4CD1-9ADE-AA63BF6517FB}"/>
              </a:ext>
              <a:ext uri="{C183D7F6-B498-43B3-948B-1728B52AA6E4}">
                <adec:decorative xmlns:adec="http://schemas.microsoft.com/office/drawing/2017/decorative" val="1"/>
              </a:ext>
            </a:extLst>
          </p:cNvPr>
          <p:cNvGrpSpPr/>
          <p:nvPr/>
        </p:nvGrpSpPr>
        <p:grpSpPr>
          <a:xfrm>
            <a:off x="457200" y="2776938"/>
            <a:ext cx="326112" cy="326112"/>
            <a:chOff x="115497" y="1864737"/>
            <a:chExt cx="461744" cy="461744"/>
          </a:xfrm>
          <a:solidFill>
            <a:schemeClr val="tx2"/>
          </a:solidFill>
        </p:grpSpPr>
        <p:sp>
          <p:nvSpPr>
            <p:cNvPr id="46" name="Freeform: Shape 45">
              <a:extLst>
                <a:ext uri="{FF2B5EF4-FFF2-40B4-BE49-F238E27FC236}">
                  <a16:creationId xmlns:a16="http://schemas.microsoft.com/office/drawing/2014/main" id="{9312303A-6B29-41D0-947C-DE2EE02D04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77">
              <a:extLst>
                <a:ext uri="{FF2B5EF4-FFF2-40B4-BE49-F238E27FC236}">
                  <a16:creationId xmlns:a16="http://schemas.microsoft.com/office/drawing/2014/main" id="{4EE67410-FF1C-4B30-850C-6E01FDFA3F9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2E16E619-515F-465E-B17A-28B10D43BD5A}"/>
              </a:ext>
            </a:extLst>
          </p:cNvPr>
          <p:cNvSpPr/>
          <p:nvPr/>
        </p:nvSpPr>
        <p:spPr>
          <a:xfrm>
            <a:off x="506805" y="4245877"/>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List custom entities (except for the ones you use as option-sets / referential data)</a:t>
            </a:r>
          </a:p>
        </p:txBody>
      </p:sp>
      <p:grpSp>
        <p:nvGrpSpPr>
          <p:cNvPr id="53" name="Group 52">
            <a:extLst>
              <a:ext uri="{FF2B5EF4-FFF2-40B4-BE49-F238E27FC236}">
                <a16:creationId xmlns:a16="http://schemas.microsoft.com/office/drawing/2014/main" id="{128F449F-93D0-4A6C-8A2A-0776791C4BA5}"/>
              </a:ext>
              <a:ext uri="{C183D7F6-B498-43B3-948B-1728B52AA6E4}">
                <adec:decorative xmlns:adec="http://schemas.microsoft.com/office/drawing/2017/decorative" val="1"/>
              </a:ext>
            </a:extLst>
          </p:cNvPr>
          <p:cNvGrpSpPr/>
          <p:nvPr/>
        </p:nvGrpSpPr>
        <p:grpSpPr>
          <a:xfrm>
            <a:off x="457200" y="4344014"/>
            <a:ext cx="326112" cy="326112"/>
            <a:chOff x="115497" y="1864737"/>
            <a:chExt cx="461744" cy="461744"/>
          </a:xfrm>
          <a:solidFill>
            <a:schemeClr val="tx2"/>
          </a:solidFill>
        </p:grpSpPr>
        <p:sp>
          <p:nvSpPr>
            <p:cNvPr id="54" name="Freeform: Shape 53">
              <a:extLst>
                <a:ext uri="{FF2B5EF4-FFF2-40B4-BE49-F238E27FC236}">
                  <a16:creationId xmlns:a16="http://schemas.microsoft.com/office/drawing/2014/main" id="{3EAE8C0D-F266-46CA-9C67-4074D1131E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B29CFFDC-6706-402A-8280-31F0A197D1F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83939E88-C6F2-4BF2-A70B-52FA6FA3C903}"/>
              </a:ext>
            </a:extLst>
          </p:cNvPr>
          <p:cNvSpPr/>
          <p:nvPr/>
        </p:nvSpPr>
        <p:spPr>
          <a:xfrm>
            <a:off x="506805" y="5029415"/>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Number of custom entities: </a:t>
            </a:r>
          </a:p>
        </p:txBody>
      </p:sp>
      <p:grpSp>
        <p:nvGrpSpPr>
          <p:cNvPr id="57" name="Group 56">
            <a:extLst>
              <a:ext uri="{FF2B5EF4-FFF2-40B4-BE49-F238E27FC236}">
                <a16:creationId xmlns:a16="http://schemas.microsoft.com/office/drawing/2014/main" id="{60D3D12C-E7DC-4568-A5C7-92B860C9C45E}"/>
              </a:ext>
              <a:ext uri="{C183D7F6-B498-43B3-948B-1728B52AA6E4}">
                <adec:decorative xmlns:adec="http://schemas.microsoft.com/office/drawing/2017/decorative" val="1"/>
              </a:ext>
            </a:extLst>
          </p:cNvPr>
          <p:cNvGrpSpPr/>
          <p:nvPr/>
        </p:nvGrpSpPr>
        <p:grpSpPr>
          <a:xfrm>
            <a:off x="457200" y="5127552"/>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FFF6E00E-FAFE-4BED-A9A6-FEF32F0B6DB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E3A5156D-A245-450A-8172-7571E3A9527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5" name="Rectangle 64">
            <a:extLst>
              <a:ext uri="{FF2B5EF4-FFF2-40B4-BE49-F238E27FC236}">
                <a16:creationId xmlns:a16="http://schemas.microsoft.com/office/drawing/2014/main" id="{DEB8E379-6496-435B-A61A-52B66C5E2CC3}"/>
              </a:ext>
            </a:extLst>
          </p:cNvPr>
          <p:cNvSpPr/>
          <p:nvPr/>
        </p:nvSpPr>
        <p:spPr>
          <a:xfrm>
            <a:off x="5581288" y="2678801"/>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70" name="Rectangle 69">
            <a:extLst>
              <a:ext uri="{FF2B5EF4-FFF2-40B4-BE49-F238E27FC236}">
                <a16:creationId xmlns:a16="http://schemas.microsoft.com/office/drawing/2014/main" id="{4167BAB0-D970-4058-BBEC-18B5296DD9B3}"/>
              </a:ext>
            </a:extLst>
          </p:cNvPr>
          <p:cNvSpPr/>
          <p:nvPr/>
        </p:nvSpPr>
        <p:spPr>
          <a:xfrm>
            <a:off x="6810998" y="1895262"/>
            <a:ext cx="4923802" cy="20894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marL="198438" indent="-198438">
              <a:buFont typeface="Arial" panose="020B0604020202020204" pitchFamily="34" charset="0"/>
              <a:buChar char="•"/>
            </a:pPr>
            <a:r>
              <a:rPr lang="en-US" sz="1600" dirty="0">
                <a:solidFill>
                  <a:schemeClr val="tx1"/>
                </a:solidFill>
              </a:rPr>
              <a:t>List OOB entities here</a:t>
            </a:r>
          </a:p>
        </p:txBody>
      </p:sp>
      <p:sp>
        <p:nvSpPr>
          <p:cNvPr id="72" name="Rectangle 71">
            <a:extLst>
              <a:ext uri="{FF2B5EF4-FFF2-40B4-BE49-F238E27FC236}">
                <a16:creationId xmlns:a16="http://schemas.microsoft.com/office/drawing/2014/main" id="{C18FC250-6346-4D2B-8D69-68C971E4CD20}"/>
              </a:ext>
            </a:extLst>
          </p:cNvPr>
          <p:cNvSpPr/>
          <p:nvPr/>
        </p:nvSpPr>
        <p:spPr>
          <a:xfrm>
            <a:off x="6810998" y="4245873"/>
            <a:ext cx="4923802" cy="20894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marL="198438" indent="-198438">
              <a:buFont typeface="Arial" panose="020B0604020202020204" pitchFamily="34" charset="0"/>
              <a:buChar char="•"/>
            </a:pPr>
            <a:r>
              <a:rPr lang="en-US" sz="1600" dirty="0">
                <a:solidFill>
                  <a:schemeClr val="tx1"/>
                </a:solidFill>
              </a:rPr>
              <a:t>List custom entities here</a:t>
            </a:r>
          </a:p>
        </p:txBody>
      </p:sp>
      <p:sp>
        <p:nvSpPr>
          <p:cNvPr id="73" name="Rectangle 72">
            <a:extLst>
              <a:ext uri="{FF2B5EF4-FFF2-40B4-BE49-F238E27FC236}">
                <a16:creationId xmlns:a16="http://schemas.microsoft.com/office/drawing/2014/main" id="{D7ABE505-8CEC-42C4-9700-6FCC5F42E593}"/>
              </a:ext>
            </a:extLst>
          </p:cNvPr>
          <p:cNvSpPr/>
          <p:nvPr/>
        </p:nvSpPr>
        <p:spPr>
          <a:xfrm>
            <a:off x="5581288" y="5029415"/>
            <a:ext cx="1094149"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sz="1600" dirty="0">
                <a:solidFill>
                  <a:schemeClr val="tx1"/>
                </a:solidFill>
              </a:rPr>
              <a:t>#</a:t>
            </a:r>
          </a:p>
        </p:txBody>
      </p:sp>
      <p:sp>
        <p:nvSpPr>
          <p:cNvPr id="27" name="Rectangle 26">
            <a:extLst>
              <a:ext uri="{FF2B5EF4-FFF2-40B4-BE49-F238E27FC236}">
                <a16:creationId xmlns:a16="http://schemas.microsoft.com/office/drawing/2014/main" id="{8397702E-F731-416F-9BEF-61162AFABD61}"/>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419315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Entity Configuration</a:t>
            </a:r>
          </a:p>
        </p:txBody>
      </p:sp>
      <p:cxnSp>
        <p:nvCxnSpPr>
          <p:cNvPr id="33" name="Straight Connector 32">
            <a:extLst>
              <a:ext uri="{FF2B5EF4-FFF2-40B4-BE49-F238E27FC236}">
                <a16:creationId xmlns:a16="http://schemas.microsoft.com/office/drawing/2014/main" id="{C7FA33AF-0051-4E95-BEB5-30574727A2AF}"/>
              </a:ext>
              <a:ext uri="{C183D7F6-B498-43B3-948B-1728B52AA6E4}">
                <adec:decorative xmlns:adec="http://schemas.microsoft.com/office/drawing/2017/decorative" val="1"/>
              </a:ext>
            </a:extLst>
          </p:cNvPr>
          <p:cNvCxnSpPr>
            <a:cxnSpLocks/>
          </p:cNvCxnSpPr>
          <p:nvPr/>
        </p:nvCxnSpPr>
        <p:spPr>
          <a:xfrm>
            <a:off x="457200" y="1890719"/>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0B96D817-96A1-4217-B4DA-1A3A024C54B4}"/>
              </a:ext>
              <a:ext uri="{C183D7F6-B498-43B3-948B-1728B52AA6E4}">
                <adec:decorative xmlns:adec="http://schemas.microsoft.com/office/drawing/2017/decorative" val="1"/>
              </a:ext>
            </a:extLst>
          </p:cNvPr>
          <p:cNvCxnSpPr>
            <a:cxnSpLocks/>
          </p:cNvCxnSpPr>
          <p:nvPr/>
        </p:nvCxnSpPr>
        <p:spPr>
          <a:xfrm>
            <a:off x="457200" y="2915751"/>
            <a:ext cx="11277600" cy="0"/>
          </a:xfrm>
          <a:prstGeom prst="line">
            <a:avLst/>
          </a:prstGeom>
          <a:noFill/>
          <a:ln w="3175">
            <a:solidFill>
              <a:schemeClr val="bg1">
                <a:lumMod val="85000"/>
              </a:schemeClr>
            </a:solidFill>
            <a:prstDash val="dash"/>
          </a:ln>
        </p:spPr>
      </p:cxnSp>
      <p:cxnSp>
        <p:nvCxnSpPr>
          <p:cNvPr id="36" name="Straight Connector 35">
            <a:extLst>
              <a:ext uri="{FF2B5EF4-FFF2-40B4-BE49-F238E27FC236}">
                <a16:creationId xmlns:a16="http://schemas.microsoft.com/office/drawing/2014/main" id="{13DAEF4F-8B1F-420C-841F-CC8771223618}"/>
              </a:ext>
              <a:ext uri="{C183D7F6-B498-43B3-948B-1728B52AA6E4}">
                <adec:decorative xmlns:adec="http://schemas.microsoft.com/office/drawing/2017/decorative" val="1"/>
              </a:ext>
            </a:extLst>
          </p:cNvPr>
          <p:cNvCxnSpPr>
            <a:cxnSpLocks/>
          </p:cNvCxnSpPr>
          <p:nvPr/>
        </p:nvCxnSpPr>
        <p:spPr>
          <a:xfrm>
            <a:off x="457200" y="3679679"/>
            <a:ext cx="11277600" cy="0"/>
          </a:xfrm>
          <a:prstGeom prst="line">
            <a:avLst/>
          </a:prstGeom>
          <a:noFill/>
          <a:ln w="3175">
            <a:solidFill>
              <a:schemeClr val="bg1">
                <a:lumMod val="85000"/>
              </a:schemeClr>
            </a:solidFill>
            <a:prstDash val="dash"/>
          </a:ln>
        </p:spPr>
      </p:cxnSp>
      <p:cxnSp>
        <p:nvCxnSpPr>
          <p:cNvPr id="37" name="Straight Connector 36">
            <a:extLst>
              <a:ext uri="{FF2B5EF4-FFF2-40B4-BE49-F238E27FC236}">
                <a16:creationId xmlns:a16="http://schemas.microsoft.com/office/drawing/2014/main" id="{BE594CAC-FF72-49E5-98B4-E272B74A6FEF}"/>
              </a:ext>
              <a:ext uri="{C183D7F6-B498-43B3-948B-1728B52AA6E4}">
                <adec:decorative xmlns:adec="http://schemas.microsoft.com/office/drawing/2017/decorative" val="1"/>
              </a:ext>
            </a:extLst>
          </p:cNvPr>
          <p:cNvCxnSpPr>
            <a:cxnSpLocks/>
          </p:cNvCxnSpPr>
          <p:nvPr/>
        </p:nvCxnSpPr>
        <p:spPr>
          <a:xfrm>
            <a:off x="457200" y="4443607"/>
            <a:ext cx="11277600" cy="0"/>
          </a:xfrm>
          <a:prstGeom prst="line">
            <a:avLst/>
          </a:prstGeom>
          <a:noFill/>
          <a:ln w="3175">
            <a:solidFill>
              <a:schemeClr val="bg1">
                <a:lumMod val="85000"/>
              </a:schemeClr>
            </a:solidFill>
            <a:prstDash val="dash"/>
          </a:ln>
        </p:spPr>
      </p:cxnSp>
      <p:cxnSp>
        <p:nvCxnSpPr>
          <p:cNvPr id="38" name="Straight Connector 37">
            <a:extLst>
              <a:ext uri="{FF2B5EF4-FFF2-40B4-BE49-F238E27FC236}">
                <a16:creationId xmlns:a16="http://schemas.microsoft.com/office/drawing/2014/main" id="{D160D654-548E-41A9-A00F-8C830A1D8FA8}"/>
              </a:ext>
              <a:ext uri="{C183D7F6-B498-43B3-948B-1728B52AA6E4}">
                <adec:decorative xmlns:adec="http://schemas.microsoft.com/office/drawing/2017/decorative" val="1"/>
              </a:ext>
            </a:extLst>
          </p:cNvPr>
          <p:cNvCxnSpPr>
            <a:cxnSpLocks/>
          </p:cNvCxnSpPr>
          <p:nvPr/>
        </p:nvCxnSpPr>
        <p:spPr>
          <a:xfrm>
            <a:off x="457200" y="5207535"/>
            <a:ext cx="11277600" cy="0"/>
          </a:xfrm>
          <a:prstGeom prst="line">
            <a:avLst/>
          </a:prstGeom>
          <a:noFill/>
          <a:ln w="3175">
            <a:solidFill>
              <a:schemeClr val="bg1">
                <a:lumMod val="85000"/>
              </a:schemeClr>
            </a:solidFill>
            <a:prstDash val="dash"/>
          </a:ln>
        </p:spPr>
      </p:cxnSp>
      <p:sp>
        <p:nvSpPr>
          <p:cNvPr id="39" name="Rectangle 38">
            <a:extLst>
              <a:ext uri="{FF2B5EF4-FFF2-40B4-BE49-F238E27FC236}">
                <a16:creationId xmlns:a16="http://schemas.microsoft.com/office/drawing/2014/main" id="{2C1191B4-E585-4049-A5AA-C3EF1930D0A4}"/>
              </a:ext>
            </a:extLst>
          </p:cNvPr>
          <p:cNvSpPr/>
          <p:nvPr/>
        </p:nvSpPr>
        <p:spPr>
          <a:xfrm>
            <a:off x="506805" y="124756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Have you removed all unnecessary options before creating a new entity?</a:t>
            </a:r>
          </a:p>
        </p:txBody>
      </p:sp>
      <p:grpSp>
        <p:nvGrpSpPr>
          <p:cNvPr id="40" name="Group 39">
            <a:extLst>
              <a:ext uri="{FF2B5EF4-FFF2-40B4-BE49-F238E27FC236}">
                <a16:creationId xmlns:a16="http://schemas.microsoft.com/office/drawing/2014/main" id="{F6CDA152-3192-4C17-B1AB-AA06F3297013}"/>
              </a:ext>
              <a:ext uri="{C183D7F6-B498-43B3-948B-1728B52AA6E4}">
                <adec:decorative xmlns:adec="http://schemas.microsoft.com/office/drawing/2017/decorative" val="1"/>
              </a:ext>
            </a:extLst>
          </p:cNvPr>
          <p:cNvGrpSpPr/>
          <p:nvPr/>
        </p:nvGrpSpPr>
        <p:grpSpPr>
          <a:xfrm>
            <a:off x="457200" y="1345700"/>
            <a:ext cx="326112" cy="326112"/>
            <a:chOff x="115497" y="1864737"/>
            <a:chExt cx="461744" cy="461744"/>
          </a:xfrm>
          <a:solidFill>
            <a:schemeClr val="tx2"/>
          </a:solidFill>
        </p:grpSpPr>
        <p:sp>
          <p:nvSpPr>
            <p:cNvPr id="41" name="Freeform: Shape 40">
              <a:extLst>
                <a:ext uri="{FF2B5EF4-FFF2-40B4-BE49-F238E27FC236}">
                  <a16:creationId xmlns:a16="http://schemas.microsoft.com/office/drawing/2014/main" id="{30BDA879-5098-4CF1-A6D3-F9A29DE0DCF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Graphic 77">
              <a:extLst>
                <a:ext uri="{FF2B5EF4-FFF2-40B4-BE49-F238E27FC236}">
                  <a16:creationId xmlns:a16="http://schemas.microsoft.com/office/drawing/2014/main" id="{F5057291-9E59-479C-983F-C8D5DFD941C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3" name="Rectangle 42">
            <a:extLst>
              <a:ext uri="{FF2B5EF4-FFF2-40B4-BE49-F238E27FC236}">
                <a16:creationId xmlns:a16="http://schemas.microsoft.com/office/drawing/2014/main" id="{212D7F92-B80B-4667-8DEA-6D1229478487}"/>
              </a:ext>
            </a:extLst>
          </p:cNvPr>
          <p:cNvSpPr/>
          <p:nvPr/>
        </p:nvSpPr>
        <p:spPr>
          <a:xfrm>
            <a:off x="506805" y="2142042"/>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Are you leveraging OOB capabilities instead of creating new fields (e.g. “Sending email”, or creating an “Activity Entity” for native party list fields, etc.)</a:t>
            </a:r>
          </a:p>
        </p:txBody>
      </p:sp>
      <p:grpSp>
        <p:nvGrpSpPr>
          <p:cNvPr id="44" name="Group 43">
            <a:extLst>
              <a:ext uri="{FF2B5EF4-FFF2-40B4-BE49-F238E27FC236}">
                <a16:creationId xmlns:a16="http://schemas.microsoft.com/office/drawing/2014/main" id="{0AF5B57E-9574-40C3-952A-3D1A3A3E5F66}"/>
              </a:ext>
              <a:ext uri="{C183D7F6-B498-43B3-948B-1728B52AA6E4}">
                <adec:decorative xmlns:adec="http://schemas.microsoft.com/office/drawing/2017/decorative" val="1"/>
              </a:ext>
            </a:extLst>
          </p:cNvPr>
          <p:cNvGrpSpPr/>
          <p:nvPr/>
        </p:nvGrpSpPr>
        <p:grpSpPr>
          <a:xfrm>
            <a:off x="457200" y="2240179"/>
            <a:ext cx="326112" cy="326112"/>
            <a:chOff x="115497" y="1864737"/>
            <a:chExt cx="461744" cy="461744"/>
          </a:xfrm>
          <a:solidFill>
            <a:schemeClr val="tx2"/>
          </a:solidFill>
        </p:grpSpPr>
        <p:sp>
          <p:nvSpPr>
            <p:cNvPr id="46" name="Freeform: Shape 45">
              <a:extLst>
                <a:ext uri="{FF2B5EF4-FFF2-40B4-BE49-F238E27FC236}">
                  <a16:creationId xmlns:a16="http://schemas.microsoft.com/office/drawing/2014/main" id="{C8424F2E-F1B1-4573-9CC2-2A23E34AE16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Graphic 77">
              <a:extLst>
                <a:ext uri="{FF2B5EF4-FFF2-40B4-BE49-F238E27FC236}">
                  <a16:creationId xmlns:a16="http://schemas.microsoft.com/office/drawing/2014/main" id="{2B1A48A7-C1A7-46D9-A03A-44C260649E0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8" name="Rectangle 47">
            <a:extLst>
              <a:ext uri="{FF2B5EF4-FFF2-40B4-BE49-F238E27FC236}">
                <a16:creationId xmlns:a16="http://schemas.microsoft.com/office/drawing/2014/main" id="{DAA1E2DC-BA0D-4199-9F57-DB3470B3A8C2}"/>
              </a:ext>
            </a:extLst>
          </p:cNvPr>
          <p:cNvSpPr/>
          <p:nvPr/>
        </p:nvSpPr>
        <p:spPr>
          <a:xfrm>
            <a:off x="506805" y="3036522"/>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N:N relationships?</a:t>
            </a:r>
          </a:p>
        </p:txBody>
      </p:sp>
      <p:grpSp>
        <p:nvGrpSpPr>
          <p:cNvPr id="49" name="Group 48">
            <a:extLst>
              <a:ext uri="{FF2B5EF4-FFF2-40B4-BE49-F238E27FC236}">
                <a16:creationId xmlns:a16="http://schemas.microsoft.com/office/drawing/2014/main" id="{A142C936-0294-4239-9FF0-9D3142EC9B9F}"/>
              </a:ext>
              <a:ext uri="{C183D7F6-B498-43B3-948B-1728B52AA6E4}">
                <adec:decorative xmlns:adec="http://schemas.microsoft.com/office/drawing/2017/decorative" val="1"/>
              </a:ext>
            </a:extLst>
          </p:cNvPr>
          <p:cNvGrpSpPr/>
          <p:nvPr/>
        </p:nvGrpSpPr>
        <p:grpSpPr>
          <a:xfrm>
            <a:off x="457200" y="3134659"/>
            <a:ext cx="326112" cy="326112"/>
            <a:chOff x="115497" y="1864737"/>
            <a:chExt cx="461744" cy="461744"/>
          </a:xfrm>
          <a:solidFill>
            <a:schemeClr val="tx2"/>
          </a:solidFill>
        </p:grpSpPr>
        <p:sp>
          <p:nvSpPr>
            <p:cNvPr id="50" name="Freeform: Shape 49">
              <a:extLst>
                <a:ext uri="{FF2B5EF4-FFF2-40B4-BE49-F238E27FC236}">
                  <a16:creationId xmlns:a16="http://schemas.microsoft.com/office/drawing/2014/main" id="{0C454BA7-F7BD-44B1-BA9A-28D862234D1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AAF3DA69-016C-406B-AE91-D4E8C6D3F0B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2E326DB1-B091-4363-820B-81F09659D8CC}"/>
              </a:ext>
            </a:extLst>
          </p:cNvPr>
          <p:cNvSpPr/>
          <p:nvPr/>
        </p:nvSpPr>
        <p:spPr>
          <a:xfrm>
            <a:off x="506805" y="3800450"/>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Instead of N:N relationships, have you considered bridge custom entities?</a:t>
            </a:r>
          </a:p>
        </p:txBody>
      </p:sp>
      <p:grpSp>
        <p:nvGrpSpPr>
          <p:cNvPr id="53" name="Group 52">
            <a:extLst>
              <a:ext uri="{FF2B5EF4-FFF2-40B4-BE49-F238E27FC236}">
                <a16:creationId xmlns:a16="http://schemas.microsoft.com/office/drawing/2014/main" id="{75606253-BFC0-4A89-9948-15EC07A37F8E}"/>
              </a:ext>
              <a:ext uri="{C183D7F6-B498-43B3-948B-1728B52AA6E4}">
                <adec:decorative xmlns:adec="http://schemas.microsoft.com/office/drawing/2017/decorative" val="1"/>
              </a:ext>
            </a:extLst>
          </p:cNvPr>
          <p:cNvGrpSpPr/>
          <p:nvPr/>
        </p:nvGrpSpPr>
        <p:grpSpPr>
          <a:xfrm>
            <a:off x="457200" y="3898587"/>
            <a:ext cx="326112" cy="326112"/>
            <a:chOff x="115497" y="1864737"/>
            <a:chExt cx="461744" cy="461744"/>
          </a:xfrm>
          <a:solidFill>
            <a:schemeClr val="tx2"/>
          </a:solidFill>
        </p:grpSpPr>
        <p:sp>
          <p:nvSpPr>
            <p:cNvPr id="54" name="Freeform: Shape 53">
              <a:extLst>
                <a:ext uri="{FF2B5EF4-FFF2-40B4-BE49-F238E27FC236}">
                  <a16:creationId xmlns:a16="http://schemas.microsoft.com/office/drawing/2014/main" id="{8C67EC91-9779-472A-AFF6-5D91F35A35E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F8E704BA-38E1-4DB5-AAD6-9A77952AE92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56" name="Rectangle 55">
            <a:extLst>
              <a:ext uri="{FF2B5EF4-FFF2-40B4-BE49-F238E27FC236}">
                <a16:creationId xmlns:a16="http://schemas.microsoft.com/office/drawing/2014/main" id="{63DDCBCA-A4AA-449F-ACE2-0BD779E8F111}"/>
              </a:ext>
            </a:extLst>
          </p:cNvPr>
          <p:cNvSpPr/>
          <p:nvPr/>
        </p:nvSpPr>
        <p:spPr>
          <a:xfrm>
            <a:off x="506805" y="456437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take advantage of field mappings in your entity relationships?</a:t>
            </a:r>
          </a:p>
        </p:txBody>
      </p:sp>
      <p:grpSp>
        <p:nvGrpSpPr>
          <p:cNvPr id="57" name="Group 56">
            <a:extLst>
              <a:ext uri="{FF2B5EF4-FFF2-40B4-BE49-F238E27FC236}">
                <a16:creationId xmlns:a16="http://schemas.microsoft.com/office/drawing/2014/main" id="{FB2B2C35-6D5D-45A8-A83F-61A04018EBA3}"/>
              </a:ext>
              <a:ext uri="{C183D7F6-B498-43B3-948B-1728B52AA6E4}">
                <adec:decorative xmlns:adec="http://schemas.microsoft.com/office/drawing/2017/decorative" val="1"/>
              </a:ext>
            </a:extLst>
          </p:cNvPr>
          <p:cNvGrpSpPr/>
          <p:nvPr/>
        </p:nvGrpSpPr>
        <p:grpSpPr>
          <a:xfrm>
            <a:off x="457200" y="4662515"/>
            <a:ext cx="326112" cy="326112"/>
            <a:chOff x="115497" y="1864737"/>
            <a:chExt cx="461744" cy="461744"/>
          </a:xfrm>
          <a:solidFill>
            <a:schemeClr val="tx2"/>
          </a:solidFill>
        </p:grpSpPr>
        <p:sp>
          <p:nvSpPr>
            <p:cNvPr id="58" name="Freeform: Shape 57">
              <a:extLst>
                <a:ext uri="{FF2B5EF4-FFF2-40B4-BE49-F238E27FC236}">
                  <a16:creationId xmlns:a16="http://schemas.microsoft.com/office/drawing/2014/main" id="{462A73CA-F967-4E09-9A42-C87B9BB7BB1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Graphic 77">
              <a:extLst>
                <a:ext uri="{FF2B5EF4-FFF2-40B4-BE49-F238E27FC236}">
                  <a16:creationId xmlns:a16="http://schemas.microsoft.com/office/drawing/2014/main" id="{93C39E14-047A-435F-98F2-748E1C6030B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0" name="Rectangle 59">
            <a:extLst>
              <a:ext uri="{FF2B5EF4-FFF2-40B4-BE49-F238E27FC236}">
                <a16:creationId xmlns:a16="http://schemas.microsoft.com/office/drawing/2014/main" id="{7B078788-B6C9-4DEB-A812-1FD755E0CE49}"/>
              </a:ext>
            </a:extLst>
          </p:cNvPr>
          <p:cNvSpPr/>
          <p:nvPr/>
        </p:nvSpPr>
        <p:spPr>
          <a:xfrm>
            <a:off x="506805" y="5328308"/>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a single publisher for your customization and a custom prefix?</a:t>
            </a:r>
          </a:p>
        </p:txBody>
      </p:sp>
      <p:grpSp>
        <p:nvGrpSpPr>
          <p:cNvPr id="61" name="Group 60">
            <a:extLst>
              <a:ext uri="{FF2B5EF4-FFF2-40B4-BE49-F238E27FC236}">
                <a16:creationId xmlns:a16="http://schemas.microsoft.com/office/drawing/2014/main" id="{A3097492-8A40-4062-B0C4-E565F9FEA960}"/>
              </a:ext>
              <a:ext uri="{C183D7F6-B498-43B3-948B-1728B52AA6E4}">
                <adec:decorative xmlns:adec="http://schemas.microsoft.com/office/drawing/2017/decorative" val="1"/>
              </a:ext>
            </a:extLst>
          </p:cNvPr>
          <p:cNvGrpSpPr/>
          <p:nvPr/>
        </p:nvGrpSpPr>
        <p:grpSpPr>
          <a:xfrm>
            <a:off x="457200" y="5426445"/>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1C2195BE-8920-4044-987B-AD82716A83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772B474-339F-47A2-A315-A5B28625A02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67" name="Rectangle 66">
            <a:extLst>
              <a:ext uri="{FF2B5EF4-FFF2-40B4-BE49-F238E27FC236}">
                <a16:creationId xmlns:a16="http://schemas.microsoft.com/office/drawing/2014/main" id="{15BBE20B-C16D-4387-8C71-7E170423EB34}"/>
              </a:ext>
            </a:extLst>
          </p:cNvPr>
          <p:cNvSpPr/>
          <p:nvPr/>
        </p:nvSpPr>
        <p:spPr>
          <a:xfrm>
            <a:off x="6810998" y="3800450"/>
            <a:ext cx="4923802"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8" name="Rectangle 67">
            <a:extLst>
              <a:ext uri="{FF2B5EF4-FFF2-40B4-BE49-F238E27FC236}">
                <a16:creationId xmlns:a16="http://schemas.microsoft.com/office/drawing/2014/main" id="{8A33705D-39A6-4323-B042-4E8CC856BF33}"/>
              </a:ext>
            </a:extLst>
          </p:cNvPr>
          <p:cNvSpPr/>
          <p:nvPr/>
        </p:nvSpPr>
        <p:spPr>
          <a:xfrm>
            <a:off x="6810998" y="4564378"/>
            <a:ext cx="4923802"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69" name="Rectangle 68">
            <a:extLst>
              <a:ext uri="{FF2B5EF4-FFF2-40B4-BE49-F238E27FC236}">
                <a16:creationId xmlns:a16="http://schemas.microsoft.com/office/drawing/2014/main" id="{7810D9F0-35AB-43F4-8AA0-E95E8EE2C05B}"/>
              </a:ext>
            </a:extLst>
          </p:cNvPr>
          <p:cNvSpPr/>
          <p:nvPr/>
        </p:nvSpPr>
        <p:spPr>
          <a:xfrm>
            <a:off x="6810998" y="5328308"/>
            <a:ext cx="4923802"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0" name="Rectangle 69">
            <a:extLst>
              <a:ext uri="{FF2B5EF4-FFF2-40B4-BE49-F238E27FC236}">
                <a16:creationId xmlns:a16="http://schemas.microsoft.com/office/drawing/2014/main" id="{EBEA92E6-1DEA-4D70-AB15-29DAED330D98}"/>
              </a:ext>
            </a:extLst>
          </p:cNvPr>
          <p:cNvSpPr/>
          <p:nvPr/>
        </p:nvSpPr>
        <p:spPr>
          <a:xfrm>
            <a:off x="6810998" y="1247562"/>
            <a:ext cx="4923802"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1" name="Rectangle 70">
            <a:extLst>
              <a:ext uri="{FF2B5EF4-FFF2-40B4-BE49-F238E27FC236}">
                <a16:creationId xmlns:a16="http://schemas.microsoft.com/office/drawing/2014/main" id="{709705EA-EA5C-493A-BE43-7FE311974052}"/>
              </a:ext>
            </a:extLst>
          </p:cNvPr>
          <p:cNvSpPr/>
          <p:nvPr/>
        </p:nvSpPr>
        <p:spPr>
          <a:xfrm>
            <a:off x="6810998" y="3036522"/>
            <a:ext cx="4923802"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72" name="Rectangle 71">
            <a:extLst>
              <a:ext uri="{FF2B5EF4-FFF2-40B4-BE49-F238E27FC236}">
                <a16:creationId xmlns:a16="http://schemas.microsoft.com/office/drawing/2014/main" id="{84962567-5C11-449C-83D9-4973538A3BB9}"/>
              </a:ext>
            </a:extLst>
          </p:cNvPr>
          <p:cNvSpPr/>
          <p:nvPr/>
        </p:nvSpPr>
        <p:spPr>
          <a:xfrm>
            <a:off x="6810998" y="2011490"/>
            <a:ext cx="4923802" cy="7834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
        <p:nvSpPr>
          <p:cNvPr id="45" name="Rectangle 44">
            <a:extLst>
              <a:ext uri="{FF2B5EF4-FFF2-40B4-BE49-F238E27FC236}">
                <a16:creationId xmlns:a16="http://schemas.microsoft.com/office/drawing/2014/main" id="{724AEBF8-9130-4D9A-838B-3053BA19D143}"/>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7" name="Straight Connector 6">
            <a:extLst>
              <a:ext uri="{FF2B5EF4-FFF2-40B4-BE49-F238E27FC236}">
                <a16:creationId xmlns:a16="http://schemas.microsoft.com/office/drawing/2014/main" id="{B7DE847F-F2F4-4D6A-B1BB-CAED8F161268}"/>
              </a:ext>
              <a:ext uri="{C183D7F6-B498-43B3-948B-1728B52AA6E4}">
                <adec:decorative xmlns:adec="http://schemas.microsoft.com/office/drawing/2017/decorative" val="1"/>
              </a:ext>
            </a:extLst>
          </p:cNvPr>
          <p:cNvCxnSpPr>
            <a:cxnSpLocks/>
          </p:cNvCxnSpPr>
          <p:nvPr/>
        </p:nvCxnSpPr>
        <p:spPr>
          <a:xfrm>
            <a:off x="457200" y="5948830"/>
            <a:ext cx="11277600" cy="0"/>
          </a:xfrm>
          <a:prstGeom prst="line">
            <a:avLst/>
          </a:prstGeom>
          <a:noFill/>
          <a:ln w="3175">
            <a:solidFill>
              <a:schemeClr val="bg1">
                <a:lumMod val="85000"/>
              </a:schemeClr>
            </a:solidFill>
            <a:prstDash val="dash"/>
          </a:ln>
        </p:spPr>
      </p:cxnSp>
      <p:sp>
        <p:nvSpPr>
          <p:cNvPr id="8" name="Rectangle 7">
            <a:extLst>
              <a:ext uri="{FF2B5EF4-FFF2-40B4-BE49-F238E27FC236}">
                <a16:creationId xmlns:a16="http://schemas.microsoft.com/office/drawing/2014/main" id="{822DA060-D329-4873-A0AB-FF7EDBB990C8}"/>
              </a:ext>
            </a:extLst>
          </p:cNvPr>
          <p:cNvSpPr/>
          <p:nvPr/>
        </p:nvSpPr>
        <p:spPr>
          <a:xfrm>
            <a:off x="506805" y="6069603"/>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use custom entities for licensing reasons?</a:t>
            </a:r>
          </a:p>
        </p:txBody>
      </p:sp>
      <p:grpSp>
        <p:nvGrpSpPr>
          <p:cNvPr id="9" name="Group 8">
            <a:extLst>
              <a:ext uri="{FF2B5EF4-FFF2-40B4-BE49-F238E27FC236}">
                <a16:creationId xmlns:a16="http://schemas.microsoft.com/office/drawing/2014/main" id="{EF5CBED4-4AD8-4E61-BDE3-C0F72C5800BA}"/>
              </a:ext>
              <a:ext uri="{C183D7F6-B498-43B3-948B-1728B52AA6E4}">
                <adec:decorative xmlns:adec="http://schemas.microsoft.com/office/drawing/2017/decorative" val="1"/>
              </a:ext>
            </a:extLst>
          </p:cNvPr>
          <p:cNvGrpSpPr/>
          <p:nvPr/>
        </p:nvGrpSpPr>
        <p:grpSpPr>
          <a:xfrm>
            <a:off x="457200" y="6167740"/>
            <a:ext cx="326112" cy="326112"/>
            <a:chOff x="115497" y="1864737"/>
            <a:chExt cx="461744" cy="461744"/>
          </a:xfrm>
          <a:solidFill>
            <a:schemeClr val="tx2"/>
          </a:solidFill>
        </p:grpSpPr>
        <p:sp>
          <p:nvSpPr>
            <p:cNvPr id="79" name="Freeform: Shape 78">
              <a:extLst>
                <a:ext uri="{FF2B5EF4-FFF2-40B4-BE49-F238E27FC236}">
                  <a16:creationId xmlns:a16="http://schemas.microsoft.com/office/drawing/2014/main" id="{6BA9B649-E526-4ACC-A034-C972AFB99B6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Graphic 77">
              <a:extLst>
                <a:ext uri="{FF2B5EF4-FFF2-40B4-BE49-F238E27FC236}">
                  <a16:creationId xmlns:a16="http://schemas.microsoft.com/office/drawing/2014/main" id="{4470BC43-6915-4C92-8A93-04A0835217F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10" name="Rectangle 9">
            <a:extLst>
              <a:ext uri="{FF2B5EF4-FFF2-40B4-BE49-F238E27FC236}">
                <a16:creationId xmlns:a16="http://schemas.microsoft.com/office/drawing/2014/main" id="{4751CA38-4305-4DC1-B53F-2C13E69EE913}"/>
              </a:ext>
            </a:extLst>
          </p:cNvPr>
          <p:cNvSpPr/>
          <p:nvPr/>
        </p:nvSpPr>
        <p:spPr>
          <a:xfrm>
            <a:off x="6810998" y="6069603"/>
            <a:ext cx="4923802" cy="5223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Yes/No</a:t>
            </a:r>
          </a:p>
        </p:txBody>
      </p:sp>
    </p:spTree>
    <p:extLst>
      <p:ext uri="{BB962C8B-B14F-4D97-AF65-F5344CB8AC3E}">
        <p14:creationId xmlns:p14="http://schemas.microsoft.com/office/powerpoint/2010/main" val="318123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Option-Sets, Custom Entities &amp; Localization</a:t>
            </a:r>
          </a:p>
        </p:txBody>
      </p:sp>
      <p:cxnSp>
        <p:nvCxnSpPr>
          <p:cNvPr id="25" name="Straight Connector 24">
            <a:extLst>
              <a:ext uri="{FF2B5EF4-FFF2-40B4-BE49-F238E27FC236}">
                <a16:creationId xmlns:a16="http://schemas.microsoft.com/office/drawing/2014/main" id="{E5B5F702-C33D-4B34-AA81-825E8BC6BA2E}"/>
              </a:ext>
              <a:ext uri="{C183D7F6-B498-43B3-948B-1728B52AA6E4}">
                <adec:decorative xmlns:adec="http://schemas.microsoft.com/office/drawing/2017/decorative" val="1"/>
              </a:ext>
            </a:extLst>
          </p:cNvPr>
          <p:cNvCxnSpPr>
            <a:cxnSpLocks/>
          </p:cNvCxnSpPr>
          <p:nvPr/>
        </p:nvCxnSpPr>
        <p:spPr>
          <a:xfrm>
            <a:off x="457200" y="2973971"/>
            <a:ext cx="11277600" cy="0"/>
          </a:xfrm>
          <a:prstGeom prst="line">
            <a:avLst/>
          </a:prstGeom>
          <a:noFill/>
          <a:ln w="3175">
            <a:solidFill>
              <a:schemeClr val="bg1">
                <a:lumMod val="85000"/>
              </a:schemeClr>
            </a:solidFill>
            <a:prstDash val="dash"/>
          </a:ln>
        </p:spPr>
      </p:cxnSp>
      <p:cxnSp>
        <p:nvCxnSpPr>
          <p:cNvPr id="26" name="Straight Connector 25">
            <a:extLst>
              <a:ext uri="{FF2B5EF4-FFF2-40B4-BE49-F238E27FC236}">
                <a16:creationId xmlns:a16="http://schemas.microsoft.com/office/drawing/2014/main" id="{386F29A5-B78E-46CD-999D-2CDEE77AD1F2}"/>
              </a:ext>
              <a:ext uri="{C183D7F6-B498-43B3-948B-1728B52AA6E4}">
                <adec:decorative xmlns:adec="http://schemas.microsoft.com/office/drawing/2017/decorative" val="1"/>
              </a:ext>
            </a:extLst>
          </p:cNvPr>
          <p:cNvCxnSpPr>
            <a:cxnSpLocks/>
          </p:cNvCxnSpPr>
          <p:nvPr/>
        </p:nvCxnSpPr>
        <p:spPr>
          <a:xfrm>
            <a:off x="457200" y="4115286"/>
            <a:ext cx="11277600" cy="0"/>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E1E902BA-4973-466E-BAB9-0F21BA333ECC}"/>
              </a:ext>
              <a:ext uri="{C183D7F6-B498-43B3-948B-1728B52AA6E4}">
                <adec:decorative xmlns:adec="http://schemas.microsoft.com/office/drawing/2017/decorative" val="1"/>
              </a:ext>
            </a:extLst>
          </p:cNvPr>
          <p:cNvCxnSpPr>
            <a:cxnSpLocks/>
          </p:cNvCxnSpPr>
          <p:nvPr/>
        </p:nvCxnSpPr>
        <p:spPr>
          <a:xfrm>
            <a:off x="457200" y="5256601"/>
            <a:ext cx="11277600" cy="0"/>
          </a:xfrm>
          <a:prstGeom prst="line">
            <a:avLst/>
          </a:prstGeom>
          <a:noFill/>
          <a:ln w="3175">
            <a:solidFill>
              <a:schemeClr val="bg1">
                <a:lumMod val="85000"/>
              </a:schemeClr>
            </a:solidFill>
            <a:prstDash val="dash"/>
          </a:ln>
        </p:spPr>
      </p:cxnSp>
      <p:sp>
        <p:nvSpPr>
          <p:cNvPr id="29" name="Rectangle 28">
            <a:extLst>
              <a:ext uri="{FF2B5EF4-FFF2-40B4-BE49-F238E27FC236}">
                <a16:creationId xmlns:a16="http://schemas.microsoft.com/office/drawing/2014/main" id="{97DA6072-C728-4652-A85C-612F96CDA11D}"/>
              </a:ext>
            </a:extLst>
          </p:cNvPr>
          <p:cNvSpPr/>
          <p:nvPr/>
        </p:nvSpPr>
        <p:spPr>
          <a:xfrm>
            <a:off x="506805"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Are you making sure to always prefer global option-sets instead of entity-specific ones?</a:t>
            </a:r>
          </a:p>
        </p:txBody>
      </p:sp>
      <p:grpSp>
        <p:nvGrpSpPr>
          <p:cNvPr id="30" name="Group 29">
            <a:extLst>
              <a:ext uri="{FF2B5EF4-FFF2-40B4-BE49-F238E27FC236}">
                <a16:creationId xmlns:a16="http://schemas.microsoft.com/office/drawing/2014/main" id="{4406BD7B-D42A-4DC0-8A4C-9DCCE1327DCA}"/>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31" name="Freeform: Shape 30">
              <a:extLst>
                <a:ext uri="{FF2B5EF4-FFF2-40B4-BE49-F238E27FC236}">
                  <a16:creationId xmlns:a16="http://schemas.microsoft.com/office/drawing/2014/main" id="{AF8DE8E7-DCD8-4B0B-89FE-CB7A4ABE526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Graphic 77">
              <a:extLst>
                <a:ext uri="{FF2B5EF4-FFF2-40B4-BE49-F238E27FC236}">
                  <a16:creationId xmlns:a16="http://schemas.microsoft.com/office/drawing/2014/main" id="{4EA7702B-E32B-4CC4-AE58-77CEAAF737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0F7D0EE7-A081-4415-850F-C4AB32453703}"/>
              </a:ext>
            </a:extLst>
          </p:cNvPr>
          <p:cNvSpPr/>
          <p:nvPr/>
        </p:nvSpPr>
        <p:spPr>
          <a:xfrm>
            <a:off x="506805" y="304344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Are you using custom entities to replace option-sets? </a:t>
            </a:r>
          </a:p>
        </p:txBody>
      </p:sp>
      <p:grpSp>
        <p:nvGrpSpPr>
          <p:cNvPr id="37" name="Group 36">
            <a:extLst>
              <a:ext uri="{FF2B5EF4-FFF2-40B4-BE49-F238E27FC236}">
                <a16:creationId xmlns:a16="http://schemas.microsoft.com/office/drawing/2014/main" id="{6F33BE4C-8847-4C9B-8AC5-E992B0DA1A74}"/>
              </a:ext>
              <a:ext uri="{C183D7F6-B498-43B3-948B-1728B52AA6E4}">
                <adec:decorative xmlns:adec="http://schemas.microsoft.com/office/drawing/2017/decorative" val="1"/>
              </a:ext>
            </a:extLst>
          </p:cNvPr>
          <p:cNvGrpSpPr/>
          <p:nvPr/>
        </p:nvGrpSpPr>
        <p:grpSpPr>
          <a:xfrm>
            <a:off x="457200" y="3141578"/>
            <a:ext cx="326112" cy="326112"/>
            <a:chOff x="115497" y="1864737"/>
            <a:chExt cx="461744" cy="461744"/>
          </a:xfrm>
          <a:solidFill>
            <a:schemeClr val="tx2"/>
          </a:solidFill>
        </p:grpSpPr>
        <p:sp>
          <p:nvSpPr>
            <p:cNvPr id="38" name="Freeform: Shape 37">
              <a:extLst>
                <a:ext uri="{FF2B5EF4-FFF2-40B4-BE49-F238E27FC236}">
                  <a16:creationId xmlns:a16="http://schemas.microsoft.com/office/drawing/2014/main" id="{7346D7F4-6388-4F5C-A9C9-CCEE40492FC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Graphic 77">
              <a:extLst>
                <a:ext uri="{FF2B5EF4-FFF2-40B4-BE49-F238E27FC236}">
                  <a16:creationId xmlns:a16="http://schemas.microsoft.com/office/drawing/2014/main" id="{E60ADA24-D06F-4A03-97DD-A118B41534F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0" name="Rectangle 39">
            <a:extLst>
              <a:ext uri="{FF2B5EF4-FFF2-40B4-BE49-F238E27FC236}">
                <a16:creationId xmlns:a16="http://schemas.microsoft.com/office/drawing/2014/main" id="{25F7CC8F-0855-43BA-B247-D62E5DD57EA6}"/>
              </a:ext>
            </a:extLst>
          </p:cNvPr>
          <p:cNvSpPr/>
          <p:nvPr/>
        </p:nvSpPr>
        <p:spPr>
          <a:xfrm>
            <a:off x="506806" y="4194634"/>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are you managing metadata and/or data localization?</a:t>
            </a:r>
          </a:p>
        </p:txBody>
      </p:sp>
      <p:grpSp>
        <p:nvGrpSpPr>
          <p:cNvPr id="41" name="Group 40">
            <a:extLst>
              <a:ext uri="{FF2B5EF4-FFF2-40B4-BE49-F238E27FC236}">
                <a16:creationId xmlns:a16="http://schemas.microsoft.com/office/drawing/2014/main" id="{29A68DCF-C457-4E49-90AB-9ADED4A8F20F}"/>
              </a:ext>
              <a:ext uri="{C183D7F6-B498-43B3-948B-1728B52AA6E4}">
                <adec:decorative xmlns:adec="http://schemas.microsoft.com/office/drawing/2017/decorative" val="1"/>
              </a:ext>
            </a:extLst>
          </p:cNvPr>
          <p:cNvGrpSpPr/>
          <p:nvPr/>
        </p:nvGrpSpPr>
        <p:grpSpPr>
          <a:xfrm>
            <a:off x="457200" y="4292771"/>
            <a:ext cx="326112" cy="326112"/>
            <a:chOff x="115497" y="1864737"/>
            <a:chExt cx="461744" cy="461744"/>
          </a:xfrm>
          <a:solidFill>
            <a:schemeClr val="tx2"/>
          </a:solidFill>
        </p:grpSpPr>
        <p:sp>
          <p:nvSpPr>
            <p:cNvPr id="42" name="Freeform: Shape 41">
              <a:extLst>
                <a:ext uri="{FF2B5EF4-FFF2-40B4-BE49-F238E27FC236}">
                  <a16:creationId xmlns:a16="http://schemas.microsoft.com/office/drawing/2014/main" id="{322E6EAC-34B1-499B-BC07-918B4D091B8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Graphic 77">
              <a:extLst>
                <a:ext uri="{FF2B5EF4-FFF2-40B4-BE49-F238E27FC236}">
                  <a16:creationId xmlns:a16="http://schemas.microsoft.com/office/drawing/2014/main" id="{076E3A9D-1031-4D64-946F-7F6F3546D57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4" name="Rectangle 43">
            <a:extLst>
              <a:ext uri="{FF2B5EF4-FFF2-40B4-BE49-F238E27FC236}">
                <a16:creationId xmlns:a16="http://schemas.microsoft.com/office/drawing/2014/main" id="{469343A0-31B9-4132-8D85-32CC4E516259}"/>
              </a:ext>
            </a:extLst>
          </p:cNvPr>
          <p:cNvSpPr/>
          <p:nvPr/>
        </p:nvSpPr>
        <p:spPr>
          <a:xfrm>
            <a:off x="506806" y="5329715"/>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Do you leverage “Whole number” attributes of format “language” to filter records based on the user’s language?</a:t>
            </a:r>
          </a:p>
        </p:txBody>
      </p:sp>
      <p:grpSp>
        <p:nvGrpSpPr>
          <p:cNvPr id="46" name="Group 45">
            <a:extLst>
              <a:ext uri="{FF2B5EF4-FFF2-40B4-BE49-F238E27FC236}">
                <a16:creationId xmlns:a16="http://schemas.microsoft.com/office/drawing/2014/main" id="{9F644707-5CD1-4170-98B5-DCCF6D557B06}"/>
              </a:ext>
              <a:ext uri="{C183D7F6-B498-43B3-948B-1728B52AA6E4}">
                <adec:decorative xmlns:adec="http://schemas.microsoft.com/office/drawing/2017/decorative" val="1"/>
              </a:ext>
            </a:extLst>
          </p:cNvPr>
          <p:cNvGrpSpPr/>
          <p:nvPr/>
        </p:nvGrpSpPr>
        <p:grpSpPr>
          <a:xfrm>
            <a:off x="457200" y="5427852"/>
            <a:ext cx="326112" cy="326112"/>
            <a:chOff x="115497" y="1864737"/>
            <a:chExt cx="461744" cy="461744"/>
          </a:xfrm>
          <a:solidFill>
            <a:schemeClr val="tx2"/>
          </a:solidFill>
        </p:grpSpPr>
        <p:sp>
          <p:nvSpPr>
            <p:cNvPr id="47" name="Freeform: Shape 46">
              <a:extLst>
                <a:ext uri="{FF2B5EF4-FFF2-40B4-BE49-F238E27FC236}">
                  <a16:creationId xmlns:a16="http://schemas.microsoft.com/office/drawing/2014/main" id="{78155D70-3932-4848-91F1-FAD79F01AD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Graphic 77">
              <a:extLst>
                <a:ext uri="{FF2B5EF4-FFF2-40B4-BE49-F238E27FC236}">
                  <a16:creationId xmlns:a16="http://schemas.microsoft.com/office/drawing/2014/main" id="{D42E67AB-6D98-4E2D-8A7B-FD7BB75E3E1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2D4F5677-9F0E-4602-BE3A-7B55E164C58E}"/>
              </a:ext>
            </a:extLst>
          </p:cNvPr>
          <p:cNvSpPr/>
          <p:nvPr/>
        </p:nvSpPr>
        <p:spPr>
          <a:xfrm>
            <a:off x="6810998" y="1895261"/>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50" name="Rectangle 49">
            <a:extLst>
              <a:ext uri="{FF2B5EF4-FFF2-40B4-BE49-F238E27FC236}">
                <a16:creationId xmlns:a16="http://schemas.microsoft.com/office/drawing/2014/main" id="{278D42A1-FAD5-4239-98A7-C93B9AB0D58E}"/>
              </a:ext>
            </a:extLst>
          </p:cNvPr>
          <p:cNvSpPr/>
          <p:nvPr/>
        </p:nvSpPr>
        <p:spPr>
          <a:xfrm>
            <a:off x="6810998" y="3036576"/>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51" name="Rectangle 50">
            <a:extLst>
              <a:ext uri="{FF2B5EF4-FFF2-40B4-BE49-F238E27FC236}">
                <a16:creationId xmlns:a16="http://schemas.microsoft.com/office/drawing/2014/main" id="{AD0ED2C2-7F0A-4081-A210-C118CC40B2A2}"/>
              </a:ext>
              <a:ext uri="{C183D7F6-B498-43B3-948B-1728B52AA6E4}">
                <adec:decorative xmlns:adec="http://schemas.microsoft.com/office/drawing/2017/decorative" val="1"/>
              </a:ext>
            </a:extLst>
          </p:cNvPr>
          <p:cNvSpPr/>
          <p:nvPr/>
        </p:nvSpPr>
        <p:spPr>
          <a:xfrm>
            <a:off x="6810998" y="4177891"/>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endParaRPr lang="en-US" sz="1600" dirty="0">
              <a:solidFill>
                <a:schemeClr val="tx1"/>
              </a:solidFill>
            </a:endParaRPr>
          </a:p>
        </p:txBody>
      </p:sp>
      <p:sp>
        <p:nvSpPr>
          <p:cNvPr id="52" name="Rectangle 51">
            <a:extLst>
              <a:ext uri="{FF2B5EF4-FFF2-40B4-BE49-F238E27FC236}">
                <a16:creationId xmlns:a16="http://schemas.microsoft.com/office/drawing/2014/main" id="{CCDAE09A-7BB7-4FAA-905A-532F6527A924}"/>
              </a:ext>
            </a:extLst>
          </p:cNvPr>
          <p:cNvSpPr/>
          <p:nvPr/>
        </p:nvSpPr>
        <p:spPr>
          <a:xfrm>
            <a:off x="6810998" y="5319205"/>
            <a:ext cx="4923802" cy="10161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algn="ctr"/>
            <a:r>
              <a:rPr lang="en-US" sz="1600" dirty="0">
                <a:solidFill>
                  <a:schemeClr val="tx1"/>
                </a:solidFill>
              </a:rPr>
              <a:t>Yes/No</a:t>
            </a:r>
          </a:p>
        </p:txBody>
      </p:sp>
      <p:sp>
        <p:nvSpPr>
          <p:cNvPr id="28" name="Rectangle 27">
            <a:extLst>
              <a:ext uri="{FF2B5EF4-FFF2-40B4-BE49-F238E27FC236}">
                <a16:creationId xmlns:a16="http://schemas.microsoft.com/office/drawing/2014/main" id="{B90E22BD-CBDD-422F-8382-9E44FA4073D1}"/>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7116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Security, Relationships and Performance</a:t>
            </a:r>
          </a:p>
        </p:txBody>
      </p:sp>
      <p:cxnSp>
        <p:nvCxnSpPr>
          <p:cNvPr id="26" name="Straight Connector 25">
            <a:extLst>
              <a:ext uri="{FF2B5EF4-FFF2-40B4-BE49-F238E27FC236}">
                <a16:creationId xmlns:a16="http://schemas.microsoft.com/office/drawing/2014/main" id="{4993C292-248E-429A-A3E5-7B84DF45304C}"/>
              </a:ext>
              <a:ext uri="{C183D7F6-B498-43B3-948B-1728B52AA6E4}">
                <adec:decorative xmlns:adec="http://schemas.microsoft.com/office/drawing/2017/decorative" val="1"/>
              </a:ext>
            </a:extLst>
          </p:cNvPr>
          <p:cNvCxnSpPr>
            <a:cxnSpLocks/>
          </p:cNvCxnSpPr>
          <p:nvPr/>
        </p:nvCxnSpPr>
        <p:spPr>
          <a:xfrm>
            <a:off x="457200" y="2018427"/>
            <a:ext cx="11277600" cy="0"/>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88515510-3DD4-4BE2-B56A-B7BDDA6E957B}"/>
              </a:ext>
              <a:ext uri="{C183D7F6-B498-43B3-948B-1728B52AA6E4}">
                <adec:decorative xmlns:adec="http://schemas.microsoft.com/office/drawing/2017/decorative" val="1"/>
              </a:ext>
            </a:extLst>
          </p:cNvPr>
          <p:cNvCxnSpPr>
            <a:cxnSpLocks/>
          </p:cNvCxnSpPr>
          <p:nvPr/>
        </p:nvCxnSpPr>
        <p:spPr>
          <a:xfrm>
            <a:off x="457200" y="2961912"/>
            <a:ext cx="11277600" cy="0"/>
          </a:xfrm>
          <a:prstGeom prst="line">
            <a:avLst/>
          </a:prstGeom>
          <a:noFill/>
          <a:ln w="3175">
            <a:solidFill>
              <a:schemeClr val="bg1">
                <a:lumMod val="85000"/>
              </a:schemeClr>
            </a:solidFill>
            <a:prstDash val="dash"/>
          </a:ln>
        </p:spPr>
      </p:cxnSp>
      <p:cxnSp>
        <p:nvCxnSpPr>
          <p:cNvPr id="28" name="Straight Connector 27">
            <a:extLst>
              <a:ext uri="{FF2B5EF4-FFF2-40B4-BE49-F238E27FC236}">
                <a16:creationId xmlns:a16="http://schemas.microsoft.com/office/drawing/2014/main" id="{821C8199-8C95-4346-A582-12D3761C703F}"/>
              </a:ext>
              <a:ext uri="{C183D7F6-B498-43B3-948B-1728B52AA6E4}">
                <adec:decorative xmlns:adec="http://schemas.microsoft.com/office/drawing/2017/decorative" val="1"/>
              </a:ext>
            </a:extLst>
          </p:cNvPr>
          <p:cNvCxnSpPr>
            <a:cxnSpLocks/>
          </p:cNvCxnSpPr>
          <p:nvPr/>
        </p:nvCxnSpPr>
        <p:spPr>
          <a:xfrm>
            <a:off x="457200" y="3905397"/>
            <a:ext cx="11277600" cy="0"/>
          </a:xfrm>
          <a:prstGeom prst="line">
            <a:avLst/>
          </a:prstGeom>
          <a:noFill/>
          <a:ln w="3175">
            <a:solidFill>
              <a:schemeClr val="bg1">
                <a:lumMod val="85000"/>
              </a:schemeClr>
            </a:solidFill>
            <a:prstDash val="dash"/>
          </a:ln>
        </p:spPr>
      </p:cxnSp>
      <p:cxnSp>
        <p:nvCxnSpPr>
          <p:cNvPr id="29" name="Straight Connector 28">
            <a:extLst>
              <a:ext uri="{FF2B5EF4-FFF2-40B4-BE49-F238E27FC236}">
                <a16:creationId xmlns:a16="http://schemas.microsoft.com/office/drawing/2014/main" id="{F3C3D924-B028-49A8-9B3F-1152D99C5130}"/>
              </a:ext>
              <a:ext uri="{C183D7F6-B498-43B3-948B-1728B52AA6E4}">
                <adec:decorative xmlns:adec="http://schemas.microsoft.com/office/drawing/2017/decorative" val="1"/>
              </a:ext>
            </a:extLst>
          </p:cNvPr>
          <p:cNvCxnSpPr>
            <a:cxnSpLocks/>
          </p:cNvCxnSpPr>
          <p:nvPr/>
        </p:nvCxnSpPr>
        <p:spPr>
          <a:xfrm>
            <a:off x="457200" y="4848882"/>
            <a:ext cx="11277600" cy="0"/>
          </a:xfrm>
          <a:prstGeom prst="line">
            <a:avLst/>
          </a:prstGeom>
          <a:noFill/>
          <a:ln w="3175">
            <a:solidFill>
              <a:schemeClr val="bg1">
                <a:lumMod val="85000"/>
              </a:schemeClr>
            </a:solidFill>
            <a:prstDash val="dash"/>
          </a:ln>
        </p:spPr>
      </p:cxnSp>
      <p:grpSp>
        <p:nvGrpSpPr>
          <p:cNvPr id="30" name="Group 29">
            <a:extLst>
              <a:ext uri="{FF2B5EF4-FFF2-40B4-BE49-F238E27FC236}">
                <a16:creationId xmlns:a16="http://schemas.microsoft.com/office/drawing/2014/main" id="{5FB0B0F4-252E-4339-A7A3-ADD904949E2A}"/>
              </a:ext>
              <a:ext uri="{C183D7F6-B498-43B3-948B-1728B52AA6E4}">
                <adec:decorative xmlns:adec="http://schemas.microsoft.com/office/drawing/2017/decorative" val="1"/>
              </a:ext>
            </a:extLst>
          </p:cNvPr>
          <p:cNvGrpSpPr/>
          <p:nvPr/>
        </p:nvGrpSpPr>
        <p:grpSpPr>
          <a:xfrm>
            <a:off x="457200" y="1162206"/>
            <a:ext cx="6218238" cy="584775"/>
            <a:chOff x="457200" y="2018373"/>
            <a:chExt cx="6218238" cy="584775"/>
          </a:xfrm>
        </p:grpSpPr>
        <p:sp>
          <p:nvSpPr>
            <p:cNvPr id="34" name="Rectangle 33">
              <a:extLst>
                <a:ext uri="{FF2B5EF4-FFF2-40B4-BE49-F238E27FC236}">
                  <a16:creationId xmlns:a16="http://schemas.microsoft.com/office/drawing/2014/main" id="{427DB682-D7E9-4317-B086-00B73ED4E2C8}"/>
                </a:ext>
              </a:extLst>
            </p:cNvPr>
            <p:cNvSpPr/>
            <p:nvPr/>
          </p:nvSpPr>
          <p:spPr>
            <a:xfrm>
              <a:off x="506805" y="2018373"/>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considered using User/Team owned vs Organization-owned entities?</a:t>
              </a:r>
            </a:p>
          </p:txBody>
        </p:sp>
        <p:grpSp>
          <p:nvGrpSpPr>
            <p:cNvPr id="36" name="Group 35">
              <a:extLst>
                <a:ext uri="{FF2B5EF4-FFF2-40B4-BE49-F238E27FC236}">
                  <a16:creationId xmlns:a16="http://schemas.microsoft.com/office/drawing/2014/main" id="{F3083307-4BB4-4CC3-B3B4-B7855A28EE08}"/>
                </a:ext>
              </a:extLst>
            </p:cNvPr>
            <p:cNvGrpSpPr/>
            <p:nvPr/>
          </p:nvGrpSpPr>
          <p:grpSpPr>
            <a:xfrm>
              <a:off x="457200" y="2147704"/>
              <a:ext cx="326112" cy="326112"/>
              <a:chOff x="115497" y="1864737"/>
              <a:chExt cx="461744" cy="461744"/>
            </a:xfrm>
            <a:solidFill>
              <a:schemeClr val="tx2"/>
            </a:solidFill>
          </p:grpSpPr>
          <p:sp>
            <p:nvSpPr>
              <p:cNvPr id="40" name="Freeform: Shape 39">
                <a:extLst>
                  <a:ext uri="{FF2B5EF4-FFF2-40B4-BE49-F238E27FC236}">
                    <a16:creationId xmlns:a16="http://schemas.microsoft.com/office/drawing/2014/main" id="{4EF4976A-9375-4782-AF24-E38C6623FC5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Graphic 77">
                <a:extLst>
                  <a:ext uri="{FF2B5EF4-FFF2-40B4-BE49-F238E27FC236}">
                    <a16:creationId xmlns:a16="http://schemas.microsoft.com/office/drawing/2014/main" id="{47C15B23-BC7D-469A-984A-EE97CA4EE56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6" name="Group 45">
            <a:extLst>
              <a:ext uri="{FF2B5EF4-FFF2-40B4-BE49-F238E27FC236}">
                <a16:creationId xmlns:a16="http://schemas.microsoft.com/office/drawing/2014/main" id="{BA0C8337-D41D-4B6F-8D3A-32D663817AC8}"/>
              </a:ext>
              <a:ext uri="{C183D7F6-B498-43B3-948B-1728B52AA6E4}">
                <adec:decorative xmlns:adec="http://schemas.microsoft.com/office/drawing/2017/decorative" val="1"/>
              </a:ext>
            </a:extLst>
          </p:cNvPr>
          <p:cNvGrpSpPr/>
          <p:nvPr/>
        </p:nvGrpSpPr>
        <p:grpSpPr>
          <a:xfrm>
            <a:off x="457200" y="2074671"/>
            <a:ext cx="6218238" cy="830997"/>
            <a:chOff x="457200" y="2838747"/>
            <a:chExt cx="6218238" cy="830997"/>
          </a:xfrm>
        </p:grpSpPr>
        <p:sp>
          <p:nvSpPr>
            <p:cNvPr id="47" name="Rectangle 46">
              <a:extLst>
                <a:ext uri="{FF2B5EF4-FFF2-40B4-BE49-F238E27FC236}">
                  <a16:creationId xmlns:a16="http://schemas.microsoft.com/office/drawing/2014/main" id="{6779F32A-15BC-496F-86DB-96212D4893A9}"/>
                </a:ext>
              </a:extLst>
            </p:cNvPr>
            <p:cNvSpPr/>
            <p:nvPr/>
          </p:nvSpPr>
          <p:spPr>
            <a:xfrm>
              <a:off x="506805" y="2838747"/>
              <a:ext cx="616863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reviewed relationships within your data model and their impact on security? </a:t>
              </a:r>
              <a:r>
                <a:rPr lang="en-US" sz="1600" i="1" dirty="0">
                  <a:solidFill>
                    <a:schemeClr val="tx1"/>
                  </a:solidFill>
                </a:rPr>
                <a:t>(E.g. the Reparent behavior can create implicit sharing)</a:t>
              </a:r>
            </a:p>
          </p:txBody>
        </p:sp>
        <p:grpSp>
          <p:nvGrpSpPr>
            <p:cNvPr id="48" name="Group 47">
              <a:extLst>
                <a:ext uri="{FF2B5EF4-FFF2-40B4-BE49-F238E27FC236}">
                  <a16:creationId xmlns:a16="http://schemas.microsoft.com/office/drawing/2014/main" id="{2E58734E-58FA-4ECB-9A5B-2152429DE764}"/>
                </a:ext>
              </a:extLst>
            </p:cNvPr>
            <p:cNvGrpSpPr/>
            <p:nvPr/>
          </p:nvGrpSpPr>
          <p:grpSpPr>
            <a:xfrm>
              <a:off x="457200" y="3091189"/>
              <a:ext cx="326112" cy="326112"/>
              <a:chOff x="115497" y="1864737"/>
              <a:chExt cx="461744" cy="461744"/>
            </a:xfrm>
            <a:solidFill>
              <a:schemeClr val="tx2"/>
            </a:solidFill>
          </p:grpSpPr>
          <p:sp>
            <p:nvSpPr>
              <p:cNvPr id="49" name="Freeform: Shape 48">
                <a:extLst>
                  <a:ext uri="{FF2B5EF4-FFF2-40B4-BE49-F238E27FC236}">
                    <a16:creationId xmlns:a16="http://schemas.microsoft.com/office/drawing/2014/main" id="{4177E9B6-D85F-4A8B-BA49-2DFB36452DB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Graphic 77">
                <a:extLst>
                  <a:ext uri="{FF2B5EF4-FFF2-40B4-BE49-F238E27FC236}">
                    <a16:creationId xmlns:a16="http://schemas.microsoft.com/office/drawing/2014/main" id="{D8199FA0-F47A-44F3-9145-767FBA3A8B4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51" name="Group 50">
            <a:extLst>
              <a:ext uri="{FF2B5EF4-FFF2-40B4-BE49-F238E27FC236}">
                <a16:creationId xmlns:a16="http://schemas.microsoft.com/office/drawing/2014/main" id="{0D1F6AF7-6F29-49BC-92ED-D1A55A14DE71}"/>
              </a:ext>
              <a:ext uri="{C183D7F6-B498-43B3-948B-1728B52AA6E4}">
                <adec:decorative xmlns:adec="http://schemas.microsoft.com/office/drawing/2017/decorative" val="1"/>
              </a:ext>
            </a:extLst>
          </p:cNvPr>
          <p:cNvGrpSpPr/>
          <p:nvPr/>
        </p:nvGrpSpPr>
        <p:grpSpPr>
          <a:xfrm>
            <a:off x="457200" y="4084752"/>
            <a:ext cx="6218238" cy="584775"/>
            <a:chOff x="457200" y="4725717"/>
            <a:chExt cx="6218238" cy="584775"/>
          </a:xfrm>
        </p:grpSpPr>
        <p:sp>
          <p:nvSpPr>
            <p:cNvPr id="52" name="Rectangle 51">
              <a:extLst>
                <a:ext uri="{FF2B5EF4-FFF2-40B4-BE49-F238E27FC236}">
                  <a16:creationId xmlns:a16="http://schemas.microsoft.com/office/drawing/2014/main" id="{3AA45800-F8B1-4449-9DC9-8A879631CAAB}"/>
                </a:ext>
              </a:extLst>
            </p:cNvPr>
            <p:cNvSpPr/>
            <p:nvPr/>
          </p:nvSpPr>
          <p:spPr>
            <a:xfrm>
              <a:off x="506805" y="472571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considered moving sensitive data to a</a:t>
              </a:r>
              <a:br>
                <a:rPr lang="en-US" sz="1600" dirty="0">
                  <a:solidFill>
                    <a:schemeClr val="tx1"/>
                  </a:solidFill>
                </a:rPr>
              </a:br>
              <a:r>
                <a:rPr lang="en-US" sz="1600" dirty="0">
                  <a:solidFill>
                    <a:schemeClr val="tx1"/>
                  </a:solidFill>
                </a:rPr>
                <a:t>separate entity?</a:t>
              </a:r>
            </a:p>
          </p:txBody>
        </p:sp>
        <p:grpSp>
          <p:nvGrpSpPr>
            <p:cNvPr id="53" name="Group 52">
              <a:extLst>
                <a:ext uri="{FF2B5EF4-FFF2-40B4-BE49-F238E27FC236}">
                  <a16:creationId xmlns:a16="http://schemas.microsoft.com/office/drawing/2014/main" id="{D6DFF5CC-7649-451F-92F6-B29E9A943646}"/>
                </a:ext>
              </a:extLst>
            </p:cNvPr>
            <p:cNvGrpSpPr/>
            <p:nvPr/>
          </p:nvGrpSpPr>
          <p:grpSpPr>
            <a:xfrm>
              <a:off x="457200" y="4855048"/>
              <a:ext cx="326112" cy="326112"/>
              <a:chOff x="457200" y="4953637"/>
              <a:chExt cx="326112" cy="326112"/>
            </a:xfrm>
          </p:grpSpPr>
          <p:sp>
            <p:nvSpPr>
              <p:cNvPr id="54" name="Freeform: Shape 53">
                <a:extLst>
                  <a:ext uri="{FF2B5EF4-FFF2-40B4-BE49-F238E27FC236}">
                    <a16:creationId xmlns:a16="http://schemas.microsoft.com/office/drawing/2014/main" id="{F1891EA6-6AD8-4B2D-ADB8-7987058CE84A}"/>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Graphic 77">
                <a:extLst>
                  <a:ext uri="{FF2B5EF4-FFF2-40B4-BE49-F238E27FC236}">
                    <a16:creationId xmlns:a16="http://schemas.microsoft.com/office/drawing/2014/main" id="{F93BFBB2-B9D8-4EC4-B0AC-D70D5E26E704}"/>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56" name="Rectangle 55">
            <a:extLst>
              <a:ext uri="{FF2B5EF4-FFF2-40B4-BE49-F238E27FC236}">
                <a16:creationId xmlns:a16="http://schemas.microsoft.com/office/drawing/2014/main" id="{5EA8B1F2-969A-43DF-B1F0-0189E95CD291}"/>
              </a:ext>
            </a:extLst>
          </p:cNvPr>
          <p:cNvSpPr/>
          <p:nvPr/>
        </p:nvSpPr>
        <p:spPr>
          <a:xfrm>
            <a:off x="6810998" y="395419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/No</a:t>
            </a:r>
          </a:p>
        </p:txBody>
      </p:sp>
      <p:grpSp>
        <p:nvGrpSpPr>
          <p:cNvPr id="57" name="Group 56">
            <a:extLst>
              <a:ext uri="{FF2B5EF4-FFF2-40B4-BE49-F238E27FC236}">
                <a16:creationId xmlns:a16="http://schemas.microsoft.com/office/drawing/2014/main" id="{2652FE81-F96D-484D-95BF-617196F8FFCF}"/>
              </a:ext>
              <a:ext uri="{C183D7F6-B498-43B3-948B-1728B52AA6E4}">
                <adec:decorative xmlns:adec="http://schemas.microsoft.com/office/drawing/2017/decorative" val="1"/>
              </a:ext>
            </a:extLst>
          </p:cNvPr>
          <p:cNvGrpSpPr/>
          <p:nvPr/>
        </p:nvGrpSpPr>
        <p:grpSpPr>
          <a:xfrm>
            <a:off x="457200" y="5028240"/>
            <a:ext cx="6218238" cy="584775"/>
            <a:chOff x="457200" y="5664427"/>
            <a:chExt cx="6218238" cy="584775"/>
          </a:xfrm>
        </p:grpSpPr>
        <p:sp>
          <p:nvSpPr>
            <p:cNvPr id="58" name="Rectangle 57">
              <a:extLst>
                <a:ext uri="{FF2B5EF4-FFF2-40B4-BE49-F238E27FC236}">
                  <a16:creationId xmlns:a16="http://schemas.microsoft.com/office/drawing/2014/main" id="{87E1B6AA-00D1-44F3-BE18-B00B4CFEECD9}"/>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track or have naming conventions for sensitive PII fields (e.g. for GDPR)</a:t>
              </a:r>
            </a:p>
          </p:txBody>
        </p:sp>
        <p:grpSp>
          <p:nvGrpSpPr>
            <p:cNvPr id="59" name="Group 58">
              <a:extLst>
                <a:ext uri="{FF2B5EF4-FFF2-40B4-BE49-F238E27FC236}">
                  <a16:creationId xmlns:a16="http://schemas.microsoft.com/office/drawing/2014/main" id="{A39BF353-E8D8-43C6-9E7D-6235E111C97D}"/>
                </a:ext>
              </a:extLst>
            </p:cNvPr>
            <p:cNvGrpSpPr/>
            <p:nvPr/>
          </p:nvGrpSpPr>
          <p:grpSpPr>
            <a:xfrm>
              <a:off x="457200" y="5793758"/>
              <a:ext cx="326112" cy="326112"/>
              <a:chOff x="115497" y="1864737"/>
              <a:chExt cx="461744" cy="461744"/>
            </a:xfrm>
            <a:solidFill>
              <a:schemeClr val="tx2"/>
            </a:solidFill>
          </p:grpSpPr>
          <p:sp>
            <p:nvSpPr>
              <p:cNvPr id="60" name="Freeform: Shape 59">
                <a:extLst>
                  <a:ext uri="{FF2B5EF4-FFF2-40B4-BE49-F238E27FC236}">
                    <a16:creationId xmlns:a16="http://schemas.microsoft.com/office/drawing/2014/main" id="{CD961FFC-A0EC-4B27-8A7F-CFEBF0ECBB8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Graphic 77">
                <a:extLst>
                  <a:ext uri="{FF2B5EF4-FFF2-40B4-BE49-F238E27FC236}">
                    <a16:creationId xmlns:a16="http://schemas.microsoft.com/office/drawing/2014/main" id="{51CE8B48-91B8-48D6-B12F-455E1179722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62" name="Rectangle 61">
            <a:extLst>
              <a:ext uri="{FF2B5EF4-FFF2-40B4-BE49-F238E27FC236}">
                <a16:creationId xmlns:a16="http://schemas.microsoft.com/office/drawing/2014/main" id="{19A10495-5187-48D3-8620-7C1AC4C778E7}"/>
              </a:ext>
            </a:extLst>
          </p:cNvPr>
          <p:cNvSpPr/>
          <p:nvPr/>
        </p:nvSpPr>
        <p:spPr>
          <a:xfrm>
            <a:off x="6810998" y="4897680"/>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/No</a:t>
            </a:r>
          </a:p>
        </p:txBody>
      </p:sp>
      <p:sp>
        <p:nvSpPr>
          <p:cNvPr id="63" name="Rectangle 62">
            <a:extLst>
              <a:ext uri="{FF2B5EF4-FFF2-40B4-BE49-F238E27FC236}">
                <a16:creationId xmlns:a16="http://schemas.microsoft.com/office/drawing/2014/main" id="{42D9CC00-813F-4127-95B6-A4917BE648BF}"/>
              </a:ext>
            </a:extLst>
          </p:cNvPr>
          <p:cNvSpPr/>
          <p:nvPr/>
        </p:nvSpPr>
        <p:spPr>
          <a:xfrm>
            <a:off x="6810998" y="112373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/No</a:t>
            </a:r>
          </a:p>
        </p:txBody>
      </p:sp>
      <p:sp>
        <p:nvSpPr>
          <p:cNvPr id="64" name="Rectangle 63">
            <a:extLst>
              <a:ext uri="{FF2B5EF4-FFF2-40B4-BE49-F238E27FC236}">
                <a16:creationId xmlns:a16="http://schemas.microsoft.com/office/drawing/2014/main" id="{02AE6B61-AC24-4998-951C-391BE30B794F}"/>
              </a:ext>
            </a:extLst>
          </p:cNvPr>
          <p:cNvSpPr/>
          <p:nvPr/>
        </p:nvSpPr>
        <p:spPr>
          <a:xfrm>
            <a:off x="6810998" y="206722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/No</a:t>
            </a:r>
          </a:p>
        </p:txBody>
      </p:sp>
      <p:grpSp>
        <p:nvGrpSpPr>
          <p:cNvPr id="65" name="Group 64">
            <a:extLst>
              <a:ext uri="{FF2B5EF4-FFF2-40B4-BE49-F238E27FC236}">
                <a16:creationId xmlns:a16="http://schemas.microsoft.com/office/drawing/2014/main" id="{50BAE8B1-0956-4044-B87B-4A480FA20787}"/>
              </a:ext>
              <a:ext uri="{C183D7F6-B498-43B3-948B-1728B52AA6E4}">
                <adec:decorative xmlns:adec="http://schemas.microsoft.com/office/drawing/2017/decorative" val="1"/>
              </a:ext>
            </a:extLst>
          </p:cNvPr>
          <p:cNvGrpSpPr/>
          <p:nvPr/>
        </p:nvGrpSpPr>
        <p:grpSpPr>
          <a:xfrm>
            <a:off x="457200" y="3264377"/>
            <a:ext cx="6218238" cy="338554"/>
            <a:chOff x="457200" y="4028453"/>
            <a:chExt cx="6218238" cy="338554"/>
          </a:xfrm>
        </p:grpSpPr>
        <p:sp>
          <p:nvSpPr>
            <p:cNvPr id="66" name="Rectangle 65">
              <a:extLst>
                <a:ext uri="{FF2B5EF4-FFF2-40B4-BE49-F238E27FC236}">
                  <a16:creationId xmlns:a16="http://schemas.microsoft.com/office/drawing/2014/main" id="{AA7D1CA7-512A-48B7-A723-A29F0F11EA70}"/>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Do you use Field-Level Security?</a:t>
              </a:r>
            </a:p>
          </p:txBody>
        </p:sp>
        <p:grpSp>
          <p:nvGrpSpPr>
            <p:cNvPr id="67" name="Group 66">
              <a:extLst>
                <a:ext uri="{FF2B5EF4-FFF2-40B4-BE49-F238E27FC236}">
                  <a16:creationId xmlns:a16="http://schemas.microsoft.com/office/drawing/2014/main" id="{05322E5D-ED1C-47F1-A76F-3696A5563F57}"/>
                </a:ext>
              </a:extLst>
            </p:cNvPr>
            <p:cNvGrpSpPr/>
            <p:nvPr/>
          </p:nvGrpSpPr>
          <p:grpSpPr>
            <a:xfrm>
              <a:off x="457200" y="4034674"/>
              <a:ext cx="326112" cy="326112"/>
              <a:chOff x="457200" y="4267823"/>
              <a:chExt cx="326112" cy="326112"/>
            </a:xfrm>
          </p:grpSpPr>
          <p:sp>
            <p:nvSpPr>
              <p:cNvPr id="68" name="Freeform: Shape 67">
                <a:extLst>
                  <a:ext uri="{FF2B5EF4-FFF2-40B4-BE49-F238E27FC236}">
                    <a16:creationId xmlns:a16="http://schemas.microsoft.com/office/drawing/2014/main" id="{A5E77CFC-4E43-4001-BE6E-8B9AA47C1518}"/>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Graphic 77">
                <a:extLst>
                  <a:ext uri="{FF2B5EF4-FFF2-40B4-BE49-F238E27FC236}">
                    <a16:creationId xmlns:a16="http://schemas.microsoft.com/office/drawing/2014/main" id="{099689AA-173E-4023-8FF4-125F95E516BB}"/>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70" name="Rectangle 69">
            <a:extLst>
              <a:ext uri="{FF2B5EF4-FFF2-40B4-BE49-F238E27FC236}">
                <a16:creationId xmlns:a16="http://schemas.microsoft.com/office/drawing/2014/main" id="{4C0510CB-025C-466A-8FE2-7E2DB9B1F861}"/>
              </a:ext>
            </a:extLst>
          </p:cNvPr>
          <p:cNvSpPr/>
          <p:nvPr/>
        </p:nvSpPr>
        <p:spPr>
          <a:xfrm>
            <a:off x="6810998" y="301070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/No</a:t>
            </a:r>
          </a:p>
        </p:txBody>
      </p:sp>
      <p:sp>
        <p:nvSpPr>
          <p:cNvPr id="38" name="Rectangle 37">
            <a:extLst>
              <a:ext uri="{FF2B5EF4-FFF2-40B4-BE49-F238E27FC236}">
                <a16:creationId xmlns:a16="http://schemas.microsoft.com/office/drawing/2014/main" id="{F432969E-81C0-4D19-B6FB-E05654C68254}"/>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cxnSp>
        <p:nvCxnSpPr>
          <p:cNvPr id="3" name="Straight Connector 2">
            <a:extLst>
              <a:ext uri="{FF2B5EF4-FFF2-40B4-BE49-F238E27FC236}">
                <a16:creationId xmlns:a16="http://schemas.microsoft.com/office/drawing/2014/main" id="{CEEB9DE9-00AF-440B-8774-97B4C31C7296}"/>
              </a:ext>
              <a:ext uri="{C183D7F6-B498-43B3-948B-1728B52AA6E4}">
                <adec:decorative xmlns:adec="http://schemas.microsoft.com/office/drawing/2017/decorative" val="1"/>
              </a:ext>
            </a:extLst>
          </p:cNvPr>
          <p:cNvCxnSpPr>
            <a:cxnSpLocks/>
          </p:cNvCxnSpPr>
          <p:nvPr/>
        </p:nvCxnSpPr>
        <p:spPr>
          <a:xfrm>
            <a:off x="457200" y="5804356"/>
            <a:ext cx="11277600" cy="0"/>
          </a:xfrm>
          <a:prstGeom prst="line">
            <a:avLst/>
          </a:prstGeom>
          <a:noFill/>
          <a:ln w="3175">
            <a:solidFill>
              <a:schemeClr val="bg1">
                <a:lumMod val="85000"/>
              </a:schemeClr>
            </a:solidFill>
            <a:prstDash val="dash"/>
          </a:ln>
        </p:spPr>
      </p:cxnSp>
      <p:grpSp>
        <p:nvGrpSpPr>
          <p:cNvPr id="4" name="Group 3">
            <a:extLst>
              <a:ext uri="{FF2B5EF4-FFF2-40B4-BE49-F238E27FC236}">
                <a16:creationId xmlns:a16="http://schemas.microsoft.com/office/drawing/2014/main" id="{E5EE5645-13BE-4407-92A6-0D99C9D7DE3D}"/>
              </a:ext>
              <a:ext uri="{C183D7F6-B498-43B3-948B-1728B52AA6E4}">
                <adec:decorative xmlns:adec="http://schemas.microsoft.com/office/drawing/2017/decorative" val="1"/>
              </a:ext>
            </a:extLst>
          </p:cNvPr>
          <p:cNvGrpSpPr/>
          <p:nvPr/>
        </p:nvGrpSpPr>
        <p:grpSpPr>
          <a:xfrm>
            <a:off x="457200" y="5983714"/>
            <a:ext cx="6218238" cy="584775"/>
            <a:chOff x="457200" y="5664427"/>
            <a:chExt cx="6218238" cy="584775"/>
          </a:xfrm>
        </p:grpSpPr>
        <p:sp>
          <p:nvSpPr>
            <p:cNvPr id="102" name="Rectangle 101">
              <a:extLst>
                <a:ext uri="{FF2B5EF4-FFF2-40B4-BE49-F238E27FC236}">
                  <a16:creationId xmlns:a16="http://schemas.microsoft.com/office/drawing/2014/main" id="{BF677727-2D0E-4B78-BE9E-7C5722615B08}"/>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Are you aware of a 4TB technical limitation for Common Data Service Database storage and designing accordingly?</a:t>
              </a:r>
            </a:p>
          </p:txBody>
        </p:sp>
        <p:grpSp>
          <p:nvGrpSpPr>
            <p:cNvPr id="103" name="Group 102">
              <a:extLst>
                <a:ext uri="{FF2B5EF4-FFF2-40B4-BE49-F238E27FC236}">
                  <a16:creationId xmlns:a16="http://schemas.microsoft.com/office/drawing/2014/main" id="{70589DAA-0113-4CE4-A289-69DAC4929F4F}"/>
                </a:ext>
              </a:extLst>
            </p:cNvPr>
            <p:cNvGrpSpPr/>
            <p:nvPr/>
          </p:nvGrpSpPr>
          <p:grpSpPr>
            <a:xfrm>
              <a:off x="457200" y="5793758"/>
              <a:ext cx="326112" cy="326112"/>
              <a:chOff x="115497" y="1864737"/>
              <a:chExt cx="461744" cy="461744"/>
            </a:xfrm>
            <a:solidFill>
              <a:schemeClr val="tx2"/>
            </a:solidFill>
          </p:grpSpPr>
          <p:sp>
            <p:nvSpPr>
              <p:cNvPr id="104" name="Freeform: Shape 103">
                <a:extLst>
                  <a:ext uri="{FF2B5EF4-FFF2-40B4-BE49-F238E27FC236}">
                    <a16:creationId xmlns:a16="http://schemas.microsoft.com/office/drawing/2014/main" id="{F5B28A6B-18CD-48E4-B57E-FAD3C9F5D6F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Graphic 77">
                <a:extLst>
                  <a:ext uri="{FF2B5EF4-FFF2-40B4-BE49-F238E27FC236}">
                    <a16:creationId xmlns:a16="http://schemas.microsoft.com/office/drawing/2014/main" id="{EA8B886B-98C2-4052-AAA5-488D28BABDD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5" name="Rectangle 4">
            <a:extLst>
              <a:ext uri="{FF2B5EF4-FFF2-40B4-BE49-F238E27FC236}">
                <a16:creationId xmlns:a16="http://schemas.microsoft.com/office/drawing/2014/main" id="{7E43FF40-AADE-42D2-A557-5028BC386815}"/>
              </a:ext>
            </a:extLst>
          </p:cNvPr>
          <p:cNvSpPr/>
          <p:nvPr/>
        </p:nvSpPr>
        <p:spPr>
          <a:xfrm>
            <a:off x="6810998" y="5853154"/>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1600" dirty="0">
                <a:solidFill>
                  <a:schemeClr val="tx1"/>
                </a:solidFill>
              </a:rPr>
              <a:t>Yes /No</a:t>
            </a:r>
          </a:p>
        </p:txBody>
      </p:sp>
    </p:spTree>
    <p:extLst>
      <p:ext uri="{BB962C8B-B14F-4D97-AF65-F5344CB8AC3E}">
        <p14:creationId xmlns:p14="http://schemas.microsoft.com/office/powerpoint/2010/main" val="87405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Fields: Alternate Keys, Calculated &amp; Rollup</a:t>
            </a:r>
            <a:endParaRPr lang="en-US" dirty="0"/>
          </a:p>
        </p:txBody>
      </p:sp>
      <p:cxnSp>
        <p:nvCxnSpPr>
          <p:cNvPr id="25" name="Straight Connector 24">
            <a:extLst>
              <a:ext uri="{FF2B5EF4-FFF2-40B4-BE49-F238E27FC236}">
                <a16:creationId xmlns:a16="http://schemas.microsoft.com/office/drawing/2014/main" id="{2CC6876F-2082-44A5-93B9-2DF66F072411}"/>
              </a:ext>
              <a:ext uri="{C183D7F6-B498-43B3-948B-1728B52AA6E4}">
                <adec:decorative xmlns:adec="http://schemas.microsoft.com/office/drawing/2017/decorative" val="1"/>
              </a:ext>
            </a:extLst>
          </p:cNvPr>
          <p:cNvCxnSpPr>
            <a:cxnSpLocks/>
          </p:cNvCxnSpPr>
          <p:nvPr/>
        </p:nvCxnSpPr>
        <p:spPr>
          <a:xfrm>
            <a:off x="457200" y="2789952"/>
            <a:ext cx="11277600" cy="0"/>
          </a:xfrm>
          <a:prstGeom prst="line">
            <a:avLst/>
          </a:prstGeom>
          <a:noFill/>
          <a:ln w="3175">
            <a:solidFill>
              <a:schemeClr val="bg1">
                <a:lumMod val="85000"/>
              </a:schemeClr>
            </a:solidFill>
            <a:prstDash val="dash"/>
          </a:ln>
        </p:spPr>
      </p:cxnSp>
      <p:cxnSp>
        <p:nvCxnSpPr>
          <p:cNvPr id="26" name="Straight Connector 25">
            <a:extLst>
              <a:ext uri="{FF2B5EF4-FFF2-40B4-BE49-F238E27FC236}">
                <a16:creationId xmlns:a16="http://schemas.microsoft.com/office/drawing/2014/main" id="{B1A6E6D4-8092-4244-98C0-859F969B20EB}"/>
              </a:ext>
              <a:ext uri="{C183D7F6-B498-43B3-948B-1728B52AA6E4}">
                <adec:decorative xmlns:adec="http://schemas.microsoft.com/office/drawing/2017/decorative" val="1"/>
              </a:ext>
            </a:extLst>
          </p:cNvPr>
          <p:cNvCxnSpPr>
            <a:cxnSpLocks/>
          </p:cNvCxnSpPr>
          <p:nvPr/>
        </p:nvCxnSpPr>
        <p:spPr>
          <a:xfrm>
            <a:off x="457200" y="3733437"/>
            <a:ext cx="11277600" cy="0"/>
          </a:xfrm>
          <a:prstGeom prst="line">
            <a:avLst/>
          </a:prstGeom>
          <a:noFill/>
          <a:ln w="3175">
            <a:solidFill>
              <a:schemeClr val="bg1">
                <a:lumMod val="85000"/>
              </a:schemeClr>
            </a:solidFill>
            <a:prstDash val="dash"/>
          </a:ln>
        </p:spPr>
      </p:cxnSp>
      <p:cxnSp>
        <p:nvCxnSpPr>
          <p:cNvPr id="27" name="Straight Connector 26">
            <a:extLst>
              <a:ext uri="{FF2B5EF4-FFF2-40B4-BE49-F238E27FC236}">
                <a16:creationId xmlns:a16="http://schemas.microsoft.com/office/drawing/2014/main" id="{382AACE5-7794-492D-B1ED-F3BE73FDE18F}"/>
              </a:ext>
              <a:ext uri="{C183D7F6-B498-43B3-948B-1728B52AA6E4}">
                <adec:decorative xmlns:adec="http://schemas.microsoft.com/office/drawing/2017/decorative" val="1"/>
              </a:ext>
            </a:extLst>
          </p:cNvPr>
          <p:cNvCxnSpPr>
            <a:cxnSpLocks/>
          </p:cNvCxnSpPr>
          <p:nvPr/>
        </p:nvCxnSpPr>
        <p:spPr>
          <a:xfrm>
            <a:off x="457200" y="4676922"/>
            <a:ext cx="11277600" cy="0"/>
          </a:xfrm>
          <a:prstGeom prst="line">
            <a:avLst/>
          </a:prstGeom>
          <a:noFill/>
          <a:ln w="3175">
            <a:solidFill>
              <a:schemeClr val="bg1">
                <a:lumMod val="85000"/>
              </a:schemeClr>
            </a:solidFill>
            <a:prstDash val="dash"/>
          </a:ln>
        </p:spPr>
      </p:cxnSp>
      <p:cxnSp>
        <p:nvCxnSpPr>
          <p:cNvPr id="28" name="Straight Connector 27">
            <a:extLst>
              <a:ext uri="{FF2B5EF4-FFF2-40B4-BE49-F238E27FC236}">
                <a16:creationId xmlns:a16="http://schemas.microsoft.com/office/drawing/2014/main" id="{EA8D797D-AE40-4993-A154-FC63332BEF75}"/>
              </a:ext>
              <a:ext uri="{C183D7F6-B498-43B3-948B-1728B52AA6E4}">
                <adec:decorative xmlns:adec="http://schemas.microsoft.com/office/drawing/2017/decorative" val="1"/>
              </a:ext>
            </a:extLst>
          </p:cNvPr>
          <p:cNvCxnSpPr>
            <a:cxnSpLocks/>
          </p:cNvCxnSpPr>
          <p:nvPr/>
        </p:nvCxnSpPr>
        <p:spPr>
          <a:xfrm>
            <a:off x="457200" y="5620407"/>
            <a:ext cx="11277600" cy="0"/>
          </a:xfrm>
          <a:prstGeom prst="line">
            <a:avLst/>
          </a:prstGeom>
          <a:noFill/>
          <a:ln w="3175">
            <a:solidFill>
              <a:schemeClr val="bg1">
                <a:lumMod val="85000"/>
              </a:schemeClr>
            </a:solidFill>
            <a:prstDash val="dash"/>
          </a:ln>
        </p:spPr>
      </p:cxnSp>
      <p:grpSp>
        <p:nvGrpSpPr>
          <p:cNvPr id="29" name="Group 28">
            <a:extLst>
              <a:ext uri="{FF2B5EF4-FFF2-40B4-BE49-F238E27FC236}">
                <a16:creationId xmlns:a16="http://schemas.microsoft.com/office/drawing/2014/main" id="{D931C31E-0C80-42A7-983C-BB0D0C51BE1E}"/>
              </a:ext>
              <a:ext uri="{C183D7F6-B498-43B3-948B-1728B52AA6E4}">
                <adec:decorative xmlns:adec="http://schemas.microsoft.com/office/drawing/2017/decorative" val="1"/>
              </a:ext>
            </a:extLst>
          </p:cNvPr>
          <p:cNvGrpSpPr/>
          <p:nvPr/>
        </p:nvGrpSpPr>
        <p:grpSpPr>
          <a:xfrm>
            <a:off x="457200" y="2056841"/>
            <a:ext cx="6218238" cy="338554"/>
            <a:chOff x="457200" y="2141483"/>
            <a:chExt cx="6218238" cy="338554"/>
          </a:xfrm>
        </p:grpSpPr>
        <p:sp>
          <p:nvSpPr>
            <p:cNvPr id="30" name="Rectangle 29">
              <a:extLst>
                <a:ext uri="{FF2B5EF4-FFF2-40B4-BE49-F238E27FC236}">
                  <a16:creationId xmlns:a16="http://schemas.microsoft.com/office/drawing/2014/main" id="{DA074691-AA09-4438-B096-5783B3C24CE3}"/>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Are you using Alternate Keys?</a:t>
              </a:r>
            </a:p>
          </p:txBody>
        </p:sp>
        <p:grpSp>
          <p:nvGrpSpPr>
            <p:cNvPr id="31" name="Group 30">
              <a:extLst>
                <a:ext uri="{FF2B5EF4-FFF2-40B4-BE49-F238E27FC236}">
                  <a16:creationId xmlns:a16="http://schemas.microsoft.com/office/drawing/2014/main" id="{C25E97E0-EEF6-4E8A-8E5C-5A5C00E1487B}"/>
                </a:ext>
              </a:extLst>
            </p:cNvPr>
            <p:cNvGrpSpPr/>
            <p:nvPr/>
          </p:nvGrpSpPr>
          <p:grpSpPr>
            <a:xfrm>
              <a:off x="457200" y="2147704"/>
              <a:ext cx="326112" cy="326112"/>
              <a:chOff x="115497" y="1864737"/>
              <a:chExt cx="461744" cy="461744"/>
            </a:xfrm>
            <a:solidFill>
              <a:schemeClr val="tx2"/>
            </a:solidFill>
          </p:grpSpPr>
          <p:sp>
            <p:nvSpPr>
              <p:cNvPr id="33" name="Freeform: Shape 32">
                <a:extLst>
                  <a:ext uri="{FF2B5EF4-FFF2-40B4-BE49-F238E27FC236}">
                    <a16:creationId xmlns:a16="http://schemas.microsoft.com/office/drawing/2014/main" id="{4ECB4E40-4525-44E4-B1D4-57176C8EE5E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Graphic 77">
                <a:extLst>
                  <a:ext uri="{FF2B5EF4-FFF2-40B4-BE49-F238E27FC236}">
                    <a16:creationId xmlns:a16="http://schemas.microsoft.com/office/drawing/2014/main" id="{0CF012D2-1551-41BD-A4BC-D9781130800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36" name="Group 35">
            <a:extLst>
              <a:ext uri="{FF2B5EF4-FFF2-40B4-BE49-F238E27FC236}">
                <a16:creationId xmlns:a16="http://schemas.microsoft.com/office/drawing/2014/main" id="{1BFDE447-7700-428E-A4F9-CD609A7BED4C}"/>
              </a:ext>
              <a:ext uri="{C183D7F6-B498-43B3-948B-1728B52AA6E4}">
                <adec:decorative xmlns:adec="http://schemas.microsoft.com/office/drawing/2017/decorative" val="1"/>
              </a:ext>
            </a:extLst>
          </p:cNvPr>
          <p:cNvGrpSpPr/>
          <p:nvPr/>
        </p:nvGrpSpPr>
        <p:grpSpPr>
          <a:xfrm>
            <a:off x="457200" y="3092417"/>
            <a:ext cx="6218238" cy="338554"/>
            <a:chOff x="457200" y="3084968"/>
            <a:chExt cx="6218238" cy="338554"/>
          </a:xfrm>
        </p:grpSpPr>
        <p:sp>
          <p:nvSpPr>
            <p:cNvPr id="37" name="Rectangle 36">
              <a:extLst>
                <a:ext uri="{FF2B5EF4-FFF2-40B4-BE49-F238E27FC236}">
                  <a16:creationId xmlns:a16="http://schemas.microsoft.com/office/drawing/2014/main" id="{68FFFE41-B4BF-4771-BE0B-6CF9A0DA2ED2}"/>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Are you using Calculated Fields?</a:t>
              </a:r>
            </a:p>
          </p:txBody>
        </p:sp>
        <p:grpSp>
          <p:nvGrpSpPr>
            <p:cNvPr id="38" name="Group 37">
              <a:extLst>
                <a:ext uri="{FF2B5EF4-FFF2-40B4-BE49-F238E27FC236}">
                  <a16:creationId xmlns:a16="http://schemas.microsoft.com/office/drawing/2014/main" id="{5A038268-25A7-4833-9E24-B6711C2BA76A}"/>
                </a:ext>
              </a:extLst>
            </p:cNvPr>
            <p:cNvGrpSpPr/>
            <p:nvPr/>
          </p:nvGrpSpPr>
          <p:grpSpPr>
            <a:xfrm>
              <a:off x="457200" y="3091189"/>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C908927D-91B7-4958-94E3-D1F613A8FB0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542015E2-E5AE-445D-9683-7B5D6AA2282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grpSp>
        <p:nvGrpSpPr>
          <p:cNvPr id="41" name="Group 40">
            <a:extLst>
              <a:ext uri="{FF2B5EF4-FFF2-40B4-BE49-F238E27FC236}">
                <a16:creationId xmlns:a16="http://schemas.microsoft.com/office/drawing/2014/main" id="{0C7DF31A-FC80-4B0F-87C6-279365512A76}"/>
              </a:ext>
              <a:ext uri="{C183D7F6-B498-43B3-948B-1728B52AA6E4}">
                <adec:decorative xmlns:adec="http://schemas.microsoft.com/office/drawing/2017/decorative" val="1"/>
              </a:ext>
            </a:extLst>
          </p:cNvPr>
          <p:cNvGrpSpPr/>
          <p:nvPr/>
        </p:nvGrpSpPr>
        <p:grpSpPr>
          <a:xfrm>
            <a:off x="457200" y="4733166"/>
            <a:ext cx="6218238" cy="830997"/>
            <a:chOff x="457200" y="4602606"/>
            <a:chExt cx="6218238" cy="830997"/>
          </a:xfrm>
        </p:grpSpPr>
        <p:sp>
          <p:nvSpPr>
            <p:cNvPr id="42" name="Rectangle 41">
              <a:extLst>
                <a:ext uri="{FF2B5EF4-FFF2-40B4-BE49-F238E27FC236}">
                  <a16:creationId xmlns:a16="http://schemas.microsoft.com/office/drawing/2014/main" id="{04FB89BA-9E2B-412B-BC66-508F304AF159}"/>
                </a:ext>
              </a:extLst>
            </p:cNvPr>
            <p:cNvSpPr/>
            <p:nvPr/>
          </p:nvSpPr>
          <p:spPr>
            <a:xfrm>
              <a:off x="506805" y="4602606"/>
              <a:ext cx="616863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verified the min / max length or values of each of your fields was coherent with business requirements as well as with any data integration or data mapping?</a:t>
              </a:r>
            </a:p>
          </p:txBody>
        </p:sp>
        <p:grpSp>
          <p:nvGrpSpPr>
            <p:cNvPr id="43" name="Group 42">
              <a:extLst>
                <a:ext uri="{FF2B5EF4-FFF2-40B4-BE49-F238E27FC236}">
                  <a16:creationId xmlns:a16="http://schemas.microsoft.com/office/drawing/2014/main" id="{2C19EAC6-D770-48BE-A7B5-8072EB7439A1}"/>
                </a:ext>
              </a:extLst>
            </p:cNvPr>
            <p:cNvGrpSpPr/>
            <p:nvPr/>
          </p:nvGrpSpPr>
          <p:grpSpPr>
            <a:xfrm>
              <a:off x="457200" y="4855048"/>
              <a:ext cx="326112" cy="326112"/>
              <a:chOff x="457200" y="4953637"/>
              <a:chExt cx="326112" cy="326112"/>
            </a:xfrm>
          </p:grpSpPr>
          <p:sp>
            <p:nvSpPr>
              <p:cNvPr id="44" name="Freeform: Shape 43">
                <a:extLst>
                  <a:ext uri="{FF2B5EF4-FFF2-40B4-BE49-F238E27FC236}">
                    <a16:creationId xmlns:a16="http://schemas.microsoft.com/office/drawing/2014/main" id="{D5A2E4AA-B874-4849-92D7-2F641013D65C}"/>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0D4D7CD6-10B4-4B58-9006-D40FE148154E}"/>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47" name="Rectangle 46">
            <a:extLst>
              <a:ext uri="{FF2B5EF4-FFF2-40B4-BE49-F238E27FC236}">
                <a16:creationId xmlns:a16="http://schemas.microsoft.com/office/drawing/2014/main" id="{B290004C-F3D4-410F-8BD5-2F2D86753A45}"/>
              </a:ext>
            </a:extLst>
          </p:cNvPr>
          <p:cNvSpPr/>
          <p:nvPr/>
        </p:nvSpPr>
        <p:spPr>
          <a:xfrm>
            <a:off x="6810998" y="472571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dirty="0">
                <a:solidFill>
                  <a:schemeClr val="tx1"/>
                </a:solidFill>
              </a:rPr>
              <a:t>Yes /No</a:t>
            </a:r>
          </a:p>
        </p:txBody>
      </p:sp>
      <p:grpSp>
        <p:nvGrpSpPr>
          <p:cNvPr id="48" name="Group 47">
            <a:extLst>
              <a:ext uri="{FF2B5EF4-FFF2-40B4-BE49-F238E27FC236}">
                <a16:creationId xmlns:a16="http://schemas.microsoft.com/office/drawing/2014/main" id="{ED62EFF9-AEE2-4030-951C-28701B10886A}"/>
              </a:ext>
              <a:ext uri="{C183D7F6-B498-43B3-948B-1728B52AA6E4}">
                <adec:decorative xmlns:adec="http://schemas.microsoft.com/office/drawing/2017/decorative" val="1"/>
              </a:ext>
            </a:extLst>
          </p:cNvPr>
          <p:cNvGrpSpPr/>
          <p:nvPr/>
        </p:nvGrpSpPr>
        <p:grpSpPr>
          <a:xfrm>
            <a:off x="457200" y="5799765"/>
            <a:ext cx="6218238" cy="584775"/>
            <a:chOff x="457200" y="5664427"/>
            <a:chExt cx="6218238" cy="584775"/>
          </a:xfrm>
        </p:grpSpPr>
        <p:sp>
          <p:nvSpPr>
            <p:cNvPr id="49" name="Rectangle 48">
              <a:extLst>
                <a:ext uri="{FF2B5EF4-FFF2-40B4-BE49-F238E27FC236}">
                  <a16:creationId xmlns:a16="http://schemas.microsoft.com/office/drawing/2014/main" id="{C9763A63-EE46-4D38-B50C-2B071AFBFE0E}"/>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Have you considered using Date Only or Time-Zone independent date fields?</a:t>
              </a:r>
            </a:p>
          </p:txBody>
        </p:sp>
        <p:grpSp>
          <p:nvGrpSpPr>
            <p:cNvPr id="50" name="Group 49">
              <a:extLst>
                <a:ext uri="{FF2B5EF4-FFF2-40B4-BE49-F238E27FC236}">
                  <a16:creationId xmlns:a16="http://schemas.microsoft.com/office/drawing/2014/main" id="{9327A177-7A51-4914-A8CD-3E56F8FB089E}"/>
                </a:ext>
              </a:extLst>
            </p:cNvPr>
            <p:cNvGrpSpPr/>
            <p:nvPr/>
          </p:nvGrpSpPr>
          <p:grpSpPr>
            <a:xfrm>
              <a:off x="457200" y="5793758"/>
              <a:ext cx="326112" cy="326112"/>
              <a:chOff x="115497" y="1864737"/>
              <a:chExt cx="461744" cy="461744"/>
            </a:xfrm>
            <a:solidFill>
              <a:schemeClr val="tx2"/>
            </a:solidFill>
          </p:grpSpPr>
          <p:sp>
            <p:nvSpPr>
              <p:cNvPr id="51" name="Freeform: Shape 50">
                <a:extLst>
                  <a:ext uri="{FF2B5EF4-FFF2-40B4-BE49-F238E27FC236}">
                    <a16:creationId xmlns:a16="http://schemas.microsoft.com/office/drawing/2014/main" id="{E68A2723-210C-4929-A200-30AEC9B2391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Graphic 77">
                <a:extLst>
                  <a:ext uri="{FF2B5EF4-FFF2-40B4-BE49-F238E27FC236}">
                    <a16:creationId xmlns:a16="http://schemas.microsoft.com/office/drawing/2014/main" id="{5E3CFAFD-8748-4E1B-B209-774D632B330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dirty="0"/>
              </a:p>
            </p:txBody>
          </p:sp>
        </p:grpSp>
      </p:grpSp>
      <p:sp>
        <p:nvSpPr>
          <p:cNvPr id="53" name="Rectangle 52">
            <a:extLst>
              <a:ext uri="{FF2B5EF4-FFF2-40B4-BE49-F238E27FC236}">
                <a16:creationId xmlns:a16="http://schemas.microsoft.com/office/drawing/2014/main" id="{048E7699-E216-4B48-83EE-A1DAD1DF9688}"/>
              </a:ext>
            </a:extLst>
          </p:cNvPr>
          <p:cNvSpPr/>
          <p:nvPr/>
        </p:nvSpPr>
        <p:spPr>
          <a:xfrm>
            <a:off x="6810998" y="5669205"/>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dirty="0">
                <a:solidFill>
                  <a:schemeClr val="tx1"/>
                </a:solidFill>
              </a:rPr>
              <a:t>Yes /No</a:t>
            </a:r>
          </a:p>
        </p:txBody>
      </p:sp>
      <p:sp>
        <p:nvSpPr>
          <p:cNvPr id="54" name="Rectangle 53">
            <a:extLst>
              <a:ext uri="{FF2B5EF4-FFF2-40B4-BE49-F238E27FC236}">
                <a16:creationId xmlns:a16="http://schemas.microsoft.com/office/drawing/2014/main" id="{9685C759-9957-419D-8D47-5E08B68179A4}"/>
              </a:ext>
            </a:extLst>
          </p:cNvPr>
          <p:cNvSpPr/>
          <p:nvPr/>
        </p:nvSpPr>
        <p:spPr>
          <a:xfrm>
            <a:off x="6810998" y="189526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dirty="0">
                <a:solidFill>
                  <a:schemeClr val="tx1"/>
                </a:solidFill>
              </a:rPr>
              <a:t>Yes /No</a:t>
            </a:r>
          </a:p>
        </p:txBody>
      </p:sp>
      <p:sp>
        <p:nvSpPr>
          <p:cNvPr id="55" name="Rectangle 54">
            <a:extLst>
              <a:ext uri="{FF2B5EF4-FFF2-40B4-BE49-F238E27FC236}">
                <a16:creationId xmlns:a16="http://schemas.microsoft.com/office/drawing/2014/main" id="{F4AB32CB-2A8A-4CEF-A894-A3361B6064FF}"/>
              </a:ext>
            </a:extLst>
          </p:cNvPr>
          <p:cNvSpPr/>
          <p:nvPr/>
        </p:nvSpPr>
        <p:spPr>
          <a:xfrm>
            <a:off x="6810998" y="2838747"/>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dirty="0">
                <a:solidFill>
                  <a:schemeClr val="tx1"/>
                </a:solidFill>
              </a:rPr>
              <a:t>Yes /No</a:t>
            </a:r>
          </a:p>
        </p:txBody>
      </p:sp>
      <p:grpSp>
        <p:nvGrpSpPr>
          <p:cNvPr id="56" name="Group 55">
            <a:extLst>
              <a:ext uri="{FF2B5EF4-FFF2-40B4-BE49-F238E27FC236}">
                <a16:creationId xmlns:a16="http://schemas.microsoft.com/office/drawing/2014/main" id="{4823638A-4B93-4282-A91E-98DC3AB4DFD2}"/>
              </a:ext>
              <a:ext uri="{C183D7F6-B498-43B3-948B-1728B52AA6E4}">
                <adec:decorative xmlns:adec="http://schemas.microsoft.com/office/drawing/2017/decorative" val="1"/>
              </a:ext>
            </a:extLst>
          </p:cNvPr>
          <p:cNvGrpSpPr/>
          <p:nvPr/>
        </p:nvGrpSpPr>
        <p:grpSpPr>
          <a:xfrm>
            <a:off x="457200" y="4035902"/>
            <a:ext cx="6218238" cy="338554"/>
            <a:chOff x="457200" y="4028453"/>
            <a:chExt cx="6218238" cy="338554"/>
          </a:xfrm>
        </p:grpSpPr>
        <p:sp>
          <p:nvSpPr>
            <p:cNvPr id="57" name="Rectangle 56">
              <a:extLst>
                <a:ext uri="{FF2B5EF4-FFF2-40B4-BE49-F238E27FC236}">
                  <a16:creationId xmlns:a16="http://schemas.microsoft.com/office/drawing/2014/main" id="{7C83E29D-6DA6-40CD-BFDF-9ED3E1A41D66}"/>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Are you using Rollup Fields</a:t>
              </a:r>
            </a:p>
          </p:txBody>
        </p:sp>
        <p:grpSp>
          <p:nvGrpSpPr>
            <p:cNvPr id="58" name="Group 57">
              <a:extLst>
                <a:ext uri="{FF2B5EF4-FFF2-40B4-BE49-F238E27FC236}">
                  <a16:creationId xmlns:a16="http://schemas.microsoft.com/office/drawing/2014/main" id="{8D1363A8-FD40-44E5-B104-C9E9BE02CD36}"/>
                </a:ext>
              </a:extLst>
            </p:cNvPr>
            <p:cNvGrpSpPr/>
            <p:nvPr/>
          </p:nvGrpSpPr>
          <p:grpSpPr>
            <a:xfrm>
              <a:off x="457200" y="4034674"/>
              <a:ext cx="326112" cy="326112"/>
              <a:chOff x="457200" y="4267823"/>
              <a:chExt cx="326112" cy="326112"/>
            </a:xfrm>
          </p:grpSpPr>
          <p:sp>
            <p:nvSpPr>
              <p:cNvPr id="59" name="Freeform: Shape 58">
                <a:extLst>
                  <a:ext uri="{FF2B5EF4-FFF2-40B4-BE49-F238E27FC236}">
                    <a16:creationId xmlns:a16="http://schemas.microsoft.com/office/drawing/2014/main" id="{5297F694-6BD3-4575-8DFA-F811F6314AA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Graphic 77">
                <a:extLst>
                  <a:ext uri="{FF2B5EF4-FFF2-40B4-BE49-F238E27FC236}">
                    <a16:creationId xmlns:a16="http://schemas.microsoft.com/office/drawing/2014/main" id="{991A676C-BC0C-4A10-9511-DD3910B4E3AF}"/>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dirty="0"/>
              </a:p>
            </p:txBody>
          </p:sp>
        </p:grpSp>
      </p:grpSp>
      <p:sp>
        <p:nvSpPr>
          <p:cNvPr id="61" name="Rectangle 60">
            <a:extLst>
              <a:ext uri="{FF2B5EF4-FFF2-40B4-BE49-F238E27FC236}">
                <a16:creationId xmlns:a16="http://schemas.microsoft.com/office/drawing/2014/main" id="{1AE352F1-800C-4DC3-9632-E337253C610D}"/>
              </a:ext>
            </a:extLst>
          </p:cNvPr>
          <p:cNvSpPr/>
          <p:nvPr/>
        </p:nvSpPr>
        <p:spPr>
          <a:xfrm>
            <a:off x="6810998" y="3782232"/>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dirty="0">
                <a:solidFill>
                  <a:schemeClr val="tx1"/>
                </a:solidFill>
              </a:rPr>
              <a:t>Yes /No</a:t>
            </a:r>
          </a:p>
        </p:txBody>
      </p:sp>
      <p:sp>
        <p:nvSpPr>
          <p:cNvPr id="45" name="Rectangle 44">
            <a:extLst>
              <a:ext uri="{FF2B5EF4-FFF2-40B4-BE49-F238E27FC236}">
                <a16:creationId xmlns:a16="http://schemas.microsoft.com/office/drawing/2014/main" id="{E1B4C85E-0FFA-404E-B1BC-7FF7A4079171}"/>
              </a:ext>
            </a:extLst>
          </p:cNvPr>
          <p:cNvSpPr/>
          <p:nvPr/>
        </p:nvSpPr>
        <p:spPr>
          <a:xfrm>
            <a:off x="8424566" y="0"/>
            <a:ext cx="3767434"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dirty="0">
                <a:solidFill>
                  <a:schemeClr val="bg1"/>
                </a:solidFill>
                <a:latin typeface="+mj-lt"/>
              </a:rPr>
              <a:t>Customer slide (please update)</a:t>
            </a:r>
          </a:p>
        </p:txBody>
      </p:sp>
    </p:spTree>
    <p:extLst>
      <p:ext uri="{BB962C8B-B14F-4D97-AF65-F5344CB8AC3E}">
        <p14:creationId xmlns:p14="http://schemas.microsoft.com/office/powerpoint/2010/main" val="14665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jj9AMThGLMdpwwbD3T1W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bf6cf65-4c30-4280-a16c-0a3c64fc017a"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F3E7C5730A9942B5583042C8E8E4EC" ma:contentTypeVersion="13" ma:contentTypeDescription="Create a new document." ma:contentTypeScope="" ma:versionID="02b761d60c17fd873ee82528e32b6795">
  <xsd:schema xmlns:xsd="http://www.w3.org/2001/XMLSchema" xmlns:xs="http://www.w3.org/2001/XMLSchema" xmlns:p="http://schemas.microsoft.com/office/2006/metadata/properties" xmlns:ns1="http://schemas.microsoft.com/sharepoint/v3" xmlns:ns2="7bf6cf65-4c30-4280-a16c-0a3c64fc017a" xmlns:ns3="318ebbf9-6f1c-4053-ba26-fcecaa7ccf4d" targetNamespace="http://schemas.microsoft.com/office/2006/metadata/properties" ma:root="true" ma:fieldsID="30177be1c1df0d1be20a5c34727af28e" ns1:_="" ns2:_="" ns3:_="">
    <xsd:import namespace="http://schemas.microsoft.com/sharepoint/v3"/>
    <xsd:import namespace="7bf6cf65-4c30-4280-a16c-0a3c64fc017a"/>
    <xsd:import namespace="318ebbf9-6f1c-4053-ba26-fcecaa7ccf4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f6cf65-4c30-4280-a16c-0a3c64fc01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fals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8ebbf9-6f1c-4053-ba26-fcecaa7ccf4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7D7729-9157-422A-A322-F886DC74C10E}">
  <ds:schemaRefs>
    <ds:schemaRef ds:uri="http://schemas.microsoft.com/office/2006/metadata/properties"/>
    <ds:schemaRef ds:uri="http://schemas.microsoft.com/office/infopath/2007/PartnerControls"/>
    <ds:schemaRef ds:uri="7bf6cf65-4c30-4280-a16c-0a3c64fc017a"/>
    <ds:schemaRef ds:uri="http://schemas.microsoft.com/sharepoint/v3"/>
  </ds:schemaRefs>
</ds:datastoreItem>
</file>

<file path=customXml/itemProps2.xml><?xml version="1.0" encoding="utf-8"?>
<ds:datastoreItem xmlns:ds="http://schemas.openxmlformats.org/officeDocument/2006/customXml" ds:itemID="{109B95D7-64F4-44D8-974F-B450149577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bf6cf65-4c30-4280-a16c-0a3c64fc017a"/>
    <ds:schemaRef ds:uri="318ebbf9-6f1c-4053-ba26-fcecaa7ccf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1882E7-9227-4C06-A2E1-D3F4BF0D38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1319</TotalTime>
  <Words>2291</Words>
  <Application>Microsoft Office PowerPoint</Application>
  <PresentationFormat>Widescreen</PresentationFormat>
  <Paragraphs>238</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Segoe UI</vt:lpstr>
      <vt:lpstr>Segoe UI Semibold</vt:lpstr>
      <vt:lpstr>Microsoft Dynamics 365</vt:lpstr>
      <vt:lpstr>think-cell Slide</vt:lpstr>
      <vt:lpstr>Success by Design for Dynamics 365 Apps and Common Data Service</vt:lpstr>
      <vt:lpstr>Data Model Workshop Agenda</vt:lpstr>
      <vt:lpstr>The Role of Success by Design</vt:lpstr>
      <vt:lpstr>Entity Relationship Diagram</vt:lpstr>
      <vt:lpstr>Out-Of-the-Box versus Custom Entities</vt:lpstr>
      <vt:lpstr>Entity Configuration</vt:lpstr>
      <vt:lpstr>Option-Sets, Custom Entities &amp; Localization</vt:lpstr>
      <vt:lpstr>Security, Relationships and Performance</vt:lpstr>
      <vt:lpstr>Fields: Alternate Keys, Calculated &amp; Rollup</vt:lpstr>
      <vt:lpstr>Auditing</vt:lpstr>
      <vt:lpstr>External Data Display or Integration (1/2)</vt:lpstr>
      <vt:lpstr>External Data Display or Integration (2/2)</vt:lpstr>
      <vt:lpstr>User Experience</vt:lpstr>
      <vt:lpstr>Copyright 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dc:creator>Pedro Sacramento</dc:creator>
  <cp:lastModifiedBy>Julie Yack</cp:lastModifiedBy>
  <cp:revision>659</cp:revision>
  <dcterms:created xsi:type="dcterms:W3CDTF">2019-03-30T00:28:33Z</dcterms:created>
  <dcterms:modified xsi:type="dcterms:W3CDTF">2021-07-07T19:49:37Z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0x01010071F3E7C5730A9942B5583042C8E8E4EC</vt:lpwstr>
  </property>
  <property fmtid="{D5CDD505-2E9C-101B-9397-08002B2CF9AE}" pid="3" name="AuthorIds_UIVersion_512">
    <vt:lpwstr>68</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hejammes@DynamicsFastTrack.onmicrosoft.com</vt:lpwstr>
  </property>
  <property fmtid="{D5CDD505-2E9C-101B-9397-08002B2CF9AE}" pid="7" name="MSIP_Label_f42aa342-8706-4288-bd11-ebb85995028c_SetDate">
    <vt:lpwstr>2020-03-10T16:20:29.3547675Z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ActionId">
    <vt:lpwstr>726c1f13-d50e-44ec-9b66-3bb7c4d3343f</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ies>
</file>