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notesMasterIdLst>
    <p:notesMasterId r:id="rId26"/>
  </p:notesMasterIdLst>
  <p:handoutMasterIdLst>
    <p:handoutMasterId r:id="rId27"/>
  </p:handoutMasterIdLst>
  <p:sldIdLst>
    <p:sldId id="3139" r:id="rId5"/>
    <p:sldId id="1735" r:id="rId6"/>
    <p:sldId id="3140" r:id="rId7"/>
    <p:sldId id="1809" r:id="rId8"/>
    <p:sldId id="3141" r:id="rId9"/>
    <p:sldId id="1807" r:id="rId10"/>
    <p:sldId id="1810" r:id="rId11"/>
    <p:sldId id="1737" r:id="rId12"/>
    <p:sldId id="3142" r:id="rId13"/>
    <p:sldId id="1803" r:id="rId14"/>
    <p:sldId id="1804" r:id="rId15"/>
    <p:sldId id="1808" r:id="rId16"/>
    <p:sldId id="3144" r:id="rId17"/>
    <p:sldId id="1800" r:id="rId18"/>
    <p:sldId id="3145" r:id="rId19"/>
    <p:sldId id="3146" r:id="rId20"/>
    <p:sldId id="3147" r:id="rId21"/>
    <p:sldId id="1806" r:id="rId22"/>
    <p:sldId id="3148" r:id="rId23"/>
    <p:sldId id="331" r:id="rId24"/>
    <p:sldId id="3137"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10E697-53CE-4410-BA09-ECE2EA893F18}">
          <p14:sldIdLst>
            <p14:sldId id="3139"/>
            <p14:sldId id="1735"/>
            <p14:sldId id="3140"/>
            <p14:sldId id="1809"/>
            <p14:sldId id="3141"/>
            <p14:sldId id="1807"/>
            <p14:sldId id="1810"/>
            <p14:sldId id="1737"/>
            <p14:sldId id="3142"/>
            <p14:sldId id="1803"/>
            <p14:sldId id="1804"/>
            <p14:sldId id="1808"/>
            <p14:sldId id="3144"/>
            <p14:sldId id="1800"/>
            <p14:sldId id="3145"/>
            <p14:sldId id="3146"/>
            <p14:sldId id="3147"/>
            <p14:sldId id="1806"/>
            <p14:sldId id="3148"/>
            <p14:sldId id="331"/>
            <p14:sldId id="31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9091" autoAdjust="0"/>
  </p:normalViewPr>
  <p:slideViewPr>
    <p:cSldViewPr snapToGrid="0">
      <p:cViewPr varScale="1">
        <p:scale>
          <a:sx n="97" d="100"/>
          <a:sy n="97" d="100"/>
        </p:scale>
        <p:origin x="1026" y="78"/>
      </p:cViewPr>
      <p:guideLst/>
    </p:cSldViewPr>
  </p:slideViewPr>
  <p:notesTextViewPr>
    <p:cViewPr>
      <p:scale>
        <a:sx n="50" d="100"/>
        <a:sy n="50" d="100"/>
      </p:scale>
      <p:origin x="0" y="0"/>
    </p:cViewPr>
  </p:notesTextViewPr>
  <p:sorterViewPr>
    <p:cViewPr>
      <p:scale>
        <a:sx n="100" d="100"/>
        <a:sy n="100" d="100"/>
      </p:scale>
      <p:origin x="0" y="-5160"/>
    </p:cViewPr>
  </p:sorterViewPr>
  <p:notesViewPr>
    <p:cSldViewPr snapToGrid="0" showGuides="1">
      <p:cViewPr varScale="1">
        <p:scale>
          <a:sx n="80" d="100"/>
          <a:sy n="80"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6/29/2020</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platform/admin/manage-team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platform/admin/field-level-security"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upport.microsoft.com/en-us/help/2691237/orgdborgsettings-tool-for-microsoft-dynamics-crm" TargetMode="External"/><Relationship Id="rId4" Type="http://schemas.openxmlformats.org/officeDocument/2006/relationships/hyperlink" Target="https://docs.microsoft.com/en-us/power-platform/admin/hierarchy-securit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product=Dynamics36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dynamics365/admin/add-instance-subscription#control-user-access-to-instances-security-groups-and-license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cs.microsoft.com/en-us/azure/active-directory/conditional-access/overview"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www.microsoft.com/en-us/trustcenter/cloudservices/dynamics365" TargetMode="External"/><Relationship Id="rId3" Type="http://schemas.openxmlformats.org/officeDocument/2006/relationships/hyperlink" Target="https://powerapps.microsoft.com/en-us/blog/powerapps-enterprise-deployment-whitepaper/" TargetMode="External"/><Relationship Id="rId7" Type="http://schemas.openxmlformats.org/officeDocument/2006/relationships/hyperlink" Target="https://docs.microsoft.com/en-us/power-platform/admin/manage-encryption-key"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microsoft.com/en-us/power-platform/admin/data-encryption" TargetMode="External"/><Relationship Id="rId5" Type="http://schemas.openxmlformats.org/officeDocument/2006/relationships/hyperlink" Target="https://docs.microsoft.com/en-us/office365/securitycompliance/office-365-encryption-in-microsoft-dynamics-365" TargetMode="External"/><Relationship Id="rId4" Type="http://schemas.openxmlformats.org/officeDocument/2006/relationships/hyperlink" Target="https://flow.microsoft.com/en-us/blog/accessing-office-365-security-compliance-center-logs-from-microsoft-flo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power-platform/admin/wp-security"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powerapps/developer/common-data-service/security-mode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6/29/2020 11:11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8823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Understanding security and automation mechanisms related to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Owner Teams can be used to own records for several reasons: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Multiple users own the same record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Records must belong to specific business unit, regardless of the Business Unit of their creating user or “functional” owning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If you use custom Access Team Templates and use automation to manage them, it’s probably best if they have the same GUID across environments (for example if they are referenced in a workflow)</a:t>
            </a:r>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https://docs.microsoft.com/en-us/power-platform/admin/manage-teams</a:t>
            </a:r>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695217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Automating sharing at scale can cause performances issues (the </a:t>
            </a:r>
            <a:r>
              <a:rPr lang="en-US" noProof="0" dirty="0" err="1"/>
              <a:t>PrincipalObjectAccess</a:t>
            </a:r>
            <a:r>
              <a:rPr lang="en-US" noProof="0" dirty="0"/>
              <a:t> – POA – table gets filled with exceptions to the standard security model).</a:t>
            </a:r>
            <a:br>
              <a:rPr lang="en-US" noProof="0" dirty="0"/>
            </a:br>
            <a:r>
              <a:rPr lang="en-US" noProof="0" dirty="0"/>
              <a:t>Sharing should remain a manual process to grant exceptions to the security model in place and should be avoided at scale.</a:t>
            </a:r>
            <a:br>
              <a:rPr lang="en-US" noProof="0" dirty="0"/>
            </a:br>
            <a:r>
              <a:rPr lang="en-US" noProof="0" dirty="0"/>
              <a:t>While it’s easy to adjust user’s business unit, teams and roles, it can be complex to do a data migration on custom sharing rule after a re-organization.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Field-level security is not user / business unit aware.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Hierarchy security can cause performance issues in case of complex configuration or if there are too many levels in the depth of the hierarchy.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On cascading behaviors, have you considered enabling this </a:t>
            </a:r>
            <a:r>
              <a:rPr lang="en-US" noProof="0" dirty="0" err="1"/>
              <a:t>OrgDBSetting</a:t>
            </a:r>
            <a:r>
              <a:rPr lang="en-US" noProof="0" dirty="0"/>
              <a:t>: </a:t>
            </a:r>
            <a:r>
              <a:rPr lang="en-US" noProof="0" dirty="0" err="1"/>
              <a:t>DisableImplicitSharingOfCommunicationActivities</a:t>
            </a:r>
            <a:r>
              <a:rPr lang="en-US" noProof="0" dirty="0"/>
              <a:t>?</a:t>
            </a:r>
          </a:p>
          <a:p>
            <a:pPr marL="0" indent="0">
              <a:buFont typeface="Arial" panose="020B0604020202020204" pitchFamily="34" charset="0"/>
              <a:buNone/>
            </a:pPr>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https://docs.microsoft.com/en-us/power-platform/admin/field-level-security</a:t>
            </a:r>
            <a:endParaRPr lang="fr-FR" dirty="0"/>
          </a:p>
          <a:p>
            <a:pPr marL="171450" indent="-171450">
              <a:buFont typeface="Arial" panose="020B0604020202020204" pitchFamily="34" charset="0"/>
              <a:buChar char="•"/>
            </a:pPr>
            <a:r>
              <a:rPr lang="fr-FR" dirty="0">
                <a:hlinkClick r:id="rId4"/>
              </a:rPr>
              <a:t>https://docs.microsoft.com/en-us/power-platform/admin/hierarchy-security</a:t>
            </a:r>
            <a:endParaRPr lang="fr-FR" dirty="0"/>
          </a:p>
          <a:p>
            <a:pPr marL="171450" indent="-171450">
              <a:buFont typeface="Arial" panose="020B0604020202020204" pitchFamily="34" charset="0"/>
              <a:buChar char="•"/>
            </a:pPr>
            <a:r>
              <a:rPr lang="fr-FR" dirty="0">
                <a:hlinkClick r:id="rId5"/>
              </a:rPr>
              <a:t>https://support.microsoft.com/en-us/help/2691237/orgdborgsettings-tool-for-microsoft-dynamics-crm</a:t>
            </a:r>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5196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Security roles and entity privileges can be used to tailor and trim the experience for your end-users.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less elements the users see, the easier the experience is (who even goes through a list of dozens of 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Apps can be associated to security roles and help simplify the overall user experience by trimming the list of views, charts, dashboards, forms, business process flows, etc.</a:t>
            </a:r>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3796516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Understanding how the system will behave at scale in terms of number of users, data volume, data updates.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As general rule, regular updates to user / team / business unit entities should be avoided. E.g. updating an attribute on User can cause the security cache to flush and potentially impact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Providing organization / global read access to records can optimize performance for the execution of a view, as the system does not have to take into consideration the security principles that apply to a user (individual roles, team roles, shared records, hierarchy…) when retrieving records.</a:t>
            </a:r>
          </a:p>
        </p:txBody>
      </p:sp>
      <p:sp>
        <p:nvSpPr>
          <p:cNvPr id="4" name="Slide Number Placeholder 3"/>
          <p:cNvSpPr>
            <a:spLocks noGrp="1"/>
          </p:cNvSpPr>
          <p:nvPr>
            <p:ph type="sldNum" sz="quarter" idx="5"/>
          </p:nvPr>
        </p:nvSpPr>
        <p:spPr/>
        <p:txBody>
          <a:bodyPr/>
          <a:lstStyle/>
          <a:p>
            <a:fld id="{820133BD-6629-D245-9461-799999F1C98F}" type="slidenum">
              <a:rPr lang="en-US" smtClean="0"/>
              <a:t>13</a:t>
            </a:fld>
            <a:endParaRPr lang="en-US"/>
          </a:p>
        </p:txBody>
      </p:sp>
    </p:spTree>
    <p:extLst>
      <p:ext uri="{BB962C8B-B14F-4D97-AF65-F5344CB8AC3E}">
        <p14:creationId xmlns:p14="http://schemas.microsoft.com/office/powerpoint/2010/main" val="285432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how you plan to test the security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how you plan to monitor access to Dynamics 365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When designing entities ensure the entity ownership is clear – user/team or organization ownership. This will impact data migration and testing. </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3516816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2858562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how you plan to monitor appropriate access rights and identify misuse of the application</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60191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sz="1200" dirty="0"/>
              <a:t>Understand requirements that are applicable to your implementation and that will potentially impact your design.</a:t>
            </a:r>
            <a:endParaRPr lang="en-GB" sz="1200" dirty="0"/>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https://www.microsoft.com/en-us/trustcenter/compliance/complianceofferings?product=Dynamics365</a:t>
            </a:r>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273893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any other action you are considering to secure access to the application.</a:t>
            </a:r>
          </a:p>
          <a:p>
            <a:pPr marL="0" indent="0">
              <a:buFont typeface="Arial" panose="020B0604020202020204" pitchFamily="34" charset="0"/>
              <a:buNone/>
            </a:pPr>
            <a:endParaRPr lang="en-US" noProof="0" dirty="0"/>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https://docs.microsoft.com/en-us/dynamics365/admin/add-instance-subscription#control-user-access-to-instances-security-groups-and-licenses</a:t>
            </a:r>
            <a:endParaRPr lang="fr-FR" dirty="0"/>
          </a:p>
          <a:p>
            <a:pPr marL="171450" indent="-171450">
              <a:buFont typeface="Arial" panose="020B0604020202020204" pitchFamily="34" charset="0"/>
              <a:buChar char="•"/>
            </a:pPr>
            <a:r>
              <a:rPr lang="fr-FR" dirty="0">
                <a:hlinkClick r:id="rId4"/>
              </a:rPr>
              <a:t>https://docs.microsoft.com/en-us/azure/active-directory/conditional-access/overview</a:t>
            </a:r>
            <a:r>
              <a:rPr lang="en-US" noProof="0"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3247332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sz="1200" dirty="0"/>
              <a:t>Integration security patterns: when data flows between systems, understand when security needs to be controlled at the flow level.</a:t>
            </a:r>
            <a:endParaRPr lang="en-GB" sz="1200" dirty="0"/>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https://powerapps.microsoft.com/en-us/blog/powerapps-enterprise-deployment-whitepaper/</a:t>
            </a:r>
            <a:endParaRPr lang="fr-FR" dirty="0"/>
          </a:p>
          <a:p>
            <a:pPr marL="171450" indent="-171450">
              <a:buFont typeface="Arial" panose="020B0604020202020204" pitchFamily="34" charset="0"/>
              <a:buChar char="•"/>
            </a:pPr>
            <a:r>
              <a:rPr lang="fr-FR" dirty="0">
                <a:hlinkClick r:id="rId4"/>
              </a:rPr>
              <a:t>https://flow.microsoft.com/en-us/blog/accessing-office-365-security-compliance-center-logs-from-microsoft-flow/</a:t>
            </a:r>
            <a:endParaRPr lang="fr-FR" dirty="0"/>
          </a:p>
          <a:p>
            <a:pPr marL="171450" indent="-171450">
              <a:buFont typeface="Arial" panose="020B0604020202020204" pitchFamily="34" charset="0"/>
              <a:buChar char="•"/>
            </a:pPr>
            <a:r>
              <a:rPr lang="fr-FR" dirty="0">
                <a:hlinkClick r:id="rId5"/>
              </a:rPr>
              <a:t>https://docs.microsoft.com/en-us/office365/securitycompliance/office-365-encryption-in-microsoft-dynamics-365</a:t>
            </a:r>
            <a:endParaRPr lang="fr-FR" dirty="0"/>
          </a:p>
          <a:p>
            <a:pPr marL="171450" indent="-171450">
              <a:buFont typeface="Arial" panose="020B0604020202020204" pitchFamily="34" charset="0"/>
              <a:buChar char="•"/>
            </a:pPr>
            <a:r>
              <a:rPr lang="fr-FR" dirty="0">
                <a:hlinkClick r:id="rId6"/>
              </a:rPr>
              <a:t>https://docs.microsoft.com/en-us/power-platform/admin/data-encryption</a:t>
            </a:r>
            <a:endParaRPr lang="fr-FR" dirty="0"/>
          </a:p>
          <a:p>
            <a:pPr marL="171450" indent="-171450">
              <a:buFont typeface="Arial" panose="020B0604020202020204" pitchFamily="34" charset="0"/>
              <a:buChar char="•"/>
            </a:pPr>
            <a:r>
              <a:rPr lang="fr-FR" dirty="0">
                <a:hlinkClick r:id="rId7"/>
              </a:rPr>
              <a:t>https://docs.microsoft.com/en-us/power-platform/admin/manage-encryption-key</a:t>
            </a:r>
            <a:endParaRPr lang="fr-FR" dirty="0"/>
          </a:p>
          <a:p>
            <a:pPr marL="171450" indent="-171450">
              <a:buFont typeface="Arial" panose="020B0604020202020204" pitchFamily="34" charset="0"/>
              <a:buChar char="•"/>
            </a:pPr>
            <a:r>
              <a:rPr lang="fr-FR" dirty="0">
                <a:hlinkClick r:id="rId8"/>
              </a:rPr>
              <a:t>https://www.microsoft.com/en-us/trustcenter/cloudservices/dynamics365</a:t>
            </a:r>
            <a:endParaRPr lang="fr-FR" dirty="0"/>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33253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734556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A40D38-62CA-43AA-AFCA-EC9742A3D72C}" type="slidenum">
              <a:rPr lang="en-US" smtClean="0"/>
              <a:t>20</a:t>
            </a:fld>
            <a:endParaRPr lang="en-US"/>
          </a:p>
        </p:txBody>
      </p:sp>
    </p:spTree>
    <p:extLst>
      <p:ext uri="{BB962C8B-B14F-4D97-AF65-F5344CB8AC3E}">
        <p14:creationId xmlns:p14="http://schemas.microsoft.com/office/powerpoint/2010/main" val="10116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6/29/2020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392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3</a:t>
            </a:fld>
            <a:endParaRPr lang="en-US"/>
          </a:p>
        </p:txBody>
      </p:sp>
    </p:spTree>
    <p:extLst>
      <p:ext uri="{BB962C8B-B14F-4D97-AF65-F5344CB8AC3E}">
        <p14:creationId xmlns:p14="http://schemas.microsoft.com/office/powerpoint/2010/main" val="401413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We want to have an overview of the security model to spot impacts on performance, scalability and maintainability. </a:t>
            </a:r>
          </a:p>
          <a:p>
            <a:pPr marL="171450" indent="-171450">
              <a:buFont typeface="Arial" panose="020B0604020202020204" pitchFamily="34" charset="0"/>
              <a:buChar char="•"/>
            </a:pPr>
            <a:r>
              <a:rPr lang="en-US" noProof="0" dirty="0"/>
              <a:t>If you have slides providing a high-level view of the security model, feel free to paste them here.</a:t>
            </a:r>
          </a:p>
          <a:p>
            <a:pPr marL="171450" indent="-171450">
              <a:buFont typeface="Arial" panose="020B0604020202020204" pitchFamily="34" charset="0"/>
              <a:buChar char="•"/>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Make recommendations based on your model</a:t>
            </a:r>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https://docs.microsoft.com/en-us/power-platform/admin/wp-security</a:t>
            </a:r>
            <a:endParaRPr lang="fr-FR" dirty="0"/>
          </a:p>
          <a:p>
            <a:pPr marL="171450" indent="-171450">
              <a:buFont typeface="Arial" panose="020B0604020202020204" pitchFamily="34" charset="0"/>
              <a:buChar char="•"/>
            </a:pPr>
            <a:r>
              <a:rPr lang="fr-FR" dirty="0">
                <a:hlinkClick r:id="rId4"/>
              </a:rPr>
              <a:t>https://docs.microsoft.com/en-us/powerapps/developer/common-data-service/security-model</a:t>
            </a:r>
            <a:endParaRPr lang="en-US" b="1" noProof="0"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348452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This open question aims at understanding the security principles you have planned to use to restrict privileges to records.</a:t>
            </a:r>
            <a:br>
              <a:rPr lang="en-US" noProof="0" dirty="0"/>
            </a:br>
            <a:r>
              <a:rPr lang="en-US" noProof="0" dirty="0"/>
              <a:t>For e.g. “Access to records is organized around a hierarchy of 50 business units. Record access management is then mostly done through Team Ownership for most entities (with custom assignment logic), Access Teams for Opportunities and User ownership of Activities. Most users are dispatched in Business Units, while transverse functions (10%) are at the root level and are given access to Business Unit’s data through Owner Teams on per-Business Unit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rest of the presentation generally contains more closed questions on the used features, so this slide is a good opportunity to explain how you have implemented access rights in your own words.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 Make recommendations in case we see opportunity for improvement or alternatives or warning in case we identify risks.</a:t>
            </a:r>
          </a:p>
        </p:txBody>
      </p:sp>
      <p:sp>
        <p:nvSpPr>
          <p:cNvPr id="4" name="Slide Number Placeholder 3"/>
          <p:cNvSpPr>
            <a:spLocks noGrp="1"/>
          </p:cNvSpPr>
          <p:nvPr>
            <p:ph type="sldNum" sz="quarter" idx="5"/>
          </p:nvPr>
        </p:nvSpPr>
        <p:spPr/>
        <p:txBody>
          <a:bodyPr/>
          <a:lstStyle/>
          <a:p>
            <a:fld id="{820133BD-6629-D245-9461-799999F1C98F}" type="slidenum">
              <a:rPr lang="en-US" smtClean="0"/>
              <a:t>5</a:t>
            </a:fld>
            <a:endParaRPr lang="en-US"/>
          </a:p>
        </p:txBody>
      </p:sp>
    </p:spTree>
    <p:extLst>
      <p:ext uri="{BB962C8B-B14F-4D97-AF65-F5344CB8AC3E}">
        <p14:creationId xmlns:p14="http://schemas.microsoft.com/office/powerpoint/2010/main" val="348452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It is rare that one security pattern suits all user needs and roles. We would like to understand how many different patterns you are going to implement in the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It is very frequent that very complex security models are designed to accommodate the needs of a fraction of users that don’t fall in the main model.</a:t>
            </a:r>
            <a:br>
              <a:rPr lang="en-US" noProof="0" dirty="0"/>
            </a:br>
            <a:r>
              <a:rPr lang="en-US" noProof="0" dirty="0"/>
              <a:t>In that case, there could be an opportunity to challenge if those users couldn’t access the desired data in a different manner or elsewhere (reporting, BI,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6</a:t>
            </a:fld>
            <a:endParaRPr lang="en-US"/>
          </a:p>
        </p:txBody>
      </p:sp>
    </p:spTree>
    <p:extLst>
      <p:ext uri="{BB962C8B-B14F-4D97-AF65-F5344CB8AC3E}">
        <p14:creationId xmlns:p14="http://schemas.microsoft.com/office/powerpoint/2010/main" val="60191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Security Roles do not necessarily need to match the user’s role. In fact, in most cases, similar user roles can be managed with one security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Keeping the number of security roles to a minimum makes things easier to manage.</a:t>
            </a:r>
          </a:p>
          <a:p>
            <a:pPr marL="0" indent="0">
              <a:buFont typeface="Arial" panose="020B0604020202020204" pitchFamily="34" charset="0"/>
              <a:buNone/>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 </a:t>
            </a:r>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en-US" noProof="0"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148604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Unit structure does NOT necessarily have to reflect the company's internal organization.</a:t>
            </a:r>
            <a:br>
              <a:rPr lang="en-US" dirty="0"/>
            </a:br>
            <a:r>
              <a:rPr lang="en-US" dirty="0"/>
              <a:t>In fact, its only purpose and impact is related to access rights.</a:t>
            </a:r>
            <a:br>
              <a:rPr lang="en-US" dirty="0"/>
            </a:br>
            <a:r>
              <a:rPr lang="en-US" dirty="0"/>
              <a:t>Having many business units and many levels in the hierarchy can impact performance.</a:t>
            </a:r>
            <a:br>
              <a:rPr lang="en-US" dirty="0"/>
            </a:br>
            <a:r>
              <a:rPr lang="en-US" dirty="0"/>
              <a:t>Keep the number of business units to a minimum.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 need to maintain a reflection of a company’s internal organization for a purpose different than security, consider using a custom entity.</a:t>
            </a:r>
          </a:p>
          <a:p>
            <a:pPr marL="171450" indent="-171450">
              <a:buFont typeface="Arial" panose="020B0604020202020204" pitchFamily="34" charset="0"/>
              <a:buChar char="•"/>
            </a:pPr>
            <a:endParaRPr lang="en-US" noProof="0" dirty="0"/>
          </a:p>
          <a:p>
            <a:r>
              <a:rPr lang="en-US" noProof="0" dirty="0"/>
              <a:t>=========================</a:t>
            </a:r>
          </a:p>
          <a:p>
            <a:pPr marL="0" indent="0">
              <a:buFont typeface="Arial" panose="020B0604020202020204" pitchFamily="34" charset="0"/>
              <a:buNone/>
            </a:pPr>
            <a:r>
              <a:rPr lang="en-US" b="1" noProof="0" dirty="0"/>
              <a:t>FAQ:</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Scalable Security Modeling with Microsoft Dynamics CRM 2015.pdf</a:t>
            </a:r>
            <a:br>
              <a:rPr lang="en-US" dirty="0"/>
            </a:br>
            <a:r>
              <a:rPr lang="en-US" sz="1200" kern="1200" dirty="0">
                <a:solidFill>
                  <a:schemeClr val="tx1"/>
                </a:solidFill>
                <a:latin typeface="+mn-lt"/>
                <a:ea typeface="+mn-ea"/>
                <a:cs typeface="+mn-cs"/>
              </a:rPr>
              <a:t>https://www.microsoft.com/en-us/download/details.aspx?id=45905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124027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Understand how your business organization does or does not differ from your business unit structure.</a:t>
            </a:r>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25629815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jpeg"/><Relationship Id="rId10" Type="http://schemas.openxmlformats.org/officeDocument/2006/relationships/image" Target="../media/image5.emf"/><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7AB207-6F4C-4011-8282-D806427B4D16}"/>
              </a:ext>
            </a:extLst>
          </p:cNvPr>
          <p:cNvPicPr>
            <a:picLocks noChangeAspect="1"/>
          </p:cNvPicPr>
          <p:nvPr userDrawn="1"/>
        </p:nvPicPr>
        <p:blipFill rotWithShape="1">
          <a:blip r:embed="rId5"/>
          <a:srcRect l="13226" t="26785"/>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2"/>
            </p:custDataLst>
            <p:extLst>
              <p:ext uri="{D42A27DB-BD31-4B8C-83A1-F6EECF244321}">
                <p14:modId xmlns:p14="http://schemas.microsoft.com/office/powerpoint/2010/main" val="3294360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6" imgW="425" imgH="426" progId="TCLayout.ActiveDocument.1">
                  <p:embed/>
                </p:oleObj>
              </mc:Choice>
              <mc:Fallback>
                <p:oleObj name="think-cell Slide" r:id="rId6"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dirty="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10"/>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98334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843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674" r:id="rId2"/>
    <p:sldLayoutId id="2147483686" r:id="rId3"/>
    <p:sldLayoutId id="2147483704" r:id="rId4"/>
    <p:sldLayoutId id="214748370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6" imgW="425" imgH="426" progId="TCLayout.ActiveDocument.1">
                  <p:embed/>
                </p:oleObj>
              </mc:Choice>
              <mc:Fallback>
                <p:oleObj name="think-cell Slide" r:id="rId6"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Lst>
          </p:cNvPr>
          <p:cNvSpPr/>
          <p:nvPr>
            <p:custDataLst>
              <p:tags r:id="rId3"/>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3D2FBC0D-DE8D-4835-81AF-E0530F5D8C22}"/>
              </a:ext>
            </a:extLst>
          </p:cNvPr>
          <p:cNvSpPr>
            <a:spLocks noGrp="1"/>
          </p:cNvSpPr>
          <p:nvPr>
            <p:ph type="title"/>
          </p:nvPr>
        </p:nvSpPr>
        <p:spPr>
          <a:xfrm>
            <a:off x="269303" y="1436913"/>
            <a:ext cx="5237645" cy="2433979"/>
          </a:xfrm>
        </p:spPr>
        <p:txBody>
          <a:bodyPr/>
          <a:lstStyle/>
          <a:p>
            <a:r>
              <a:rPr lang="en-US" sz="4400" dirty="0"/>
              <a:t>Success by Design</a:t>
            </a:r>
            <a:br>
              <a:rPr lang="en-US" sz="4400" dirty="0"/>
            </a:br>
            <a:r>
              <a:rPr lang="en-US" sz="4400" dirty="0"/>
              <a:t>for Dynamics 365 Apps and Common Data Service</a:t>
            </a:r>
            <a:endParaRPr lang="en-US" sz="4200" dirty="0"/>
          </a:p>
        </p:txBody>
      </p:sp>
      <p:sp>
        <p:nvSpPr>
          <p:cNvPr id="9" name="Text Placeholder 2">
            <a:extLst>
              <a:ext uri="{FF2B5EF4-FFF2-40B4-BE49-F238E27FC236}">
                <a16:creationId xmlns:a16="http://schemas.microsoft.com/office/drawing/2014/main" id="{5F74098B-5F32-4455-9925-E9D07CE1FFB1}"/>
              </a:ext>
            </a:extLst>
          </p:cNvPr>
          <p:cNvSpPr txBox="1">
            <a:spLocks/>
          </p:cNvSpPr>
          <p:nvPr/>
        </p:nvSpPr>
        <p:spPr bwMode="auto">
          <a:xfrm>
            <a:off x="269302" y="5679831"/>
            <a:ext cx="4737703" cy="715107"/>
          </a:xfrm>
          <a:prstGeom prst="rect">
            <a:avLst/>
          </a:prstGeom>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bg1"/>
                </a:soli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latin typeface="Segoe UI Semibold" panose="020B0702040204020203" pitchFamily="34" charset="0"/>
              </a:rPr>
              <a:t>Security Model Workshop</a:t>
            </a:r>
          </a:p>
        </p:txBody>
      </p:sp>
    </p:spTree>
    <p:extLst>
      <p:ext uri="{BB962C8B-B14F-4D97-AF65-F5344CB8AC3E}">
        <p14:creationId xmlns:p14="http://schemas.microsoft.com/office/powerpoint/2010/main" val="3188214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Teams</a:t>
            </a:r>
          </a:p>
        </p:txBody>
      </p:sp>
      <p:cxnSp>
        <p:nvCxnSpPr>
          <p:cNvPr id="36" name="Straight Connector 35">
            <a:extLst>
              <a:ext uri="{FF2B5EF4-FFF2-40B4-BE49-F238E27FC236}">
                <a16:creationId xmlns:a16="http://schemas.microsoft.com/office/drawing/2014/main" id="{EC3C3231-10C6-41B4-BFF9-4C8907936A75}"/>
              </a:ext>
            </a:extLst>
          </p:cNvPr>
          <p:cNvCxnSpPr>
            <a:cxnSpLocks/>
          </p:cNvCxnSpPr>
          <p:nvPr/>
        </p:nvCxnSpPr>
        <p:spPr>
          <a:xfrm>
            <a:off x="457200" y="1790643"/>
            <a:ext cx="11277600" cy="0"/>
          </a:xfrm>
          <a:prstGeom prst="line">
            <a:avLst/>
          </a:prstGeom>
          <a:noFill/>
          <a:ln w="3175">
            <a:solidFill>
              <a:schemeClr val="bg1">
                <a:lumMod val="85000"/>
              </a:schemeClr>
            </a:solidFill>
            <a:prstDash val="dash"/>
          </a:ln>
        </p:spPr>
      </p:cxnSp>
      <p:cxnSp>
        <p:nvCxnSpPr>
          <p:cNvPr id="37" name="Straight Connector 36">
            <a:extLst>
              <a:ext uri="{FF2B5EF4-FFF2-40B4-BE49-F238E27FC236}">
                <a16:creationId xmlns:a16="http://schemas.microsoft.com/office/drawing/2014/main" id="{FDDECA68-2F34-4F16-B866-AD3B07E72F24}"/>
              </a:ext>
            </a:extLst>
          </p:cNvPr>
          <p:cNvCxnSpPr>
            <a:cxnSpLocks/>
          </p:cNvCxnSpPr>
          <p:nvPr/>
        </p:nvCxnSpPr>
        <p:spPr>
          <a:xfrm>
            <a:off x="457200" y="2477222"/>
            <a:ext cx="11277600" cy="0"/>
          </a:xfrm>
          <a:prstGeom prst="line">
            <a:avLst/>
          </a:prstGeom>
          <a:noFill/>
          <a:ln w="3175">
            <a:solidFill>
              <a:schemeClr val="bg1">
                <a:lumMod val="85000"/>
              </a:schemeClr>
            </a:solidFill>
            <a:prstDash val="dash"/>
          </a:ln>
        </p:spPr>
      </p:cxnSp>
      <p:cxnSp>
        <p:nvCxnSpPr>
          <p:cNvPr id="38" name="Straight Connector 37">
            <a:extLst>
              <a:ext uri="{FF2B5EF4-FFF2-40B4-BE49-F238E27FC236}">
                <a16:creationId xmlns:a16="http://schemas.microsoft.com/office/drawing/2014/main" id="{68E4FAEF-0313-4506-990C-07E2018456EF}"/>
              </a:ext>
            </a:extLst>
          </p:cNvPr>
          <p:cNvCxnSpPr>
            <a:cxnSpLocks/>
          </p:cNvCxnSpPr>
          <p:nvPr/>
        </p:nvCxnSpPr>
        <p:spPr>
          <a:xfrm>
            <a:off x="457200" y="3163801"/>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1D5ACB77-E3EC-4EC6-84B8-3A5995CD26E2}"/>
              </a:ext>
            </a:extLst>
          </p:cNvPr>
          <p:cNvCxnSpPr>
            <a:cxnSpLocks/>
          </p:cNvCxnSpPr>
          <p:nvPr/>
        </p:nvCxnSpPr>
        <p:spPr>
          <a:xfrm>
            <a:off x="457200" y="3850380"/>
            <a:ext cx="11277600" cy="0"/>
          </a:xfrm>
          <a:prstGeom prst="line">
            <a:avLst/>
          </a:prstGeom>
          <a:noFill/>
          <a:ln w="3175">
            <a:solidFill>
              <a:schemeClr val="bg1">
                <a:lumMod val="85000"/>
              </a:schemeClr>
            </a:solidFill>
            <a:prstDash val="dash"/>
          </a:ln>
        </p:spPr>
      </p:cxnSp>
      <p:grpSp>
        <p:nvGrpSpPr>
          <p:cNvPr id="40" name="Group 39">
            <a:extLst>
              <a:ext uri="{FF2B5EF4-FFF2-40B4-BE49-F238E27FC236}">
                <a16:creationId xmlns:a16="http://schemas.microsoft.com/office/drawing/2014/main" id="{382AB6A7-CFC2-4C07-8D9C-C75C9B3BA370}"/>
              </a:ext>
            </a:extLst>
          </p:cNvPr>
          <p:cNvGrpSpPr/>
          <p:nvPr/>
        </p:nvGrpSpPr>
        <p:grpSpPr>
          <a:xfrm>
            <a:off x="457200" y="1278076"/>
            <a:ext cx="6218238" cy="338554"/>
            <a:chOff x="457200" y="2141483"/>
            <a:chExt cx="6218238" cy="338554"/>
          </a:xfrm>
        </p:grpSpPr>
        <p:sp>
          <p:nvSpPr>
            <p:cNvPr id="41" name="Rectangle 40">
              <a:extLst>
                <a:ext uri="{FF2B5EF4-FFF2-40B4-BE49-F238E27FC236}">
                  <a16:creationId xmlns:a16="http://schemas.microsoft.com/office/drawing/2014/main" id="{356A85D6-FAB7-4BF1-BCD4-2B436EF90B89}"/>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Owner Teams to assign roles to users?</a:t>
              </a:r>
            </a:p>
          </p:txBody>
        </p:sp>
        <p:grpSp>
          <p:nvGrpSpPr>
            <p:cNvPr id="42" name="Group 41">
              <a:extLst>
                <a:ext uri="{FF2B5EF4-FFF2-40B4-BE49-F238E27FC236}">
                  <a16:creationId xmlns:a16="http://schemas.microsoft.com/office/drawing/2014/main" id="{5603839E-654E-4BC3-B03B-025883AA5A81}"/>
                </a:ext>
              </a:extLst>
            </p:cNvPr>
            <p:cNvGrpSpPr/>
            <p:nvPr/>
          </p:nvGrpSpPr>
          <p:grpSpPr>
            <a:xfrm>
              <a:off x="457200" y="2147704"/>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F49C4E47-E369-4D9E-ADE4-280E1A1A9C6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822530EA-4279-421C-A76D-35D17ED35F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6" name="Group 45">
            <a:extLst>
              <a:ext uri="{FF2B5EF4-FFF2-40B4-BE49-F238E27FC236}">
                <a16:creationId xmlns:a16="http://schemas.microsoft.com/office/drawing/2014/main" id="{72D4A447-B5FC-4675-9CAC-017A28CD473E}"/>
              </a:ext>
            </a:extLst>
          </p:cNvPr>
          <p:cNvGrpSpPr/>
          <p:nvPr/>
        </p:nvGrpSpPr>
        <p:grpSpPr>
          <a:xfrm>
            <a:off x="457200" y="1964655"/>
            <a:ext cx="6218238" cy="338554"/>
            <a:chOff x="457200" y="3084968"/>
            <a:chExt cx="6218238" cy="338554"/>
          </a:xfrm>
        </p:grpSpPr>
        <p:sp>
          <p:nvSpPr>
            <p:cNvPr id="47" name="Rectangle 46">
              <a:extLst>
                <a:ext uri="{FF2B5EF4-FFF2-40B4-BE49-F238E27FC236}">
                  <a16:creationId xmlns:a16="http://schemas.microsoft.com/office/drawing/2014/main" id="{1A0C258C-A3BD-4EEE-8586-BBE94C7AE6AF}"/>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Owner Teams to own records?</a:t>
              </a:r>
            </a:p>
          </p:txBody>
        </p:sp>
        <p:grpSp>
          <p:nvGrpSpPr>
            <p:cNvPr id="48" name="Group 47">
              <a:extLst>
                <a:ext uri="{FF2B5EF4-FFF2-40B4-BE49-F238E27FC236}">
                  <a16:creationId xmlns:a16="http://schemas.microsoft.com/office/drawing/2014/main" id="{69B0E008-84E4-4ACF-8FED-C8B1039EA91E}"/>
                </a:ext>
              </a:extLst>
            </p:cNvPr>
            <p:cNvGrpSpPr/>
            <p:nvPr/>
          </p:nvGrpSpPr>
          <p:grpSpPr>
            <a:xfrm>
              <a:off x="457200" y="3091189"/>
              <a:ext cx="326112" cy="326112"/>
              <a:chOff x="115497" y="1864737"/>
              <a:chExt cx="461744" cy="461744"/>
            </a:xfrm>
            <a:solidFill>
              <a:schemeClr val="tx2"/>
            </a:solidFill>
          </p:grpSpPr>
          <p:sp>
            <p:nvSpPr>
              <p:cNvPr id="49" name="Freeform: Shape 48">
                <a:extLst>
                  <a:ext uri="{FF2B5EF4-FFF2-40B4-BE49-F238E27FC236}">
                    <a16:creationId xmlns:a16="http://schemas.microsoft.com/office/drawing/2014/main" id="{1570E968-5FD3-4A53-9DF8-14DB3D4286C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77">
                <a:extLst>
                  <a:ext uri="{FF2B5EF4-FFF2-40B4-BE49-F238E27FC236}">
                    <a16:creationId xmlns:a16="http://schemas.microsoft.com/office/drawing/2014/main" id="{BBCBD3B4-C6FA-4D13-B995-808193EFF25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51" name="Group 50">
            <a:extLst>
              <a:ext uri="{FF2B5EF4-FFF2-40B4-BE49-F238E27FC236}">
                <a16:creationId xmlns:a16="http://schemas.microsoft.com/office/drawing/2014/main" id="{D24DA550-B800-4429-A5B8-877960CE2F51}"/>
              </a:ext>
            </a:extLst>
          </p:cNvPr>
          <p:cNvGrpSpPr/>
          <p:nvPr/>
        </p:nvGrpSpPr>
        <p:grpSpPr>
          <a:xfrm>
            <a:off x="457200" y="4024392"/>
            <a:ext cx="6218238" cy="338554"/>
            <a:chOff x="457200" y="4848827"/>
            <a:chExt cx="6218238" cy="338554"/>
          </a:xfrm>
        </p:grpSpPr>
        <p:sp>
          <p:nvSpPr>
            <p:cNvPr id="52" name="Rectangle 51">
              <a:extLst>
                <a:ext uri="{FF2B5EF4-FFF2-40B4-BE49-F238E27FC236}">
                  <a16:creationId xmlns:a16="http://schemas.microsoft.com/office/drawing/2014/main" id="{18B54924-B647-425A-9009-2191DA516D10}"/>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automate Access Team membership?</a:t>
              </a:r>
            </a:p>
          </p:txBody>
        </p:sp>
        <p:grpSp>
          <p:nvGrpSpPr>
            <p:cNvPr id="53" name="Group 52">
              <a:extLst>
                <a:ext uri="{FF2B5EF4-FFF2-40B4-BE49-F238E27FC236}">
                  <a16:creationId xmlns:a16="http://schemas.microsoft.com/office/drawing/2014/main" id="{43462507-C1EA-4370-BE8F-3838555F1621}"/>
                </a:ext>
              </a:extLst>
            </p:cNvPr>
            <p:cNvGrpSpPr/>
            <p:nvPr/>
          </p:nvGrpSpPr>
          <p:grpSpPr>
            <a:xfrm>
              <a:off x="457200" y="4855048"/>
              <a:ext cx="326112" cy="326112"/>
              <a:chOff x="457200" y="4953637"/>
              <a:chExt cx="326112" cy="326112"/>
            </a:xfrm>
          </p:grpSpPr>
          <p:sp>
            <p:nvSpPr>
              <p:cNvPr id="54" name="Freeform: Shape 53">
                <a:extLst>
                  <a:ext uri="{FF2B5EF4-FFF2-40B4-BE49-F238E27FC236}">
                    <a16:creationId xmlns:a16="http://schemas.microsoft.com/office/drawing/2014/main" id="{6871DACF-59BE-456C-847B-DCED8D42FBE0}"/>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B76D0E42-C5FD-4E74-BE59-C100D38F0451}"/>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6" name="Rectangle 55">
            <a:extLst>
              <a:ext uri="{FF2B5EF4-FFF2-40B4-BE49-F238E27FC236}">
                <a16:creationId xmlns:a16="http://schemas.microsoft.com/office/drawing/2014/main" id="{BAC4987A-B109-4411-AA36-15CEAA6C81F8}"/>
              </a:ext>
            </a:extLst>
          </p:cNvPr>
          <p:cNvSpPr/>
          <p:nvPr/>
        </p:nvSpPr>
        <p:spPr>
          <a:xfrm>
            <a:off x="6810998" y="3256907"/>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7" name="Group 56">
            <a:extLst>
              <a:ext uri="{FF2B5EF4-FFF2-40B4-BE49-F238E27FC236}">
                <a16:creationId xmlns:a16="http://schemas.microsoft.com/office/drawing/2014/main" id="{821039BB-013D-4B75-A124-49B68CEEB3DD}"/>
              </a:ext>
            </a:extLst>
          </p:cNvPr>
          <p:cNvGrpSpPr/>
          <p:nvPr/>
        </p:nvGrpSpPr>
        <p:grpSpPr>
          <a:xfrm>
            <a:off x="457200" y="5232233"/>
            <a:ext cx="6218238" cy="584775"/>
            <a:chOff x="457200" y="5664427"/>
            <a:chExt cx="6218238" cy="584775"/>
          </a:xfrm>
        </p:grpSpPr>
        <p:sp>
          <p:nvSpPr>
            <p:cNvPr id="58" name="Rectangle 57">
              <a:extLst>
                <a:ext uri="{FF2B5EF4-FFF2-40B4-BE49-F238E27FC236}">
                  <a16:creationId xmlns:a16="http://schemas.microsoft.com/office/drawing/2014/main" id="{4C56738B-5500-447C-A50B-81D12A0D4CA3}"/>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Azure-Active Directory synchronized groups to manage access rights?</a:t>
              </a:r>
            </a:p>
          </p:txBody>
        </p:sp>
        <p:grpSp>
          <p:nvGrpSpPr>
            <p:cNvPr id="59" name="Group 58">
              <a:extLst>
                <a:ext uri="{FF2B5EF4-FFF2-40B4-BE49-F238E27FC236}">
                  <a16:creationId xmlns:a16="http://schemas.microsoft.com/office/drawing/2014/main" id="{58CB9C23-E021-4E96-9959-CF370F0FAC2C}"/>
                </a:ext>
              </a:extLst>
            </p:cNvPr>
            <p:cNvGrpSpPr/>
            <p:nvPr/>
          </p:nvGrpSpPr>
          <p:grpSpPr>
            <a:xfrm>
              <a:off x="457200" y="5793758"/>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EFD75F38-EB48-4FAE-B856-47F83F66F5A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0BA84EF8-FACA-4722-9273-4B617401B94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62" name="Rectangle 61">
            <a:extLst>
              <a:ext uri="{FF2B5EF4-FFF2-40B4-BE49-F238E27FC236}">
                <a16:creationId xmlns:a16="http://schemas.microsoft.com/office/drawing/2014/main" id="{F4EC2B7C-D7D4-41CC-90F8-AE376AF5F851}"/>
              </a:ext>
            </a:extLst>
          </p:cNvPr>
          <p:cNvSpPr/>
          <p:nvPr/>
        </p:nvSpPr>
        <p:spPr>
          <a:xfrm>
            <a:off x="6810998" y="3943486"/>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3" name="Rectangle 62">
            <a:extLst>
              <a:ext uri="{FF2B5EF4-FFF2-40B4-BE49-F238E27FC236}">
                <a16:creationId xmlns:a16="http://schemas.microsoft.com/office/drawing/2014/main" id="{6823B54D-10CB-42AF-B457-71945EC30F34}"/>
              </a:ext>
            </a:extLst>
          </p:cNvPr>
          <p:cNvSpPr/>
          <p:nvPr/>
        </p:nvSpPr>
        <p:spPr>
          <a:xfrm>
            <a:off x="6810998" y="1197170"/>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4" name="Rectangle 63">
            <a:extLst>
              <a:ext uri="{FF2B5EF4-FFF2-40B4-BE49-F238E27FC236}">
                <a16:creationId xmlns:a16="http://schemas.microsoft.com/office/drawing/2014/main" id="{A47D3C49-A9B5-4809-BBA7-3D3A1796D030}"/>
              </a:ext>
            </a:extLst>
          </p:cNvPr>
          <p:cNvSpPr/>
          <p:nvPr/>
        </p:nvSpPr>
        <p:spPr>
          <a:xfrm>
            <a:off x="6810998" y="1883749"/>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5" name="Group 64">
            <a:extLst>
              <a:ext uri="{FF2B5EF4-FFF2-40B4-BE49-F238E27FC236}">
                <a16:creationId xmlns:a16="http://schemas.microsoft.com/office/drawing/2014/main" id="{1CC004FA-6CB0-412A-9BCD-4E0BE2AD60D7}"/>
              </a:ext>
            </a:extLst>
          </p:cNvPr>
          <p:cNvGrpSpPr/>
          <p:nvPr/>
        </p:nvGrpSpPr>
        <p:grpSpPr>
          <a:xfrm>
            <a:off x="457200" y="2651234"/>
            <a:ext cx="6218238" cy="338554"/>
            <a:chOff x="457200" y="4028453"/>
            <a:chExt cx="6218238" cy="338554"/>
          </a:xfrm>
        </p:grpSpPr>
        <p:sp>
          <p:nvSpPr>
            <p:cNvPr id="66" name="Rectangle 65">
              <a:extLst>
                <a:ext uri="{FF2B5EF4-FFF2-40B4-BE49-F238E27FC236}">
                  <a16:creationId xmlns:a16="http://schemas.microsoft.com/office/drawing/2014/main" id="{90A6C290-D9B3-4995-8BD1-C271B5FCC15F}"/>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automate record assignment and how?</a:t>
              </a:r>
            </a:p>
          </p:txBody>
        </p:sp>
        <p:grpSp>
          <p:nvGrpSpPr>
            <p:cNvPr id="67" name="Group 66">
              <a:extLst>
                <a:ext uri="{FF2B5EF4-FFF2-40B4-BE49-F238E27FC236}">
                  <a16:creationId xmlns:a16="http://schemas.microsoft.com/office/drawing/2014/main" id="{4668A36E-BFAE-424C-AD67-D22B86999347}"/>
                </a:ext>
              </a:extLst>
            </p:cNvPr>
            <p:cNvGrpSpPr/>
            <p:nvPr/>
          </p:nvGrpSpPr>
          <p:grpSpPr>
            <a:xfrm>
              <a:off x="457200" y="4034674"/>
              <a:ext cx="326112" cy="326112"/>
              <a:chOff x="457200" y="4267823"/>
              <a:chExt cx="326112" cy="326112"/>
            </a:xfrm>
          </p:grpSpPr>
          <p:sp>
            <p:nvSpPr>
              <p:cNvPr id="68" name="Freeform: Shape 67">
                <a:extLst>
                  <a:ext uri="{FF2B5EF4-FFF2-40B4-BE49-F238E27FC236}">
                    <a16:creationId xmlns:a16="http://schemas.microsoft.com/office/drawing/2014/main" id="{6452EE8E-03C4-495C-A74E-5D35D44F55F9}"/>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C53D32F9-3048-475A-974F-2DB65B186671}"/>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0" name="Rectangle 69">
            <a:extLst>
              <a:ext uri="{FF2B5EF4-FFF2-40B4-BE49-F238E27FC236}">
                <a16:creationId xmlns:a16="http://schemas.microsoft.com/office/drawing/2014/main" id="{74CA3136-7A16-479F-82B1-1845C7B0C557}"/>
              </a:ext>
            </a:extLst>
          </p:cNvPr>
          <p:cNvSpPr/>
          <p:nvPr/>
        </p:nvSpPr>
        <p:spPr>
          <a:xfrm>
            <a:off x="6810998" y="2570328"/>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(detail) / No</a:t>
            </a:r>
          </a:p>
        </p:txBody>
      </p:sp>
      <p:cxnSp>
        <p:nvCxnSpPr>
          <p:cNvPr id="73" name="Straight Connector 72">
            <a:extLst>
              <a:ext uri="{FF2B5EF4-FFF2-40B4-BE49-F238E27FC236}">
                <a16:creationId xmlns:a16="http://schemas.microsoft.com/office/drawing/2014/main" id="{8DCE5E22-8F8E-44B2-A478-2C8883A391F6}"/>
              </a:ext>
            </a:extLst>
          </p:cNvPr>
          <p:cNvCxnSpPr>
            <a:cxnSpLocks/>
          </p:cNvCxnSpPr>
          <p:nvPr/>
        </p:nvCxnSpPr>
        <p:spPr>
          <a:xfrm>
            <a:off x="457200" y="4536959"/>
            <a:ext cx="11277600" cy="0"/>
          </a:xfrm>
          <a:prstGeom prst="line">
            <a:avLst/>
          </a:prstGeom>
          <a:noFill/>
          <a:ln w="3175">
            <a:solidFill>
              <a:schemeClr val="bg1">
                <a:lumMod val="85000"/>
              </a:schemeClr>
            </a:solidFill>
            <a:prstDash val="dash"/>
          </a:ln>
        </p:spPr>
      </p:cxnSp>
      <p:sp>
        <p:nvSpPr>
          <p:cNvPr id="74" name="Rectangle 73">
            <a:extLst>
              <a:ext uri="{FF2B5EF4-FFF2-40B4-BE49-F238E27FC236}">
                <a16:creationId xmlns:a16="http://schemas.microsoft.com/office/drawing/2014/main" id="{5EB5A9B3-8321-4506-B236-5DB78D52C964}"/>
              </a:ext>
            </a:extLst>
          </p:cNvPr>
          <p:cNvSpPr/>
          <p:nvPr/>
        </p:nvSpPr>
        <p:spPr>
          <a:xfrm>
            <a:off x="6810998" y="4630065"/>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75" name="Rectangle 74">
            <a:extLst>
              <a:ext uri="{FF2B5EF4-FFF2-40B4-BE49-F238E27FC236}">
                <a16:creationId xmlns:a16="http://schemas.microsoft.com/office/drawing/2014/main" id="{13CC8C04-0E1E-4519-A573-651EC86E9255}"/>
              </a:ext>
            </a:extLst>
          </p:cNvPr>
          <p:cNvSpPr/>
          <p:nvPr/>
        </p:nvSpPr>
        <p:spPr>
          <a:xfrm>
            <a:off x="6810998" y="5316641"/>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76" name="Straight Connector 75">
            <a:extLst>
              <a:ext uri="{FF2B5EF4-FFF2-40B4-BE49-F238E27FC236}">
                <a16:creationId xmlns:a16="http://schemas.microsoft.com/office/drawing/2014/main" id="{D340E931-4F1B-41E8-8AA5-5F1F8BC5F5DC}"/>
              </a:ext>
            </a:extLst>
          </p:cNvPr>
          <p:cNvCxnSpPr>
            <a:cxnSpLocks/>
          </p:cNvCxnSpPr>
          <p:nvPr/>
        </p:nvCxnSpPr>
        <p:spPr>
          <a:xfrm>
            <a:off x="457200" y="5223538"/>
            <a:ext cx="11277600" cy="0"/>
          </a:xfrm>
          <a:prstGeom prst="line">
            <a:avLst/>
          </a:prstGeom>
          <a:noFill/>
          <a:ln w="3175">
            <a:solidFill>
              <a:schemeClr val="bg1">
                <a:lumMod val="85000"/>
              </a:schemeClr>
            </a:solidFill>
            <a:prstDash val="dash"/>
          </a:ln>
        </p:spPr>
      </p:cxnSp>
      <p:grpSp>
        <p:nvGrpSpPr>
          <p:cNvPr id="78" name="Group 77">
            <a:extLst>
              <a:ext uri="{FF2B5EF4-FFF2-40B4-BE49-F238E27FC236}">
                <a16:creationId xmlns:a16="http://schemas.microsoft.com/office/drawing/2014/main" id="{7D85A322-0635-4405-9EB3-AA9AABE45B29}"/>
              </a:ext>
            </a:extLst>
          </p:cNvPr>
          <p:cNvGrpSpPr/>
          <p:nvPr/>
        </p:nvGrpSpPr>
        <p:grpSpPr>
          <a:xfrm>
            <a:off x="457200" y="3214703"/>
            <a:ext cx="6218238" cy="584775"/>
            <a:chOff x="457200" y="3905343"/>
            <a:chExt cx="6218238" cy="584775"/>
          </a:xfrm>
        </p:grpSpPr>
        <p:sp>
          <p:nvSpPr>
            <p:cNvPr id="79" name="Rectangle 78">
              <a:extLst>
                <a:ext uri="{FF2B5EF4-FFF2-40B4-BE49-F238E27FC236}">
                  <a16:creationId xmlns:a16="http://schemas.microsoft.com/office/drawing/2014/main" id="{0FC887C4-73E3-41BD-87F7-4CDF9FE8046F}"/>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Access Teams?</a:t>
              </a:r>
            </a:p>
            <a:p>
              <a:r>
                <a:rPr lang="en-US" sz="1600" dirty="0">
                  <a:solidFill>
                    <a:schemeClr val="tx1"/>
                  </a:solidFill>
                </a:rPr>
                <a:t>(System or manually managed)</a:t>
              </a:r>
            </a:p>
          </p:txBody>
        </p:sp>
        <p:grpSp>
          <p:nvGrpSpPr>
            <p:cNvPr id="80" name="Group 79">
              <a:extLst>
                <a:ext uri="{FF2B5EF4-FFF2-40B4-BE49-F238E27FC236}">
                  <a16:creationId xmlns:a16="http://schemas.microsoft.com/office/drawing/2014/main" id="{DE66502C-2E18-4610-91B7-31404C6FD699}"/>
                </a:ext>
              </a:extLst>
            </p:cNvPr>
            <p:cNvGrpSpPr/>
            <p:nvPr/>
          </p:nvGrpSpPr>
          <p:grpSpPr>
            <a:xfrm>
              <a:off x="457200" y="4034674"/>
              <a:ext cx="326112" cy="326112"/>
              <a:chOff x="457200" y="4267823"/>
              <a:chExt cx="326112" cy="326112"/>
            </a:xfrm>
          </p:grpSpPr>
          <p:sp>
            <p:nvSpPr>
              <p:cNvPr id="81" name="Freeform: Shape 80">
                <a:extLst>
                  <a:ext uri="{FF2B5EF4-FFF2-40B4-BE49-F238E27FC236}">
                    <a16:creationId xmlns:a16="http://schemas.microsoft.com/office/drawing/2014/main" id="{D86FC64E-C7CF-47AC-98D1-7D7DBAC11F74}"/>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Graphic 77">
                <a:extLst>
                  <a:ext uri="{FF2B5EF4-FFF2-40B4-BE49-F238E27FC236}">
                    <a16:creationId xmlns:a16="http://schemas.microsoft.com/office/drawing/2014/main" id="{979CCF2C-2DEF-449E-A61A-324902FBA15F}"/>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grpSp>
        <p:nvGrpSpPr>
          <p:cNvPr id="83" name="Group 82">
            <a:extLst>
              <a:ext uri="{FF2B5EF4-FFF2-40B4-BE49-F238E27FC236}">
                <a16:creationId xmlns:a16="http://schemas.microsoft.com/office/drawing/2014/main" id="{33CB2440-7B88-45AD-B59E-4E1BCCF3F5C0}"/>
              </a:ext>
            </a:extLst>
          </p:cNvPr>
          <p:cNvGrpSpPr/>
          <p:nvPr/>
        </p:nvGrpSpPr>
        <p:grpSpPr>
          <a:xfrm>
            <a:off x="457200" y="4587861"/>
            <a:ext cx="6218238" cy="584775"/>
            <a:chOff x="457200" y="4725717"/>
            <a:chExt cx="6218238" cy="584775"/>
          </a:xfrm>
        </p:grpSpPr>
        <p:sp>
          <p:nvSpPr>
            <p:cNvPr id="84" name="Rectangle 83">
              <a:extLst>
                <a:ext uri="{FF2B5EF4-FFF2-40B4-BE49-F238E27FC236}">
                  <a16:creationId xmlns:a16="http://schemas.microsoft.com/office/drawing/2014/main" id="{E90D7B75-364D-4840-A053-9E94C9953E0A}"/>
                </a:ext>
              </a:extLst>
            </p:cNvPr>
            <p:cNvSpPr/>
            <p:nvPr/>
          </p:nvSpPr>
          <p:spPr>
            <a:xfrm>
              <a:off x="506805" y="472571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How do you deploy Access Team Templates across environments?</a:t>
              </a:r>
            </a:p>
          </p:txBody>
        </p:sp>
        <p:grpSp>
          <p:nvGrpSpPr>
            <p:cNvPr id="85" name="Group 84">
              <a:extLst>
                <a:ext uri="{FF2B5EF4-FFF2-40B4-BE49-F238E27FC236}">
                  <a16:creationId xmlns:a16="http://schemas.microsoft.com/office/drawing/2014/main" id="{9B829F06-F975-477C-A32B-C51EC961FC5C}"/>
                </a:ext>
              </a:extLst>
            </p:cNvPr>
            <p:cNvGrpSpPr/>
            <p:nvPr/>
          </p:nvGrpSpPr>
          <p:grpSpPr>
            <a:xfrm>
              <a:off x="457200" y="4855048"/>
              <a:ext cx="326112" cy="326112"/>
              <a:chOff x="457200" y="4953637"/>
              <a:chExt cx="326112" cy="326112"/>
            </a:xfrm>
          </p:grpSpPr>
          <p:sp>
            <p:nvSpPr>
              <p:cNvPr id="86" name="Freeform: Shape 85">
                <a:extLst>
                  <a:ext uri="{FF2B5EF4-FFF2-40B4-BE49-F238E27FC236}">
                    <a16:creationId xmlns:a16="http://schemas.microsoft.com/office/drawing/2014/main" id="{3176C6E3-620D-49AF-BAA5-10190D6E9D3E}"/>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Graphic 77">
                <a:extLst>
                  <a:ext uri="{FF2B5EF4-FFF2-40B4-BE49-F238E27FC236}">
                    <a16:creationId xmlns:a16="http://schemas.microsoft.com/office/drawing/2014/main" id="{5000E693-F237-42F2-BB7A-6900605D9187}"/>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2" name="Rectangle 71">
            <a:extLst>
              <a:ext uri="{FF2B5EF4-FFF2-40B4-BE49-F238E27FC236}">
                <a16:creationId xmlns:a16="http://schemas.microsoft.com/office/drawing/2014/main" id="{1D44995D-3C9D-4F4B-B3FF-67E798688B2C}"/>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grpSp>
        <p:nvGrpSpPr>
          <p:cNvPr id="71" name="Group 70">
            <a:extLst>
              <a:ext uri="{FF2B5EF4-FFF2-40B4-BE49-F238E27FC236}">
                <a16:creationId xmlns:a16="http://schemas.microsoft.com/office/drawing/2014/main" id="{C6A0CCB5-87CF-48F1-BD6A-84FB1D97C0CA}"/>
              </a:ext>
            </a:extLst>
          </p:cNvPr>
          <p:cNvGrpSpPr/>
          <p:nvPr/>
        </p:nvGrpSpPr>
        <p:grpSpPr>
          <a:xfrm>
            <a:off x="457200" y="5910110"/>
            <a:ext cx="6218238" cy="584775"/>
            <a:chOff x="457200" y="5664427"/>
            <a:chExt cx="6218238" cy="584775"/>
          </a:xfrm>
        </p:grpSpPr>
        <p:sp>
          <p:nvSpPr>
            <p:cNvPr id="77" name="Rectangle 76">
              <a:extLst>
                <a:ext uri="{FF2B5EF4-FFF2-40B4-BE49-F238E27FC236}">
                  <a16:creationId xmlns:a16="http://schemas.microsoft.com/office/drawing/2014/main" id="{996365F5-8F41-47F7-9FA3-78F0CF44DC11}"/>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any requirements that didn’t fit into the standard model?</a:t>
              </a:r>
            </a:p>
          </p:txBody>
        </p:sp>
        <p:grpSp>
          <p:nvGrpSpPr>
            <p:cNvPr id="88" name="Group 87">
              <a:extLst>
                <a:ext uri="{FF2B5EF4-FFF2-40B4-BE49-F238E27FC236}">
                  <a16:creationId xmlns:a16="http://schemas.microsoft.com/office/drawing/2014/main" id="{12FAA981-9904-414C-8E61-0A1E0B303C03}"/>
                </a:ext>
              </a:extLst>
            </p:cNvPr>
            <p:cNvGrpSpPr/>
            <p:nvPr/>
          </p:nvGrpSpPr>
          <p:grpSpPr>
            <a:xfrm>
              <a:off x="457200" y="5793758"/>
              <a:ext cx="326112" cy="326112"/>
              <a:chOff x="115497" y="1864737"/>
              <a:chExt cx="461744" cy="461744"/>
            </a:xfrm>
            <a:solidFill>
              <a:schemeClr val="tx2"/>
            </a:solidFill>
          </p:grpSpPr>
          <p:sp>
            <p:nvSpPr>
              <p:cNvPr id="89" name="Freeform: Shape 88">
                <a:extLst>
                  <a:ext uri="{FF2B5EF4-FFF2-40B4-BE49-F238E27FC236}">
                    <a16:creationId xmlns:a16="http://schemas.microsoft.com/office/drawing/2014/main" id="{97C8D76F-F8B8-442A-9A73-F3E48B46F8A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Graphic 77">
                <a:extLst>
                  <a:ext uri="{FF2B5EF4-FFF2-40B4-BE49-F238E27FC236}">
                    <a16:creationId xmlns:a16="http://schemas.microsoft.com/office/drawing/2014/main" id="{0B06CFD6-896E-48B9-87EB-4D8F5A15D2D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91" name="Rectangle 90">
            <a:extLst>
              <a:ext uri="{FF2B5EF4-FFF2-40B4-BE49-F238E27FC236}">
                <a16:creationId xmlns:a16="http://schemas.microsoft.com/office/drawing/2014/main" id="{01969738-0AE6-4674-876D-A8F3C6450451}"/>
              </a:ext>
            </a:extLst>
          </p:cNvPr>
          <p:cNvSpPr/>
          <p:nvPr/>
        </p:nvSpPr>
        <p:spPr>
          <a:xfrm>
            <a:off x="6810998" y="5994518"/>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92" name="Straight Connector 91">
            <a:extLst>
              <a:ext uri="{FF2B5EF4-FFF2-40B4-BE49-F238E27FC236}">
                <a16:creationId xmlns:a16="http://schemas.microsoft.com/office/drawing/2014/main" id="{D4401381-A90C-4EB8-A8B9-8EA605A493A7}"/>
              </a:ext>
            </a:extLst>
          </p:cNvPr>
          <p:cNvCxnSpPr>
            <a:cxnSpLocks/>
          </p:cNvCxnSpPr>
          <p:nvPr/>
        </p:nvCxnSpPr>
        <p:spPr>
          <a:xfrm>
            <a:off x="457200" y="5901415"/>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31679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Implemented Security Mechanisms</a:t>
            </a:r>
            <a:endParaRPr lang="en-US" dirty="0"/>
          </a:p>
        </p:txBody>
      </p:sp>
      <p:cxnSp>
        <p:nvCxnSpPr>
          <p:cNvPr id="31" name="Straight Connector 30">
            <a:extLst>
              <a:ext uri="{FF2B5EF4-FFF2-40B4-BE49-F238E27FC236}">
                <a16:creationId xmlns:a16="http://schemas.microsoft.com/office/drawing/2014/main" id="{59627934-57F1-4832-A119-632ACA2D284A}"/>
              </a:ext>
            </a:extLst>
          </p:cNvPr>
          <p:cNvCxnSpPr>
            <a:cxnSpLocks/>
          </p:cNvCxnSpPr>
          <p:nvPr/>
        </p:nvCxnSpPr>
        <p:spPr>
          <a:xfrm>
            <a:off x="457200" y="2601166"/>
            <a:ext cx="11277600" cy="0"/>
          </a:xfrm>
          <a:prstGeom prst="line">
            <a:avLst/>
          </a:prstGeom>
          <a:noFill/>
          <a:ln w="3175">
            <a:solidFill>
              <a:schemeClr val="bg1">
                <a:lumMod val="85000"/>
              </a:schemeClr>
            </a:solidFill>
            <a:prstDash val="dash"/>
          </a:ln>
        </p:spPr>
      </p:cxnSp>
      <p:cxnSp>
        <p:nvCxnSpPr>
          <p:cNvPr id="32" name="Straight Connector 31">
            <a:extLst>
              <a:ext uri="{FF2B5EF4-FFF2-40B4-BE49-F238E27FC236}">
                <a16:creationId xmlns:a16="http://schemas.microsoft.com/office/drawing/2014/main" id="{9A11CB40-CEAC-4D11-8A3F-67714966C3EF}"/>
              </a:ext>
            </a:extLst>
          </p:cNvPr>
          <p:cNvCxnSpPr>
            <a:cxnSpLocks/>
          </p:cNvCxnSpPr>
          <p:nvPr/>
        </p:nvCxnSpPr>
        <p:spPr>
          <a:xfrm>
            <a:off x="457200" y="3398996"/>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731ECF9B-05AE-4050-ACBA-47A2719A4E93}"/>
              </a:ext>
            </a:extLst>
          </p:cNvPr>
          <p:cNvCxnSpPr>
            <a:cxnSpLocks/>
          </p:cNvCxnSpPr>
          <p:nvPr/>
        </p:nvCxnSpPr>
        <p:spPr>
          <a:xfrm>
            <a:off x="457200" y="4196826"/>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EDCD938B-7A55-4594-BE8C-C543CD6ED60C}"/>
              </a:ext>
            </a:extLst>
          </p:cNvPr>
          <p:cNvCxnSpPr>
            <a:cxnSpLocks/>
          </p:cNvCxnSpPr>
          <p:nvPr/>
        </p:nvCxnSpPr>
        <p:spPr>
          <a:xfrm>
            <a:off x="457200" y="4994656"/>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EC7B6661-E28F-4271-8C44-E176B2FDF9CD}"/>
              </a:ext>
            </a:extLst>
          </p:cNvPr>
          <p:cNvCxnSpPr>
            <a:cxnSpLocks/>
          </p:cNvCxnSpPr>
          <p:nvPr/>
        </p:nvCxnSpPr>
        <p:spPr>
          <a:xfrm>
            <a:off x="457200" y="5792486"/>
            <a:ext cx="11277600" cy="0"/>
          </a:xfrm>
          <a:prstGeom prst="line">
            <a:avLst/>
          </a:prstGeom>
          <a:noFill/>
          <a:ln w="3175">
            <a:solidFill>
              <a:schemeClr val="bg1">
                <a:lumMod val="85000"/>
              </a:schemeClr>
            </a:solidFill>
            <a:prstDash val="dash"/>
          </a:ln>
        </p:spPr>
      </p:cxnSp>
      <p:sp>
        <p:nvSpPr>
          <p:cNvPr id="40" name="Rectangle 39">
            <a:extLst>
              <a:ext uri="{FF2B5EF4-FFF2-40B4-BE49-F238E27FC236}">
                <a16:creationId xmlns:a16="http://schemas.microsoft.com/office/drawing/2014/main" id="{5DCD47C7-715B-402B-80B6-51456A6FF1EC}"/>
              </a:ext>
            </a:extLst>
          </p:cNvPr>
          <p:cNvSpPr/>
          <p:nvPr/>
        </p:nvSpPr>
        <p:spPr>
          <a:xfrm>
            <a:off x="506805" y="18952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automate sharing?</a:t>
            </a:r>
          </a:p>
        </p:txBody>
      </p:sp>
      <p:grpSp>
        <p:nvGrpSpPr>
          <p:cNvPr id="41" name="Group 40">
            <a:extLst>
              <a:ext uri="{FF2B5EF4-FFF2-40B4-BE49-F238E27FC236}">
                <a16:creationId xmlns:a16="http://schemas.microsoft.com/office/drawing/2014/main" id="{195F8B64-F4C6-4365-9BD7-38AE28B8E3FC}"/>
              </a:ext>
            </a:extLst>
          </p:cNvPr>
          <p:cNvGrpSpPr/>
          <p:nvPr/>
        </p:nvGrpSpPr>
        <p:grpSpPr>
          <a:xfrm>
            <a:off x="457200" y="1993400"/>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AE8EEF6D-071C-4BB9-AA7B-C461085368D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87474FE7-3C88-408B-84A4-804B90C4B2E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28189991-BAC8-4AFF-BF60-DEA67E395E6E}"/>
              </a:ext>
            </a:extLst>
          </p:cNvPr>
          <p:cNvSpPr/>
          <p:nvPr/>
        </p:nvSpPr>
        <p:spPr>
          <a:xfrm>
            <a:off x="506805" y="273888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field level security? </a:t>
            </a:r>
          </a:p>
        </p:txBody>
      </p:sp>
      <p:grpSp>
        <p:nvGrpSpPr>
          <p:cNvPr id="46" name="Group 45">
            <a:extLst>
              <a:ext uri="{FF2B5EF4-FFF2-40B4-BE49-F238E27FC236}">
                <a16:creationId xmlns:a16="http://schemas.microsoft.com/office/drawing/2014/main" id="{8F0EB13B-5C80-4A72-97B4-66D8B7695547}"/>
              </a:ext>
            </a:extLst>
          </p:cNvPr>
          <p:cNvGrpSpPr/>
          <p:nvPr/>
        </p:nvGrpSpPr>
        <p:grpSpPr>
          <a:xfrm>
            <a:off x="457200" y="2837025"/>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E220954F-B411-4A03-A860-0440FB25B2F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992F5072-B692-4C25-AC2D-1C7B8444C78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B773928C-0EE6-4861-B99A-F9C5CDA1C85F}"/>
              </a:ext>
            </a:extLst>
          </p:cNvPr>
          <p:cNvSpPr/>
          <p:nvPr/>
        </p:nvSpPr>
        <p:spPr>
          <a:xfrm>
            <a:off x="506805" y="353671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hierarchy security?</a:t>
            </a:r>
          </a:p>
        </p:txBody>
      </p:sp>
      <p:grpSp>
        <p:nvGrpSpPr>
          <p:cNvPr id="50" name="Group 49">
            <a:extLst>
              <a:ext uri="{FF2B5EF4-FFF2-40B4-BE49-F238E27FC236}">
                <a16:creationId xmlns:a16="http://schemas.microsoft.com/office/drawing/2014/main" id="{9175D9FA-0E60-4935-AE4D-72281601B12F}"/>
              </a:ext>
            </a:extLst>
          </p:cNvPr>
          <p:cNvGrpSpPr/>
          <p:nvPr/>
        </p:nvGrpSpPr>
        <p:grpSpPr>
          <a:xfrm>
            <a:off x="457200" y="3634855"/>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6BF02ADA-C707-495A-8D2F-AFFC1C7B398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4A1BEE44-40F5-400E-B598-F8EEA35A7F3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72CB60D1-0E8B-484E-9FF7-1F26D6080187}"/>
              </a:ext>
            </a:extLst>
          </p:cNvPr>
          <p:cNvSpPr/>
          <p:nvPr/>
        </p:nvSpPr>
        <p:spPr>
          <a:xfrm>
            <a:off x="506805" y="433454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If yes: Manager or Position? </a:t>
            </a:r>
            <a:br>
              <a:rPr lang="en-US" sz="1600" dirty="0">
                <a:solidFill>
                  <a:schemeClr val="tx1"/>
                </a:solidFill>
              </a:rPr>
            </a:br>
            <a:r>
              <a:rPr lang="en-US" sz="1600" dirty="0">
                <a:solidFill>
                  <a:schemeClr val="tx1"/>
                </a:solidFill>
              </a:rPr>
              <a:t>How many levels deep have you configured?</a:t>
            </a:r>
          </a:p>
        </p:txBody>
      </p:sp>
      <p:grpSp>
        <p:nvGrpSpPr>
          <p:cNvPr id="54" name="Group 53">
            <a:extLst>
              <a:ext uri="{FF2B5EF4-FFF2-40B4-BE49-F238E27FC236}">
                <a16:creationId xmlns:a16="http://schemas.microsoft.com/office/drawing/2014/main" id="{2D9942DE-696C-4458-804A-2F60760C38EB}"/>
              </a:ext>
            </a:extLst>
          </p:cNvPr>
          <p:cNvGrpSpPr/>
          <p:nvPr/>
        </p:nvGrpSpPr>
        <p:grpSpPr>
          <a:xfrm>
            <a:off x="457200" y="4432685"/>
            <a:ext cx="326112" cy="326112"/>
            <a:chOff x="115497" y="1864737"/>
            <a:chExt cx="461744" cy="461744"/>
          </a:xfrm>
          <a:solidFill>
            <a:schemeClr val="tx2"/>
          </a:solidFill>
        </p:grpSpPr>
        <p:sp>
          <p:nvSpPr>
            <p:cNvPr id="55" name="Freeform: Shape 54">
              <a:extLst>
                <a:ext uri="{FF2B5EF4-FFF2-40B4-BE49-F238E27FC236}">
                  <a16:creationId xmlns:a16="http://schemas.microsoft.com/office/drawing/2014/main" id="{0AA16707-876E-41AD-BC94-F6A9C442E88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Graphic 77">
              <a:extLst>
                <a:ext uri="{FF2B5EF4-FFF2-40B4-BE49-F238E27FC236}">
                  <a16:creationId xmlns:a16="http://schemas.microsoft.com/office/drawing/2014/main" id="{560BBA11-CA5B-4DD1-A5C0-438E0D81AEE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7" name="Rectangle 56">
            <a:extLst>
              <a:ext uri="{FF2B5EF4-FFF2-40B4-BE49-F238E27FC236}">
                <a16:creationId xmlns:a16="http://schemas.microsoft.com/office/drawing/2014/main" id="{2CE4A18D-6E2C-4846-94C9-8EE7BBA9AC46}"/>
              </a:ext>
            </a:extLst>
          </p:cNvPr>
          <p:cNvSpPr/>
          <p:nvPr/>
        </p:nvSpPr>
        <p:spPr>
          <a:xfrm>
            <a:off x="506805" y="513237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plugins on </a:t>
            </a:r>
            <a:r>
              <a:rPr lang="en-US" sz="1600" dirty="0" err="1">
                <a:solidFill>
                  <a:schemeClr val="tx1"/>
                </a:solidFill>
              </a:rPr>
              <a:t>RetrieveMultiple</a:t>
            </a:r>
            <a:r>
              <a:rPr lang="en-US" sz="1600" dirty="0">
                <a:solidFill>
                  <a:schemeClr val="tx1"/>
                </a:solidFill>
              </a:rPr>
              <a:t> messages to implement security?</a:t>
            </a:r>
          </a:p>
        </p:txBody>
      </p:sp>
      <p:grpSp>
        <p:nvGrpSpPr>
          <p:cNvPr id="58" name="Group 57">
            <a:extLst>
              <a:ext uri="{FF2B5EF4-FFF2-40B4-BE49-F238E27FC236}">
                <a16:creationId xmlns:a16="http://schemas.microsoft.com/office/drawing/2014/main" id="{022BC507-24D7-47D0-9B50-7E0D34881656}"/>
              </a:ext>
            </a:extLst>
          </p:cNvPr>
          <p:cNvGrpSpPr/>
          <p:nvPr/>
        </p:nvGrpSpPr>
        <p:grpSpPr>
          <a:xfrm>
            <a:off x="457200" y="5230515"/>
            <a:ext cx="326112" cy="326112"/>
            <a:chOff x="115497" y="1864737"/>
            <a:chExt cx="461744" cy="461744"/>
          </a:xfrm>
          <a:solidFill>
            <a:schemeClr val="tx2"/>
          </a:solidFill>
        </p:grpSpPr>
        <p:sp>
          <p:nvSpPr>
            <p:cNvPr id="59" name="Freeform: Shape 58">
              <a:extLst>
                <a:ext uri="{FF2B5EF4-FFF2-40B4-BE49-F238E27FC236}">
                  <a16:creationId xmlns:a16="http://schemas.microsoft.com/office/drawing/2014/main" id="{618701B5-38BE-46A1-BA36-1A58119F99E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C2C6A70C-D428-4EF9-B1F2-B2D58D6A0B4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C876527F-8C8C-4F22-80C2-FD722E84B64B}"/>
              </a:ext>
            </a:extLst>
          </p:cNvPr>
          <p:cNvSpPr/>
          <p:nvPr/>
        </p:nvSpPr>
        <p:spPr>
          <a:xfrm>
            <a:off x="506805" y="593021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a you reviewed all relationship behaviors that could impact security? (Share, </a:t>
            </a:r>
            <a:r>
              <a:rPr lang="en-US" sz="1600" dirty="0" err="1">
                <a:solidFill>
                  <a:schemeClr val="tx1"/>
                </a:solidFill>
              </a:rPr>
              <a:t>Unshare</a:t>
            </a:r>
            <a:r>
              <a:rPr lang="en-US" sz="1600" dirty="0">
                <a:solidFill>
                  <a:schemeClr val="tx1"/>
                </a:solidFill>
              </a:rPr>
              <a:t>, Reparent, Assign…)</a:t>
            </a:r>
          </a:p>
        </p:txBody>
      </p:sp>
      <p:grpSp>
        <p:nvGrpSpPr>
          <p:cNvPr id="62" name="Group 61">
            <a:extLst>
              <a:ext uri="{FF2B5EF4-FFF2-40B4-BE49-F238E27FC236}">
                <a16:creationId xmlns:a16="http://schemas.microsoft.com/office/drawing/2014/main" id="{D7883B35-BF96-4E6D-923C-1EFAD2D5F7FA}"/>
              </a:ext>
            </a:extLst>
          </p:cNvPr>
          <p:cNvGrpSpPr/>
          <p:nvPr/>
        </p:nvGrpSpPr>
        <p:grpSpPr>
          <a:xfrm>
            <a:off x="457200" y="6028349"/>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15FC5236-FF3C-4839-BF29-2F7560AD094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821C758A-9C16-4198-88C4-B08F481A419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0ADAD378-ABF5-4AD2-86F7-E38276CFD4EF}"/>
              </a:ext>
            </a:extLst>
          </p:cNvPr>
          <p:cNvSpPr/>
          <p:nvPr/>
        </p:nvSpPr>
        <p:spPr>
          <a:xfrm>
            <a:off x="6810998" y="428875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6" name="Rectangle 65">
            <a:extLst>
              <a:ext uri="{FF2B5EF4-FFF2-40B4-BE49-F238E27FC236}">
                <a16:creationId xmlns:a16="http://schemas.microsoft.com/office/drawing/2014/main" id="{BB5AC043-7954-4674-B4D6-D03A337F9480}"/>
              </a:ext>
            </a:extLst>
          </p:cNvPr>
          <p:cNvSpPr/>
          <p:nvPr/>
        </p:nvSpPr>
        <p:spPr>
          <a:xfrm>
            <a:off x="6810998" y="508658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7" name="Rectangle 66">
            <a:extLst>
              <a:ext uri="{FF2B5EF4-FFF2-40B4-BE49-F238E27FC236}">
                <a16:creationId xmlns:a16="http://schemas.microsoft.com/office/drawing/2014/main" id="{9BDCCC3F-3694-450C-A185-58CA391D4904}"/>
              </a:ext>
            </a:extLst>
          </p:cNvPr>
          <p:cNvSpPr/>
          <p:nvPr/>
        </p:nvSpPr>
        <p:spPr>
          <a:xfrm>
            <a:off x="6810998" y="5884416"/>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8" name="Rectangle 67">
            <a:extLst>
              <a:ext uri="{FF2B5EF4-FFF2-40B4-BE49-F238E27FC236}">
                <a16:creationId xmlns:a16="http://schemas.microsoft.com/office/drawing/2014/main" id="{939E822F-341F-43BE-9873-B8EC2D212CC5}"/>
              </a:ext>
            </a:extLst>
          </p:cNvPr>
          <p:cNvSpPr/>
          <p:nvPr/>
        </p:nvSpPr>
        <p:spPr>
          <a:xfrm>
            <a:off x="6810998" y="189526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9" name="Rectangle 68">
            <a:extLst>
              <a:ext uri="{FF2B5EF4-FFF2-40B4-BE49-F238E27FC236}">
                <a16:creationId xmlns:a16="http://schemas.microsoft.com/office/drawing/2014/main" id="{F6E39825-5C6F-4D47-8FBA-3D68D656911E}"/>
              </a:ext>
            </a:extLst>
          </p:cNvPr>
          <p:cNvSpPr/>
          <p:nvPr/>
        </p:nvSpPr>
        <p:spPr>
          <a:xfrm>
            <a:off x="6810998" y="349092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0" name="Rectangle 69">
            <a:extLst>
              <a:ext uri="{FF2B5EF4-FFF2-40B4-BE49-F238E27FC236}">
                <a16:creationId xmlns:a16="http://schemas.microsoft.com/office/drawing/2014/main" id="{FE955C35-72FA-4829-9C7F-8B87B075A0A6}"/>
              </a:ext>
            </a:extLst>
          </p:cNvPr>
          <p:cNvSpPr/>
          <p:nvPr/>
        </p:nvSpPr>
        <p:spPr>
          <a:xfrm>
            <a:off x="6810998" y="269309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E1DE10F0-F869-42F1-9A1A-87A5FFB3B9F4}"/>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428185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User Interface</a:t>
            </a:r>
            <a:endParaRPr lang="en-US" dirty="0"/>
          </a:p>
        </p:txBody>
      </p:sp>
      <p:cxnSp>
        <p:nvCxnSpPr>
          <p:cNvPr id="36" name="Straight Connector 35">
            <a:extLst>
              <a:ext uri="{FF2B5EF4-FFF2-40B4-BE49-F238E27FC236}">
                <a16:creationId xmlns:a16="http://schemas.microsoft.com/office/drawing/2014/main" id="{7EFDC424-B84D-4F1A-9FA8-D13686351C89}"/>
              </a:ext>
            </a:extLst>
          </p:cNvPr>
          <p:cNvCxnSpPr>
            <a:cxnSpLocks/>
          </p:cNvCxnSpPr>
          <p:nvPr/>
        </p:nvCxnSpPr>
        <p:spPr>
          <a:xfrm>
            <a:off x="457200" y="2779739"/>
            <a:ext cx="11277600" cy="0"/>
          </a:xfrm>
          <a:prstGeom prst="line">
            <a:avLst/>
          </a:prstGeom>
          <a:noFill/>
          <a:ln w="3175">
            <a:solidFill>
              <a:schemeClr val="bg1">
                <a:lumMod val="85000"/>
              </a:schemeClr>
            </a:solidFill>
            <a:prstDash val="dash"/>
          </a:ln>
        </p:spPr>
      </p:cxnSp>
      <p:cxnSp>
        <p:nvCxnSpPr>
          <p:cNvPr id="37" name="Straight Connector 36">
            <a:extLst>
              <a:ext uri="{FF2B5EF4-FFF2-40B4-BE49-F238E27FC236}">
                <a16:creationId xmlns:a16="http://schemas.microsoft.com/office/drawing/2014/main" id="{732AFEEE-FF16-43E0-A642-6529F17D2BE0}"/>
              </a:ext>
            </a:extLst>
          </p:cNvPr>
          <p:cNvCxnSpPr>
            <a:cxnSpLocks/>
          </p:cNvCxnSpPr>
          <p:nvPr/>
        </p:nvCxnSpPr>
        <p:spPr>
          <a:xfrm>
            <a:off x="457200" y="3391715"/>
            <a:ext cx="11277600" cy="0"/>
          </a:xfrm>
          <a:prstGeom prst="line">
            <a:avLst/>
          </a:prstGeom>
          <a:noFill/>
          <a:ln w="3175">
            <a:solidFill>
              <a:schemeClr val="bg1">
                <a:lumMod val="85000"/>
              </a:schemeClr>
            </a:solidFill>
            <a:prstDash val="dash"/>
          </a:ln>
        </p:spPr>
      </p:cxnSp>
      <p:cxnSp>
        <p:nvCxnSpPr>
          <p:cNvPr id="38" name="Straight Connector 37">
            <a:extLst>
              <a:ext uri="{FF2B5EF4-FFF2-40B4-BE49-F238E27FC236}">
                <a16:creationId xmlns:a16="http://schemas.microsoft.com/office/drawing/2014/main" id="{C837872A-BED3-4332-86AA-C0CE63E215EA}"/>
              </a:ext>
            </a:extLst>
          </p:cNvPr>
          <p:cNvCxnSpPr>
            <a:cxnSpLocks/>
          </p:cNvCxnSpPr>
          <p:nvPr/>
        </p:nvCxnSpPr>
        <p:spPr>
          <a:xfrm>
            <a:off x="457200" y="4003691"/>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CBA2FC9A-F4B1-48E6-AAF2-0C533FE6EE83}"/>
              </a:ext>
            </a:extLst>
          </p:cNvPr>
          <p:cNvCxnSpPr>
            <a:cxnSpLocks/>
          </p:cNvCxnSpPr>
          <p:nvPr/>
        </p:nvCxnSpPr>
        <p:spPr>
          <a:xfrm>
            <a:off x="457200" y="4615667"/>
            <a:ext cx="11277600" cy="0"/>
          </a:xfrm>
          <a:prstGeom prst="line">
            <a:avLst/>
          </a:prstGeom>
          <a:noFill/>
          <a:ln w="3175">
            <a:solidFill>
              <a:schemeClr val="bg1">
                <a:lumMod val="85000"/>
              </a:schemeClr>
            </a:solidFill>
            <a:prstDash val="dash"/>
          </a:ln>
        </p:spPr>
      </p:cxnSp>
      <p:grpSp>
        <p:nvGrpSpPr>
          <p:cNvPr id="40" name="Group 39">
            <a:extLst>
              <a:ext uri="{FF2B5EF4-FFF2-40B4-BE49-F238E27FC236}">
                <a16:creationId xmlns:a16="http://schemas.microsoft.com/office/drawing/2014/main" id="{4F617AA4-BEAD-43D1-ABB9-479389DE604C}"/>
              </a:ext>
            </a:extLst>
          </p:cNvPr>
          <p:cNvGrpSpPr/>
          <p:nvPr/>
        </p:nvGrpSpPr>
        <p:grpSpPr>
          <a:xfrm>
            <a:off x="457200" y="2304474"/>
            <a:ext cx="6218238" cy="338554"/>
            <a:chOff x="457200" y="2141483"/>
            <a:chExt cx="6218238" cy="338554"/>
          </a:xfrm>
        </p:grpSpPr>
        <p:sp>
          <p:nvSpPr>
            <p:cNvPr id="41" name="Rectangle 40">
              <a:extLst>
                <a:ext uri="{FF2B5EF4-FFF2-40B4-BE49-F238E27FC236}">
                  <a16:creationId xmlns:a16="http://schemas.microsoft.com/office/drawing/2014/main" id="{92EFB94C-DCA5-4F46-8D43-C8C47E171E1C}"/>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Apps? </a:t>
              </a:r>
            </a:p>
          </p:txBody>
        </p:sp>
        <p:grpSp>
          <p:nvGrpSpPr>
            <p:cNvPr id="42" name="Group 41">
              <a:extLst>
                <a:ext uri="{FF2B5EF4-FFF2-40B4-BE49-F238E27FC236}">
                  <a16:creationId xmlns:a16="http://schemas.microsoft.com/office/drawing/2014/main" id="{D548C0D0-0F3E-4746-94A5-FB8F9E1390C9}"/>
                </a:ext>
              </a:extLst>
            </p:cNvPr>
            <p:cNvGrpSpPr/>
            <p:nvPr/>
          </p:nvGrpSpPr>
          <p:grpSpPr>
            <a:xfrm>
              <a:off x="457200" y="2147704"/>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9A1B932F-6554-4F9F-A935-681760FDE7C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16E1DA42-D913-41D9-80D3-C393B8FFA53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6" name="Group 45">
            <a:extLst>
              <a:ext uri="{FF2B5EF4-FFF2-40B4-BE49-F238E27FC236}">
                <a16:creationId xmlns:a16="http://schemas.microsoft.com/office/drawing/2014/main" id="{9E575D44-7208-4086-B22A-B016B2BD045D}"/>
              </a:ext>
            </a:extLst>
          </p:cNvPr>
          <p:cNvGrpSpPr/>
          <p:nvPr/>
        </p:nvGrpSpPr>
        <p:grpSpPr>
          <a:xfrm>
            <a:off x="457200" y="2916450"/>
            <a:ext cx="6218238" cy="338554"/>
            <a:chOff x="457200" y="3084968"/>
            <a:chExt cx="6218238" cy="338554"/>
          </a:xfrm>
        </p:grpSpPr>
        <p:sp>
          <p:nvSpPr>
            <p:cNvPr id="47" name="Rectangle 46">
              <a:extLst>
                <a:ext uri="{FF2B5EF4-FFF2-40B4-BE49-F238E27FC236}">
                  <a16:creationId xmlns:a16="http://schemas.microsoft.com/office/drawing/2014/main" id="{6B80E29B-D6AD-4347-96D6-04754E29D02D}"/>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Dashboards?</a:t>
              </a:r>
            </a:p>
          </p:txBody>
        </p:sp>
        <p:grpSp>
          <p:nvGrpSpPr>
            <p:cNvPr id="48" name="Group 47">
              <a:extLst>
                <a:ext uri="{FF2B5EF4-FFF2-40B4-BE49-F238E27FC236}">
                  <a16:creationId xmlns:a16="http://schemas.microsoft.com/office/drawing/2014/main" id="{60655D9E-986F-44BA-8FA5-582F30950D45}"/>
                </a:ext>
              </a:extLst>
            </p:cNvPr>
            <p:cNvGrpSpPr/>
            <p:nvPr/>
          </p:nvGrpSpPr>
          <p:grpSpPr>
            <a:xfrm>
              <a:off x="457200" y="3091189"/>
              <a:ext cx="326112" cy="326112"/>
              <a:chOff x="115497" y="1864737"/>
              <a:chExt cx="461744" cy="461744"/>
            </a:xfrm>
            <a:solidFill>
              <a:schemeClr val="tx2"/>
            </a:solidFill>
          </p:grpSpPr>
          <p:sp>
            <p:nvSpPr>
              <p:cNvPr id="49" name="Freeform: Shape 48">
                <a:extLst>
                  <a:ext uri="{FF2B5EF4-FFF2-40B4-BE49-F238E27FC236}">
                    <a16:creationId xmlns:a16="http://schemas.microsoft.com/office/drawing/2014/main" id="{A01DF475-BB08-4453-A442-C48DAD212EA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77">
                <a:extLst>
                  <a:ext uri="{FF2B5EF4-FFF2-40B4-BE49-F238E27FC236}">
                    <a16:creationId xmlns:a16="http://schemas.microsoft.com/office/drawing/2014/main" id="{1455ABE3-4CE2-485B-B8AC-AED57DF488C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51" name="Group 50">
            <a:extLst>
              <a:ext uri="{FF2B5EF4-FFF2-40B4-BE49-F238E27FC236}">
                <a16:creationId xmlns:a16="http://schemas.microsoft.com/office/drawing/2014/main" id="{AF406200-5EC1-4584-B824-1E00137C19CB}"/>
              </a:ext>
            </a:extLst>
          </p:cNvPr>
          <p:cNvGrpSpPr/>
          <p:nvPr/>
        </p:nvGrpSpPr>
        <p:grpSpPr>
          <a:xfrm>
            <a:off x="457200" y="4752378"/>
            <a:ext cx="6218238" cy="338554"/>
            <a:chOff x="457200" y="4848827"/>
            <a:chExt cx="6218238" cy="338554"/>
          </a:xfrm>
        </p:grpSpPr>
        <p:sp>
          <p:nvSpPr>
            <p:cNvPr id="52" name="Rectangle 51">
              <a:extLst>
                <a:ext uri="{FF2B5EF4-FFF2-40B4-BE49-F238E27FC236}">
                  <a16:creationId xmlns:a16="http://schemas.microsoft.com/office/drawing/2014/main" id="{0109CA01-69C4-4E3E-A61C-1491F085DDFF}"/>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Sitemap sub-areas?</a:t>
              </a:r>
            </a:p>
          </p:txBody>
        </p:sp>
        <p:grpSp>
          <p:nvGrpSpPr>
            <p:cNvPr id="53" name="Group 52">
              <a:extLst>
                <a:ext uri="{FF2B5EF4-FFF2-40B4-BE49-F238E27FC236}">
                  <a16:creationId xmlns:a16="http://schemas.microsoft.com/office/drawing/2014/main" id="{A0525EFB-ECE1-454A-BE46-CF5A240A67AC}"/>
                </a:ext>
              </a:extLst>
            </p:cNvPr>
            <p:cNvGrpSpPr/>
            <p:nvPr/>
          </p:nvGrpSpPr>
          <p:grpSpPr>
            <a:xfrm>
              <a:off x="457200" y="4855048"/>
              <a:ext cx="326112" cy="326112"/>
              <a:chOff x="457200" y="4953637"/>
              <a:chExt cx="326112" cy="326112"/>
            </a:xfrm>
          </p:grpSpPr>
          <p:sp>
            <p:nvSpPr>
              <p:cNvPr id="54" name="Freeform: Shape 53">
                <a:extLst>
                  <a:ext uri="{FF2B5EF4-FFF2-40B4-BE49-F238E27FC236}">
                    <a16:creationId xmlns:a16="http://schemas.microsoft.com/office/drawing/2014/main" id="{5665DA05-9CEB-49D3-BE32-4F099E0D52CA}"/>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57D0DB8D-3583-4A32-8672-9A63BA98F293}"/>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6" name="Rectangle 55">
            <a:extLst>
              <a:ext uri="{FF2B5EF4-FFF2-40B4-BE49-F238E27FC236}">
                <a16:creationId xmlns:a16="http://schemas.microsoft.com/office/drawing/2014/main" id="{99616A3C-D63C-473F-A5E7-5BABF812CC89}"/>
              </a:ext>
            </a:extLst>
          </p:cNvPr>
          <p:cNvSpPr/>
          <p:nvPr/>
        </p:nvSpPr>
        <p:spPr>
          <a:xfrm>
            <a:off x="6810998" y="4107227"/>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7" name="Group 56">
            <a:extLst>
              <a:ext uri="{FF2B5EF4-FFF2-40B4-BE49-F238E27FC236}">
                <a16:creationId xmlns:a16="http://schemas.microsoft.com/office/drawing/2014/main" id="{D6AF9972-EDAA-40F1-A54B-A52949723A18}"/>
              </a:ext>
            </a:extLst>
          </p:cNvPr>
          <p:cNvGrpSpPr/>
          <p:nvPr/>
        </p:nvGrpSpPr>
        <p:grpSpPr>
          <a:xfrm>
            <a:off x="457200" y="5976336"/>
            <a:ext cx="6218238" cy="338554"/>
            <a:chOff x="457200" y="5787537"/>
            <a:chExt cx="6218238" cy="338554"/>
          </a:xfrm>
        </p:grpSpPr>
        <p:sp>
          <p:nvSpPr>
            <p:cNvPr id="58" name="Rectangle 57">
              <a:extLst>
                <a:ext uri="{FF2B5EF4-FFF2-40B4-BE49-F238E27FC236}">
                  <a16:creationId xmlns:a16="http://schemas.microsoft.com/office/drawing/2014/main" id="{E679740B-580F-4E9A-8A55-020A5375485A}"/>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Document Templates?</a:t>
              </a:r>
            </a:p>
          </p:txBody>
        </p:sp>
        <p:grpSp>
          <p:nvGrpSpPr>
            <p:cNvPr id="59" name="Group 58">
              <a:extLst>
                <a:ext uri="{FF2B5EF4-FFF2-40B4-BE49-F238E27FC236}">
                  <a16:creationId xmlns:a16="http://schemas.microsoft.com/office/drawing/2014/main" id="{C58226ED-AF59-4E37-8C3F-9F37A6925C2B}"/>
                </a:ext>
              </a:extLst>
            </p:cNvPr>
            <p:cNvGrpSpPr/>
            <p:nvPr/>
          </p:nvGrpSpPr>
          <p:grpSpPr>
            <a:xfrm>
              <a:off x="457200" y="5793758"/>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0E4D8668-9594-4BF1-B738-17264434EFB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A9766F26-0981-40EE-B53D-598F58ABB8E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62" name="Rectangle 61">
            <a:extLst>
              <a:ext uri="{FF2B5EF4-FFF2-40B4-BE49-F238E27FC236}">
                <a16:creationId xmlns:a16="http://schemas.microsoft.com/office/drawing/2014/main" id="{094EBDFD-6E12-4EBF-8D14-290FB4F9494E}"/>
              </a:ext>
            </a:extLst>
          </p:cNvPr>
          <p:cNvSpPr/>
          <p:nvPr/>
        </p:nvSpPr>
        <p:spPr>
          <a:xfrm>
            <a:off x="6810998" y="4719203"/>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3" name="Rectangle 62">
            <a:extLst>
              <a:ext uri="{FF2B5EF4-FFF2-40B4-BE49-F238E27FC236}">
                <a16:creationId xmlns:a16="http://schemas.microsoft.com/office/drawing/2014/main" id="{11B65106-9487-4EB9-9AA6-2DD56271B116}"/>
              </a:ext>
            </a:extLst>
          </p:cNvPr>
          <p:cNvSpPr/>
          <p:nvPr/>
        </p:nvSpPr>
        <p:spPr>
          <a:xfrm>
            <a:off x="6810998" y="2271299"/>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4" name="Rectangle 63">
            <a:extLst>
              <a:ext uri="{FF2B5EF4-FFF2-40B4-BE49-F238E27FC236}">
                <a16:creationId xmlns:a16="http://schemas.microsoft.com/office/drawing/2014/main" id="{51772A91-50E4-4551-BBAB-3762A1473DD1}"/>
              </a:ext>
            </a:extLst>
          </p:cNvPr>
          <p:cNvSpPr/>
          <p:nvPr/>
        </p:nvSpPr>
        <p:spPr>
          <a:xfrm>
            <a:off x="6810998" y="2883275"/>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5" name="Group 64">
            <a:extLst>
              <a:ext uri="{FF2B5EF4-FFF2-40B4-BE49-F238E27FC236}">
                <a16:creationId xmlns:a16="http://schemas.microsoft.com/office/drawing/2014/main" id="{78D7B354-A713-4C49-8EDA-E34AB8541387}"/>
              </a:ext>
            </a:extLst>
          </p:cNvPr>
          <p:cNvGrpSpPr/>
          <p:nvPr/>
        </p:nvGrpSpPr>
        <p:grpSpPr>
          <a:xfrm>
            <a:off x="457200" y="3528426"/>
            <a:ext cx="6218238" cy="338554"/>
            <a:chOff x="457200" y="4028453"/>
            <a:chExt cx="6218238" cy="338554"/>
          </a:xfrm>
        </p:grpSpPr>
        <p:sp>
          <p:nvSpPr>
            <p:cNvPr id="66" name="Rectangle 65">
              <a:extLst>
                <a:ext uri="{FF2B5EF4-FFF2-40B4-BE49-F238E27FC236}">
                  <a16:creationId xmlns:a16="http://schemas.microsoft.com/office/drawing/2014/main" id="{C5A1A041-DFC3-4DED-9C78-3BE3B25DB053}"/>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Forms?</a:t>
              </a:r>
            </a:p>
          </p:txBody>
        </p:sp>
        <p:grpSp>
          <p:nvGrpSpPr>
            <p:cNvPr id="67" name="Group 66">
              <a:extLst>
                <a:ext uri="{FF2B5EF4-FFF2-40B4-BE49-F238E27FC236}">
                  <a16:creationId xmlns:a16="http://schemas.microsoft.com/office/drawing/2014/main" id="{00944774-5E20-4794-B160-F0CB697C85A7}"/>
                </a:ext>
              </a:extLst>
            </p:cNvPr>
            <p:cNvGrpSpPr/>
            <p:nvPr/>
          </p:nvGrpSpPr>
          <p:grpSpPr>
            <a:xfrm>
              <a:off x="457200" y="4034674"/>
              <a:ext cx="326112" cy="326112"/>
              <a:chOff x="457200" y="4267823"/>
              <a:chExt cx="326112" cy="326112"/>
            </a:xfrm>
          </p:grpSpPr>
          <p:sp>
            <p:nvSpPr>
              <p:cNvPr id="68" name="Freeform: Shape 67">
                <a:extLst>
                  <a:ext uri="{FF2B5EF4-FFF2-40B4-BE49-F238E27FC236}">
                    <a16:creationId xmlns:a16="http://schemas.microsoft.com/office/drawing/2014/main" id="{F10FF7F6-098F-4F6D-A66E-13BDEA200464}"/>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C2C37670-A8F6-49DB-9112-0024E9D63EB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0" name="Rectangle 69">
            <a:extLst>
              <a:ext uri="{FF2B5EF4-FFF2-40B4-BE49-F238E27FC236}">
                <a16:creationId xmlns:a16="http://schemas.microsoft.com/office/drawing/2014/main" id="{9824BB99-56B7-4F63-804D-746F12103188}"/>
              </a:ext>
            </a:extLst>
          </p:cNvPr>
          <p:cNvSpPr/>
          <p:nvPr/>
        </p:nvSpPr>
        <p:spPr>
          <a:xfrm>
            <a:off x="6810998" y="3495251"/>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71" name="Straight Connector 70">
            <a:extLst>
              <a:ext uri="{FF2B5EF4-FFF2-40B4-BE49-F238E27FC236}">
                <a16:creationId xmlns:a16="http://schemas.microsoft.com/office/drawing/2014/main" id="{CCFA4CC6-780E-4C7C-9535-DC00097C6BBF}"/>
              </a:ext>
            </a:extLst>
          </p:cNvPr>
          <p:cNvCxnSpPr>
            <a:cxnSpLocks/>
          </p:cNvCxnSpPr>
          <p:nvPr/>
        </p:nvCxnSpPr>
        <p:spPr>
          <a:xfrm>
            <a:off x="457200" y="5227643"/>
            <a:ext cx="11277600" cy="0"/>
          </a:xfrm>
          <a:prstGeom prst="line">
            <a:avLst/>
          </a:prstGeom>
          <a:noFill/>
          <a:ln w="3175">
            <a:solidFill>
              <a:schemeClr val="bg1">
                <a:lumMod val="85000"/>
              </a:schemeClr>
            </a:solidFill>
            <a:prstDash val="dash"/>
          </a:ln>
        </p:spPr>
      </p:cxnSp>
      <p:sp>
        <p:nvSpPr>
          <p:cNvPr id="72" name="Rectangle 71">
            <a:extLst>
              <a:ext uri="{FF2B5EF4-FFF2-40B4-BE49-F238E27FC236}">
                <a16:creationId xmlns:a16="http://schemas.microsoft.com/office/drawing/2014/main" id="{9B42ECEA-5815-4B7D-ACF8-713F393C69FB}"/>
              </a:ext>
            </a:extLst>
          </p:cNvPr>
          <p:cNvSpPr/>
          <p:nvPr/>
        </p:nvSpPr>
        <p:spPr>
          <a:xfrm>
            <a:off x="6810998" y="5331179"/>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rPr>
              <a:t>Yes/No</a:t>
            </a:r>
            <a:endParaRPr lang="en-US" sz="1600" dirty="0">
              <a:solidFill>
                <a:schemeClr val="tx1"/>
              </a:solidFill>
            </a:endParaRPr>
          </a:p>
        </p:txBody>
      </p:sp>
      <p:sp>
        <p:nvSpPr>
          <p:cNvPr id="73" name="Rectangle 72">
            <a:extLst>
              <a:ext uri="{FF2B5EF4-FFF2-40B4-BE49-F238E27FC236}">
                <a16:creationId xmlns:a16="http://schemas.microsoft.com/office/drawing/2014/main" id="{F7853AC5-90E3-41E8-A7CB-BB75F8586B4E}"/>
              </a:ext>
            </a:extLst>
          </p:cNvPr>
          <p:cNvSpPr/>
          <p:nvPr/>
        </p:nvSpPr>
        <p:spPr>
          <a:xfrm>
            <a:off x="6810998" y="5943161"/>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74" name="Straight Connector 73">
            <a:extLst>
              <a:ext uri="{FF2B5EF4-FFF2-40B4-BE49-F238E27FC236}">
                <a16:creationId xmlns:a16="http://schemas.microsoft.com/office/drawing/2014/main" id="{DB2A87EB-A3F0-43C8-8C34-77D7D750066E}"/>
              </a:ext>
            </a:extLst>
          </p:cNvPr>
          <p:cNvCxnSpPr>
            <a:cxnSpLocks/>
          </p:cNvCxnSpPr>
          <p:nvPr/>
        </p:nvCxnSpPr>
        <p:spPr>
          <a:xfrm>
            <a:off x="457200" y="5839619"/>
            <a:ext cx="11277600" cy="0"/>
          </a:xfrm>
          <a:prstGeom prst="line">
            <a:avLst/>
          </a:prstGeom>
          <a:noFill/>
          <a:ln w="3175">
            <a:solidFill>
              <a:schemeClr val="bg1">
                <a:lumMod val="85000"/>
              </a:schemeClr>
            </a:solidFill>
            <a:prstDash val="dash"/>
          </a:ln>
        </p:spPr>
      </p:cxnSp>
      <p:grpSp>
        <p:nvGrpSpPr>
          <p:cNvPr id="75" name="Group 74">
            <a:extLst>
              <a:ext uri="{FF2B5EF4-FFF2-40B4-BE49-F238E27FC236}">
                <a16:creationId xmlns:a16="http://schemas.microsoft.com/office/drawing/2014/main" id="{EF8ADACF-E716-4831-AF88-7ACD7DDAD2F0}"/>
              </a:ext>
            </a:extLst>
          </p:cNvPr>
          <p:cNvGrpSpPr/>
          <p:nvPr/>
        </p:nvGrpSpPr>
        <p:grpSpPr>
          <a:xfrm>
            <a:off x="457200" y="4140402"/>
            <a:ext cx="6218238" cy="338554"/>
            <a:chOff x="457200" y="4028453"/>
            <a:chExt cx="6218238" cy="338554"/>
          </a:xfrm>
        </p:grpSpPr>
        <p:sp>
          <p:nvSpPr>
            <p:cNvPr id="76" name="Rectangle 75">
              <a:extLst>
                <a:ext uri="{FF2B5EF4-FFF2-40B4-BE49-F238E27FC236}">
                  <a16:creationId xmlns:a16="http://schemas.microsoft.com/office/drawing/2014/main" id="{BB52283D-AE84-4A99-AE0A-75532D4FCA41}"/>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Business Process Flows?</a:t>
              </a:r>
            </a:p>
          </p:txBody>
        </p:sp>
        <p:grpSp>
          <p:nvGrpSpPr>
            <p:cNvPr id="77" name="Group 76">
              <a:extLst>
                <a:ext uri="{FF2B5EF4-FFF2-40B4-BE49-F238E27FC236}">
                  <a16:creationId xmlns:a16="http://schemas.microsoft.com/office/drawing/2014/main" id="{FD765264-1FD0-48F1-B757-1643317D488B}"/>
                </a:ext>
              </a:extLst>
            </p:cNvPr>
            <p:cNvGrpSpPr/>
            <p:nvPr/>
          </p:nvGrpSpPr>
          <p:grpSpPr>
            <a:xfrm>
              <a:off x="457200" y="4034674"/>
              <a:ext cx="326112" cy="326112"/>
              <a:chOff x="457200" y="4267823"/>
              <a:chExt cx="326112" cy="326112"/>
            </a:xfrm>
          </p:grpSpPr>
          <p:sp>
            <p:nvSpPr>
              <p:cNvPr id="78" name="Freeform: Shape 77">
                <a:extLst>
                  <a:ext uri="{FF2B5EF4-FFF2-40B4-BE49-F238E27FC236}">
                    <a16:creationId xmlns:a16="http://schemas.microsoft.com/office/drawing/2014/main" id="{EAF301B9-EBC5-46AE-8562-5C2B768889A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Graphic 77">
                <a:extLst>
                  <a:ext uri="{FF2B5EF4-FFF2-40B4-BE49-F238E27FC236}">
                    <a16:creationId xmlns:a16="http://schemas.microsoft.com/office/drawing/2014/main" id="{2D0BC4BF-CF5B-472E-9930-3F1C467747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grpSp>
        <p:nvGrpSpPr>
          <p:cNvPr id="80" name="Group 79">
            <a:extLst>
              <a:ext uri="{FF2B5EF4-FFF2-40B4-BE49-F238E27FC236}">
                <a16:creationId xmlns:a16="http://schemas.microsoft.com/office/drawing/2014/main" id="{4B630267-F07E-48DD-8644-73A79A585DC6}"/>
              </a:ext>
            </a:extLst>
          </p:cNvPr>
          <p:cNvGrpSpPr/>
          <p:nvPr/>
        </p:nvGrpSpPr>
        <p:grpSpPr>
          <a:xfrm>
            <a:off x="457200" y="5364354"/>
            <a:ext cx="6218238" cy="338554"/>
            <a:chOff x="457200" y="4848827"/>
            <a:chExt cx="6218238" cy="338554"/>
          </a:xfrm>
        </p:grpSpPr>
        <p:sp>
          <p:nvSpPr>
            <p:cNvPr id="81" name="Rectangle 80">
              <a:extLst>
                <a:ext uri="{FF2B5EF4-FFF2-40B4-BE49-F238E27FC236}">
                  <a16:creationId xmlns:a16="http://schemas.microsoft.com/office/drawing/2014/main" id="{9FA10603-F372-4951-9926-2B657DC5E996}"/>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Command bar buttons?</a:t>
              </a:r>
            </a:p>
          </p:txBody>
        </p:sp>
        <p:grpSp>
          <p:nvGrpSpPr>
            <p:cNvPr id="82" name="Group 81">
              <a:extLst>
                <a:ext uri="{FF2B5EF4-FFF2-40B4-BE49-F238E27FC236}">
                  <a16:creationId xmlns:a16="http://schemas.microsoft.com/office/drawing/2014/main" id="{E857E066-0304-4C6B-B40B-7FE8862DEBBA}"/>
                </a:ext>
              </a:extLst>
            </p:cNvPr>
            <p:cNvGrpSpPr/>
            <p:nvPr/>
          </p:nvGrpSpPr>
          <p:grpSpPr>
            <a:xfrm>
              <a:off x="457200" y="4855048"/>
              <a:ext cx="326112" cy="326112"/>
              <a:chOff x="457200" y="4953637"/>
              <a:chExt cx="326112" cy="326112"/>
            </a:xfrm>
          </p:grpSpPr>
          <p:sp>
            <p:nvSpPr>
              <p:cNvPr id="83" name="Freeform: Shape 82">
                <a:extLst>
                  <a:ext uri="{FF2B5EF4-FFF2-40B4-BE49-F238E27FC236}">
                    <a16:creationId xmlns:a16="http://schemas.microsoft.com/office/drawing/2014/main" id="{14E08ABC-ECB4-4D02-9899-53DA6C6DDB56}"/>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Graphic 77">
                <a:extLst>
                  <a:ext uri="{FF2B5EF4-FFF2-40B4-BE49-F238E27FC236}">
                    <a16:creationId xmlns:a16="http://schemas.microsoft.com/office/drawing/2014/main" id="{1A43694B-1394-460C-8437-79262181620E}"/>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86" name="Rectangle 85">
            <a:extLst>
              <a:ext uri="{FF2B5EF4-FFF2-40B4-BE49-F238E27FC236}">
                <a16:creationId xmlns:a16="http://schemas.microsoft.com/office/drawing/2014/main" id="{AD7B96A8-79B3-4B0F-BBF2-60F4C35BC50D}"/>
              </a:ext>
            </a:extLst>
          </p:cNvPr>
          <p:cNvSpPr/>
          <p:nvPr/>
        </p:nvSpPr>
        <p:spPr>
          <a:xfrm>
            <a:off x="457201" y="1691957"/>
            <a:ext cx="6532178" cy="44336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defTabSz="932597">
              <a:defRPr/>
            </a:pPr>
            <a:r>
              <a:rPr lang="en-US" dirty="0">
                <a:solidFill>
                  <a:schemeClr val="tx2"/>
                </a:solidFill>
                <a:latin typeface="+mj-lt"/>
              </a:rPr>
              <a:t>Do you use Security Roles to simplify access to:</a:t>
            </a:r>
          </a:p>
        </p:txBody>
      </p:sp>
      <p:sp>
        <p:nvSpPr>
          <p:cNvPr id="87" name="Rectangle 86">
            <a:extLst>
              <a:ext uri="{FF2B5EF4-FFF2-40B4-BE49-F238E27FC236}">
                <a16:creationId xmlns:a16="http://schemas.microsoft.com/office/drawing/2014/main" id="{B28D12B6-CC10-4A03-9A30-C1731B8F4E02}"/>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550522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Scalability, Performance, Maintainability</a:t>
            </a:r>
            <a:r>
              <a:rPr lang="en-GB" sz="3200" dirty="0">
                <a:gradFill>
                  <a:gsLst>
                    <a:gs pos="1250">
                      <a:srgbClr val="505050"/>
                    </a:gs>
                    <a:gs pos="100000">
                      <a:srgbClr val="505050"/>
                    </a:gs>
                  </a:gsLst>
                  <a:lin ang="5400000" scaled="0"/>
                </a:gradFill>
              </a:rPr>
              <a:t> </a:t>
            </a:r>
            <a:endParaRPr lang="en-US" dirty="0">
              <a:latin typeface="+mn-lt"/>
            </a:endParaRPr>
          </a:p>
        </p:txBody>
      </p:sp>
      <p:cxnSp>
        <p:nvCxnSpPr>
          <p:cNvPr id="28" name="Straight Connector 27">
            <a:extLst>
              <a:ext uri="{FF2B5EF4-FFF2-40B4-BE49-F238E27FC236}">
                <a16:creationId xmlns:a16="http://schemas.microsoft.com/office/drawing/2014/main" id="{1EC63A4F-1B04-4E12-A708-DFBDF78D5E98}"/>
              </a:ext>
            </a:extLst>
          </p:cNvPr>
          <p:cNvCxnSpPr>
            <a:cxnSpLocks/>
          </p:cNvCxnSpPr>
          <p:nvPr/>
        </p:nvCxnSpPr>
        <p:spPr>
          <a:xfrm>
            <a:off x="358878" y="1865584"/>
            <a:ext cx="11277600" cy="0"/>
          </a:xfrm>
          <a:prstGeom prst="line">
            <a:avLst/>
          </a:prstGeom>
          <a:noFill/>
          <a:ln w="3175">
            <a:solidFill>
              <a:schemeClr val="bg1">
                <a:lumMod val="85000"/>
              </a:schemeClr>
            </a:solidFill>
            <a:prstDash val="dash"/>
          </a:ln>
        </p:spPr>
      </p:cxnSp>
      <p:cxnSp>
        <p:nvCxnSpPr>
          <p:cNvPr id="32" name="Straight Connector 31">
            <a:extLst>
              <a:ext uri="{FF2B5EF4-FFF2-40B4-BE49-F238E27FC236}">
                <a16:creationId xmlns:a16="http://schemas.microsoft.com/office/drawing/2014/main" id="{E7C3FE3A-3588-4DE2-9546-F028D7973A10}"/>
              </a:ext>
            </a:extLst>
          </p:cNvPr>
          <p:cNvCxnSpPr>
            <a:cxnSpLocks/>
          </p:cNvCxnSpPr>
          <p:nvPr/>
        </p:nvCxnSpPr>
        <p:spPr>
          <a:xfrm>
            <a:off x="358878" y="2663414"/>
            <a:ext cx="11277600" cy="0"/>
          </a:xfrm>
          <a:prstGeom prst="line">
            <a:avLst/>
          </a:prstGeom>
          <a:noFill/>
          <a:ln w="3175">
            <a:solidFill>
              <a:schemeClr val="bg1">
                <a:lumMod val="85000"/>
              </a:schemeClr>
            </a:solidFill>
            <a:prstDash val="dash"/>
          </a:ln>
        </p:spPr>
      </p:cxnSp>
      <p:cxnSp>
        <p:nvCxnSpPr>
          <p:cNvPr id="36" name="Straight Connector 35">
            <a:extLst>
              <a:ext uri="{FF2B5EF4-FFF2-40B4-BE49-F238E27FC236}">
                <a16:creationId xmlns:a16="http://schemas.microsoft.com/office/drawing/2014/main" id="{CA65B511-3386-49DB-8264-CAFC955FEA8B}"/>
              </a:ext>
            </a:extLst>
          </p:cNvPr>
          <p:cNvCxnSpPr>
            <a:cxnSpLocks/>
          </p:cNvCxnSpPr>
          <p:nvPr/>
        </p:nvCxnSpPr>
        <p:spPr>
          <a:xfrm>
            <a:off x="358878" y="3461244"/>
            <a:ext cx="11277600" cy="0"/>
          </a:xfrm>
          <a:prstGeom prst="line">
            <a:avLst/>
          </a:prstGeom>
          <a:noFill/>
          <a:ln w="3175">
            <a:solidFill>
              <a:schemeClr val="bg1">
                <a:lumMod val="85000"/>
              </a:schemeClr>
            </a:solidFill>
            <a:prstDash val="dash"/>
          </a:ln>
        </p:spPr>
      </p:cxnSp>
      <p:sp>
        <p:nvSpPr>
          <p:cNvPr id="46" name="Rectangle 45">
            <a:extLst>
              <a:ext uri="{FF2B5EF4-FFF2-40B4-BE49-F238E27FC236}">
                <a16:creationId xmlns:a16="http://schemas.microsoft.com/office/drawing/2014/main" id="{BB5E77A3-35DD-4E19-B42E-9E797340F692}"/>
              </a:ext>
            </a:extLst>
          </p:cNvPr>
          <p:cNvSpPr/>
          <p:nvPr/>
        </p:nvSpPr>
        <p:spPr>
          <a:xfrm>
            <a:off x="408483" y="115968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identified scenarios where there is no need for the record to be owned by a user/team?</a:t>
            </a:r>
          </a:p>
        </p:txBody>
      </p:sp>
      <p:grpSp>
        <p:nvGrpSpPr>
          <p:cNvPr id="47" name="Group 46">
            <a:extLst>
              <a:ext uri="{FF2B5EF4-FFF2-40B4-BE49-F238E27FC236}">
                <a16:creationId xmlns:a16="http://schemas.microsoft.com/office/drawing/2014/main" id="{4FB4FD74-0D31-4165-B2B3-0FDAA606F028}"/>
              </a:ext>
            </a:extLst>
          </p:cNvPr>
          <p:cNvGrpSpPr/>
          <p:nvPr/>
        </p:nvGrpSpPr>
        <p:grpSpPr>
          <a:xfrm>
            <a:off x="358878" y="1257818"/>
            <a:ext cx="326112" cy="326112"/>
            <a:chOff x="115497" y="1864737"/>
            <a:chExt cx="461744" cy="461744"/>
          </a:xfrm>
          <a:solidFill>
            <a:schemeClr val="tx2"/>
          </a:solidFill>
        </p:grpSpPr>
        <p:sp>
          <p:nvSpPr>
            <p:cNvPr id="48" name="Freeform: Shape 47">
              <a:extLst>
                <a:ext uri="{FF2B5EF4-FFF2-40B4-BE49-F238E27FC236}">
                  <a16:creationId xmlns:a16="http://schemas.microsoft.com/office/drawing/2014/main" id="{1DF65462-19E2-45EA-9BAD-73117D9A0E8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Graphic 77">
              <a:extLst>
                <a:ext uri="{FF2B5EF4-FFF2-40B4-BE49-F238E27FC236}">
                  <a16:creationId xmlns:a16="http://schemas.microsoft.com/office/drawing/2014/main" id="{9F852423-359D-445D-8B13-2F5DA0B0292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0" name="Rectangle 49">
            <a:extLst>
              <a:ext uri="{FF2B5EF4-FFF2-40B4-BE49-F238E27FC236}">
                <a16:creationId xmlns:a16="http://schemas.microsoft.com/office/drawing/2014/main" id="{B92FE418-6C9B-49D1-B6A0-D9FC0E4CA3DB}"/>
              </a:ext>
            </a:extLst>
          </p:cNvPr>
          <p:cNvSpPr/>
          <p:nvPr/>
        </p:nvSpPr>
        <p:spPr>
          <a:xfrm>
            <a:off x="408483" y="200330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identified any potential scalability challenge in your security design at higher volumes? </a:t>
            </a:r>
          </a:p>
        </p:txBody>
      </p:sp>
      <p:grpSp>
        <p:nvGrpSpPr>
          <p:cNvPr id="51" name="Group 50">
            <a:extLst>
              <a:ext uri="{FF2B5EF4-FFF2-40B4-BE49-F238E27FC236}">
                <a16:creationId xmlns:a16="http://schemas.microsoft.com/office/drawing/2014/main" id="{8E5890E1-436E-460D-8469-FD0B9E1FE60B}"/>
              </a:ext>
            </a:extLst>
          </p:cNvPr>
          <p:cNvGrpSpPr/>
          <p:nvPr/>
        </p:nvGrpSpPr>
        <p:grpSpPr>
          <a:xfrm>
            <a:off x="358878" y="2101443"/>
            <a:ext cx="326112" cy="326112"/>
            <a:chOff x="115497" y="1864737"/>
            <a:chExt cx="461744" cy="461744"/>
          </a:xfrm>
          <a:solidFill>
            <a:schemeClr val="tx2"/>
          </a:solidFill>
        </p:grpSpPr>
        <p:sp>
          <p:nvSpPr>
            <p:cNvPr id="52" name="Freeform: Shape 51">
              <a:extLst>
                <a:ext uri="{FF2B5EF4-FFF2-40B4-BE49-F238E27FC236}">
                  <a16:creationId xmlns:a16="http://schemas.microsoft.com/office/drawing/2014/main" id="{93DA4C6E-F9C3-49D5-AA7F-7B1629A7F1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Graphic 77">
              <a:extLst>
                <a:ext uri="{FF2B5EF4-FFF2-40B4-BE49-F238E27FC236}">
                  <a16:creationId xmlns:a16="http://schemas.microsoft.com/office/drawing/2014/main" id="{0144BFFE-AF72-4DC9-8C15-1D34E4CE786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4" name="Rectangle 53">
            <a:extLst>
              <a:ext uri="{FF2B5EF4-FFF2-40B4-BE49-F238E27FC236}">
                <a16:creationId xmlns:a16="http://schemas.microsoft.com/office/drawing/2014/main" id="{D985F42B-97DE-4F5F-B558-3944D1E90B03}"/>
              </a:ext>
            </a:extLst>
          </p:cNvPr>
          <p:cNvSpPr/>
          <p:nvPr/>
        </p:nvSpPr>
        <p:spPr>
          <a:xfrm>
            <a:off x="408483" y="280113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the impact of your data and security models on the </a:t>
            </a:r>
            <a:r>
              <a:rPr lang="en-US" sz="1600" dirty="0" err="1">
                <a:solidFill>
                  <a:schemeClr val="tx1"/>
                </a:solidFill>
              </a:rPr>
              <a:t>PoA</a:t>
            </a:r>
            <a:r>
              <a:rPr lang="en-US" sz="1600" dirty="0">
                <a:solidFill>
                  <a:schemeClr val="tx1"/>
                </a:solidFill>
              </a:rPr>
              <a:t> table?</a:t>
            </a:r>
          </a:p>
        </p:txBody>
      </p:sp>
      <p:grpSp>
        <p:nvGrpSpPr>
          <p:cNvPr id="55" name="Group 54">
            <a:extLst>
              <a:ext uri="{FF2B5EF4-FFF2-40B4-BE49-F238E27FC236}">
                <a16:creationId xmlns:a16="http://schemas.microsoft.com/office/drawing/2014/main" id="{C958A00D-05E9-49FF-9BA2-02A57DE63273}"/>
              </a:ext>
            </a:extLst>
          </p:cNvPr>
          <p:cNvGrpSpPr/>
          <p:nvPr/>
        </p:nvGrpSpPr>
        <p:grpSpPr>
          <a:xfrm>
            <a:off x="358878" y="2899273"/>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664D7745-602A-4138-A8CA-96A3CB1B122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D3157BEA-E3E7-445A-A608-498C4EA14C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8" name="Rectangle 57">
            <a:extLst>
              <a:ext uri="{FF2B5EF4-FFF2-40B4-BE49-F238E27FC236}">
                <a16:creationId xmlns:a16="http://schemas.microsoft.com/office/drawing/2014/main" id="{DC018488-A5A7-4756-BE27-A97F93A65762}"/>
              </a:ext>
            </a:extLst>
          </p:cNvPr>
          <p:cNvSpPr/>
          <p:nvPr/>
        </p:nvSpPr>
        <p:spPr>
          <a:xfrm>
            <a:off x="408483" y="359896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regularly update User, Team or Business Unit records?</a:t>
            </a:r>
          </a:p>
        </p:txBody>
      </p:sp>
      <p:grpSp>
        <p:nvGrpSpPr>
          <p:cNvPr id="59" name="Group 58">
            <a:extLst>
              <a:ext uri="{FF2B5EF4-FFF2-40B4-BE49-F238E27FC236}">
                <a16:creationId xmlns:a16="http://schemas.microsoft.com/office/drawing/2014/main" id="{929ACE53-A2F2-435C-85ED-3D725113FF29}"/>
              </a:ext>
            </a:extLst>
          </p:cNvPr>
          <p:cNvGrpSpPr/>
          <p:nvPr/>
        </p:nvGrpSpPr>
        <p:grpSpPr>
          <a:xfrm>
            <a:off x="358878" y="3697103"/>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25E23D38-6FE7-4E84-9BC9-5CB18B94F4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1F44D05C-0D89-4AAD-8612-1493698D974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70" name="Rectangle 69">
            <a:extLst>
              <a:ext uri="{FF2B5EF4-FFF2-40B4-BE49-F238E27FC236}">
                <a16:creationId xmlns:a16="http://schemas.microsoft.com/office/drawing/2014/main" id="{18129978-906A-4914-8D48-2315D8D0BE8B}"/>
              </a:ext>
            </a:extLst>
          </p:cNvPr>
          <p:cNvSpPr/>
          <p:nvPr/>
        </p:nvSpPr>
        <p:spPr>
          <a:xfrm>
            <a:off x="6712676" y="355317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rPr>
              <a:t>Yes/No</a:t>
            </a:r>
            <a:endParaRPr lang="en-US" sz="1600" dirty="0">
              <a:solidFill>
                <a:schemeClr val="tx1"/>
              </a:solidFill>
            </a:endParaRPr>
          </a:p>
        </p:txBody>
      </p:sp>
      <p:sp>
        <p:nvSpPr>
          <p:cNvPr id="73" name="Rectangle 72">
            <a:extLst>
              <a:ext uri="{FF2B5EF4-FFF2-40B4-BE49-F238E27FC236}">
                <a16:creationId xmlns:a16="http://schemas.microsoft.com/office/drawing/2014/main" id="{64A7909E-11EC-4A42-9C66-499C922B7F5B}"/>
              </a:ext>
            </a:extLst>
          </p:cNvPr>
          <p:cNvSpPr/>
          <p:nvPr/>
        </p:nvSpPr>
        <p:spPr>
          <a:xfrm>
            <a:off x="6712676" y="115968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4" name="Rectangle 73">
            <a:extLst>
              <a:ext uri="{FF2B5EF4-FFF2-40B4-BE49-F238E27FC236}">
                <a16:creationId xmlns:a16="http://schemas.microsoft.com/office/drawing/2014/main" id="{03104944-A4D1-4A11-BCD4-56974E1745DC}"/>
              </a:ext>
            </a:extLst>
          </p:cNvPr>
          <p:cNvSpPr/>
          <p:nvPr/>
        </p:nvSpPr>
        <p:spPr>
          <a:xfrm>
            <a:off x="6712676" y="275534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5" name="Rectangle 74">
            <a:extLst>
              <a:ext uri="{FF2B5EF4-FFF2-40B4-BE49-F238E27FC236}">
                <a16:creationId xmlns:a16="http://schemas.microsoft.com/office/drawing/2014/main" id="{BE6083F0-63A1-4BDA-9806-048BD0BFDB5B}"/>
              </a:ext>
            </a:extLst>
          </p:cNvPr>
          <p:cNvSpPr/>
          <p:nvPr/>
        </p:nvSpPr>
        <p:spPr>
          <a:xfrm>
            <a:off x="6712676" y="195751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39" name="Rectangle 38">
            <a:extLst>
              <a:ext uri="{FF2B5EF4-FFF2-40B4-BE49-F238E27FC236}">
                <a16:creationId xmlns:a16="http://schemas.microsoft.com/office/drawing/2014/main" id="{777815E9-7A84-4770-A9B6-EFBB79B545AB}"/>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3" name="Straight Connector 2">
            <a:extLst>
              <a:ext uri="{FF2B5EF4-FFF2-40B4-BE49-F238E27FC236}">
                <a16:creationId xmlns:a16="http://schemas.microsoft.com/office/drawing/2014/main" id="{910CDE36-BC10-466D-A03B-5D771A2B09C2}"/>
              </a:ext>
            </a:extLst>
          </p:cNvPr>
          <p:cNvCxnSpPr>
            <a:cxnSpLocks/>
          </p:cNvCxnSpPr>
          <p:nvPr/>
        </p:nvCxnSpPr>
        <p:spPr>
          <a:xfrm>
            <a:off x="358878" y="5035438"/>
            <a:ext cx="11277600" cy="0"/>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61271994-B5FD-4979-9BBF-AC1C38342EE2}"/>
              </a:ext>
            </a:extLst>
          </p:cNvPr>
          <p:cNvCxnSpPr>
            <a:cxnSpLocks/>
          </p:cNvCxnSpPr>
          <p:nvPr/>
        </p:nvCxnSpPr>
        <p:spPr>
          <a:xfrm>
            <a:off x="358878" y="5833268"/>
            <a:ext cx="11277600" cy="0"/>
          </a:xfrm>
          <a:prstGeom prst="line">
            <a:avLst/>
          </a:prstGeom>
          <a:noFill/>
          <a:ln w="3175">
            <a:solidFill>
              <a:schemeClr val="bg1">
                <a:lumMod val="85000"/>
              </a:schemeClr>
            </a:solidFill>
            <a:prstDash val="dash"/>
          </a:ln>
        </p:spPr>
      </p:cxnSp>
      <p:sp>
        <p:nvSpPr>
          <p:cNvPr id="5" name="Rectangle 4">
            <a:extLst>
              <a:ext uri="{FF2B5EF4-FFF2-40B4-BE49-F238E27FC236}">
                <a16:creationId xmlns:a16="http://schemas.microsoft.com/office/drawing/2014/main" id="{AB068353-80A4-4A38-9AF2-338BBA0BB449}"/>
              </a:ext>
            </a:extLst>
          </p:cNvPr>
          <p:cNvSpPr/>
          <p:nvPr/>
        </p:nvSpPr>
        <p:spPr>
          <a:xfrm>
            <a:off x="408483" y="4329535"/>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the impact of a large reorganization to the Users, Teams, Business Units, and Records?</a:t>
            </a:r>
          </a:p>
        </p:txBody>
      </p:sp>
      <p:grpSp>
        <p:nvGrpSpPr>
          <p:cNvPr id="6" name="Group 5">
            <a:extLst>
              <a:ext uri="{FF2B5EF4-FFF2-40B4-BE49-F238E27FC236}">
                <a16:creationId xmlns:a16="http://schemas.microsoft.com/office/drawing/2014/main" id="{2A226EC7-51E4-42F2-A1BF-DCB3189C3C0E}"/>
              </a:ext>
            </a:extLst>
          </p:cNvPr>
          <p:cNvGrpSpPr/>
          <p:nvPr/>
        </p:nvGrpSpPr>
        <p:grpSpPr>
          <a:xfrm>
            <a:off x="358878" y="4427672"/>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FC7E270C-BCD8-40BB-A6BF-9C70D20EFF4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2FD11F8B-1D87-41B3-9EEB-A0A14B0D4E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7" name="Rectangle 6">
            <a:extLst>
              <a:ext uri="{FF2B5EF4-FFF2-40B4-BE49-F238E27FC236}">
                <a16:creationId xmlns:a16="http://schemas.microsoft.com/office/drawing/2014/main" id="{C78C3ABC-4F70-4174-A65C-621726E9E815}"/>
              </a:ext>
            </a:extLst>
          </p:cNvPr>
          <p:cNvSpPr/>
          <p:nvPr/>
        </p:nvSpPr>
        <p:spPr>
          <a:xfrm>
            <a:off x="408483" y="5173160"/>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For users having already access to a very large % or records, have you considered providing global access for better performance?</a:t>
            </a:r>
          </a:p>
        </p:txBody>
      </p:sp>
      <p:grpSp>
        <p:nvGrpSpPr>
          <p:cNvPr id="8" name="Group 7">
            <a:extLst>
              <a:ext uri="{FF2B5EF4-FFF2-40B4-BE49-F238E27FC236}">
                <a16:creationId xmlns:a16="http://schemas.microsoft.com/office/drawing/2014/main" id="{98D16DA6-13FB-4B6B-9D9C-FB2B28B95F89}"/>
              </a:ext>
            </a:extLst>
          </p:cNvPr>
          <p:cNvGrpSpPr/>
          <p:nvPr/>
        </p:nvGrpSpPr>
        <p:grpSpPr>
          <a:xfrm>
            <a:off x="358878" y="5271297"/>
            <a:ext cx="326112" cy="326112"/>
            <a:chOff x="115497" y="1864737"/>
            <a:chExt cx="461744" cy="461744"/>
          </a:xfrm>
          <a:solidFill>
            <a:schemeClr val="tx2"/>
          </a:solidFill>
        </p:grpSpPr>
        <p:sp>
          <p:nvSpPr>
            <p:cNvPr id="81" name="Freeform: Shape 80">
              <a:extLst>
                <a:ext uri="{FF2B5EF4-FFF2-40B4-BE49-F238E27FC236}">
                  <a16:creationId xmlns:a16="http://schemas.microsoft.com/office/drawing/2014/main" id="{22D07C95-F302-4354-95AF-879BD1205B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Graphic 77">
              <a:extLst>
                <a:ext uri="{FF2B5EF4-FFF2-40B4-BE49-F238E27FC236}">
                  <a16:creationId xmlns:a16="http://schemas.microsoft.com/office/drawing/2014/main" id="{1ACDBBCA-E92E-4C0A-BA11-B9D4DA2D54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 name="Rectangle 8">
            <a:extLst>
              <a:ext uri="{FF2B5EF4-FFF2-40B4-BE49-F238E27FC236}">
                <a16:creationId xmlns:a16="http://schemas.microsoft.com/office/drawing/2014/main" id="{6E8809CA-14B9-40EB-B7DB-11FDDD1C4224}"/>
              </a:ext>
            </a:extLst>
          </p:cNvPr>
          <p:cNvSpPr/>
          <p:nvPr/>
        </p:nvSpPr>
        <p:spPr>
          <a:xfrm>
            <a:off x="408483" y="5970990"/>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bulk re-assign records when a user leaves? Are you considering the impact of cascading relationship</a:t>
            </a:r>
          </a:p>
        </p:txBody>
      </p:sp>
      <p:grpSp>
        <p:nvGrpSpPr>
          <p:cNvPr id="10" name="Group 9">
            <a:extLst>
              <a:ext uri="{FF2B5EF4-FFF2-40B4-BE49-F238E27FC236}">
                <a16:creationId xmlns:a16="http://schemas.microsoft.com/office/drawing/2014/main" id="{E7D3A077-D752-4037-B883-0EC62CBE05F9}"/>
              </a:ext>
            </a:extLst>
          </p:cNvPr>
          <p:cNvGrpSpPr/>
          <p:nvPr/>
        </p:nvGrpSpPr>
        <p:grpSpPr>
          <a:xfrm>
            <a:off x="358878" y="6069127"/>
            <a:ext cx="326112" cy="326112"/>
            <a:chOff x="115497" y="1864737"/>
            <a:chExt cx="461744" cy="461744"/>
          </a:xfrm>
          <a:solidFill>
            <a:schemeClr val="tx2"/>
          </a:solidFill>
        </p:grpSpPr>
        <p:sp>
          <p:nvSpPr>
            <p:cNvPr id="85" name="Freeform: Shape 84">
              <a:extLst>
                <a:ext uri="{FF2B5EF4-FFF2-40B4-BE49-F238E27FC236}">
                  <a16:creationId xmlns:a16="http://schemas.microsoft.com/office/drawing/2014/main" id="{DD1B81A3-ABB5-47CD-81C3-9FCD810C6C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Graphic 77">
              <a:extLst>
                <a:ext uri="{FF2B5EF4-FFF2-40B4-BE49-F238E27FC236}">
                  <a16:creationId xmlns:a16="http://schemas.microsoft.com/office/drawing/2014/main" id="{73A8EEC9-48B3-4F3F-93F6-9BF109074DD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 name="Rectangle 10">
            <a:extLst>
              <a:ext uri="{FF2B5EF4-FFF2-40B4-BE49-F238E27FC236}">
                <a16:creationId xmlns:a16="http://schemas.microsoft.com/office/drawing/2014/main" id="{9EDD709A-8F22-45BD-8C19-9A900CD85D3D}"/>
              </a:ext>
            </a:extLst>
          </p:cNvPr>
          <p:cNvSpPr/>
          <p:nvPr/>
        </p:nvSpPr>
        <p:spPr>
          <a:xfrm>
            <a:off x="6712676" y="4329534"/>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12" name="Rectangle 11">
            <a:extLst>
              <a:ext uri="{FF2B5EF4-FFF2-40B4-BE49-F238E27FC236}">
                <a16:creationId xmlns:a16="http://schemas.microsoft.com/office/drawing/2014/main" id="{8E255244-ECFA-491B-AEBF-C089EF4FD4A5}"/>
              </a:ext>
            </a:extLst>
          </p:cNvPr>
          <p:cNvSpPr/>
          <p:nvPr/>
        </p:nvSpPr>
        <p:spPr>
          <a:xfrm>
            <a:off x="6712676" y="5925194"/>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13" name="Rectangle 12">
            <a:extLst>
              <a:ext uri="{FF2B5EF4-FFF2-40B4-BE49-F238E27FC236}">
                <a16:creationId xmlns:a16="http://schemas.microsoft.com/office/drawing/2014/main" id="{A65E3557-A2B9-4DD5-9C7D-F5B3D7D15819}"/>
              </a:ext>
            </a:extLst>
          </p:cNvPr>
          <p:cNvSpPr/>
          <p:nvPr/>
        </p:nvSpPr>
        <p:spPr>
          <a:xfrm>
            <a:off x="6712676" y="5127364"/>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14" name="Straight Connector 13">
            <a:extLst>
              <a:ext uri="{FF2B5EF4-FFF2-40B4-BE49-F238E27FC236}">
                <a16:creationId xmlns:a16="http://schemas.microsoft.com/office/drawing/2014/main" id="{682C9754-CE7A-4759-98E7-3D94549C5246}"/>
              </a:ext>
            </a:extLst>
          </p:cNvPr>
          <p:cNvCxnSpPr>
            <a:cxnSpLocks/>
          </p:cNvCxnSpPr>
          <p:nvPr/>
        </p:nvCxnSpPr>
        <p:spPr>
          <a:xfrm>
            <a:off x="363794" y="4233076"/>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65092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Security Testing</a:t>
            </a:r>
            <a:endParaRPr lang="en-US" dirty="0"/>
          </a:p>
        </p:txBody>
      </p:sp>
      <p:cxnSp>
        <p:nvCxnSpPr>
          <p:cNvPr id="32" name="Straight Connector 31">
            <a:extLst>
              <a:ext uri="{FF2B5EF4-FFF2-40B4-BE49-F238E27FC236}">
                <a16:creationId xmlns:a16="http://schemas.microsoft.com/office/drawing/2014/main" id="{EEF856F5-1FE2-422D-96CC-84367ACBFA2D}"/>
              </a:ext>
            </a:extLst>
          </p:cNvPr>
          <p:cNvCxnSpPr>
            <a:cxnSpLocks/>
          </p:cNvCxnSpPr>
          <p:nvPr/>
        </p:nvCxnSpPr>
        <p:spPr>
          <a:xfrm>
            <a:off x="457200" y="2789952"/>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98B891E5-B022-46F4-8B21-66C5731C788A}"/>
              </a:ext>
            </a:extLst>
          </p:cNvPr>
          <p:cNvCxnSpPr>
            <a:cxnSpLocks/>
          </p:cNvCxnSpPr>
          <p:nvPr/>
        </p:nvCxnSpPr>
        <p:spPr>
          <a:xfrm>
            <a:off x="457200" y="3733437"/>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43A64C2-10E4-4E39-80E1-B272E15AAC8E}"/>
              </a:ext>
            </a:extLst>
          </p:cNvPr>
          <p:cNvCxnSpPr>
            <a:cxnSpLocks/>
          </p:cNvCxnSpPr>
          <p:nvPr/>
        </p:nvCxnSpPr>
        <p:spPr>
          <a:xfrm>
            <a:off x="457200" y="4676922"/>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84B59879-0D28-4A44-B1BE-514407EB58EC}"/>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FAC4AA39-DADC-45A4-B0BC-7A2A66E98427}"/>
              </a:ext>
            </a:extLst>
          </p:cNvPr>
          <p:cNvGrpSpPr/>
          <p:nvPr/>
        </p:nvGrpSpPr>
        <p:grpSpPr>
          <a:xfrm>
            <a:off x="457200" y="1933731"/>
            <a:ext cx="6218238" cy="584775"/>
            <a:chOff x="457200" y="2018373"/>
            <a:chExt cx="6218238" cy="584775"/>
          </a:xfrm>
        </p:grpSpPr>
        <p:sp>
          <p:nvSpPr>
            <p:cNvPr id="37" name="Rectangle 36">
              <a:extLst>
                <a:ext uri="{FF2B5EF4-FFF2-40B4-BE49-F238E27FC236}">
                  <a16:creationId xmlns:a16="http://schemas.microsoft.com/office/drawing/2014/main" id="{5F904C4A-2C94-4DF3-9562-4012B590A7B5}"/>
                </a:ext>
              </a:extLst>
            </p:cNvPr>
            <p:cNvSpPr/>
            <p:nvPr/>
          </p:nvSpPr>
          <p:spPr>
            <a:xfrm>
              <a:off x="506805" y="201837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test environments to validate the data in the context of your security requirements?</a:t>
              </a:r>
            </a:p>
          </p:txBody>
        </p:sp>
        <p:grpSp>
          <p:nvGrpSpPr>
            <p:cNvPr id="38" name="Group 37">
              <a:extLst>
                <a:ext uri="{FF2B5EF4-FFF2-40B4-BE49-F238E27FC236}">
                  <a16:creationId xmlns:a16="http://schemas.microsoft.com/office/drawing/2014/main" id="{6A3B2DC8-DF95-45AD-B1D9-61E8024F3DF2}"/>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148B01A7-EE64-4F8C-AAE6-4DC833511F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D7416866-0894-4881-9C67-2A9A75616FC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1" name="Group 40">
            <a:extLst>
              <a:ext uri="{FF2B5EF4-FFF2-40B4-BE49-F238E27FC236}">
                <a16:creationId xmlns:a16="http://schemas.microsoft.com/office/drawing/2014/main" id="{F073E3F9-065B-4121-8ABE-26B9985E0C4E}"/>
              </a:ext>
            </a:extLst>
          </p:cNvPr>
          <p:cNvGrpSpPr/>
          <p:nvPr/>
        </p:nvGrpSpPr>
        <p:grpSpPr>
          <a:xfrm>
            <a:off x="457200" y="2969307"/>
            <a:ext cx="6218238" cy="584775"/>
            <a:chOff x="457200" y="2961858"/>
            <a:chExt cx="6218238" cy="584775"/>
          </a:xfrm>
        </p:grpSpPr>
        <p:sp>
          <p:nvSpPr>
            <p:cNvPr id="42" name="Rectangle 41">
              <a:extLst>
                <a:ext uri="{FF2B5EF4-FFF2-40B4-BE49-F238E27FC236}">
                  <a16:creationId xmlns:a16="http://schemas.microsoft.com/office/drawing/2014/main" id="{1D580CF9-AAE7-41E1-A691-7E9D60836377}"/>
                </a:ext>
              </a:extLst>
            </p:cNvPr>
            <p:cNvSpPr/>
            <p:nvPr/>
          </p:nvSpPr>
          <p:spPr>
            <a:xfrm>
              <a:off x="506805" y="2961858"/>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the security matrix Excel sheet with access levels and privileges defined by your Business/customer?</a:t>
              </a:r>
            </a:p>
          </p:txBody>
        </p:sp>
        <p:grpSp>
          <p:nvGrpSpPr>
            <p:cNvPr id="43" name="Group 42">
              <a:extLst>
                <a:ext uri="{FF2B5EF4-FFF2-40B4-BE49-F238E27FC236}">
                  <a16:creationId xmlns:a16="http://schemas.microsoft.com/office/drawing/2014/main" id="{F9CFF79D-8C55-4471-8D7B-56F35B818F0A}"/>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1145A30E-C222-4C63-8732-7B1F12A65D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1F5BDB69-6E8D-4A47-A39D-49E0A2A61A9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7" name="Group 46">
            <a:extLst>
              <a:ext uri="{FF2B5EF4-FFF2-40B4-BE49-F238E27FC236}">
                <a16:creationId xmlns:a16="http://schemas.microsoft.com/office/drawing/2014/main" id="{E227AADC-AE43-4FC5-84A7-05A2A0D57272}"/>
              </a:ext>
            </a:extLst>
          </p:cNvPr>
          <p:cNvGrpSpPr/>
          <p:nvPr/>
        </p:nvGrpSpPr>
        <p:grpSpPr>
          <a:xfrm>
            <a:off x="457200" y="4856277"/>
            <a:ext cx="6218238" cy="584775"/>
            <a:chOff x="457200" y="4725717"/>
            <a:chExt cx="6218238" cy="584775"/>
          </a:xfrm>
        </p:grpSpPr>
        <p:sp>
          <p:nvSpPr>
            <p:cNvPr id="48" name="Rectangle 47">
              <a:extLst>
                <a:ext uri="{FF2B5EF4-FFF2-40B4-BE49-F238E27FC236}">
                  <a16:creationId xmlns:a16="http://schemas.microsoft.com/office/drawing/2014/main" id="{27E8C3B3-682A-4E00-9B96-EA6ADCF15B8D}"/>
                </a:ext>
              </a:extLst>
            </p:cNvPr>
            <p:cNvSpPr/>
            <p:nvPr/>
          </p:nvSpPr>
          <p:spPr>
            <a:xfrm>
              <a:off x="506805" y="472571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considered negative testing on Field level security field and Teams?</a:t>
              </a:r>
            </a:p>
          </p:txBody>
        </p:sp>
        <p:grpSp>
          <p:nvGrpSpPr>
            <p:cNvPr id="49" name="Group 48">
              <a:extLst>
                <a:ext uri="{FF2B5EF4-FFF2-40B4-BE49-F238E27FC236}">
                  <a16:creationId xmlns:a16="http://schemas.microsoft.com/office/drawing/2014/main" id="{4EAB5209-C0EE-44D4-A41F-5FE7E9D95729}"/>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12687DCF-2575-449E-B0DD-3FCFD96E7A0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A8B14951-27A4-4AB3-8B23-56C45AC509C3}"/>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2" name="Rectangle 51">
            <a:extLst>
              <a:ext uri="{FF2B5EF4-FFF2-40B4-BE49-F238E27FC236}">
                <a16:creationId xmlns:a16="http://schemas.microsoft.com/office/drawing/2014/main" id="{16EC09D9-5B88-4D53-A552-33824FB28D1A}"/>
              </a:ext>
            </a:extLst>
          </p:cNvPr>
          <p:cNvSpPr/>
          <p:nvPr/>
        </p:nvSpPr>
        <p:spPr>
          <a:xfrm>
            <a:off x="6810998" y="472571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3" name="Group 52">
            <a:extLst>
              <a:ext uri="{FF2B5EF4-FFF2-40B4-BE49-F238E27FC236}">
                <a16:creationId xmlns:a16="http://schemas.microsoft.com/office/drawing/2014/main" id="{CCE7C6D5-0F41-4AC3-BA28-1114A136DABA}"/>
              </a:ext>
            </a:extLst>
          </p:cNvPr>
          <p:cNvGrpSpPr/>
          <p:nvPr/>
        </p:nvGrpSpPr>
        <p:grpSpPr>
          <a:xfrm>
            <a:off x="457200" y="5922875"/>
            <a:ext cx="6218238" cy="338554"/>
            <a:chOff x="457200" y="5787537"/>
            <a:chExt cx="6218238" cy="338554"/>
          </a:xfrm>
        </p:grpSpPr>
        <p:sp>
          <p:nvSpPr>
            <p:cNvPr id="54" name="Rectangle 53">
              <a:extLst>
                <a:ext uri="{FF2B5EF4-FFF2-40B4-BE49-F238E27FC236}">
                  <a16:creationId xmlns:a16="http://schemas.microsoft.com/office/drawing/2014/main" id="{C8883B02-559D-4806-A3EB-8665139CA4BC}"/>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Will you be performing Penetration Tests on the platform?</a:t>
              </a:r>
            </a:p>
          </p:txBody>
        </p:sp>
        <p:grpSp>
          <p:nvGrpSpPr>
            <p:cNvPr id="55" name="Group 54">
              <a:extLst>
                <a:ext uri="{FF2B5EF4-FFF2-40B4-BE49-F238E27FC236}">
                  <a16:creationId xmlns:a16="http://schemas.microsoft.com/office/drawing/2014/main" id="{EA5E4551-5705-4206-B9B6-DF2A3710E476}"/>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502991CD-77EA-4225-9D8D-B45D0E425BF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B22EBE40-E234-4493-8FB9-F8276EA9C45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58" name="Rectangle 57">
            <a:extLst>
              <a:ext uri="{FF2B5EF4-FFF2-40B4-BE49-F238E27FC236}">
                <a16:creationId xmlns:a16="http://schemas.microsoft.com/office/drawing/2014/main" id="{5A0EBBF9-DF62-4098-8EFF-06073F148499}"/>
              </a:ext>
            </a:extLst>
          </p:cNvPr>
          <p:cNvSpPr/>
          <p:nvPr/>
        </p:nvSpPr>
        <p:spPr>
          <a:xfrm>
            <a:off x="6810998" y="5669205"/>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9" name="Rectangle 58">
            <a:extLst>
              <a:ext uri="{FF2B5EF4-FFF2-40B4-BE49-F238E27FC236}">
                <a16:creationId xmlns:a16="http://schemas.microsoft.com/office/drawing/2014/main" id="{B4151D37-5B9E-4189-A4FA-C2A93749287D}"/>
              </a:ext>
            </a:extLst>
          </p:cNvPr>
          <p:cNvSpPr/>
          <p:nvPr/>
        </p:nvSpPr>
        <p:spPr>
          <a:xfrm>
            <a:off x="6810998" y="189526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0" name="Rectangle 59">
            <a:extLst>
              <a:ext uri="{FF2B5EF4-FFF2-40B4-BE49-F238E27FC236}">
                <a16:creationId xmlns:a16="http://schemas.microsoft.com/office/drawing/2014/main" id="{BEFFE50E-5D36-410A-82F6-3C7A8CA83E27}"/>
              </a:ext>
            </a:extLst>
          </p:cNvPr>
          <p:cNvSpPr/>
          <p:nvPr/>
        </p:nvSpPr>
        <p:spPr>
          <a:xfrm>
            <a:off x="6810998" y="283874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1" name="Group 60">
            <a:extLst>
              <a:ext uri="{FF2B5EF4-FFF2-40B4-BE49-F238E27FC236}">
                <a16:creationId xmlns:a16="http://schemas.microsoft.com/office/drawing/2014/main" id="{A2912F88-5D77-4D24-AE31-59308273E26D}"/>
              </a:ext>
            </a:extLst>
          </p:cNvPr>
          <p:cNvGrpSpPr/>
          <p:nvPr/>
        </p:nvGrpSpPr>
        <p:grpSpPr>
          <a:xfrm>
            <a:off x="457200" y="3912792"/>
            <a:ext cx="6218238" cy="584775"/>
            <a:chOff x="457200" y="3905343"/>
            <a:chExt cx="6218238" cy="584775"/>
          </a:xfrm>
        </p:grpSpPr>
        <p:sp>
          <p:nvSpPr>
            <p:cNvPr id="62" name="Rectangle 61">
              <a:extLst>
                <a:ext uri="{FF2B5EF4-FFF2-40B4-BE49-F238E27FC236}">
                  <a16:creationId xmlns:a16="http://schemas.microsoft.com/office/drawing/2014/main" id="{338D3C33-0EAD-4285-AE4B-5B5F573BEE6A}"/>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test cases around the security matrix for all the security roles?</a:t>
              </a:r>
            </a:p>
          </p:txBody>
        </p:sp>
        <p:grpSp>
          <p:nvGrpSpPr>
            <p:cNvPr id="63" name="Group 62">
              <a:extLst>
                <a:ext uri="{FF2B5EF4-FFF2-40B4-BE49-F238E27FC236}">
                  <a16:creationId xmlns:a16="http://schemas.microsoft.com/office/drawing/2014/main" id="{82C02BD8-397F-4C78-8F92-207512756FB0}"/>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75615D61-EACE-4F02-A095-CE5992B6BD40}"/>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3E0E2619-6CF1-4F75-BFB6-C8402C61F34D}"/>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66" name="Rectangle 65">
            <a:extLst>
              <a:ext uri="{FF2B5EF4-FFF2-40B4-BE49-F238E27FC236}">
                <a16:creationId xmlns:a16="http://schemas.microsoft.com/office/drawing/2014/main" id="{9B20AF3E-06CE-4047-9969-C9B201C4B5BA}"/>
              </a:ext>
            </a:extLst>
          </p:cNvPr>
          <p:cNvSpPr/>
          <p:nvPr/>
        </p:nvSpPr>
        <p:spPr>
          <a:xfrm>
            <a:off x="6810998" y="378223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A717F0B5-DC91-4A64-93D8-0779695DC2C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41077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Other Dynamics 365 security questions</a:t>
            </a:r>
          </a:p>
        </p:txBody>
      </p:sp>
      <p:cxnSp>
        <p:nvCxnSpPr>
          <p:cNvPr id="32" name="Straight Connector 31">
            <a:extLst>
              <a:ext uri="{FF2B5EF4-FFF2-40B4-BE49-F238E27FC236}">
                <a16:creationId xmlns:a16="http://schemas.microsoft.com/office/drawing/2014/main" id="{EEF856F5-1FE2-422D-96CC-84367ACBFA2D}"/>
              </a:ext>
            </a:extLst>
          </p:cNvPr>
          <p:cNvCxnSpPr>
            <a:cxnSpLocks/>
          </p:cNvCxnSpPr>
          <p:nvPr/>
        </p:nvCxnSpPr>
        <p:spPr>
          <a:xfrm>
            <a:off x="457200" y="2789952"/>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98B891E5-B022-46F4-8B21-66C5731C788A}"/>
              </a:ext>
            </a:extLst>
          </p:cNvPr>
          <p:cNvCxnSpPr>
            <a:cxnSpLocks/>
          </p:cNvCxnSpPr>
          <p:nvPr/>
        </p:nvCxnSpPr>
        <p:spPr>
          <a:xfrm>
            <a:off x="457200" y="3733437"/>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43A64C2-10E4-4E39-80E1-B272E15AAC8E}"/>
              </a:ext>
            </a:extLst>
          </p:cNvPr>
          <p:cNvCxnSpPr>
            <a:cxnSpLocks/>
          </p:cNvCxnSpPr>
          <p:nvPr/>
        </p:nvCxnSpPr>
        <p:spPr>
          <a:xfrm>
            <a:off x="457200" y="4676922"/>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84B59879-0D28-4A44-B1BE-514407EB58EC}"/>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FAC4AA39-DADC-45A4-B0BC-7A2A66E98427}"/>
              </a:ext>
            </a:extLst>
          </p:cNvPr>
          <p:cNvGrpSpPr/>
          <p:nvPr/>
        </p:nvGrpSpPr>
        <p:grpSpPr>
          <a:xfrm>
            <a:off x="457200" y="2056841"/>
            <a:ext cx="6218238" cy="338554"/>
            <a:chOff x="457200" y="2141483"/>
            <a:chExt cx="6218238" cy="338554"/>
          </a:xfrm>
        </p:grpSpPr>
        <p:sp>
          <p:nvSpPr>
            <p:cNvPr id="37" name="Rectangle 36">
              <a:extLst>
                <a:ext uri="{FF2B5EF4-FFF2-40B4-BE49-F238E27FC236}">
                  <a16:creationId xmlns:a16="http://schemas.microsoft.com/office/drawing/2014/main" id="{5F904C4A-2C94-4DF3-9562-4012B590A7B5}"/>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Export to Excel privilege, have you considered it?</a:t>
              </a:r>
            </a:p>
          </p:txBody>
        </p:sp>
        <p:grpSp>
          <p:nvGrpSpPr>
            <p:cNvPr id="38" name="Group 37">
              <a:extLst>
                <a:ext uri="{FF2B5EF4-FFF2-40B4-BE49-F238E27FC236}">
                  <a16:creationId xmlns:a16="http://schemas.microsoft.com/office/drawing/2014/main" id="{6A3B2DC8-DF95-45AD-B1D9-61E8024F3DF2}"/>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148B01A7-EE64-4F8C-AAE6-4DC833511F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D7416866-0894-4881-9C67-2A9A75616FC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1" name="Group 40">
            <a:extLst>
              <a:ext uri="{FF2B5EF4-FFF2-40B4-BE49-F238E27FC236}">
                <a16:creationId xmlns:a16="http://schemas.microsoft.com/office/drawing/2014/main" id="{F073E3F9-065B-4121-8ABE-26B9985E0C4E}"/>
              </a:ext>
            </a:extLst>
          </p:cNvPr>
          <p:cNvGrpSpPr/>
          <p:nvPr/>
        </p:nvGrpSpPr>
        <p:grpSpPr>
          <a:xfrm>
            <a:off x="457200" y="2969307"/>
            <a:ext cx="6425381" cy="584775"/>
            <a:chOff x="457200" y="2961858"/>
            <a:chExt cx="6425381" cy="584775"/>
          </a:xfrm>
        </p:grpSpPr>
        <p:sp>
          <p:nvSpPr>
            <p:cNvPr id="42" name="Rectangle 41">
              <a:extLst>
                <a:ext uri="{FF2B5EF4-FFF2-40B4-BE49-F238E27FC236}">
                  <a16:creationId xmlns:a16="http://schemas.microsoft.com/office/drawing/2014/main" id="{1D580CF9-AAE7-41E1-A691-7E9D60836377}"/>
                </a:ext>
              </a:extLst>
            </p:cNvPr>
            <p:cNvSpPr/>
            <p:nvPr/>
          </p:nvSpPr>
          <p:spPr>
            <a:xfrm>
              <a:off x="506805" y="2961858"/>
              <a:ext cx="6375776"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If applicable, how are you planning to control security in Data Export Service, Azure SQL or Export to Data Lake and Power BI?</a:t>
              </a:r>
            </a:p>
          </p:txBody>
        </p:sp>
        <p:grpSp>
          <p:nvGrpSpPr>
            <p:cNvPr id="43" name="Group 42">
              <a:extLst>
                <a:ext uri="{FF2B5EF4-FFF2-40B4-BE49-F238E27FC236}">
                  <a16:creationId xmlns:a16="http://schemas.microsoft.com/office/drawing/2014/main" id="{F9CFF79D-8C55-4471-8D7B-56F35B818F0A}"/>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1145A30E-C222-4C63-8732-7B1F12A65D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1F5BDB69-6E8D-4A47-A39D-49E0A2A61A9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7" name="Group 46">
            <a:extLst>
              <a:ext uri="{FF2B5EF4-FFF2-40B4-BE49-F238E27FC236}">
                <a16:creationId xmlns:a16="http://schemas.microsoft.com/office/drawing/2014/main" id="{E227AADC-AE43-4FC5-84A7-05A2A0D57272}"/>
              </a:ext>
            </a:extLst>
          </p:cNvPr>
          <p:cNvGrpSpPr/>
          <p:nvPr/>
        </p:nvGrpSpPr>
        <p:grpSpPr>
          <a:xfrm>
            <a:off x="457200" y="4733166"/>
            <a:ext cx="6218238" cy="830997"/>
            <a:chOff x="457200" y="4602606"/>
            <a:chExt cx="6218238" cy="830997"/>
          </a:xfrm>
        </p:grpSpPr>
        <p:sp>
          <p:nvSpPr>
            <p:cNvPr id="48" name="Rectangle 47">
              <a:extLst>
                <a:ext uri="{FF2B5EF4-FFF2-40B4-BE49-F238E27FC236}">
                  <a16:creationId xmlns:a16="http://schemas.microsoft.com/office/drawing/2014/main" id="{27E8C3B3-682A-4E00-9B96-EA6ADCF15B8D}"/>
                </a:ext>
              </a:extLst>
            </p:cNvPr>
            <p:cNvSpPr/>
            <p:nvPr/>
          </p:nvSpPr>
          <p:spPr>
            <a:xfrm>
              <a:off x="506805" y="4602606"/>
              <a:ext cx="616863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In case your users inherit their security roles exclusively from teams, have you considered leveraging </a:t>
              </a:r>
              <a:r>
                <a:rPr lang="en-US" sz="1600">
                  <a:solidFill>
                    <a:schemeClr val="tx1"/>
                  </a:solidFill>
                </a:rPr>
                <a:t>the inheritance </a:t>
              </a:r>
              <a:r>
                <a:rPr lang="en-US" sz="1600" dirty="0">
                  <a:solidFill>
                    <a:schemeClr val="tx1"/>
                  </a:solidFill>
                </a:rPr>
                <a:t>to direct </a:t>
              </a:r>
              <a:r>
                <a:rPr lang="en-US" sz="1600">
                  <a:solidFill>
                    <a:schemeClr val="tx1"/>
                  </a:solidFill>
                </a:rPr>
                <a:t>user setting </a:t>
              </a:r>
              <a:r>
                <a:rPr lang="en-US" sz="1600" dirty="0">
                  <a:solidFill>
                    <a:schemeClr val="tx1"/>
                  </a:solidFill>
                </a:rPr>
                <a:t>on security roles?</a:t>
              </a:r>
            </a:p>
          </p:txBody>
        </p:sp>
        <p:grpSp>
          <p:nvGrpSpPr>
            <p:cNvPr id="49" name="Group 48">
              <a:extLst>
                <a:ext uri="{FF2B5EF4-FFF2-40B4-BE49-F238E27FC236}">
                  <a16:creationId xmlns:a16="http://schemas.microsoft.com/office/drawing/2014/main" id="{4EAB5209-C0EE-44D4-A41F-5FE7E9D95729}"/>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12687DCF-2575-449E-B0DD-3FCFD96E7A0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A8B14951-27A4-4AB3-8B23-56C45AC509C3}"/>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2" name="Rectangle 51">
            <a:extLst>
              <a:ext uri="{FF2B5EF4-FFF2-40B4-BE49-F238E27FC236}">
                <a16:creationId xmlns:a16="http://schemas.microsoft.com/office/drawing/2014/main" id="{16EC09D9-5B88-4D53-A552-33824FB28D1A}"/>
              </a:ext>
            </a:extLst>
          </p:cNvPr>
          <p:cNvSpPr/>
          <p:nvPr/>
        </p:nvSpPr>
        <p:spPr>
          <a:xfrm>
            <a:off x="6810998" y="472571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3" name="Group 52">
            <a:extLst>
              <a:ext uri="{FF2B5EF4-FFF2-40B4-BE49-F238E27FC236}">
                <a16:creationId xmlns:a16="http://schemas.microsoft.com/office/drawing/2014/main" id="{CCE7C6D5-0F41-4AC3-BA28-1114A136DABA}"/>
              </a:ext>
            </a:extLst>
          </p:cNvPr>
          <p:cNvGrpSpPr/>
          <p:nvPr/>
        </p:nvGrpSpPr>
        <p:grpSpPr>
          <a:xfrm>
            <a:off x="457200" y="5799765"/>
            <a:ext cx="6218238" cy="584775"/>
            <a:chOff x="457200" y="5664427"/>
            <a:chExt cx="6218238" cy="584775"/>
          </a:xfrm>
        </p:grpSpPr>
        <p:sp>
          <p:nvSpPr>
            <p:cNvPr id="54" name="Rectangle 53">
              <a:extLst>
                <a:ext uri="{FF2B5EF4-FFF2-40B4-BE49-F238E27FC236}">
                  <a16:creationId xmlns:a16="http://schemas.microsoft.com/office/drawing/2014/main" id="{C8883B02-559D-4806-A3EB-8665139CA4BC}"/>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If virtual entity is planned to be used, have you considered security model around them?</a:t>
              </a:r>
            </a:p>
          </p:txBody>
        </p:sp>
        <p:grpSp>
          <p:nvGrpSpPr>
            <p:cNvPr id="55" name="Group 54">
              <a:extLst>
                <a:ext uri="{FF2B5EF4-FFF2-40B4-BE49-F238E27FC236}">
                  <a16:creationId xmlns:a16="http://schemas.microsoft.com/office/drawing/2014/main" id="{EA5E4551-5705-4206-B9B6-DF2A3710E476}"/>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502991CD-77EA-4225-9D8D-B45D0E425BF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B22EBE40-E234-4493-8FB9-F8276EA9C45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58" name="Rectangle 57">
            <a:extLst>
              <a:ext uri="{FF2B5EF4-FFF2-40B4-BE49-F238E27FC236}">
                <a16:creationId xmlns:a16="http://schemas.microsoft.com/office/drawing/2014/main" id="{5A0EBBF9-DF62-4098-8EFF-06073F148499}"/>
              </a:ext>
            </a:extLst>
          </p:cNvPr>
          <p:cNvSpPr/>
          <p:nvPr/>
        </p:nvSpPr>
        <p:spPr>
          <a:xfrm>
            <a:off x="6810998" y="5669205"/>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9" name="Rectangle 58">
            <a:extLst>
              <a:ext uri="{FF2B5EF4-FFF2-40B4-BE49-F238E27FC236}">
                <a16:creationId xmlns:a16="http://schemas.microsoft.com/office/drawing/2014/main" id="{B4151D37-5B9E-4189-A4FA-C2A93749287D}"/>
              </a:ext>
            </a:extLst>
          </p:cNvPr>
          <p:cNvSpPr/>
          <p:nvPr/>
        </p:nvSpPr>
        <p:spPr>
          <a:xfrm>
            <a:off x="6810998" y="189526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0" name="Rectangle 59">
            <a:extLst>
              <a:ext uri="{FF2B5EF4-FFF2-40B4-BE49-F238E27FC236}">
                <a16:creationId xmlns:a16="http://schemas.microsoft.com/office/drawing/2014/main" id="{BEFFE50E-5D36-410A-82F6-3C7A8CA83E27}"/>
              </a:ext>
            </a:extLst>
          </p:cNvPr>
          <p:cNvSpPr/>
          <p:nvPr/>
        </p:nvSpPr>
        <p:spPr>
          <a:xfrm>
            <a:off x="6810998" y="283874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1" name="Group 60">
            <a:extLst>
              <a:ext uri="{FF2B5EF4-FFF2-40B4-BE49-F238E27FC236}">
                <a16:creationId xmlns:a16="http://schemas.microsoft.com/office/drawing/2014/main" id="{A2912F88-5D77-4D24-AE31-59308273E26D}"/>
              </a:ext>
            </a:extLst>
          </p:cNvPr>
          <p:cNvGrpSpPr/>
          <p:nvPr/>
        </p:nvGrpSpPr>
        <p:grpSpPr>
          <a:xfrm>
            <a:off x="457200" y="3912792"/>
            <a:ext cx="6218238" cy="584775"/>
            <a:chOff x="457200" y="3905343"/>
            <a:chExt cx="6218238" cy="584775"/>
          </a:xfrm>
        </p:grpSpPr>
        <p:sp>
          <p:nvSpPr>
            <p:cNvPr id="62" name="Rectangle 61">
              <a:extLst>
                <a:ext uri="{FF2B5EF4-FFF2-40B4-BE49-F238E27FC236}">
                  <a16:creationId xmlns:a16="http://schemas.microsoft.com/office/drawing/2014/main" id="{338D3C33-0EAD-4285-AE4B-5B5F573BEE6A}"/>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If applicable, what is your security model strategy for  Dynamics Portals and USD?</a:t>
              </a:r>
            </a:p>
          </p:txBody>
        </p:sp>
        <p:grpSp>
          <p:nvGrpSpPr>
            <p:cNvPr id="63" name="Group 62">
              <a:extLst>
                <a:ext uri="{FF2B5EF4-FFF2-40B4-BE49-F238E27FC236}">
                  <a16:creationId xmlns:a16="http://schemas.microsoft.com/office/drawing/2014/main" id="{82C02BD8-397F-4C78-8F92-207512756FB0}"/>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75615D61-EACE-4F02-A095-CE5992B6BD40}"/>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3E0E2619-6CF1-4F75-BFB6-C8402C61F34D}"/>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66" name="Rectangle 65">
            <a:extLst>
              <a:ext uri="{FF2B5EF4-FFF2-40B4-BE49-F238E27FC236}">
                <a16:creationId xmlns:a16="http://schemas.microsoft.com/office/drawing/2014/main" id="{9B20AF3E-06CE-4047-9969-C9B201C4B5BA}"/>
              </a:ext>
            </a:extLst>
          </p:cNvPr>
          <p:cNvSpPr/>
          <p:nvPr/>
        </p:nvSpPr>
        <p:spPr>
          <a:xfrm>
            <a:off x="6810998" y="378223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A717F0B5-DC91-4A64-93D8-0779695DC2C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7138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Security Monitoring</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3256505"/>
            <a:ext cx="11277600" cy="0"/>
          </a:xfrm>
          <a:prstGeom prst="line">
            <a:avLst/>
          </a:prstGeom>
          <a:noFill/>
          <a:ln w="3175">
            <a:solidFill>
              <a:schemeClr val="bg1">
                <a:lumMod val="85000"/>
              </a:schemeClr>
            </a:solidFill>
            <a:prstDash val="dash"/>
          </a:ln>
        </p:spPr>
      </p:cxnSp>
      <p:grpSp>
        <p:nvGrpSpPr>
          <p:cNvPr id="19" name="Group 18">
            <a:extLst>
              <a:ext uri="{FF2B5EF4-FFF2-40B4-BE49-F238E27FC236}">
                <a16:creationId xmlns:a16="http://schemas.microsoft.com/office/drawing/2014/main" id="{D43B334D-3B83-4F2E-BA31-E1DB8E680379}"/>
              </a:ext>
            </a:extLst>
          </p:cNvPr>
          <p:cNvGrpSpPr/>
          <p:nvPr/>
        </p:nvGrpSpPr>
        <p:grpSpPr>
          <a:xfrm>
            <a:off x="457200" y="1895261"/>
            <a:ext cx="6218237" cy="522386"/>
            <a:chOff x="457200" y="1895261"/>
            <a:chExt cx="6218237" cy="522386"/>
          </a:xfrm>
        </p:grpSpPr>
        <p:sp>
          <p:nvSpPr>
            <p:cNvPr id="20" name="Rectangle 19">
              <a:extLst>
                <a:ext uri="{FF2B5EF4-FFF2-40B4-BE49-F238E27FC236}">
                  <a16:creationId xmlns:a16="http://schemas.microsoft.com/office/drawing/2014/main" id="{8993611A-AF72-44E5-BB38-BEB9A5F83D66}"/>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have requirements to monitor user access to the application?</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99339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27" name="Group 26">
            <a:extLst>
              <a:ext uri="{FF2B5EF4-FFF2-40B4-BE49-F238E27FC236}">
                <a16:creationId xmlns:a16="http://schemas.microsoft.com/office/drawing/2014/main" id="{5FCD8440-A9D1-4459-886B-DC9D34BAA663}"/>
              </a:ext>
            </a:extLst>
          </p:cNvPr>
          <p:cNvGrpSpPr/>
          <p:nvPr/>
        </p:nvGrpSpPr>
        <p:grpSpPr>
          <a:xfrm>
            <a:off x="457200" y="3454136"/>
            <a:ext cx="6218237" cy="597421"/>
            <a:chOff x="457200" y="3657444"/>
            <a:chExt cx="6218237" cy="597421"/>
          </a:xfrm>
        </p:grpSpPr>
        <p:sp>
          <p:nvSpPr>
            <p:cNvPr id="28" name="Rectangle 27">
              <a:extLst>
                <a:ext uri="{FF2B5EF4-FFF2-40B4-BE49-F238E27FC236}">
                  <a16:creationId xmlns:a16="http://schemas.microsoft.com/office/drawing/2014/main" id="{7B4C1B3F-68CB-48B5-A300-9E9EB156C2FD}"/>
                </a:ext>
              </a:extLst>
            </p:cNvPr>
            <p:cNvSpPr/>
            <p:nvPr/>
          </p:nvSpPr>
          <p:spPr>
            <a:xfrm>
              <a:off x="506804" y="3670090"/>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requirements to implement alerts in case of abnormal behavior</a:t>
              </a:r>
            </a:p>
          </p:txBody>
        </p:sp>
        <p:grpSp>
          <p:nvGrpSpPr>
            <p:cNvPr id="29" name="Group 28">
              <a:extLst>
                <a:ext uri="{FF2B5EF4-FFF2-40B4-BE49-F238E27FC236}">
                  <a16:creationId xmlns:a16="http://schemas.microsoft.com/office/drawing/2014/main" id="{ECAE30C5-B6BE-46B1-854A-499993770536}"/>
                </a:ext>
              </a:extLst>
            </p:cNvPr>
            <p:cNvGrpSpPr/>
            <p:nvPr/>
          </p:nvGrpSpPr>
          <p:grpSpPr>
            <a:xfrm>
              <a:off x="457200" y="3657444"/>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EDAE7EAC-0512-42CE-BA7B-57B6D0DABFC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3652AFB8-6FBC-466D-8A28-02B6D26EBD0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32" name="Rectangle 31">
            <a:extLst>
              <a:ext uri="{FF2B5EF4-FFF2-40B4-BE49-F238E27FC236}">
                <a16:creationId xmlns:a16="http://schemas.microsoft.com/office/drawing/2014/main" id="{E06E5741-A7BE-432F-9C81-EB16FA620F50}"/>
              </a:ext>
            </a:extLst>
          </p:cNvPr>
          <p:cNvSpPr/>
          <p:nvPr/>
        </p:nvSpPr>
        <p:spPr>
          <a:xfrm>
            <a:off x="6810998" y="4838910"/>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 (detail) / No</a:t>
            </a: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895262"/>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 (detail) / No</a:t>
            </a:r>
          </a:p>
        </p:txBody>
      </p:sp>
      <p:cxnSp>
        <p:nvCxnSpPr>
          <p:cNvPr id="34" name="Straight Connector 33">
            <a:extLst>
              <a:ext uri="{FF2B5EF4-FFF2-40B4-BE49-F238E27FC236}">
                <a16:creationId xmlns:a16="http://schemas.microsoft.com/office/drawing/2014/main" id="{7C95CEAE-E490-4F13-A299-F1A38AF3BD16}"/>
              </a:ext>
            </a:extLst>
          </p:cNvPr>
          <p:cNvCxnSpPr>
            <a:cxnSpLocks/>
          </p:cNvCxnSpPr>
          <p:nvPr/>
        </p:nvCxnSpPr>
        <p:spPr>
          <a:xfrm>
            <a:off x="457200" y="4728330"/>
            <a:ext cx="11277600" cy="0"/>
          </a:xfrm>
          <a:prstGeom prst="line">
            <a:avLst/>
          </a:prstGeom>
          <a:noFill/>
          <a:ln w="3175">
            <a:solidFill>
              <a:schemeClr val="bg1">
                <a:lumMod val="85000"/>
              </a:schemeClr>
            </a:solidFill>
            <a:prstDash val="dash"/>
          </a:ln>
        </p:spPr>
      </p:cxnSp>
      <p:grpSp>
        <p:nvGrpSpPr>
          <p:cNvPr id="35" name="Group 34">
            <a:extLst>
              <a:ext uri="{FF2B5EF4-FFF2-40B4-BE49-F238E27FC236}">
                <a16:creationId xmlns:a16="http://schemas.microsoft.com/office/drawing/2014/main" id="{B2088A28-CC7A-4005-929A-1E12765B48A5}"/>
              </a:ext>
            </a:extLst>
          </p:cNvPr>
          <p:cNvGrpSpPr/>
          <p:nvPr/>
        </p:nvGrpSpPr>
        <p:grpSpPr>
          <a:xfrm>
            <a:off x="457200" y="4905537"/>
            <a:ext cx="6218237" cy="522386"/>
            <a:chOff x="457200" y="4350351"/>
            <a:chExt cx="6218237" cy="522386"/>
          </a:xfrm>
        </p:grpSpPr>
        <p:sp>
          <p:nvSpPr>
            <p:cNvPr id="36" name="Rectangle 35">
              <a:extLst>
                <a:ext uri="{FF2B5EF4-FFF2-40B4-BE49-F238E27FC236}">
                  <a16:creationId xmlns:a16="http://schemas.microsoft.com/office/drawing/2014/main" id="{6D67F4A3-9B72-4F00-A3AE-3C84384ACB8A}"/>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plan to regularly check appropriate user permissions?</a:t>
              </a:r>
            </a:p>
          </p:txBody>
        </p:sp>
        <p:grpSp>
          <p:nvGrpSpPr>
            <p:cNvPr id="37" name="Group 36">
              <a:extLst>
                <a:ext uri="{FF2B5EF4-FFF2-40B4-BE49-F238E27FC236}">
                  <a16:creationId xmlns:a16="http://schemas.microsoft.com/office/drawing/2014/main" id="{638C9CFD-FE23-4533-9FAA-1BCEB062EE90}"/>
                </a:ext>
              </a:extLst>
            </p:cNvPr>
            <p:cNvGrpSpPr/>
            <p:nvPr/>
          </p:nvGrpSpPr>
          <p:grpSpPr>
            <a:xfrm>
              <a:off x="457200" y="444848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CF520FB1-1CBD-48BC-8EE2-04D8DB10B6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24BD1889-C611-4934-9B5E-06C2F281F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40" name="Rectangle 39">
            <a:extLst>
              <a:ext uri="{FF2B5EF4-FFF2-40B4-BE49-F238E27FC236}">
                <a16:creationId xmlns:a16="http://schemas.microsoft.com/office/drawing/2014/main" id="{2FCD1F09-8989-41D1-80A4-1942ACFC4F39}"/>
              </a:ext>
            </a:extLst>
          </p:cNvPr>
          <p:cNvSpPr/>
          <p:nvPr/>
        </p:nvSpPr>
        <p:spPr>
          <a:xfrm>
            <a:off x="6810998" y="3367087"/>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a:solidFill>
                  <a:schemeClr val="tx1"/>
                </a:solidFill>
              </a:rPr>
              <a:t>Yes (detail) / No</a:t>
            </a:r>
            <a:endParaRPr lang="en-US" sz="1600" dirty="0">
              <a:solidFill>
                <a:schemeClr val="tx1"/>
              </a:solidFill>
            </a:endParaRPr>
          </a:p>
        </p:txBody>
      </p:sp>
      <p:sp>
        <p:nvSpPr>
          <p:cNvPr id="41" name="Rectangle 40">
            <a:extLst>
              <a:ext uri="{FF2B5EF4-FFF2-40B4-BE49-F238E27FC236}">
                <a16:creationId xmlns:a16="http://schemas.microsoft.com/office/drawing/2014/main" id="{DABF8938-040D-4406-9706-9E2A11703D48}"/>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20903875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Regulations and compliance</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3256505"/>
            <a:ext cx="11277600" cy="0"/>
          </a:xfrm>
          <a:prstGeom prst="line">
            <a:avLst/>
          </a:prstGeom>
          <a:noFill/>
          <a:ln w="3175">
            <a:solidFill>
              <a:schemeClr val="bg1">
                <a:lumMod val="85000"/>
              </a:schemeClr>
            </a:solidFill>
            <a:prstDash val="dash"/>
          </a:ln>
        </p:spPr>
      </p:cxnSp>
      <p:grpSp>
        <p:nvGrpSpPr>
          <p:cNvPr id="19" name="Group 18">
            <a:extLst>
              <a:ext uri="{FF2B5EF4-FFF2-40B4-BE49-F238E27FC236}">
                <a16:creationId xmlns:a16="http://schemas.microsoft.com/office/drawing/2014/main" id="{D43B334D-3B83-4F2E-BA31-E1DB8E680379}"/>
              </a:ext>
            </a:extLst>
          </p:cNvPr>
          <p:cNvGrpSpPr/>
          <p:nvPr/>
        </p:nvGrpSpPr>
        <p:grpSpPr>
          <a:xfrm>
            <a:off x="457200" y="1895261"/>
            <a:ext cx="6218237" cy="522386"/>
            <a:chOff x="457200" y="1895261"/>
            <a:chExt cx="6218237" cy="522386"/>
          </a:xfrm>
        </p:grpSpPr>
        <p:sp>
          <p:nvSpPr>
            <p:cNvPr id="20" name="Rectangle 19">
              <a:extLst>
                <a:ext uri="{FF2B5EF4-FFF2-40B4-BE49-F238E27FC236}">
                  <a16:creationId xmlns:a16="http://schemas.microsoft.com/office/drawing/2014/main" id="{8993611A-AF72-44E5-BB38-BEB9A5F83D66}"/>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are legal requirements (e.g. GDPR) you must comply with?</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99339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27" name="Group 26">
            <a:extLst>
              <a:ext uri="{FF2B5EF4-FFF2-40B4-BE49-F238E27FC236}">
                <a16:creationId xmlns:a16="http://schemas.microsoft.com/office/drawing/2014/main" id="{5FCD8440-A9D1-4459-886B-DC9D34BAA663}"/>
              </a:ext>
            </a:extLst>
          </p:cNvPr>
          <p:cNvGrpSpPr/>
          <p:nvPr/>
        </p:nvGrpSpPr>
        <p:grpSpPr>
          <a:xfrm>
            <a:off x="457200" y="3454136"/>
            <a:ext cx="6218237" cy="597421"/>
            <a:chOff x="457200" y="3657444"/>
            <a:chExt cx="6218237" cy="597421"/>
          </a:xfrm>
        </p:grpSpPr>
        <p:sp>
          <p:nvSpPr>
            <p:cNvPr id="28" name="Rectangle 27">
              <a:extLst>
                <a:ext uri="{FF2B5EF4-FFF2-40B4-BE49-F238E27FC236}">
                  <a16:creationId xmlns:a16="http://schemas.microsoft.com/office/drawing/2014/main" id="{7B4C1B3F-68CB-48B5-A300-9E9EB156C2FD}"/>
                </a:ext>
              </a:extLst>
            </p:cNvPr>
            <p:cNvSpPr/>
            <p:nvPr/>
          </p:nvSpPr>
          <p:spPr>
            <a:xfrm>
              <a:off x="506804" y="3670090"/>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What are the steps you have taken to ensure compliance with legal requirements applying to your implementation?</a:t>
              </a:r>
            </a:p>
          </p:txBody>
        </p:sp>
        <p:grpSp>
          <p:nvGrpSpPr>
            <p:cNvPr id="29" name="Group 28">
              <a:extLst>
                <a:ext uri="{FF2B5EF4-FFF2-40B4-BE49-F238E27FC236}">
                  <a16:creationId xmlns:a16="http://schemas.microsoft.com/office/drawing/2014/main" id="{ECAE30C5-B6BE-46B1-854A-499993770536}"/>
                </a:ext>
              </a:extLst>
            </p:cNvPr>
            <p:cNvGrpSpPr/>
            <p:nvPr/>
          </p:nvGrpSpPr>
          <p:grpSpPr>
            <a:xfrm>
              <a:off x="457200" y="3657444"/>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EDAE7EAC-0512-42CE-BA7B-57B6D0DABFC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3652AFB8-6FBC-466D-8A28-02B6D26EBD0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32" name="Rectangle 31">
            <a:extLst>
              <a:ext uri="{FF2B5EF4-FFF2-40B4-BE49-F238E27FC236}">
                <a16:creationId xmlns:a16="http://schemas.microsoft.com/office/drawing/2014/main" id="{E06E5741-A7BE-432F-9C81-EB16FA620F50}"/>
              </a:ext>
            </a:extLst>
          </p:cNvPr>
          <p:cNvSpPr/>
          <p:nvPr/>
        </p:nvSpPr>
        <p:spPr>
          <a:xfrm>
            <a:off x="6810998" y="4838910"/>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895262"/>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cxnSp>
        <p:nvCxnSpPr>
          <p:cNvPr id="34" name="Straight Connector 33">
            <a:extLst>
              <a:ext uri="{FF2B5EF4-FFF2-40B4-BE49-F238E27FC236}">
                <a16:creationId xmlns:a16="http://schemas.microsoft.com/office/drawing/2014/main" id="{7C95CEAE-E490-4F13-A299-F1A38AF3BD16}"/>
              </a:ext>
            </a:extLst>
          </p:cNvPr>
          <p:cNvCxnSpPr>
            <a:cxnSpLocks/>
          </p:cNvCxnSpPr>
          <p:nvPr/>
        </p:nvCxnSpPr>
        <p:spPr>
          <a:xfrm>
            <a:off x="457200" y="4728330"/>
            <a:ext cx="11277600" cy="0"/>
          </a:xfrm>
          <a:prstGeom prst="line">
            <a:avLst/>
          </a:prstGeom>
          <a:noFill/>
          <a:ln w="3175">
            <a:solidFill>
              <a:schemeClr val="bg1">
                <a:lumMod val="85000"/>
              </a:schemeClr>
            </a:solidFill>
            <a:prstDash val="dash"/>
          </a:ln>
        </p:spPr>
      </p:cxnSp>
      <p:grpSp>
        <p:nvGrpSpPr>
          <p:cNvPr id="35" name="Group 34">
            <a:extLst>
              <a:ext uri="{FF2B5EF4-FFF2-40B4-BE49-F238E27FC236}">
                <a16:creationId xmlns:a16="http://schemas.microsoft.com/office/drawing/2014/main" id="{B2088A28-CC7A-4005-929A-1E12765B48A5}"/>
              </a:ext>
            </a:extLst>
          </p:cNvPr>
          <p:cNvGrpSpPr/>
          <p:nvPr/>
        </p:nvGrpSpPr>
        <p:grpSpPr>
          <a:xfrm>
            <a:off x="457200" y="4905537"/>
            <a:ext cx="6218237" cy="522386"/>
            <a:chOff x="457200" y="4350351"/>
            <a:chExt cx="6218237" cy="522386"/>
          </a:xfrm>
        </p:grpSpPr>
        <p:sp>
          <p:nvSpPr>
            <p:cNvPr id="36" name="Rectangle 35">
              <a:extLst>
                <a:ext uri="{FF2B5EF4-FFF2-40B4-BE49-F238E27FC236}">
                  <a16:creationId xmlns:a16="http://schemas.microsoft.com/office/drawing/2014/main" id="{6D67F4A3-9B72-4F00-A3AE-3C84384ACB8A}"/>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plan to regularly check appropriate user permissions?</a:t>
              </a:r>
            </a:p>
          </p:txBody>
        </p:sp>
        <p:grpSp>
          <p:nvGrpSpPr>
            <p:cNvPr id="37" name="Group 36">
              <a:extLst>
                <a:ext uri="{FF2B5EF4-FFF2-40B4-BE49-F238E27FC236}">
                  <a16:creationId xmlns:a16="http://schemas.microsoft.com/office/drawing/2014/main" id="{638C9CFD-FE23-4533-9FAA-1BCEB062EE90}"/>
                </a:ext>
              </a:extLst>
            </p:cNvPr>
            <p:cNvGrpSpPr/>
            <p:nvPr/>
          </p:nvGrpSpPr>
          <p:grpSpPr>
            <a:xfrm>
              <a:off x="457200" y="444848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CF520FB1-1CBD-48BC-8EE2-04D8DB10B6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24BD1889-C611-4934-9B5E-06C2F281F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40" name="Rectangle 39">
            <a:extLst>
              <a:ext uri="{FF2B5EF4-FFF2-40B4-BE49-F238E27FC236}">
                <a16:creationId xmlns:a16="http://schemas.microsoft.com/office/drawing/2014/main" id="{2FCD1F09-8989-41D1-80A4-1942ACFC4F39}"/>
              </a:ext>
            </a:extLst>
          </p:cNvPr>
          <p:cNvSpPr/>
          <p:nvPr/>
        </p:nvSpPr>
        <p:spPr>
          <a:xfrm>
            <a:off x="6810998" y="3367087"/>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41" name="Rectangle 40">
            <a:extLst>
              <a:ext uri="{FF2B5EF4-FFF2-40B4-BE49-F238E27FC236}">
                <a16:creationId xmlns:a16="http://schemas.microsoft.com/office/drawing/2014/main" id="{DABF8938-040D-4406-9706-9E2A11703D48}"/>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6078423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Security Beyond Dynamics 365</a:t>
            </a:r>
            <a:r>
              <a:rPr lang="en-US" sz="4000" dirty="0">
                <a:latin typeface="+mn-lt"/>
              </a:rPr>
              <a:t> (1/2)</a:t>
            </a:r>
            <a:endParaRPr lang="en-US" sz="4800" dirty="0">
              <a:latin typeface="+mn-lt"/>
            </a:endParaRPr>
          </a:p>
        </p:txBody>
      </p:sp>
      <p:cxnSp>
        <p:nvCxnSpPr>
          <p:cNvPr id="32" name="Straight Connector 31">
            <a:extLst>
              <a:ext uri="{FF2B5EF4-FFF2-40B4-BE49-F238E27FC236}">
                <a16:creationId xmlns:a16="http://schemas.microsoft.com/office/drawing/2014/main" id="{576C67BC-F767-477F-9D1A-F05849351332}"/>
              </a:ext>
            </a:extLst>
          </p:cNvPr>
          <p:cNvCxnSpPr>
            <a:cxnSpLocks/>
          </p:cNvCxnSpPr>
          <p:nvPr/>
        </p:nvCxnSpPr>
        <p:spPr>
          <a:xfrm>
            <a:off x="457200" y="2601166"/>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79A217D6-DFF7-48B9-B47B-6023D6310106}"/>
              </a:ext>
            </a:extLst>
          </p:cNvPr>
          <p:cNvCxnSpPr>
            <a:cxnSpLocks/>
          </p:cNvCxnSpPr>
          <p:nvPr/>
        </p:nvCxnSpPr>
        <p:spPr>
          <a:xfrm>
            <a:off x="457200" y="33989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7116B08-4EC6-4772-B8F5-F789B0ADF0B1}"/>
              </a:ext>
            </a:extLst>
          </p:cNvPr>
          <p:cNvCxnSpPr>
            <a:cxnSpLocks/>
          </p:cNvCxnSpPr>
          <p:nvPr/>
        </p:nvCxnSpPr>
        <p:spPr>
          <a:xfrm>
            <a:off x="457200" y="4196826"/>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A9AAFAB9-A807-4E2F-9799-9BE5A49ABFF8}"/>
              </a:ext>
            </a:extLst>
          </p:cNvPr>
          <p:cNvCxnSpPr>
            <a:cxnSpLocks/>
          </p:cNvCxnSpPr>
          <p:nvPr/>
        </p:nvCxnSpPr>
        <p:spPr>
          <a:xfrm>
            <a:off x="457200" y="4994656"/>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45A03D75-4490-41DE-B39F-C748A197DDFD}"/>
              </a:ext>
            </a:extLst>
          </p:cNvPr>
          <p:cNvCxnSpPr>
            <a:cxnSpLocks/>
          </p:cNvCxnSpPr>
          <p:nvPr/>
        </p:nvCxnSpPr>
        <p:spPr>
          <a:xfrm>
            <a:off x="457200" y="5792486"/>
            <a:ext cx="11277600" cy="0"/>
          </a:xfrm>
          <a:prstGeom prst="line">
            <a:avLst/>
          </a:prstGeom>
          <a:noFill/>
          <a:ln w="3175">
            <a:solidFill>
              <a:schemeClr val="bg1">
                <a:lumMod val="85000"/>
              </a:schemeClr>
            </a:solidFill>
            <a:prstDash val="dash"/>
          </a:ln>
        </p:spPr>
      </p:cxnSp>
      <p:sp>
        <p:nvSpPr>
          <p:cNvPr id="40" name="Rectangle 39">
            <a:extLst>
              <a:ext uri="{FF2B5EF4-FFF2-40B4-BE49-F238E27FC236}">
                <a16:creationId xmlns:a16="http://schemas.microsoft.com/office/drawing/2014/main" id="{2FA9D2B8-C281-430D-9390-3CE788DD4EC0}"/>
              </a:ext>
            </a:extLst>
          </p:cNvPr>
          <p:cNvSpPr/>
          <p:nvPr/>
        </p:nvSpPr>
        <p:spPr>
          <a:xfrm>
            <a:off x="506805" y="18952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associated your environments with a Security Group to control users who have access to it?</a:t>
            </a:r>
          </a:p>
        </p:txBody>
      </p:sp>
      <p:grpSp>
        <p:nvGrpSpPr>
          <p:cNvPr id="41" name="Group 40">
            <a:extLst>
              <a:ext uri="{FF2B5EF4-FFF2-40B4-BE49-F238E27FC236}">
                <a16:creationId xmlns:a16="http://schemas.microsoft.com/office/drawing/2014/main" id="{8E3C731F-1E75-473C-8674-3483C51035F6}"/>
              </a:ext>
            </a:extLst>
          </p:cNvPr>
          <p:cNvGrpSpPr/>
          <p:nvPr/>
        </p:nvGrpSpPr>
        <p:grpSpPr>
          <a:xfrm>
            <a:off x="457200" y="1993400"/>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63E7D811-D746-4AF6-8E77-2124A5BA65E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A5D2FD56-7C6F-4757-AECD-366B3EC7100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117B232F-ECCC-459B-B6B4-0F2D8AE619B2}"/>
              </a:ext>
            </a:extLst>
          </p:cNvPr>
          <p:cNvSpPr/>
          <p:nvPr/>
        </p:nvSpPr>
        <p:spPr>
          <a:xfrm>
            <a:off x="506805" y="273888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Azure Conditional Access to control how users access your Office 365 / Dynamics 365 data?</a:t>
            </a:r>
          </a:p>
        </p:txBody>
      </p:sp>
      <p:grpSp>
        <p:nvGrpSpPr>
          <p:cNvPr id="46" name="Group 45">
            <a:extLst>
              <a:ext uri="{FF2B5EF4-FFF2-40B4-BE49-F238E27FC236}">
                <a16:creationId xmlns:a16="http://schemas.microsoft.com/office/drawing/2014/main" id="{62AA9385-7ED0-4683-A619-E4CE43B08801}"/>
              </a:ext>
            </a:extLst>
          </p:cNvPr>
          <p:cNvGrpSpPr/>
          <p:nvPr/>
        </p:nvGrpSpPr>
        <p:grpSpPr>
          <a:xfrm>
            <a:off x="457200" y="2837025"/>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6F789A73-9DE8-4BC9-9DB5-EB062AB0F80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681FECA1-06CE-4306-9157-184A8748B3B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02081E56-E0EE-4F5B-8C58-3C96E9A3BC3F}"/>
              </a:ext>
            </a:extLst>
          </p:cNvPr>
          <p:cNvSpPr/>
          <p:nvPr/>
        </p:nvSpPr>
        <p:spPr>
          <a:xfrm>
            <a:off x="506805" y="353671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Mobile Device Management to manage fleet of devices (mobiles, etc.)?</a:t>
            </a:r>
          </a:p>
        </p:txBody>
      </p:sp>
      <p:grpSp>
        <p:nvGrpSpPr>
          <p:cNvPr id="50" name="Group 49">
            <a:extLst>
              <a:ext uri="{FF2B5EF4-FFF2-40B4-BE49-F238E27FC236}">
                <a16:creationId xmlns:a16="http://schemas.microsoft.com/office/drawing/2014/main" id="{1DE4DBFA-E249-478B-A080-DBEE82678223}"/>
              </a:ext>
            </a:extLst>
          </p:cNvPr>
          <p:cNvGrpSpPr/>
          <p:nvPr/>
        </p:nvGrpSpPr>
        <p:grpSpPr>
          <a:xfrm>
            <a:off x="457200" y="3634855"/>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6C97A33D-92D6-4CA5-B463-C03F02FD69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A19E3C8C-3CC3-477F-8EF3-446F2CE3AF9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9AF32045-4588-4B7C-A26B-95C9EC8435E6}"/>
              </a:ext>
            </a:extLst>
          </p:cNvPr>
          <p:cNvSpPr/>
          <p:nvPr/>
        </p:nvSpPr>
        <p:spPr>
          <a:xfrm>
            <a:off x="506805" y="433454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integrate with SharePoint? If yes, how are you addressing security in SharePoint vs security in Dynamics?</a:t>
            </a:r>
          </a:p>
        </p:txBody>
      </p:sp>
      <p:grpSp>
        <p:nvGrpSpPr>
          <p:cNvPr id="54" name="Group 53">
            <a:extLst>
              <a:ext uri="{FF2B5EF4-FFF2-40B4-BE49-F238E27FC236}">
                <a16:creationId xmlns:a16="http://schemas.microsoft.com/office/drawing/2014/main" id="{CCB83E6C-92CD-40DE-AB48-93426BF1881F}"/>
              </a:ext>
            </a:extLst>
          </p:cNvPr>
          <p:cNvGrpSpPr/>
          <p:nvPr/>
        </p:nvGrpSpPr>
        <p:grpSpPr>
          <a:xfrm>
            <a:off x="457200" y="4432685"/>
            <a:ext cx="326112" cy="326112"/>
            <a:chOff x="115497" y="1864737"/>
            <a:chExt cx="461744" cy="461744"/>
          </a:xfrm>
          <a:solidFill>
            <a:schemeClr val="tx2"/>
          </a:solidFill>
        </p:grpSpPr>
        <p:sp>
          <p:nvSpPr>
            <p:cNvPr id="55" name="Freeform: Shape 54">
              <a:extLst>
                <a:ext uri="{FF2B5EF4-FFF2-40B4-BE49-F238E27FC236}">
                  <a16:creationId xmlns:a16="http://schemas.microsoft.com/office/drawing/2014/main" id="{0ED08909-3C6B-4ADA-8801-C98897814B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Graphic 77">
              <a:extLst>
                <a:ext uri="{FF2B5EF4-FFF2-40B4-BE49-F238E27FC236}">
                  <a16:creationId xmlns:a16="http://schemas.microsoft.com/office/drawing/2014/main" id="{A0BC9EE8-578E-4251-807D-5E686EF823D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7" name="Rectangle 56">
            <a:extLst>
              <a:ext uri="{FF2B5EF4-FFF2-40B4-BE49-F238E27FC236}">
                <a16:creationId xmlns:a16="http://schemas.microsoft.com/office/drawing/2014/main" id="{80693E45-1282-473A-8745-55F37FB3CD77}"/>
              </a:ext>
            </a:extLst>
          </p:cNvPr>
          <p:cNvSpPr/>
          <p:nvPr/>
        </p:nvSpPr>
        <p:spPr>
          <a:xfrm>
            <a:off x="506805" y="513237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integrate with Power BI? If yes, how are you addressing security in Power BI vs security in Dynamics?</a:t>
            </a:r>
          </a:p>
        </p:txBody>
      </p:sp>
      <p:grpSp>
        <p:nvGrpSpPr>
          <p:cNvPr id="58" name="Group 57">
            <a:extLst>
              <a:ext uri="{FF2B5EF4-FFF2-40B4-BE49-F238E27FC236}">
                <a16:creationId xmlns:a16="http://schemas.microsoft.com/office/drawing/2014/main" id="{BB33EF28-B29C-47EB-B56C-49C186AC0180}"/>
              </a:ext>
            </a:extLst>
          </p:cNvPr>
          <p:cNvGrpSpPr/>
          <p:nvPr/>
        </p:nvGrpSpPr>
        <p:grpSpPr>
          <a:xfrm>
            <a:off x="457200" y="5230515"/>
            <a:ext cx="326112" cy="326112"/>
            <a:chOff x="115497" y="1864737"/>
            <a:chExt cx="461744" cy="461744"/>
          </a:xfrm>
          <a:solidFill>
            <a:schemeClr val="tx2"/>
          </a:solidFill>
        </p:grpSpPr>
        <p:sp>
          <p:nvSpPr>
            <p:cNvPr id="59" name="Freeform: Shape 58">
              <a:extLst>
                <a:ext uri="{FF2B5EF4-FFF2-40B4-BE49-F238E27FC236}">
                  <a16:creationId xmlns:a16="http://schemas.microsoft.com/office/drawing/2014/main" id="{8A79E681-2F95-4345-B4E7-8EC3493A9BF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3F5ECA79-E4BA-4183-A02C-9E5DB74B114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6224F4CD-C8E5-4F72-9E07-2F1135505BB2}"/>
              </a:ext>
            </a:extLst>
          </p:cNvPr>
          <p:cNvSpPr/>
          <p:nvPr/>
        </p:nvSpPr>
        <p:spPr>
          <a:xfrm>
            <a:off x="506805" y="593021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other security mechanisms?</a:t>
            </a:r>
          </a:p>
        </p:txBody>
      </p:sp>
      <p:grpSp>
        <p:nvGrpSpPr>
          <p:cNvPr id="62" name="Group 61">
            <a:extLst>
              <a:ext uri="{FF2B5EF4-FFF2-40B4-BE49-F238E27FC236}">
                <a16:creationId xmlns:a16="http://schemas.microsoft.com/office/drawing/2014/main" id="{3DC99C27-67B1-48FC-A170-A7743BD90AE3}"/>
              </a:ext>
            </a:extLst>
          </p:cNvPr>
          <p:cNvGrpSpPr/>
          <p:nvPr/>
        </p:nvGrpSpPr>
        <p:grpSpPr>
          <a:xfrm>
            <a:off x="457200" y="6028349"/>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2451FCB0-FC66-4A2C-95E9-E20E9F3445D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8D286B29-66DA-4B30-818D-1B201FEDC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DE586BD4-6AB3-4791-B54E-C107DA59C84D}"/>
              </a:ext>
            </a:extLst>
          </p:cNvPr>
          <p:cNvSpPr/>
          <p:nvPr/>
        </p:nvSpPr>
        <p:spPr>
          <a:xfrm>
            <a:off x="6810998" y="428875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6" name="Rectangle 65">
            <a:extLst>
              <a:ext uri="{FF2B5EF4-FFF2-40B4-BE49-F238E27FC236}">
                <a16:creationId xmlns:a16="http://schemas.microsoft.com/office/drawing/2014/main" id="{5BFA781B-C3FE-4753-9F73-0DFEBFB66CA5}"/>
              </a:ext>
            </a:extLst>
          </p:cNvPr>
          <p:cNvSpPr/>
          <p:nvPr/>
        </p:nvSpPr>
        <p:spPr>
          <a:xfrm>
            <a:off x="6810998" y="508658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7" name="Rectangle 66">
            <a:extLst>
              <a:ext uri="{FF2B5EF4-FFF2-40B4-BE49-F238E27FC236}">
                <a16:creationId xmlns:a16="http://schemas.microsoft.com/office/drawing/2014/main" id="{5F950795-F3DE-4072-BA89-B5A2290FA897}"/>
              </a:ext>
            </a:extLst>
          </p:cNvPr>
          <p:cNvSpPr/>
          <p:nvPr/>
        </p:nvSpPr>
        <p:spPr>
          <a:xfrm>
            <a:off x="6810998" y="5884416"/>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8" name="Rectangle 67">
            <a:extLst>
              <a:ext uri="{FF2B5EF4-FFF2-40B4-BE49-F238E27FC236}">
                <a16:creationId xmlns:a16="http://schemas.microsoft.com/office/drawing/2014/main" id="{028B503C-FC5C-44ED-9D36-E000B6E3AEE2}"/>
              </a:ext>
            </a:extLst>
          </p:cNvPr>
          <p:cNvSpPr/>
          <p:nvPr/>
        </p:nvSpPr>
        <p:spPr>
          <a:xfrm>
            <a:off x="6810998" y="189526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9" name="Rectangle 68">
            <a:extLst>
              <a:ext uri="{FF2B5EF4-FFF2-40B4-BE49-F238E27FC236}">
                <a16:creationId xmlns:a16="http://schemas.microsoft.com/office/drawing/2014/main" id="{36040839-AE83-46E3-8428-C764A592E7A7}"/>
              </a:ext>
            </a:extLst>
          </p:cNvPr>
          <p:cNvSpPr/>
          <p:nvPr/>
        </p:nvSpPr>
        <p:spPr>
          <a:xfrm>
            <a:off x="6810998" y="349092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0" name="Rectangle 69">
            <a:extLst>
              <a:ext uri="{FF2B5EF4-FFF2-40B4-BE49-F238E27FC236}">
                <a16:creationId xmlns:a16="http://schemas.microsoft.com/office/drawing/2014/main" id="{FCE84269-FF2C-4C3D-8031-C31B9B73304C}"/>
              </a:ext>
            </a:extLst>
          </p:cNvPr>
          <p:cNvSpPr/>
          <p:nvPr/>
        </p:nvSpPr>
        <p:spPr>
          <a:xfrm>
            <a:off x="6810998" y="269309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748E4195-67A6-4400-B232-3813E823022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1185559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Security Beyond Dynamics 365</a:t>
            </a:r>
            <a:r>
              <a:rPr lang="en-US" sz="4000" dirty="0">
                <a:latin typeface="+mn-lt"/>
              </a:rPr>
              <a:t> (2/2)</a:t>
            </a:r>
            <a:endParaRPr lang="en-US" sz="4800" dirty="0">
              <a:latin typeface="+mn-lt"/>
            </a:endParaRPr>
          </a:p>
        </p:txBody>
      </p:sp>
      <p:cxnSp>
        <p:nvCxnSpPr>
          <p:cNvPr id="32" name="Straight Connector 31">
            <a:extLst>
              <a:ext uri="{FF2B5EF4-FFF2-40B4-BE49-F238E27FC236}">
                <a16:creationId xmlns:a16="http://schemas.microsoft.com/office/drawing/2014/main" id="{576C67BC-F767-477F-9D1A-F05849351332}"/>
              </a:ext>
            </a:extLst>
          </p:cNvPr>
          <p:cNvCxnSpPr>
            <a:cxnSpLocks/>
          </p:cNvCxnSpPr>
          <p:nvPr/>
        </p:nvCxnSpPr>
        <p:spPr>
          <a:xfrm>
            <a:off x="457200" y="2601166"/>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79A217D6-DFF7-48B9-B47B-6023D6310106}"/>
              </a:ext>
            </a:extLst>
          </p:cNvPr>
          <p:cNvCxnSpPr>
            <a:cxnSpLocks/>
          </p:cNvCxnSpPr>
          <p:nvPr/>
        </p:nvCxnSpPr>
        <p:spPr>
          <a:xfrm>
            <a:off x="457200" y="33989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7116B08-4EC6-4772-B8F5-F789B0ADF0B1}"/>
              </a:ext>
            </a:extLst>
          </p:cNvPr>
          <p:cNvCxnSpPr>
            <a:cxnSpLocks/>
          </p:cNvCxnSpPr>
          <p:nvPr/>
        </p:nvCxnSpPr>
        <p:spPr>
          <a:xfrm>
            <a:off x="457200" y="4196826"/>
            <a:ext cx="11277600" cy="0"/>
          </a:xfrm>
          <a:prstGeom prst="line">
            <a:avLst/>
          </a:prstGeom>
          <a:noFill/>
          <a:ln w="3175">
            <a:solidFill>
              <a:schemeClr val="bg1">
                <a:lumMod val="85000"/>
              </a:schemeClr>
            </a:solidFill>
            <a:prstDash val="dash"/>
          </a:ln>
        </p:spPr>
      </p:cxnSp>
      <p:sp>
        <p:nvSpPr>
          <p:cNvPr id="40" name="Rectangle 39">
            <a:extLst>
              <a:ext uri="{FF2B5EF4-FFF2-40B4-BE49-F238E27FC236}">
                <a16:creationId xmlns:a16="http://schemas.microsoft.com/office/drawing/2014/main" id="{2FA9D2B8-C281-430D-9390-3CE788DD4EC0}"/>
              </a:ext>
            </a:extLst>
          </p:cNvPr>
          <p:cNvSpPr/>
          <p:nvPr/>
        </p:nvSpPr>
        <p:spPr>
          <a:xfrm>
            <a:off x="506805" y="18952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Does your security model hold dependencies on ISV solutions? If yes what are they?</a:t>
            </a:r>
          </a:p>
        </p:txBody>
      </p:sp>
      <p:grpSp>
        <p:nvGrpSpPr>
          <p:cNvPr id="41" name="Group 40">
            <a:extLst>
              <a:ext uri="{FF2B5EF4-FFF2-40B4-BE49-F238E27FC236}">
                <a16:creationId xmlns:a16="http://schemas.microsoft.com/office/drawing/2014/main" id="{8E3C731F-1E75-473C-8674-3483C51035F6}"/>
              </a:ext>
            </a:extLst>
          </p:cNvPr>
          <p:cNvGrpSpPr/>
          <p:nvPr/>
        </p:nvGrpSpPr>
        <p:grpSpPr>
          <a:xfrm>
            <a:off x="457200" y="1993400"/>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63E7D811-D746-4AF6-8E77-2124A5BA65E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A5D2FD56-7C6F-4757-AECD-366B3EC7100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117B232F-ECCC-459B-B6B4-0F2D8AE619B2}"/>
              </a:ext>
            </a:extLst>
          </p:cNvPr>
          <p:cNvSpPr/>
          <p:nvPr/>
        </p:nvSpPr>
        <p:spPr>
          <a:xfrm>
            <a:off x="506805" y="273888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are your requirements for data integration security patterns?</a:t>
            </a:r>
          </a:p>
        </p:txBody>
      </p:sp>
      <p:grpSp>
        <p:nvGrpSpPr>
          <p:cNvPr id="46" name="Group 45">
            <a:extLst>
              <a:ext uri="{FF2B5EF4-FFF2-40B4-BE49-F238E27FC236}">
                <a16:creationId xmlns:a16="http://schemas.microsoft.com/office/drawing/2014/main" id="{62AA9385-7ED0-4683-A619-E4CE43B08801}"/>
              </a:ext>
            </a:extLst>
          </p:cNvPr>
          <p:cNvGrpSpPr/>
          <p:nvPr/>
        </p:nvGrpSpPr>
        <p:grpSpPr>
          <a:xfrm>
            <a:off x="457200" y="2837025"/>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6F789A73-9DE8-4BC9-9DB5-EB062AB0F80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681FECA1-06CE-4306-9157-184A8748B3B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02081E56-E0EE-4F5B-8C58-3C96E9A3BC3F}"/>
              </a:ext>
            </a:extLst>
          </p:cNvPr>
          <p:cNvSpPr/>
          <p:nvPr/>
        </p:nvSpPr>
        <p:spPr>
          <a:xfrm>
            <a:off x="506805" y="353671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In case you are leveraging other Power Platform capabilities such as Flow and PowerApps, what are your security requirements and design?</a:t>
            </a:r>
          </a:p>
        </p:txBody>
      </p:sp>
      <p:grpSp>
        <p:nvGrpSpPr>
          <p:cNvPr id="50" name="Group 49">
            <a:extLst>
              <a:ext uri="{FF2B5EF4-FFF2-40B4-BE49-F238E27FC236}">
                <a16:creationId xmlns:a16="http://schemas.microsoft.com/office/drawing/2014/main" id="{1DE4DBFA-E249-478B-A080-DBEE82678223}"/>
              </a:ext>
            </a:extLst>
          </p:cNvPr>
          <p:cNvGrpSpPr/>
          <p:nvPr/>
        </p:nvGrpSpPr>
        <p:grpSpPr>
          <a:xfrm>
            <a:off x="457200" y="3634855"/>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6C97A33D-92D6-4CA5-B463-C03F02FD69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A19E3C8C-3CC3-477F-8EF3-446F2CE3AF9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9AF32045-4588-4B7C-A26B-95C9EC8435E6}"/>
              </a:ext>
            </a:extLst>
          </p:cNvPr>
          <p:cNvSpPr/>
          <p:nvPr/>
        </p:nvSpPr>
        <p:spPr>
          <a:xfrm>
            <a:off x="506805" y="433454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have specific infrastructure security requirements? (encryption, etc.)</a:t>
            </a:r>
          </a:p>
        </p:txBody>
      </p:sp>
      <p:grpSp>
        <p:nvGrpSpPr>
          <p:cNvPr id="54" name="Group 53">
            <a:extLst>
              <a:ext uri="{FF2B5EF4-FFF2-40B4-BE49-F238E27FC236}">
                <a16:creationId xmlns:a16="http://schemas.microsoft.com/office/drawing/2014/main" id="{CCB83E6C-92CD-40DE-AB48-93426BF1881F}"/>
              </a:ext>
            </a:extLst>
          </p:cNvPr>
          <p:cNvGrpSpPr/>
          <p:nvPr/>
        </p:nvGrpSpPr>
        <p:grpSpPr>
          <a:xfrm>
            <a:off x="457200" y="4432685"/>
            <a:ext cx="326112" cy="326112"/>
            <a:chOff x="115497" y="1864737"/>
            <a:chExt cx="461744" cy="461744"/>
          </a:xfrm>
          <a:solidFill>
            <a:schemeClr val="tx2"/>
          </a:solidFill>
        </p:grpSpPr>
        <p:sp>
          <p:nvSpPr>
            <p:cNvPr id="55" name="Freeform: Shape 54">
              <a:extLst>
                <a:ext uri="{FF2B5EF4-FFF2-40B4-BE49-F238E27FC236}">
                  <a16:creationId xmlns:a16="http://schemas.microsoft.com/office/drawing/2014/main" id="{0ED08909-3C6B-4ADA-8801-C98897814B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Graphic 77">
              <a:extLst>
                <a:ext uri="{FF2B5EF4-FFF2-40B4-BE49-F238E27FC236}">
                  <a16:creationId xmlns:a16="http://schemas.microsoft.com/office/drawing/2014/main" id="{A0BC9EE8-578E-4251-807D-5E686EF823D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DE586BD4-6AB3-4791-B54E-C107DA59C84D}"/>
              </a:ext>
            </a:extLst>
          </p:cNvPr>
          <p:cNvSpPr/>
          <p:nvPr/>
        </p:nvSpPr>
        <p:spPr>
          <a:xfrm>
            <a:off x="6810998" y="428875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8" name="Rectangle 67">
            <a:extLst>
              <a:ext uri="{FF2B5EF4-FFF2-40B4-BE49-F238E27FC236}">
                <a16:creationId xmlns:a16="http://schemas.microsoft.com/office/drawing/2014/main" id="{028B503C-FC5C-44ED-9D36-E000B6E3AEE2}"/>
              </a:ext>
            </a:extLst>
          </p:cNvPr>
          <p:cNvSpPr/>
          <p:nvPr/>
        </p:nvSpPr>
        <p:spPr>
          <a:xfrm>
            <a:off x="6810998" y="189526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(detail) / No</a:t>
            </a:r>
          </a:p>
        </p:txBody>
      </p:sp>
      <p:sp>
        <p:nvSpPr>
          <p:cNvPr id="69" name="Rectangle 68">
            <a:extLst>
              <a:ext uri="{FF2B5EF4-FFF2-40B4-BE49-F238E27FC236}">
                <a16:creationId xmlns:a16="http://schemas.microsoft.com/office/drawing/2014/main" id="{36040839-AE83-46E3-8428-C764A592E7A7}"/>
              </a:ext>
            </a:extLst>
          </p:cNvPr>
          <p:cNvSpPr/>
          <p:nvPr/>
        </p:nvSpPr>
        <p:spPr>
          <a:xfrm>
            <a:off x="6810998" y="349092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70" name="Rectangle 69">
            <a:extLst>
              <a:ext uri="{FF2B5EF4-FFF2-40B4-BE49-F238E27FC236}">
                <a16:creationId xmlns:a16="http://schemas.microsoft.com/office/drawing/2014/main" id="{FCE84269-FF2C-4C3D-8031-C31B9B73304C}"/>
              </a:ext>
            </a:extLst>
          </p:cNvPr>
          <p:cNvSpPr/>
          <p:nvPr/>
        </p:nvSpPr>
        <p:spPr>
          <a:xfrm>
            <a:off x="6810998" y="269309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45" name="Rectangle 44">
            <a:extLst>
              <a:ext uri="{FF2B5EF4-FFF2-40B4-BE49-F238E27FC236}">
                <a16:creationId xmlns:a16="http://schemas.microsoft.com/office/drawing/2014/main" id="{748E4195-67A6-4400-B232-3813E823022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20798812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Security Model Workshop Agenda</a:t>
            </a:r>
            <a:endParaRPr lang="en-US" dirty="0"/>
          </a:p>
        </p:txBody>
      </p:sp>
      <p:sp>
        <p:nvSpPr>
          <p:cNvPr id="30" name="Rectangle 29">
            <a:extLst>
              <a:ext uri="{FF2B5EF4-FFF2-40B4-BE49-F238E27FC236}">
                <a16:creationId xmlns:a16="http://schemas.microsoft.com/office/drawing/2014/main" id="{D74F9DBF-0B0A-4441-88D0-8F382A6D0051}"/>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dirty="0">
                <a:ln w="3175">
                  <a:noFill/>
                </a:ln>
                <a:solidFill>
                  <a:srgbClr val="008272"/>
                </a:solidFill>
                <a:latin typeface="Segoe UI Semibold"/>
                <a:cs typeface="Segoe UI" pitchFamily="34" charset="0"/>
              </a:rPr>
              <a:t>Agenda</a:t>
            </a:r>
          </a:p>
        </p:txBody>
      </p:sp>
      <p:sp>
        <p:nvSpPr>
          <p:cNvPr id="31" name="Rectangle 30">
            <a:extLst>
              <a:ext uri="{FF2B5EF4-FFF2-40B4-BE49-F238E27FC236}">
                <a16:creationId xmlns:a16="http://schemas.microsoft.com/office/drawing/2014/main" id="{F88498FB-43D8-4B0F-9284-C7C8C76DC59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dirty="0">
                <a:solidFill>
                  <a:schemeClr val="tx1"/>
                </a:solidFill>
              </a:rPr>
              <a:t>Understand your security modeling requirements</a:t>
            </a:r>
            <a:br>
              <a:rPr lang="en-US" sz="1600" dirty="0">
                <a:solidFill>
                  <a:schemeClr val="tx1"/>
                </a:solidFill>
              </a:rPr>
            </a:br>
            <a:r>
              <a:rPr lang="en-US" sz="1600" dirty="0">
                <a:solidFill>
                  <a:schemeClr val="tx1"/>
                </a:solidFill>
              </a:rPr>
              <a:t>and strategy.</a:t>
            </a:r>
          </a:p>
        </p:txBody>
      </p:sp>
      <p:sp>
        <p:nvSpPr>
          <p:cNvPr id="32" name="Rectangle: Rounded Corners 14">
            <a:extLst>
              <a:ext uri="{FF2B5EF4-FFF2-40B4-BE49-F238E27FC236}">
                <a16:creationId xmlns:a16="http://schemas.microsoft.com/office/drawing/2014/main" id="{C7CF1DFC-63D5-4096-B550-6DE82367E756}"/>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Connector 37">
            <a:extLst>
              <a:ext uri="{FF2B5EF4-FFF2-40B4-BE49-F238E27FC236}">
                <a16:creationId xmlns:a16="http://schemas.microsoft.com/office/drawing/2014/main" id="{D6AD0B54-39C5-4B81-91F9-411023DE6C2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02734857-F307-436A-A127-0B881C4A963D}"/>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960DD8-A36A-45A2-837B-AC1BB4C041C8}"/>
              </a:ext>
            </a:extLst>
          </p:cNvPr>
          <p:cNvCxnSpPr>
            <a:cxnSpLocks/>
          </p:cNvCxnSpPr>
          <p:nvPr/>
        </p:nvCxnSpPr>
        <p:spPr>
          <a:xfrm>
            <a:off x="457200" y="2419586"/>
            <a:ext cx="5664073" cy="0"/>
          </a:xfrm>
          <a:prstGeom prst="line">
            <a:avLst/>
          </a:prstGeom>
          <a:noFill/>
          <a:ln w="3175">
            <a:solidFill>
              <a:schemeClr val="bg1">
                <a:lumMod val="85000"/>
              </a:schemeClr>
            </a:solidFill>
            <a:prstDash val="dash"/>
          </a:ln>
        </p:spPr>
      </p:cxnSp>
      <p:cxnSp>
        <p:nvCxnSpPr>
          <p:cNvPr id="46" name="Straight Connector 45">
            <a:extLst>
              <a:ext uri="{FF2B5EF4-FFF2-40B4-BE49-F238E27FC236}">
                <a16:creationId xmlns:a16="http://schemas.microsoft.com/office/drawing/2014/main" id="{88E7C1CB-571B-49F5-ACA5-AD0C5DE151ED}"/>
              </a:ext>
            </a:extLst>
          </p:cNvPr>
          <p:cNvCxnSpPr>
            <a:cxnSpLocks/>
          </p:cNvCxnSpPr>
          <p:nvPr/>
        </p:nvCxnSpPr>
        <p:spPr>
          <a:xfrm>
            <a:off x="464101" y="2872819"/>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0724A236-DB78-44F1-90CB-CAE392370EF1}"/>
              </a:ext>
            </a:extLst>
          </p:cNvPr>
          <p:cNvCxnSpPr>
            <a:cxnSpLocks/>
          </p:cNvCxnSpPr>
          <p:nvPr/>
        </p:nvCxnSpPr>
        <p:spPr>
          <a:xfrm>
            <a:off x="457200" y="3779285"/>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3107638E-4A60-457F-9639-1A5F3AA4FB1D}"/>
              </a:ext>
            </a:extLst>
          </p:cNvPr>
          <p:cNvCxnSpPr>
            <a:cxnSpLocks/>
          </p:cNvCxnSpPr>
          <p:nvPr/>
        </p:nvCxnSpPr>
        <p:spPr>
          <a:xfrm>
            <a:off x="457200" y="4232518"/>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B43D0FB8-714D-44B3-95FE-ECC108A5F621}"/>
              </a:ext>
            </a:extLst>
          </p:cNvPr>
          <p:cNvCxnSpPr>
            <a:cxnSpLocks/>
          </p:cNvCxnSpPr>
          <p:nvPr/>
        </p:nvCxnSpPr>
        <p:spPr>
          <a:xfrm>
            <a:off x="447675" y="4685751"/>
            <a:ext cx="5664073" cy="0"/>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753590E-4E02-4918-8126-060F113FB2B0}"/>
              </a:ext>
            </a:extLst>
          </p:cNvPr>
          <p:cNvCxnSpPr>
            <a:cxnSpLocks/>
          </p:cNvCxnSpPr>
          <p:nvPr/>
        </p:nvCxnSpPr>
        <p:spPr>
          <a:xfrm>
            <a:off x="447675" y="5592217"/>
            <a:ext cx="5664073"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270C1E9B-29EB-49BA-BEBE-2C12D50E2228}"/>
              </a:ext>
            </a:extLst>
          </p:cNvPr>
          <p:cNvSpPr/>
          <p:nvPr/>
        </p:nvSpPr>
        <p:spPr>
          <a:xfrm>
            <a:off x="1266825" y="2034084"/>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Basics &amp; Security Model Overview</a:t>
            </a:r>
          </a:p>
        </p:txBody>
      </p:sp>
      <p:grpSp>
        <p:nvGrpSpPr>
          <p:cNvPr id="53" name="Group 52">
            <a:extLst>
              <a:ext uri="{FF2B5EF4-FFF2-40B4-BE49-F238E27FC236}">
                <a16:creationId xmlns:a16="http://schemas.microsoft.com/office/drawing/2014/main" id="{D93560DE-9E97-489A-B0D2-93E95C49AEA5}"/>
              </a:ext>
            </a:extLst>
          </p:cNvPr>
          <p:cNvGrpSpPr/>
          <p:nvPr/>
        </p:nvGrpSpPr>
        <p:grpSpPr>
          <a:xfrm>
            <a:off x="749647" y="2066484"/>
            <a:ext cx="252000" cy="252000"/>
            <a:chOff x="115497" y="1864737"/>
            <a:chExt cx="461744" cy="461744"/>
          </a:xfrm>
          <a:solidFill>
            <a:schemeClr val="tx2"/>
          </a:solidFill>
        </p:grpSpPr>
        <p:sp>
          <p:nvSpPr>
            <p:cNvPr id="54" name="Freeform: Shape 53">
              <a:extLst>
                <a:ext uri="{FF2B5EF4-FFF2-40B4-BE49-F238E27FC236}">
                  <a16:creationId xmlns:a16="http://schemas.microsoft.com/office/drawing/2014/main" id="{83020A34-A280-4655-9A90-6D8FB2484BF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F34B5922-692A-47D3-8333-0E07DDF2307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57" name="Rectangle 56">
            <a:extLst>
              <a:ext uri="{FF2B5EF4-FFF2-40B4-BE49-F238E27FC236}">
                <a16:creationId xmlns:a16="http://schemas.microsoft.com/office/drawing/2014/main" id="{5F3E2A8C-9ADB-4A5C-9195-D82F3ECC876E}"/>
              </a:ext>
            </a:extLst>
          </p:cNvPr>
          <p:cNvSpPr/>
          <p:nvPr/>
        </p:nvSpPr>
        <p:spPr>
          <a:xfrm>
            <a:off x="1266355" y="2483521"/>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Business Units &amp; Teams</a:t>
            </a:r>
          </a:p>
        </p:txBody>
      </p:sp>
      <p:grpSp>
        <p:nvGrpSpPr>
          <p:cNvPr id="58" name="Group 57">
            <a:extLst>
              <a:ext uri="{FF2B5EF4-FFF2-40B4-BE49-F238E27FC236}">
                <a16:creationId xmlns:a16="http://schemas.microsoft.com/office/drawing/2014/main" id="{4CD6CC37-2EBD-49EA-A4FB-386D6C752EF3}"/>
              </a:ext>
            </a:extLst>
          </p:cNvPr>
          <p:cNvGrpSpPr/>
          <p:nvPr/>
        </p:nvGrpSpPr>
        <p:grpSpPr>
          <a:xfrm>
            <a:off x="749647" y="2516238"/>
            <a:ext cx="252000" cy="252000"/>
            <a:chOff x="115497" y="1864737"/>
            <a:chExt cx="461744" cy="461744"/>
          </a:xfrm>
          <a:solidFill>
            <a:schemeClr val="tx2"/>
          </a:solidFill>
        </p:grpSpPr>
        <p:sp>
          <p:nvSpPr>
            <p:cNvPr id="59" name="Freeform: Shape 58">
              <a:extLst>
                <a:ext uri="{FF2B5EF4-FFF2-40B4-BE49-F238E27FC236}">
                  <a16:creationId xmlns:a16="http://schemas.microsoft.com/office/drawing/2014/main" id="{DDA29552-496D-4860-9F31-1545DE344B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CE682B81-1026-4C83-837D-A3674DA123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62" name="Rectangle 61">
            <a:extLst>
              <a:ext uri="{FF2B5EF4-FFF2-40B4-BE49-F238E27FC236}">
                <a16:creationId xmlns:a16="http://schemas.microsoft.com/office/drawing/2014/main" id="{76655C2F-92DB-4327-8874-92FA232E3BA9}"/>
              </a:ext>
            </a:extLst>
          </p:cNvPr>
          <p:cNvSpPr/>
          <p:nvPr/>
        </p:nvSpPr>
        <p:spPr>
          <a:xfrm>
            <a:off x="1266355" y="2924080"/>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Implemented Security Mechanisms</a:t>
            </a:r>
          </a:p>
        </p:txBody>
      </p:sp>
      <p:grpSp>
        <p:nvGrpSpPr>
          <p:cNvPr id="63" name="Group 62">
            <a:extLst>
              <a:ext uri="{FF2B5EF4-FFF2-40B4-BE49-F238E27FC236}">
                <a16:creationId xmlns:a16="http://schemas.microsoft.com/office/drawing/2014/main" id="{7B345E53-809A-42E9-99CA-BFAA050AA046}"/>
              </a:ext>
            </a:extLst>
          </p:cNvPr>
          <p:cNvGrpSpPr/>
          <p:nvPr/>
        </p:nvGrpSpPr>
        <p:grpSpPr>
          <a:xfrm>
            <a:off x="749647" y="3415746"/>
            <a:ext cx="252000" cy="252000"/>
            <a:chOff x="115497" y="1864737"/>
            <a:chExt cx="461744" cy="461744"/>
          </a:xfrm>
          <a:solidFill>
            <a:schemeClr val="tx2"/>
          </a:solidFill>
        </p:grpSpPr>
        <p:sp>
          <p:nvSpPr>
            <p:cNvPr id="64" name="Freeform: Shape 63">
              <a:extLst>
                <a:ext uri="{FF2B5EF4-FFF2-40B4-BE49-F238E27FC236}">
                  <a16:creationId xmlns:a16="http://schemas.microsoft.com/office/drawing/2014/main" id="{A72E9749-5ABC-42BF-9656-D14561CAF5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A8E43C6E-DEEC-4ED5-9D70-D131EE375C3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67" name="Rectangle 66">
            <a:extLst>
              <a:ext uri="{FF2B5EF4-FFF2-40B4-BE49-F238E27FC236}">
                <a16:creationId xmlns:a16="http://schemas.microsoft.com/office/drawing/2014/main" id="{6A7C3A89-255D-49EF-924C-B06F6276EA86}"/>
              </a:ext>
            </a:extLst>
          </p:cNvPr>
          <p:cNvSpPr/>
          <p:nvPr/>
        </p:nvSpPr>
        <p:spPr>
          <a:xfrm>
            <a:off x="1263845" y="3382395"/>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User Interface</a:t>
            </a:r>
          </a:p>
        </p:txBody>
      </p:sp>
      <p:grpSp>
        <p:nvGrpSpPr>
          <p:cNvPr id="68" name="Group 67">
            <a:extLst>
              <a:ext uri="{FF2B5EF4-FFF2-40B4-BE49-F238E27FC236}">
                <a16:creationId xmlns:a16="http://schemas.microsoft.com/office/drawing/2014/main" id="{B563A189-CADE-4BCC-9617-A1DE3A84B098}"/>
              </a:ext>
            </a:extLst>
          </p:cNvPr>
          <p:cNvGrpSpPr/>
          <p:nvPr/>
        </p:nvGrpSpPr>
        <p:grpSpPr>
          <a:xfrm>
            <a:off x="749647" y="3865500"/>
            <a:ext cx="252000" cy="252000"/>
            <a:chOff x="115497" y="1864737"/>
            <a:chExt cx="461744" cy="461744"/>
          </a:xfrm>
          <a:solidFill>
            <a:schemeClr val="tx2"/>
          </a:solidFill>
        </p:grpSpPr>
        <p:sp>
          <p:nvSpPr>
            <p:cNvPr id="69" name="Freeform: Shape 68">
              <a:extLst>
                <a:ext uri="{FF2B5EF4-FFF2-40B4-BE49-F238E27FC236}">
                  <a16:creationId xmlns:a16="http://schemas.microsoft.com/office/drawing/2014/main" id="{31DB06D6-4ABE-465B-847B-CBC7B6DE390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Graphic 77">
              <a:extLst>
                <a:ext uri="{FF2B5EF4-FFF2-40B4-BE49-F238E27FC236}">
                  <a16:creationId xmlns:a16="http://schemas.microsoft.com/office/drawing/2014/main" id="{9DB96FD5-DB03-4083-BD05-70D9099CC83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72" name="Rectangle 71">
            <a:extLst>
              <a:ext uri="{FF2B5EF4-FFF2-40B4-BE49-F238E27FC236}">
                <a16:creationId xmlns:a16="http://schemas.microsoft.com/office/drawing/2014/main" id="{9C71A704-F3F0-44E0-9D94-6A88EE29093D}"/>
              </a:ext>
            </a:extLst>
          </p:cNvPr>
          <p:cNvSpPr/>
          <p:nvPr/>
        </p:nvSpPr>
        <p:spPr>
          <a:xfrm>
            <a:off x="1270747" y="3831832"/>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Scalability, Performance, Maintainability</a:t>
            </a:r>
          </a:p>
        </p:txBody>
      </p:sp>
      <p:grpSp>
        <p:nvGrpSpPr>
          <p:cNvPr id="73" name="Group 72">
            <a:extLst>
              <a:ext uri="{FF2B5EF4-FFF2-40B4-BE49-F238E27FC236}">
                <a16:creationId xmlns:a16="http://schemas.microsoft.com/office/drawing/2014/main" id="{0BEAE41A-C267-47F2-9399-CC6A6A78F316}"/>
              </a:ext>
            </a:extLst>
          </p:cNvPr>
          <p:cNvGrpSpPr/>
          <p:nvPr/>
        </p:nvGrpSpPr>
        <p:grpSpPr>
          <a:xfrm>
            <a:off x="749647" y="4765008"/>
            <a:ext cx="252000" cy="252000"/>
            <a:chOff x="115497" y="1864737"/>
            <a:chExt cx="461744" cy="461744"/>
          </a:xfrm>
          <a:solidFill>
            <a:schemeClr val="tx2"/>
          </a:solidFill>
        </p:grpSpPr>
        <p:sp>
          <p:nvSpPr>
            <p:cNvPr id="74" name="Freeform: Shape 73">
              <a:extLst>
                <a:ext uri="{FF2B5EF4-FFF2-40B4-BE49-F238E27FC236}">
                  <a16:creationId xmlns:a16="http://schemas.microsoft.com/office/drawing/2014/main" id="{0B519EE2-E669-4799-83F6-11F2D873D80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Graphic 77">
              <a:extLst>
                <a:ext uri="{FF2B5EF4-FFF2-40B4-BE49-F238E27FC236}">
                  <a16:creationId xmlns:a16="http://schemas.microsoft.com/office/drawing/2014/main" id="{412B9871-AAAE-4C10-AD4B-26CCA935B7B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77" name="Rectangle 76">
            <a:extLst>
              <a:ext uri="{FF2B5EF4-FFF2-40B4-BE49-F238E27FC236}">
                <a16:creationId xmlns:a16="http://schemas.microsoft.com/office/drawing/2014/main" id="{D3E66FA6-720E-47F7-9807-1735604A969A}"/>
              </a:ext>
            </a:extLst>
          </p:cNvPr>
          <p:cNvSpPr/>
          <p:nvPr/>
        </p:nvSpPr>
        <p:spPr>
          <a:xfrm>
            <a:off x="1263845" y="4281269"/>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Security Testing</a:t>
            </a:r>
          </a:p>
        </p:txBody>
      </p:sp>
      <p:grpSp>
        <p:nvGrpSpPr>
          <p:cNvPr id="78" name="Group 77">
            <a:extLst>
              <a:ext uri="{FF2B5EF4-FFF2-40B4-BE49-F238E27FC236}">
                <a16:creationId xmlns:a16="http://schemas.microsoft.com/office/drawing/2014/main" id="{7E3175D2-5BEB-4677-8CAF-713EA77D080B}"/>
              </a:ext>
            </a:extLst>
          </p:cNvPr>
          <p:cNvGrpSpPr/>
          <p:nvPr/>
        </p:nvGrpSpPr>
        <p:grpSpPr>
          <a:xfrm>
            <a:off x="749647" y="5214762"/>
            <a:ext cx="252000" cy="252000"/>
            <a:chOff x="115497" y="1864737"/>
            <a:chExt cx="461744" cy="461744"/>
          </a:xfrm>
          <a:solidFill>
            <a:schemeClr val="tx2"/>
          </a:solidFill>
        </p:grpSpPr>
        <p:sp>
          <p:nvSpPr>
            <p:cNvPr id="79" name="Freeform: Shape 78">
              <a:extLst>
                <a:ext uri="{FF2B5EF4-FFF2-40B4-BE49-F238E27FC236}">
                  <a16:creationId xmlns:a16="http://schemas.microsoft.com/office/drawing/2014/main" id="{392BF100-CEFA-4A58-BBEB-3316CE08925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Graphic 77">
              <a:extLst>
                <a:ext uri="{FF2B5EF4-FFF2-40B4-BE49-F238E27FC236}">
                  <a16:creationId xmlns:a16="http://schemas.microsoft.com/office/drawing/2014/main" id="{97CA65A2-B88F-4E9E-B55F-A96882DF593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82" name="Rectangle 81">
            <a:extLst>
              <a:ext uri="{FF2B5EF4-FFF2-40B4-BE49-F238E27FC236}">
                <a16:creationId xmlns:a16="http://schemas.microsoft.com/office/drawing/2014/main" id="{C5927066-44A2-4F2D-B474-813F8234920E}"/>
              </a:ext>
            </a:extLst>
          </p:cNvPr>
          <p:cNvSpPr/>
          <p:nvPr/>
        </p:nvSpPr>
        <p:spPr>
          <a:xfrm>
            <a:off x="1266355" y="5629580"/>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Security Beyond Dynamics 365</a:t>
            </a:r>
          </a:p>
        </p:txBody>
      </p:sp>
      <p:grpSp>
        <p:nvGrpSpPr>
          <p:cNvPr id="83" name="Group 82">
            <a:extLst>
              <a:ext uri="{FF2B5EF4-FFF2-40B4-BE49-F238E27FC236}">
                <a16:creationId xmlns:a16="http://schemas.microsoft.com/office/drawing/2014/main" id="{18558CD6-CB34-40B6-9D6A-7A0717EA3512}"/>
              </a:ext>
            </a:extLst>
          </p:cNvPr>
          <p:cNvGrpSpPr/>
          <p:nvPr/>
        </p:nvGrpSpPr>
        <p:grpSpPr>
          <a:xfrm>
            <a:off x="749647" y="5664516"/>
            <a:ext cx="252000" cy="252000"/>
            <a:chOff x="115497" y="1864737"/>
            <a:chExt cx="461744" cy="461744"/>
          </a:xfrm>
          <a:solidFill>
            <a:schemeClr val="tx2"/>
          </a:solidFill>
        </p:grpSpPr>
        <p:sp>
          <p:nvSpPr>
            <p:cNvPr id="84" name="Freeform: Shape 83">
              <a:extLst>
                <a:ext uri="{FF2B5EF4-FFF2-40B4-BE49-F238E27FC236}">
                  <a16:creationId xmlns:a16="http://schemas.microsoft.com/office/drawing/2014/main" id="{68F7B18F-8668-404F-AB12-9751CFEF06A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Graphic 77">
              <a:extLst>
                <a:ext uri="{FF2B5EF4-FFF2-40B4-BE49-F238E27FC236}">
                  <a16:creationId xmlns:a16="http://schemas.microsoft.com/office/drawing/2014/main" id="{B690B9CA-EEF6-410E-96F6-4B3C8A4DFA3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86" name="Rectangle 85">
            <a:extLst>
              <a:ext uri="{FF2B5EF4-FFF2-40B4-BE49-F238E27FC236}">
                <a16:creationId xmlns:a16="http://schemas.microsoft.com/office/drawing/2014/main" id="{D9E2FFD3-600E-46DE-8398-B5C852D73E9C}"/>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dirty="0">
              <a:solidFill>
                <a:schemeClr val="bg1"/>
              </a:solidFill>
              <a:latin typeface="+mj-lt"/>
            </a:endParaRPr>
          </a:p>
        </p:txBody>
      </p:sp>
      <p:grpSp>
        <p:nvGrpSpPr>
          <p:cNvPr id="87" name="Group 86">
            <a:extLst>
              <a:ext uri="{FF2B5EF4-FFF2-40B4-BE49-F238E27FC236}">
                <a16:creationId xmlns:a16="http://schemas.microsoft.com/office/drawing/2014/main" id="{D0CD91E9-F2CF-430A-88FE-23EECA9B26E7}"/>
              </a:ext>
            </a:extLst>
          </p:cNvPr>
          <p:cNvGrpSpPr/>
          <p:nvPr/>
        </p:nvGrpSpPr>
        <p:grpSpPr>
          <a:xfrm>
            <a:off x="6472302" y="2709126"/>
            <a:ext cx="809756" cy="809754"/>
            <a:chOff x="6456428" y="2720976"/>
            <a:chExt cx="917704" cy="917702"/>
          </a:xfrm>
        </p:grpSpPr>
        <p:sp>
          <p:nvSpPr>
            <p:cNvPr id="88" name="Freeform: Shape 87">
              <a:extLst>
                <a:ext uri="{FF2B5EF4-FFF2-40B4-BE49-F238E27FC236}">
                  <a16:creationId xmlns:a16="http://schemas.microsoft.com/office/drawing/2014/main" id="{1BAB637C-BE74-483E-A81B-B675156CEB91}"/>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Freeform 8">
              <a:extLst>
                <a:ext uri="{FF2B5EF4-FFF2-40B4-BE49-F238E27FC236}">
                  <a16:creationId xmlns:a16="http://schemas.microsoft.com/office/drawing/2014/main" id="{9088912A-12D4-4374-8751-81D9915E9069}"/>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90" name="Group 89">
            <a:extLst>
              <a:ext uri="{FF2B5EF4-FFF2-40B4-BE49-F238E27FC236}">
                <a16:creationId xmlns:a16="http://schemas.microsoft.com/office/drawing/2014/main" id="{FA0D29C9-F861-4377-8CA5-67EFF717EFD9}"/>
              </a:ext>
            </a:extLst>
          </p:cNvPr>
          <p:cNvGrpSpPr/>
          <p:nvPr/>
        </p:nvGrpSpPr>
        <p:grpSpPr>
          <a:xfrm>
            <a:off x="650727" y="1143371"/>
            <a:ext cx="497036" cy="499600"/>
            <a:chOff x="8121835" y="4193647"/>
            <a:chExt cx="847725" cy="852101"/>
          </a:xfrm>
        </p:grpSpPr>
        <p:sp>
          <p:nvSpPr>
            <p:cNvPr id="91" name="Freeform: Shape 90">
              <a:extLst>
                <a:ext uri="{FF2B5EF4-FFF2-40B4-BE49-F238E27FC236}">
                  <a16:creationId xmlns:a16="http://schemas.microsoft.com/office/drawing/2014/main" id="{01F259EC-4A9E-4780-BEEF-0A0F0128EF11}"/>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E5EA363-B340-459D-A37D-0C6D8F31493B}"/>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812E617-6DD1-4EF0-9823-3685BE4948B0}"/>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ADF6DC83-D002-46D5-B103-AD50825AC537}"/>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8D6FAB76-F9B4-4A44-9E18-826FF0B9DA3F}"/>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2D34BEF-D4F4-4CB6-9145-FDD0DDAEC53B}"/>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dirty="0"/>
            </a:p>
          </p:txBody>
        </p:sp>
      </p:grpSp>
      <p:sp>
        <p:nvSpPr>
          <p:cNvPr id="100" name="Rectangle 6">
            <a:extLst>
              <a:ext uri="{FF2B5EF4-FFF2-40B4-BE49-F238E27FC236}">
                <a16:creationId xmlns:a16="http://schemas.microsoft.com/office/drawing/2014/main" id="{A0A088A0-40A0-48F0-BD76-41019AA2A82C}"/>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Format: </a:t>
            </a:r>
            <a:r>
              <a:rPr lang="en-US" sz="1600" kern="0" dirty="0">
                <a:ea typeface="Segoe UI" pitchFamily="34" charset="0"/>
                <a:cs typeface="Segoe UI" pitchFamily="34" charset="0"/>
              </a:rPr>
              <a:t>1 hours Microsoft Teams call</a:t>
            </a:r>
          </a:p>
          <a:p>
            <a:pPr defTabSz="878102" fontAlgn="base">
              <a:spcBef>
                <a:spcPts val="600"/>
              </a:spcBef>
              <a:spcAft>
                <a:spcPts val="600"/>
              </a:spcAft>
              <a:defRPr/>
            </a:pPr>
            <a:r>
              <a:rPr lang="en-US" sz="1600" kern="0" dirty="0">
                <a:solidFill>
                  <a:schemeClr val="tx2"/>
                </a:solidFill>
                <a:latin typeface="+mj-lt"/>
                <a:cs typeface="Segoe UI" pitchFamily="34" charset="0"/>
              </a:rPr>
              <a:t>Attendees: </a:t>
            </a:r>
            <a:r>
              <a:rPr lang="en-US" sz="1600" kern="0" dirty="0">
                <a:ea typeface="Segoe UI" pitchFamily="34" charset="0"/>
                <a:cs typeface="Segoe UI" pitchFamily="34" charset="0"/>
              </a:rPr>
              <a:t>Key stakeholders from the customer and partner teams. Solution architects, functional and technical leads</a:t>
            </a:r>
            <a:br>
              <a:rPr lang="en-US" sz="1600" kern="0" dirty="0">
                <a:ea typeface="Segoe UI" pitchFamily="34" charset="0"/>
                <a:cs typeface="Segoe UI" pitchFamily="34" charset="0"/>
              </a:rPr>
            </a:br>
            <a:r>
              <a:rPr lang="en-US" sz="1600" kern="0" dirty="0">
                <a:ea typeface="Segoe UI" pitchFamily="34" charset="0"/>
                <a:cs typeface="Segoe UI" pitchFamily="34" charset="0"/>
              </a:rPr>
              <a:t>are mandatory.</a:t>
            </a:r>
          </a:p>
          <a:p>
            <a:pPr defTabSz="878102" fontAlgn="base">
              <a:spcBef>
                <a:spcPts val="600"/>
              </a:spcBef>
              <a:spcAft>
                <a:spcPts val="600"/>
              </a:spcAft>
              <a:defRPr/>
            </a:pPr>
            <a:r>
              <a:rPr lang="en-US" sz="1600" kern="0" dirty="0">
                <a:solidFill>
                  <a:schemeClr val="tx2"/>
                </a:solidFill>
                <a:latin typeface="+mj-lt"/>
                <a:cs typeface="Segoe UI" pitchFamily="34" charset="0"/>
              </a:rPr>
              <a:t>Requirements: </a:t>
            </a:r>
            <a:r>
              <a:rPr lang="en-US" sz="1600" kern="0" dirty="0">
                <a:ea typeface="Segoe UI" pitchFamily="34" charset="0"/>
                <a:cs typeface="Segoe UI" pitchFamily="34" charset="0"/>
              </a:rPr>
              <a:t>Solution Design WS</a:t>
            </a:r>
            <a:br>
              <a:rPr lang="en-US" sz="1600" kern="0" dirty="0">
                <a:ea typeface="Segoe UI" pitchFamily="34" charset="0"/>
                <a:cs typeface="Segoe UI" pitchFamily="34" charset="0"/>
              </a:rPr>
            </a:br>
            <a:r>
              <a:rPr lang="en-US" sz="1600" kern="0" dirty="0">
                <a:ea typeface="Segoe UI" pitchFamily="34" charset="0"/>
                <a:cs typeface="Segoe UI" pitchFamily="34" charset="0"/>
              </a:rPr>
              <a:t>template completed. </a:t>
            </a:r>
          </a:p>
        </p:txBody>
      </p:sp>
      <p:sp>
        <p:nvSpPr>
          <p:cNvPr id="101" name="Rectangle: Rounded Corners 12">
            <a:extLst>
              <a:ext uri="{FF2B5EF4-FFF2-40B4-BE49-F238E27FC236}">
                <a16:creationId xmlns:a16="http://schemas.microsoft.com/office/drawing/2014/main" id="{10549CB0-9D11-4EEC-BF57-F61D0EB65BC3}"/>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dirty="0">
              <a:latin typeface="Segoe UI"/>
            </a:endParaRPr>
          </a:p>
        </p:txBody>
      </p:sp>
      <p:cxnSp>
        <p:nvCxnSpPr>
          <p:cNvPr id="102" name="Straight Connector 101">
            <a:extLst>
              <a:ext uri="{FF2B5EF4-FFF2-40B4-BE49-F238E27FC236}">
                <a16:creationId xmlns:a16="http://schemas.microsoft.com/office/drawing/2014/main" id="{C87F5A2F-A61A-4403-97EF-73CDBA62F732}"/>
              </a:ext>
            </a:extLst>
          </p:cNvPr>
          <p:cNvCxnSpPr>
            <a:cxnSpLocks/>
          </p:cNvCxnSpPr>
          <p:nvPr/>
        </p:nvCxnSpPr>
        <p:spPr>
          <a:xfrm>
            <a:off x="457200" y="6045447"/>
            <a:ext cx="5664073" cy="0"/>
          </a:xfrm>
          <a:prstGeom prst="line">
            <a:avLst/>
          </a:prstGeom>
          <a:noFill/>
          <a:ln w="3175">
            <a:solidFill>
              <a:schemeClr val="bg1">
                <a:lumMod val="85000"/>
              </a:schemeClr>
            </a:solidFill>
            <a:prstDash val="dash"/>
          </a:ln>
        </p:spPr>
      </p:cxnSp>
      <p:sp>
        <p:nvSpPr>
          <p:cNvPr id="104" name="Rectangle 103">
            <a:extLst>
              <a:ext uri="{FF2B5EF4-FFF2-40B4-BE49-F238E27FC236}">
                <a16:creationId xmlns:a16="http://schemas.microsoft.com/office/drawing/2014/main" id="{DDF87FCA-3C65-4D42-8636-300C47B209AE}"/>
              </a:ext>
            </a:extLst>
          </p:cNvPr>
          <p:cNvSpPr/>
          <p:nvPr/>
        </p:nvSpPr>
        <p:spPr>
          <a:xfrm>
            <a:off x="1266355" y="6079018"/>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Q&amp;A</a:t>
            </a:r>
          </a:p>
        </p:txBody>
      </p:sp>
      <p:grpSp>
        <p:nvGrpSpPr>
          <p:cNvPr id="105" name="Group 104">
            <a:extLst>
              <a:ext uri="{FF2B5EF4-FFF2-40B4-BE49-F238E27FC236}">
                <a16:creationId xmlns:a16="http://schemas.microsoft.com/office/drawing/2014/main" id="{472C7041-5482-4734-A751-52CA69636C6B}"/>
              </a:ext>
            </a:extLst>
          </p:cNvPr>
          <p:cNvGrpSpPr/>
          <p:nvPr/>
        </p:nvGrpSpPr>
        <p:grpSpPr>
          <a:xfrm>
            <a:off x="749647" y="6114271"/>
            <a:ext cx="252000" cy="252000"/>
            <a:chOff x="115497" y="1864737"/>
            <a:chExt cx="461744" cy="461744"/>
          </a:xfrm>
          <a:solidFill>
            <a:schemeClr val="tx2"/>
          </a:solidFill>
        </p:grpSpPr>
        <p:sp>
          <p:nvSpPr>
            <p:cNvPr id="108" name="Freeform: Shape 107">
              <a:extLst>
                <a:ext uri="{FF2B5EF4-FFF2-40B4-BE49-F238E27FC236}">
                  <a16:creationId xmlns:a16="http://schemas.microsoft.com/office/drawing/2014/main" id="{93F1DFDE-631C-4D98-9764-2D810C240C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Graphic 77">
              <a:extLst>
                <a:ext uri="{FF2B5EF4-FFF2-40B4-BE49-F238E27FC236}">
                  <a16:creationId xmlns:a16="http://schemas.microsoft.com/office/drawing/2014/main" id="{300B5230-305C-4151-B32E-419FB334C54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98" name="Rectangle 97">
            <a:extLst>
              <a:ext uri="{FF2B5EF4-FFF2-40B4-BE49-F238E27FC236}">
                <a16:creationId xmlns:a16="http://schemas.microsoft.com/office/drawing/2014/main" id="{A8723FF2-FDE4-4680-BE23-555AD574A656}"/>
              </a:ext>
            </a:extLst>
          </p:cNvPr>
          <p:cNvSpPr/>
          <p:nvPr/>
        </p:nvSpPr>
        <p:spPr>
          <a:xfrm>
            <a:off x="1260392" y="4730706"/>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Security Monitoring</a:t>
            </a:r>
          </a:p>
        </p:txBody>
      </p:sp>
      <p:sp>
        <p:nvSpPr>
          <p:cNvPr id="99" name="Rectangle 98">
            <a:extLst>
              <a:ext uri="{FF2B5EF4-FFF2-40B4-BE49-F238E27FC236}">
                <a16:creationId xmlns:a16="http://schemas.microsoft.com/office/drawing/2014/main" id="{7B9BD501-16D9-46A1-94DA-12957223EF50}"/>
              </a:ext>
            </a:extLst>
          </p:cNvPr>
          <p:cNvSpPr/>
          <p:nvPr/>
        </p:nvSpPr>
        <p:spPr>
          <a:xfrm>
            <a:off x="1263844" y="5180143"/>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Regulations and compliance</a:t>
            </a:r>
          </a:p>
        </p:txBody>
      </p:sp>
      <p:cxnSp>
        <p:nvCxnSpPr>
          <p:cNvPr id="3" name="Straight Connector 2">
            <a:extLst>
              <a:ext uri="{FF2B5EF4-FFF2-40B4-BE49-F238E27FC236}">
                <a16:creationId xmlns:a16="http://schemas.microsoft.com/office/drawing/2014/main" id="{D00F44A0-6B4F-4115-B44F-ABB99D586CF4}"/>
              </a:ext>
            </a:extLst>
          </p:cNvPr>
          <p:cNvCxnSpPr>
            <a:cxnSpLocks/>
          </p:cNvCxnSpPr>
          <p:nvPr/>
        </p:nvCxnSpPr>
        <p:spPr>
          <a:xfrm>
            <a:off x="457200" y="3326052"/>
            <a:ext cx="5664073" cy="0"/>
          </a:xfrm>
          <a:prstGeom prst="line">
            <a:avLst/>
          </a:prstGeom>
          <a:noFill/>
          <a:ln w="3175">
            <a:solidFill>
              <a:schemeClr val="bg1">
                <a:lumMod val="85000"/>
              </a:schemeClr>
            </a:solidFill>
            <a:prstDash val="dash"/>
          </a:ln>
        </p:spPr>
      </p:cxnSp>
      <p:grpSp>
        <p:nvGrpSpPr>
          <p:cNvPr id="4" name="Group 3">
            <a:extLst>
              <a:ext uri="{FF2B5EF4-FFF2-40B4-BE49-F238E27FC236}">
                <a16:creationId xmlns:a16="http://schemas.microsoft.com/office/drawing/2014/main" id="{77F57F38-814D-489F-B6AA-94C4C4512330}"/>
              </a:ext>
            </a:extLst>
          </p:cNvPr>
          <p:cNvGrpSpPr/>
          <p:nvPr/>
        </p:nvGrpSpPr>
        <p:grpSpPr>
          <a:xfrm>
            <a:off x="749647" y="2957114"/>
            <a:ext cx="252000" cy="252000"/>
            <a:chOff x="115497" y="1864737"/>
            <a:chExt cx="461744" cy="461744"/>
          </a:xfrm>
          <a:solidFill>
            <a:schemeClr val="tx2"/>
          </a:solidFill>
        </p:grpSpPr>
        <p:sp>
          <p:nvSpPr>
            <p:cNvPr id="110" name="Freeform: Shape 109">
              <a:extLst>
                <a:ext uri="{FF2B5EF4-FFF2-40B4-BE49-F238E27FC236}">
                  <a16:creationId xmlns:a16="http://schemas.microsoft.com/office/drawing/2014/main" id="{42831720-0848-43FA-A395-868ED7AE45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Graphic 77">
              <a:extLst>
                <a:ext uri="{FF2B5EF4-FFF2-40B4-BE49-F238E27FC236}">
                  <a16:creationId xmlns:a16="http://schemas.microsoft.com/office/drawing/2014/main" id="{A042F123-3FD4-4FA5-A1DA-9FD58A099E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nvGrpSpPr>
          <p:cNvPr id="5" name="Group 4">
            <a:extLst>
              <a:ext uri="{FF2B5EF4-FFF2-40B4-BE49-F238E27FC236}">
                <a16:creationId xmlns:a16="http://schemas.microsoft.com/office/drawing/2014/main" id="{8A7DA2D4-7E1E-4040-9C94-457C95FD4DA9}"/>
              </a:ext>
            </a:extLst>
          </p:cNvPr>
          <p:cNvGrpSpPr/>
          <p:nvPr/>
        </p:nvGrpSpPr>
        <p:grpSpPr>
          <a:xfrm>
            <a:off x="749647" y="4315254"/>
            <a:ext cx="252000" cy="252000"/>
            <a:chOff x="115497" y="1864737"/>
            <a:chExt cx="461744" cy="461744"/>
          </a:xfrm>
          <a:solidFill>
            <a:schemeClr val="tx2"/>
          </a:solidFill>
        </p:grpSpPr>
        <p:sp>
          <p:nvSpPr>
            <p:cNvPr id="113" name="Freeform: Shape 112">
              <a:extLst>
                <a:ext uri="{FF2B5EF4-FFF2-40B4-BE49-F238E27FC236}">
                  <a16:creationId xmlns:a16="http://schemas.microsoft.com/office/drawing/2014/main" id="{ED50E3E4-ACE5-4D8F-8B59-1737A6EF688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Graphic 77">
              <a:extLst>
                <a:ext uri="{FF2B5EF4-FFF2-40B4-BE49-F238E27FC236}">
                  <a16:creationId xmlns:a16="http://schemas.microsoft.com/office/drawing/2014/main" id="{7121983E-0FB2-4A2F-A681-CBF35198AF1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cxnSp>
        <p:nvCxnSpPr>
          <p:cNvPr id="115" name="Straight Connector 114">
            <a:extLst>
              <a:ext uri="{FF2B5EF4-FFF2-40B4-BE49-F238E27FC236}">
                <a16:creationId xmlns:a16="http://schemas.microsoft.com/office/drawing/2014/main" id="{4D65268C-A4E2-411B-851D-8D9297B12C83}"/>
              </a:ext>
            </a:extLst>
          </p:cNvPr>
          <p:cNvCxnSpPr>
            <a:cxnSpLocks/>
          </p:cNvCxnSpPr>
          <p:nvPr/>
        </p:nvCxnSpPr>
        <p:spPr>
          <a:xfrm>
            <a:off x="438150" y="5138984"/>
            <a:ext cx="5664073"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Session</a:t>
            </a:r>
          </a:p>
        </p:txBody>
      </p:sp>
    </p:spTree>
    <p:extLst>
      <p:ext uri="{BB962C8B-B14F-4D97-AF65-F5344CB8AC3E}">
        <p14:creationId xmlns:p14="http://schemas.microsoft.com/office/powerpoint/2010/main" val="63443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dirty="0">
                <a:latin typeface="Segoe UI"/>
              </a:rPr>
              <a:t>© 2020 Microsoft Corporation. All rights reserved. Microsoft, Microsoft Dynamics, Office 365, Windows, and other product names are or may be registered trademarks and/or trademarks in </a:t>
            </a:r>
            <a:br>
              <a:rPr lang="en-US" sz="784" kern="0" dirty="0">
                <a:latin typeface="Segoe UI"/>
              </a:rPr>
            </a:br>
            <a:r>
              <a:rPr lang="en-US" sz="784" kern="0" dirty="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Tree>
    <p:extLst>
      <p:ext uri="{BB962C8B-B14F-4D97-AF65-F5344CB8AC3E}">
        <p14:creationId xmlns:p14="http://schemas.microsoft.com/office/powerpoint/2010/main" val="1752269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The Role of Success by Design</a:t>
            </a:r>
          </a:p>
        </p:txBody>
      </p:sp>
      <p:sp>
        <p:nvSpPr>
          <p:cNvPr id="3" name="Rectangle 2">
            <a:extLst>
              <a:ext uri="{FF2B5EF4-FFF2-40B4-BE49-F238E27FC236}">
                <a16:creationId xmlns:a16="http://schemas.microsoft.com/office/drawing/2014/main" id="{89EC2FC6-016A-4BD3-86F0-35B0C6D46ECC}"/>
              </a:ext>
            </a:extLst>
          </p:cNvPr>
          <p:cNvSpPr/>
          <p:nvPr/>
        </p:nvSpPr>
        <p:spPr>
          <a:xfrm>
            <a:off x="6120001" y="1190848"/>
            <a:ext cx="6071998" cy="5667104"/>
          </a:xfrm>
          <a:prstGeom prst="rect">
            <a:avLst/>
          </a:prstGeom>
          <a:solidFill>
            <a:srgbClr val="737373"/>
          </a:solidFill>
          <a:ln>
            <a:noFill/>
          </a:ln>
        </p:spPr>
        <p:txBody>
          <a:bodyPr wrap="square" lIns="0" tIns="0" rIns="0" bIns="0" rtlCol="0" anchor="ctr">
            <a:noAutofit/>
          </a:bodyPr>
          <a:lstStyle/>
          <a:p>
            <a:pPr algn="ctr"/>
            <a:endParaRPr lang="en-GB" sz="1765">
              <a:latin typeface="Segoe UI"/>
            </a:endParaRPr>
          </a:p>
        </p:txBody>
      </p:sp>
      <p:sp>
        <p:nvSpPr>
          <p:cNvPr id="4" name="Rectangle 3">
            <a:extLst>
              <a:ext uri="{FF2B5EF4-FFF2-40B4-BE49-F238E27FC236}">
                <a16:creationId xmlns:a16="http://schemas.microsoft.com/office/drawing/2014/main" id="{46F71942-C8A1-453A-BB4C-2DBB6B019D2F}"/>
              </a:ext>
            </a:extLst>
          </p:cNvPr>
          <p:cNvSpPr/>
          <p:nvPr/>
        </p:nvSpPr>
        <p:spPr>
          <a:xfrm>
            <a:off x="1" y="1190800"/>
            <a:ext cx="6120000" cy="5667152"/>
          </a:xfrm>
          <a:prstGeom prst="rect">
            <a:avLst/>
          </a:prstGeom>
          <a:solidFill>
            <a:schemeClr val="tx2">
              <a:lumMod val="75000"/>
            </a:schemeClr>
          </a:solidFill>
          <a:ln>
            <a:noFill/>
          </a:ln>
        </p:spPr>
        <p:txBody>
          <a:bodyPr wrap="square" lIns="0" tIns="0" rIns="0" bIns="0" rtlCol="0" anchor="ctr">
            <a:noAutofit/>
          </a:bodyPr>
          <a:lstStyle/>
          <a:p>
            <a:pPr algn="ctr"/>
            <a:endParaRPr lang="en-GB" sz="1765">
              <a:latin typeface="Segoe UI"/>
            </a:endParaRPr>
          </a:p>
        </p:txBody>
      </p:sp>
      <p:sp>
        <p:nvSpPr>
          <p:cNvPr id="84" name="Text Placeholder 3">
            <a:extLst>
              <a:ext uri="{FF2B5EF4-FFF2-40B4-BE49-F238E27FC236}">
                <a16:creationId xmlns:a16="http://schemas.microsoft.com/office/drawing/2014/main" id="{5A4AFFE5-459D-4E9A-9CBE-30AF92B5975A}"/>
              </a:ext>
            </a:extLst>
          </p:cNvPr>
          <p:cNvSpPr txBox="1">
            <a:spLocks/>
          </p:cNvSpPr>
          <p:nvPr/>
        </p:nvSpPr>
        <p:spPr>
          <a:xfrm>
            <a:off x="6544212" y="1189175"/>
            <a:ext cx="5378548" cy="5668824"/>
          </a:xfrm>
          <a:prstGeom prst="rect">
            <a:avLst/>
          </a:prstGeom>
        </p:spPr>
        <p:txBody>
          <a:bodyPr wrap="square">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ClrTx/>
              <a:buNone/>
            </a:pPr>
            <a:r>
              <a:rPr lang="en-GB" sz="2400" b="1" dirty="0">
                <a:solidFill>
                  <a:schemeClr val="bg1"/>
                </a:solidFill>
                <a:latin typeface="+mn-lt"/>
              </a:rPr>
              <a:t>Out of Scope</a:t>
            </a:r>
          </a:p>
          <a:p>
            <a:pPr lvl="1"/>
            <a:r>
              <a:rPr lang="en-GB" sz="2000" dirty="0">
                <a:solidFill>
                  <a:schemeClr val="bg1"/>
                </a:solidFill>
              </a:rPr>
              <a:t>Define security model</a:t>
            </a:r>
          </a:p>
          <a:p>
            <a:pPr lvl="1"/>
            <a:r>
              <a:rPr lang="en-GB" sz="2000" dirty="0">
                <a:solidFill>
                  <a:schemeClr val="bg1"/>
                </a:solidFill>
              </a:rPr>
              <a:t>Train configurators or system administrators</a:t>
            </a:r>
          </a:p>
        </p:txBody>
      </p:sp>
      <p:sp>
        <p:nvSpPr>
          <p:cNvPr id="97" name="Text Placeholder 1">
            <a:extLst>
              <a:ext uri="{FF2B5EF4-FFF2-40B4-BE49-F238E27FC236}">
                <a16:creationId xmlns:a16="http://schemas.microsoft.com/office/drawing/2014/main" id="{35873EE5-4220-4809-9976-429F421846E2}"/>
              </a:ext>
            </a:extLst>
          </p:cNvPr>
          <p:cNvSpPr txBox="1">
            <a:spLocks/>
          </p:cNvSpPr>
          <p:nvPr/>
        </p:nvSpPr>
        <p:spPr>
          <a:xfrm>
            <a:off x="419639" y="1189176"/>
            <a:ext cx="5378548" cy="5668823"/>
          </a:xfrm>
          <a:prstGeom prst="rect">
            <a:avLst/>
          </a:prstGeom>
        </p:spPr>
        <p:txBody>
          <a:bodyPr wrap="square">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2400" b="1" dirty="0">
                <a:solidFill>
                  <a:schemeClr val="bg1"/>
                </a:solidFill>
                <a:latin typeface="+mn-lt"/>
              </a:rPr>
              <a:t>In Scope</a:t>
            </a:r>
          </a:p>
          <a:p>
            <a:pPr lvl="1"/>
            <a:r>
              <a:rPr lang="en-GB" sz="2400" dirty="0">
                <a:solidFill>
                  <a:schemeClr val="bg1"/>
                </a:solidFill>
              </a:rPr>
              <a:t>Provide findings and recommendations following the workshop presentation</a:t>
            </a:r>
          </a:p>
          <a:p>
            <a:pPr lvl="1"/>
            <a:r>
              <a:rPr lang="en-GB" sz="2400" dirty="0">
                <a:solidFill>
                  <a:schemeClr val="bg1"/>
                </a:solidFill>
              </a:rPr>
              <a:t>Highlight technical risks and issues (including unrealistic product expectations)</a:t>
            </a:r>
          </a:p>
          <a:p>
            <a:pPr lvl="1"/>
            <a:r>
              <a:rPr lang="en-GB" sz="2400" dirty="0">
                <a:solidFill>
                  <a:schemeClr val="bg1"/>
                </a:solidFill>
              </a:rPr>
              <a:t>Point out best practices</a:t>
            </a:r>
          </a:p>
        </p:txBody>
      </p:sp>
    </p:spTree>
    <p:extLst>
      <p:ext uri="{BB962C8B-B14F-4D97-AF65-F5344CB8AC3E}">
        <p14:creationId xmlns:p14="http://schemas.microsoft.com/office/powerpoint/2010/main" val="12523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Security model overview</a:t>
            </a:r>
          </a:p>
        </p:txBody>
      </p:sp>
      <p:sp>
        <p:nvSpPr>
          <p:cNvPr id="14" name="Rectangle 13">
            <a:extLst>
              <a:ext uri="{FF2B5EF4-FFF2-40B4-BE49-F238E27FC236}">
                <a16:creationId xmlns:a16="http://schemas.microsoft.com/office/drawing/2014/main" id="{60059C99-3F9A-45EA-9F27-CD046AC0C91F}"/>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Brief overview of your security model</a:t>
            </a:r>
          </a:p>
        </p:txBody>
      </p:sp>
      <p:grpSp>
        <p:nvGrpSpPr>
          <p:cNvPr id="15" name="Group 14">
            <a:extLst>
              <a:ext uri="{FF2B5EF4-FFF2-40B4-BE49-F238E27FC236}">
                <a16:creationId xmlns:a16="http://schemas.microsoft.com/office/drawing/2014/main" id="{EF8E1F0B-8125-4690-812E-E5ECDCF04681}"/>
              </a:ext>
            </a:extLst>
          </p:cNvPr>
          <p:cNvGrpSpPr/>
          <p:nvPr/>
        </p:nvGrpSpPr>
        <p:grpSpPr>
          <a:xfrm>
            <a:off x="457200" y="1993398"/>
            <a:ext cx="326112" cy="326112"/>
            <a:chOff x="115497" y="1864737"/>
            <a:chExt cx="461744" cy="461744"/>
          </a:xfrm>
          <a:solidFill>
            <a:schemeClr val="tx2"/>
          </a:solidFill>
        </p:grpSpPr>
        <p:sp>
          <p:nvSpPr>
            <p:cNvPr id="16" name="Freeform: Shape 15">
              <a:extLst>
                <a:ext uri="{FF2B5EF4-FFF2-40B4-BE49-F238E27FC236}">
                  <a16:creationId xmlns:a16="http://schemas.microsoft.com/office/drawing/2014/main" id="{A9CAF878-53AD-4B08-BFF6-AEC392CB06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Graphic 77">
              <a:extLst>
                <a:ext uri="{FF2B5EF4-FFF2-40B4-BE49-F238E27FC236}">
                  <a16:creationId xmlns:a16="http://schemas.microsoft.com/office/drawing/2014/main" id="{B6D5EDAC-27A5-48FC-A9E8-552AF43254D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8" name="Rectangle 17">
            <a:extLst>
              <a:ext uri="{FF2B5EF4-FFF2-40B4-BE49-F238E27FC236}">
                <a16:creationId xmlns:a16="http://schemas.microsoft.com/office/drawing/2014/main" id="{E25BB912-D68D-430A-9959-5178AF72BEA6}"/>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p:txBody>
      </p:sp>
      <p:sp>
        <p:nvSpPr>
          <p:cNvPr id="9" name="Rectangle 8">
            <a:extLst>
              <a:ext uri="{FF2B5EF4-FFF2-40B4-BE49-F238E27FC236}">
                <a16:creationId xmlns:a16="http://schemas.microsoft.com/office/drawing/2014/main" id="{D3688EF7-7FB0-4D7D-8CBE-1885CE22A1B0}"/>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3555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Security model overview</a:t>
            </a:r>
          </a:p>
        </p:txBody>
      </p:sp>
      <p:sp>
        <p:nvSpPr>
          <p:cNvPr id="14" name="Rectangle 13">
            <a:extLst>
              <a:ext uri="{FF2B5EF4-FFF2-40B4-BE49-F238E27FC236}">
                <a16:creationId xmlns:a16="http://schemas.microsoft.com/office/drawing/2014/main" id="{60059C99-3F9A-45EA-9F27-CD046AC0C91F}"/>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you are managing access to records?</a:t>
            </a:r>
          </a:p>
        </p:txBody>
      </p:sp>
      <p:grpSp>
        <p:nvGrpSpPr>
          <p:cNvPr id="15" name="Group 14">
            <a:extLst>
              <a:ext uri="{FF2B5EF4-FFF2-40B4-BE49-F238E27FC236}">
                <a16:creationId xmlns:a16="http://schemas.microsoft.com/office/drawing/2014/main" id="{EF8E1F0B-8125-4690-812E-E5ECDCF04681}"/>
              </a:ext>
            </a:extLst>
          </p:cNvPr>
          <p:cNvGrpSpPr/>
          <p:nvPr/>
        </p:nvGrpSpPr>
        <p:grpSpPr>
          <a:xfrm>
            <a:off x="457200" y="1993398"/>
            <a:ext cx="326112" cy="326112"/>
            <a:chOff x="115497" y="1864737"/>
            <a:chExt cx="461744" cy="461744"/>
          </a:xfrm>
          <a:solidFill>
            <a:schemeClr val="tx2"/>
          </a:solidFill>
        </p:grpSpPr>
        <p:sp>
          <p:nvSpPr>
            <p:cNvPr id="16" name="Freeform: Shape 15">
              <a:extLst>
                <a:ext uri="{FF2B5EF4-FFF2-40B4-BE49-F238E27FC236}">
                  <a16:creationId xmlns:a16="http://schemas.microsoft.com/office/drawing/2014/main" id="{A9CAF878-53AD-4B08-BFF6-AEC392CB06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Graphic 77">
              <a:extLst>
                <a:ext uri="{FF2B5EF4-FFF2-40B4-BE49-F238E27FC236}">
                  <a16:creationId xmlns:a16="http://schemas.microsoft.com/office/drawing/2014/main" id="{B6D5EDAC-27A5-48FC-A9E8-552AF43254D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8" name="Rectangle 17">
            <a:extLst>
              <a:ext uri="{FF2B5EF4-FFF2-40B4-BE49-F238E27FC236}">
                <a16:creationId xmlns:a16="http://schemas.microsoft.com/office/drawing/2014/main" id="{E25BB912-D68D-430A-9959-5178AF72BEA6}"/>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p:txBody>
      </p:sp>
      <p:sp>
        <p:nvSpPr>
          <p:cNvPr id="9" name="Rectangle 8">
            <a:extLst>
              <a:ext uri="{FF2B5EF4-FFF2-40B4-BE49-F238E27FC236}">
                <a16:creationId xmlns:a16="http://schemas.microsoft.com/office/drawing/2014/main" id="{D3688EF7-7FB0-4D7D-8CBE-1885CE22A1B0}"/>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3354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a:t>Basics</a:t>
            </a:r>
            <a:endParaRPr lang="en-US" sz="4800" dirty="0"/>
          </a:p>
        </p:txBody>
      </p:sp>
      <p:sp>
        <p:nvSpPr>
          <p:cNvPr id="4" name="Rectangle 3">
            <a:extLst>
              <a:ext uri="{FF2B5EF4-FFF2-40B4-BE49-F238E27FC236}">
                <a16:creationId xmlns:a16="http://schemas.microsoft.com/office/drawing/2014/main" id="{5CD3B2DE-FC9C-4CC7-B8BC-CE5CBA0204A6}"/>
              </a:ext>
            </a:extLst>
          </p:cNvPr>
          <p:cNvSpPr/>
          <p:nvPr/>
        </p:nvSpPr>
        <p:spPr>
          <a:xfrm>
            <a:off x="457200" y="6104979"/>
            <a:ext cx="11277600" cy="400110"/>
          </a:xfrm>
          <a:prstGeom prst="rect">
            <a:avLst/>
          </a:prstGeom>
        </p:spPr>
        <p:txBody>
          <a:bodyPr wrap="square" lIns="0" rIns="0">
            <a:spAutoFit/>
          </a:bodyPr>
          <a:lstStyle/>
          <a:p>
            <a:pPr lvl="0">
              <a:defRPr/>
            </a:pPr>
            <a:r>
              <a:rPr lang="en-US" sz="1000" dirty="0"/>
              <a:t>*By “security pattern”, we mean the different security configurations you want to implement to answer the requirements</a:t>
            </a:r>
            <a:br>
              <a:rPr lang="en-US" sz="1000" dirty="0"/>
            </a:br>
            <a:r>
              <a:rPr lang="en-US" sz="1000" dirty="0"/>
              <a:t>e.g. X will use the standard use of user / business unit / security role, Y  will use a combination of X and Manager Hierarchy, Z will only use Access Team… etc.</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3256505"/>
            <a:ext cx="11277600" cy="0"/>
          </a:xfrm>
          <a:prstGeom prst="line">
            <a:avLst/>
          </a:prstGeom>
          <a:noFill/>
          <a:ln w="3175">
            <a:solidFill>
              <a:schemeClr val="bg1">
                <a:lumMod val="85000"/>
              </a:schemeClr>
            </a:solidFill>
            <a:prstDash val="dash"/>
          </a:ln>
        </p:spPr>
      </p:cxnSp>
      <p:grpSp>
        <p:nvGrpSpPr>
          <p:cNvPr id="19" name="Group 18">
            <a:extLst>
              <a:ext uri="{FF2B5EF4-FFF2-40B4-BE49-F238E27FC236}">
                <a16:creationId xmlns:a16="http://schemas.microsoft.com/office/drawing/2014/main" id="{D43B334D-3B83-4F2E-BA31-E1DB8E680379}"/>
              </a:ext>
            </a:extLst>
          </p:cNvPr>
          <p:cNvGrpSpPr/>
          <p:nvPr/>
        </p:nvGrpSpPr>
        <p:grpSpPr>
          <a:xfrm>
            <a:off x="457200" y="1895261"/>
            <a:ext cx="6218237" cy="522386"/>
            <a:chOff x="457200" y="1895261"/>
            <a:chExt cx="6218237" cy="522386"/>
          </a:xfrm>
        </p:grpSpPr>
        <p:sp>
          <p:nvSpPr>
            <p:cNvPr id="20" name="Rectangle 19">
              <a:extLst>
                <a:ext uri="{FF2B5EF4-FFF2-40B4-BE49-F238E27FC236}">
                  <a16:creationId xmlns:a16="http://schemas.microsoft.com/office/drawing/2014/main" id="{8993611A-AF72-44E5-BB38-BEB9A5F83D66}"/>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many users do you have (target)?</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99339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27" name="Group 26">
            <a:extLst>
              <a:ext uri="{FF2B5EF4-FFF2-40B4-BE49-F238E27FC236}">
                <a16:creationId xmlns:a16="http://schemas.microsoft.com/office/drawing/2014/main" id="{5FCD8440-A9D1-4459-886B-DC9D34BAA663}"/>
              </a:ext>
            </a:extLst>
          </p:cNvPr>
          <p:cNvGrpSpPr/>
          <p:nvPr/>
        </p:nvGrpSpPr>
        <p:grpSpPr>
          <a:xfrm>
            <a:off x="457200" y="3343671"/>
            <a:ext cx="6218237" cy="830997"/>
            <a:chOff x="457200" y="3546979"/>
            <a:chExt cx="6218237" cy="830997"/>
          </a:xfrm>
        </p:grpSpPr>
        <p:sp>
          <p:nvSpPr>
            <p:cNvPr id="28" name="Rectangle 27">
              <a:extLst>
                <a:ext uri="{FF2B5EF4-FFF2-40B4-BE49-F238E27FC236}">
                  <a16:creationId xmlns:a16="http://schemas.microsoft.com/office/drawing/2014/main" id="{7B4C1B3F-68CB-48B5-A300-9E9EB156C2FD}"/>
                </a:ext>
              </a:extLst>
            </p:cNvPr>
            <p:cNvSpPr/>
            <p:nvPr/>
          </p:nvSpPr>
          <p:spPr>
            <a:xfrm>
              <a:off x="506804" y="3546979"/>
              <a:ext cx="616863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How many distinct security patterns / configurations do you have in your model, and how many users are there in each pattern configuration*?</a:t>
              </a:r>
            </a:p>
          </p:txBody>
        </p:sp>
        <p:grpSp>
          <p:nvGrpSpPr>
            <p:cNvPr id="29" name="Group 28">
              <a:extLst>
                <a:ext uri="{FF2B5EF4-FFF2-40B4-BE49-F238E27FC236}">
                  <a16:creationId xmlns:a16="http://schemas.microsoft.com/office/drawing/2014/main" id="{ECAE30C5-B6BE-46B1-854A-499993770536}"/>
                </a:ext>
              </a:extLst>
            </p:cNvPr>
            <p:cNvGrpSpPr/>
            <p:nvPr/>
          </p:nvGrpSpPr>
          <p:grpSpPr>
            <a:xfrm>
              <a:off x="457200" y="3657444"/>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EDAE7EAC-0512-42CE-BA7B-57B6D0DABFC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3652AFB8-6FBC-466D-8A28-02B6D26EBD0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32" name="Rectangle 31">
            <a:extLst>
              <a:ext uri="{FF2B5EF4-FFF2-40B4-BE49-F238E27FC236}">
                <a16:creationId xmlns:a16="http://schemas.microsoft.com/office/drawing/2014/main" id="{E06E5741-A7BE-432F-9C81-EB16FA620F50}"/>
              </a:ext>
            </a:extLst>
          </p:cNvPr>
          <p:cNvSpPr/>
          <p:nvPr/>
        </p:nvSpPr>
        <p:spPr>
          <a:xfrm>
            <a:off x="6810998" y="4838910"/>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a:t>
            </a: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895262"/>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a:solidFill>
                  <a:schemeClr val="tx1"/>
                </a:solidFill>
              </a:rPr>
              <a:t>#</a:t>
            </a:r>
            <a:endParaRPr lang="en-US" sz="1600" dirty="0">
              <a:solidFill>
                <a:schemeClr val="tx1"/>
              </a:solidFill>
            </a:endParaRPr>
          </a:p>
        </p:txBody>
      </p:sp>
      <p:cxnSp>
        <p:nvCxnSpPr>
          <p:cNvPr id="34" name="Straight Connector 33">
            <a:extLst>
              <a:ext uri="{FF2B5EF4-FFF2-40B4-BE49-F238E27FC236}">
                <a16:creationId xmlns:a16="http://schemas.microsoft.com/office/drawing/2014/main" id="{7C95CEAE-E490-4F13-A299-F1A38AF3BD16}"/>
              </a:ext>
            </a:extLst>
          </p:cNvPr>
          <p:cNvCxnSpPr>
            <a:cxnSpLocks/>
          </p:cNvCxnSpPr>
          <p:nvPr/>
        </p:nvCxnSpPr>
        <p:spPr>
          <a:xfrm>
            <a:off x="457200" y="4728330"/>
            <a:ext cx="11277600" cy="0"/>
          </a:xfrm>
          <a:prstGeom prst="line">
            <a:avLst/>
          </a:prstGeom>
          <a:noFill/>
          <a:ln w="3175">
            <a:solidFill>
              <a:schemeClr val="bg1">
                <a:lumMod val="85000"/>
              </a:schemeClr>
            </a:solidFill>
            <a:prstDash val="dash"/>
          </a:ln>
        </p:spPr>
      </p:cxnSp>
      <p:grpSp>
        <p:nvGrpSpPr>
          <p:cNvPr id="35" name="Group 34">
            <a:extLst>
              <a:ext uri="{FF2B5EF4-FFF2-40B4-BE49-F238E27FC236}">
                <a16:creationId xmlns:a16="http://schemas.microsoft.com/office/drawing/2014/main" id="{B2088A28-CC7A-4005-929A-1E12765B48A5}"/>
              </a:ext>
            </a:extLst>
          </p:cNvPr>
          <p:cNvGrpSpPr/>
          <p:nvPr/>
        </p:nvGrpSpPr>
        <p:grpSpPr>
          <a:xfrm>
            <a:off x="457200" y="4905537"/>
            <a:ext cx="6218237" cy="522386"/>
            <a:chOff x="457200" y="4350351"/>
            <a:chExt cx="6218237" cy="522386"/>
          </a:xfrm>
        </p:grpSpPr>
        <p:sp>
          <p:nvSpPr>
            <p:cNvPr id="36" name="Rectangle 35">
              <a:extLst>
                <a:ext uri="{FF2B5EF4-FFF2-40B4-BE49-F238E27FC236}">
                  <a16:creationId xmlns:a16="http://schemas.microsoft.com/office/drawing/2014/main" id="{6D67F4A3-9B72-4F00-A3AE-3C84384ACB8A}"/>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is the % of users that potentially have more complex security requirements that the rest?</a:t>
              </a:r>
            </a:p>
          </p:txBody>
        </p:sp>
        <p:grpSp>
          <p:nvGrpSpPr>
            <p:cNvPr id="37" name="Group 36">
              <a:extLst>
                <a:ext uri="{FF2B5EF4-FFF2-40B4-BE49-F238E27FC236}">
                  <a16:creationId xmlns:a16="http://schemas.microsoft.com/office/drawing/2014/main" id="{638C9CFD-FE23-4533-9FAA-1BCEB062EE90}"/>
                </a:ext>
              </a:extLst>
            </p:cNvPr>
            <p:cNvGrpSpPr/>
            <p:nvPr/>
          </p:nvGrpSpPr>
          <p:grpSpPr>
            <a:xfrm>
              <a:off x="457200" y="444848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CF520FB1-1CBD-48BC-8EE2-04D8DB10B6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24BD1889-C611-4934-9B5E-06C2F281F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40" name="Rectangle 39">
            <a:extLst>
              <a:ext uri="{FF2B5EF4-FFF2-40B4-BE49-F238E27FC236}">
                <a16:creationId xmlns:a16="http://schemas.microsoft.com/office/drawing/2014/main" id="{2FCD1F09-8989-41D1-80A4-1942ACFC4F39}"/>
              </a:ext>
            </a:extLst>
          </p:cNvPr>
          <p:cNvSpPr/>
          <p:nvPr/>
        </p:nvSpPr>
        <p:spPr>
          <a:xfrm>
            <a:off x="6810998" y="3367087"/>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41" name="Rectangle 40">
            <a:extLst>
              <a:ext uri="{FF2B5EF4-FFF2-40B4-BE49-F238E27FC236}">
                <a16:creationId xmlns:a16="http://schemas.microsoft.com/office/drawing/2014/main" id="{DABF8938-040D-4406-9706-9E2A11703D48}"/>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2534884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Basics</a:t>
            </a:r>
            <a:endParaRPr lang="en-US" dirty="0"/>
          </a:p>
        </p:txBody>
      </p:sp>
      <p:cxnSp>
        <p:nvCxnSpPr>
          <p:cNvPr id="26" name="Straight Connector 25">
            <a:extLst>
              <a:ext uri="{FF2B5EF4-FFF2-40B4-BE49-F238E27FC236}">
                <a16:creationId xmlns:a16="http://schemas.microsoft.com/office/drawing/2014/main" id="{47DE29B5-FA7D-4B5F-8EA9-E31757E54C7E}"/>
              </a:ext>
            </a:extLst>
          </p:cNvPr>
          <p:cNvCxnSpPr>
            <a:cxnSpLocks/>
          </p:cNvCxnSpPr>
          <p:nvPr/>
        </p:nvCxnSpPr>
        <p:spPr>
          <a:xfrm>
            <a:off x="457200" y="1895215"/>
            <a:ext cx="11277600" cy="0"/>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727448A2-A38A-4ABF-8211-E5FA3FE2AFD3}"/>
              </a:ext>
            </a:extLst>
          </p:cNvPr>
          <p:cNvCxnSpPr>
            <a:cxnSpLocks/>
          </p:cNvCxnSpPr>
          <p:nvPr/>
        </p:nvCxnSpPr>
        <p:spPr>
          <a:xfrm>
            <a:off x="457200" y="2671552"/>
            <a:ext cx="11277600" cy="0"/>
          </a:xfrm>
          <a:prstGeom prst="line">
            <a:avLst/>
          </a:prstGeom>
          <a:noFill/>
          <a:ln w="3175">
            <a:solidFill>
              <a:schemeClr val="bg1">
                <a:lumMod val="85000"/>
              </a:schemeClr>
            </a:solidFill>
            <a:prstDash val="dash"/>
          </a:ln>
        </p:spPr>
      </p:cxnSp>
      <p:cxnSp>
        <p:nvCxnSpPr>
          <p:cNvPr id="30" name="Straight Connector 29">
            <a:extLst>
              <a:ext uri="{FF2B5EF4-FFF2-40B4-BE49-F238E27FC236}">
                <a16:creationId xmlns:a16="http://schemas.microsoft.com/office/drawing/2014/main" id="{CD42E658-0A57-406D-BF44-A5017A73698D}"/>
              </a:ext>
            </a:extLst>
          </p:cNvPr>
          <p:cNvCxnSpPr>
            <a:cxnSpLocks/>
          </p:cNvCxnSpPr>
          <p:nvPr/>
        </p:nvCxnSpPr>
        <p:spPr>
          <a:xfrm>
            <a:off x="486697" y="3438055"/>
            <a:ext cx="11277600" cy="0"/>
          </a:xfrm>
          <a:prstGeom prst="line">
            <a:avLst/>
          </a:prstGeom>
          <a:noFill/>
          <a:ln w="3175">
            <a:solidFill>
              <a:schemeClr val="bg1">
                <a:lumMod val="85000"/>
              </a:schemeClr>
            </a:solidFill>
            <a:prstDash val="dash"/>
          </a:ln>
        </p:spPr>
      </p:cxnSp>
      <p:cxnSp>
        <p:nvCxnSpPr>
          <p:cNvPr id="31" name="Straight Connector 30">
            <a:extLst>
              <a:ext uri="{FF2B5EF4-FFF2-40B4-BE49-F238E27FC236}">
                <a16:creationId xmlns:a16="http://schemas.microsoft.com/office/drawing/2014/main" id="{C7A43315-246E-458F-9DE8-FAD33879F4C4}"/>
              </a:ext>
            </a:extLst>
          </p:cNvPr>
          <p:cNvCxnSpPr>
            <a:cxnSpLocks/>
          </p:cNvCxnSpPr>
          <p:nvPr/>
        </p:nvCxnSpPr>
        <p:spPr>
          <a:xfrm>
            <a:off x="486697" y="4204560"/>
            <a:ext cx="11277600" cy="0"/>
          </a:xfrm>
          <a:prstGeom prst="line">
            <a:avLst/>
          </a:prstGeom>
          <a:noFill/>
          <a:ln w="3175">
            <a:solidFill>
              <a:schemeClr val="bg1">
                <a:lumMod val="85000"/>
              </a:schemeClr>
            </a:solidFill>
            <a:prstDash val="dash"/>
          </a:ln>
        </p:spPr>
      </p:cxnSp>
      <p:sp>
        <p:nvSpPr>
          <p:cNvPr id="33" name="Rectangle 32">
            <a:extLst>
              <a:ext uri="{FF2B5EF4-FFF2-40B4-BE49-F238E27FC236}">
                <a16:creationId xmlns:a16="http://schemas.microsoft.com/office/drawing/2014/main" id="{367FDE27-9F4C-415B-A96E-9310870B8CA7}"/>
              </a:ext>
            </a:extLst>
          </p:cNvPr>
          <p:cNvSpPr/>
          <p:nvPr/>
        </p:nvSpPr>
        <p:spPr>
          <a:xfrm>
            <a:off x="506805" y="1235639"/>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really need to restrict access to data, or do you want to filter access to data?</a:t>
            </a:r>
          </a:p>
        </p:txBody>
      </p:sp>
      <p:grpSp>
        <p:nvGrpSpPr>
          <p:cNvPr id="35" name="Group 34">
            <a:extLst>
              <a:ext uri="{FF2B5EF4-FFF2-40B4-BE49-F238E27FC236}">
                <a16:creationId xmlns:a16="http://schemas.microsoft.com/office/drawing/2014/main" id="{119FA4D1-69AA-4528-9ED2-6BF783489889}"/>
              </a:ext>
            </a:extLst>
          </p:cNvPr>
          <p:cNvGrpSpPr/>
          <p:nvPr/>
        </p:nvGrpSpPr>
        <p:grpSpPr>
          <a:xfrm>
            <a:off x="457200" y="1361466"/>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3103AD72-5F1A-4505-B134-81722B4589D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732D0E8B-C32B-4BE0-92B8-4EDAABE9740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42" name="Rectangle 41">
            <a:extLst>
              <a:ext uri="{FF2B5EF4-FFF2-40B4-BE49-F238E27FC236}">
                <a16:creationId xmlns:a16="http://schemas.microsoft.com/office/drawing/2014/main" id="{39B7C7A4-9379-46F3-94AC-42CA5F83F143}"/>
              </a:ext>
            </a:extLst>
          </p:cNvPr>
          <p:cNvSpPr/>
          <p:nvPr/>
        </p:nvSpPr>
        <p:spPr>
          <a:xfrm>
            <a:off x="506805" y="2108325"/>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Number of Security Roles?</a:t>
            </a:r>
          </a:p>
        </p:txBody>
      </p:sp>
      <p:grpSp>
        <p:nvGrpSpPr>
          <p:cNvPr id="43" name="Group 42">
            <a:extLst>
              <a:ext uri="{FF2B5EF4-FFF2-40B4-BE49-F238E27FC236}">
                <a16:creationId xmlns:a16="http://schemas.microsoft.com/office/drawing/2014/main" id="{8B9D3F54-D0AB-40CB-B059-BC00CFCD6E69}"/>
              </a:ext>
            </a:extLst>
          </p:cNvPr>
          <p:cNvGrpSpPr/>
          <p:nvPr/>
        </p:nvGrpSpPr>
        <p:grpSpPr>
          <a:xfrm>
            <a:off x="457200" y="2137802"/>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D94528-4142-4890-A277-70C2E993B59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8D864E82-E997-4B3E-87BB-631C97E35C8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4CA50541-1230-48E3-A991-4EC98DE5B045}"/>
              </a:ext>
            </a:extLst>
          </p:cNvPr>
          <p:cNvSpPr/>
          <p:nvPr/>
        </p:nvSpPr>
        <p:spPr>
          <a:xfrm>
            <a:off x="506805" y="3530761"/>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tried to reduce as much as possible the number of security roles?</a:t>
            </a:r>
          </a:p>
        </p:txBody>
      </p:sp>
      <p:grpSp>
        <p:nvGrpSpPr>
          <p:cNvPr id="49" name="Group 48">
            <a:extLst>
              <a:ext uri="{FF2B5EF4-FFF2-40B4-BE49-F238E27FC236}">
                <a16:creationId xmlns:a16="http://schemas.microsoft.com/office/drawing/2014/main" id="{BA89A451-37BB-473B-AC18-4F1021F1FB2A}"/>
              </a:ext>
            </a:extLst>
          </p:cNvPr>
          <p:cNvGrpSpPr/>
          <p:nvPr/>
        </p:nvGrpSpPr>
        <p:grpSpPr>
          <a:xfrm>
            <a:off x="457200" y="3660092"/>
            <a:ext cx="326112" cy="326112"/>
            <a:chOff x="457200" y="4953637"/>
            <a:chExt cx="326112" cy="326112"/>
          </a:xfrm>
        </p:grpSpPr>
        <p:sp>
          <p:nvSpPr>
            <p:cNvPr id="50" name="Freeform: Shape 49">
              <a:extLst>
                <a:ext uri="{FF2B5EF4-FFF2-40B4-BE49-F238E27FC236}">
                  <a16:creationId xmlns:a16="http://schemas.microsoft.com/office/drawing/2014/main" id="{B40B69E6-5522-460F-A7A2-22E5A33B65F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B27D28EC-03A2-4CA9-8CE5-ED4597460C38}"/>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sp>
        <p:nvSpPr>
          <p:cNvPr id="52" name="Rectangle 51">
            <a:extLst>
              <a:ext uri="{FF2B5EF4-FFF2-40B4-BE49-F238E27FC236}">
                <a16:creationId xmlns:a16="http://schemas.microsoft.com/office/drawing/2014/main" id="{75679288-CB02-469D-AAD0-4F869EF0E165}"/>
              </a:ext>
            </a:extLst>
          </p:cNvPr>
          <p:cNvSpPr/>
          <p:nvPr/>
        </p:nvSpPr>
        <p:spPr>
          <a:xfrm>
            <a:off x="6810998" y="3535684"/>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4" name="Rectangle 53">
            <a:extLst>
              <a:ext uri="{FF2B5EF4-FFF2-40B4-BE49-F238E27FC236}">
                <a16:creationId xmlns:a16="http://schemas.microsoft.com/office/drawing/2014/main" id="{8FE2F28A-8805-4B5D-8E7F-294F2A995001}"/>
              </a:ext>
            </a:extLst>
          </p:cNvPr>
          <p:cNvSpPr/>
          <p:nvPr/>
        </p:nvSpPr>
        <p:spPr>
          <a:xfrm>
            <a:off x="506805" y="4429331"/>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Number of security roles that an induvial persona need</a:t>
            </a:r>
          </a:p>
        </p:txBody>
      </p:sp>
      <p:grpSp>
        <p:nvGrpSpPr>
          <p:cNvPr id="55" name="Group 54">
            <a:extLst>
              <a:ext uri="{FF2B5EF4-FFF2-40B4-BE49-F238E27FC236}">
                <a16:creationId xmlns:a16="http://schemas.microsoft.com/office/drawing/2014/main" id="{FCFCECFC-0E3D-42CD-A98E-876FFFCD0E5E}"/>
              </a:ext>
            </a:extLst>
          </p:cNvPr>
          <p:cNvGrpSpPr/>
          <p:nvPr/>
        </p:nvGrpSpPr>
        <p:grpSpPr>
          <a:xfrm>
            <a:off x="457200" y="4434331"/>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6A9947BB-FAE0-4033-9B70-4EC498752BC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34C4E1FA-553D-442A-A705-231D34B647A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58" name="Rectangle 57">
            <a:extLst>
              <a:ext uri="{FF2B5EF4-FFF2-40B4-BE49-F238E27FC236}">
                <a16:creationId xmlns:a16="http://schemas.microsoft.com/office/drawing/2014/main" id="{216FA8AE-C311-48DF-A8FD-358615FB8C7A}"/>
              </a:ext>
            </a:extLst>
          </p:cNvPr>
          <p:cNvSpPr/>
          <p:nvPr/>
        </p:nvSpPr>
        <p:spPr>
          <a:xfrm>
            <a:off x="6810998" y="4303382"/>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9" name="Rectangle 58">
            <a:extLst>
              <a:ext uri="{FF2B5EF4-FFF2-40B4-BE49-F238E27FC236}">
                <a16:creationId xmlns:a16="http://schemas.microsoft.com/office/drawing/2014/main" id="{19A0FC50-1447-43EF-8EAE-4674056F3A38}"/>
              </a:ext>
            </a:extLst>
          </p:cNvPr>
          <p:cNvSpPr/>
          <p:nvPr/>
        </p:nvSpPr>
        <p:spPr>
          <a:xfrm>
            <a:off x="6810998" y="1197171"/>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0" name="Rectangle 59">
            <a:extLst>
              <a:ext uri="{FF2B5EF4-FFF2-40B4-BE49-F238E27FC236}">
                <a16:creationId xmlns:a16="http://schemas.microsoft.com/office/drawing/2014/main" id="{08E4407C-CA94-4ED7-B306-8F3EF00EE87D}"/>
              </a:ext>
            </a:extLst>
          </p:cNvPr>
          <p:cNvSpPr/>
          <p:nvPr/>
        </p:nvSpPr>
        <p:spPr>
          <a:xfrm>
            <a:off x="6810998" y="1992845"/>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a:t>
            </a:r>
          </a:p>
        </p:txBody>
      </p:sp>
      <p:sp>
        <p:nvSpPr>
          <p:cNvPr id="62" name="Rectangle 61">
            <a:extLst>
              <a:ext uri="{FF2B5EF4-FFF2-40B4-BE49-F238E27FC236}">
                <a16:creationId xmlns:a16="http://schemas.microsoft.com/office/drawing/2014/main" id="{CB064B33-9CE6-4102-9198-97EB8A086864}"/>
              </a:ext>
            </a:extLst>
          </p:cNvPr>
          <p:cNvSpPr/>
          <p:nvPr/>
        </p:nvSpPr>
        <p:spPr>
          <a:xfrm>
            <a:off x="506805" y="2768464"/>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created new security roles instead of customizing existing ones?</a:t>
            </a:r>
          </a:p>
        </p:txBody>
      </p:sp>
      <p:grpSp>
        <p:nvGrpSpPr>
          <p:cNvPr id="63" name="Group 62">
            <a:extLst>
              <a:ext uri="{FF2B5EF4-FFF2-40B4-BE49-F238E27FC236}">
                <a16:creationId xmlns:a16="http://schemas.microsoft.com/office/drawing/2014/main" id="{C9263D61-A37F-4AEA-9A3A-C7D9175DB031}"/>
              </a:ext>
            </a:extLst>
          </p:cNvPr>
          <p:cNvGrpSpPr/>
          <p:nvPr/>
        </p:nvGrpSpPr>
        <p:grpSpPr>
          <a:xfrm>
            <a:off x="457200" y="2909889"/>
            <a:ext cx="326112" cy="326112"/>
            <a:chOff x="457200" y="4267823"/>
            <a:chExt cx="326112" cy="326112"/>
          </a:xfrm>
        </p:grpSpPr>
        <p:sp>
          <p:nvSpPr>
            <p:cNvPr id="64" name="Freeform: Shape 63">
              <a:extLst>
                <a:ext uri="{FF2B5EF4-FFF2-40B4-BE49-F238E27FC236}">
                  <a16:creationId xmlns:a16="http://schemas.microsoft.com/office/drawing/2014/main" id="{96D8A181-1F63-496D-8B5C-CA2EA3C0D7B9}"/>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E769FBD4-C8A8-41F6-8540-E28B9A08E2BB}"/>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sp>
        <p:nvSpPr>
          <p:cNvPr id="66" name="Rectangle 65">
            <a:extLst>
              <a:ext uri="{FF2B5EF4-FFF2-40B4-BE49-F238E27FC236}">
                <a16:creationId xmlns:a16="http://schemas.microsoft.com/office/drawing/2014/main" id="{F3B13712-48F9-4EDA-B42A-93F00A7D5AF8}"/>
              </a:ext>
            </a:extLst>
          </p:cNvPr>
          <p:cNvSpPr/>
          <p:nvPr/>
        </p:nvSpPr>
        <p:spPr>
          <a:xfrm>
            <a:off x="6810998" y="2775270"/>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38" name="Rectangle 37">
            <a:extLst>
              <a:ext uri="{FF2B5EF4-FFF2-40B4-BE49-F238E27FC236}">
                <a16:creationId xmlns:a16="http://schemas.microsoft.com/office/drawing/2014/main" id="{DD018B9E-0029-4238-BCD9-2A030D92804C}"/>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3" name="Straight Connector 2">
            <a:extLst>
              <a:ext uri="{FF2B5EF4-FFF2-40B4-BE49-F238E27FC236}">
                <a16:creationId xmlns:a16="http://schemas.microsoft.com/office/drawing/2014/main" id="{A8E0399A-14FD-429B-B656-D63C0C3D963B}"/>
              </a:ext>
            </a:extLst>
          </p:cNvPr>
          <p:cNvCxnSpPr>
            <a:cxnSpLocks/>
          </p:cNvCxnSpPr>
          <p:nvPr/>
        </p:nvCxnSpPr>
        <p:spPr>
          <a:xfrm>
            <a:off x="511073" y="4962497"/>
            <a:ext cx="11277600" cy="0"/>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C49A0032-9BED-42C1-8A7B-7036A0E2A7FD}"/>
              </a:ext>
            </a:extLst>
          </p:cNvPr>
          <p:cNvCxnSpPr>
            <a:cxnSpLocks/>
          </p:cNvCxnSpPr>
          <p:nvPr/>
        </p:nvCxnSpPr>
        <p:spPr>
          <a:xfrm>
            <a:off x="511073" y="5729002"/>
            <a:ext cx="11277600" cy="0"/>
          </a:xfrm>
          <a:prstGeom prst="line">
            <a:avLst/>
          </a:prstGeom>
          <a:noFill/>
          <a:ln w="3175">
            <a:solidFill>
              <a:schemeClr val="bg1">
                <a:lumMod val="85000"/>
              </a:schemeClr>
            </a:solidFill>
            <a:prstDash val="dash"/>
          </a:ln>
        </p:spPr>
      </p:cxnSp>
      <p:sp>
        <p:nvSpPr>
          <p:cNvPr id="5" name="Rectangle 4">
            <a:extLst>
              <a:ext uri="{FF2B5EF4-FFF2-40B4-BE49-F238E27FC236}">
                <a16:creationId xmlns:a16="http://schemas.microsoft.com/office/drawing/2014/main" id="{7076CB9E-9700-462D-9CD2-1CFF667EAC82}"/>
              </a:ext>
            </a:extLst>
          </p:cNvPr>
          <p:cNvSpPr/>
          <p:nvPr/>
        </p:nvSpPr>
        <p:spPr>
          <a:xfrm>
            <a:off x="531181" y="505520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Are the security roles being created at the root BU level or the child level?</a:t>
            </a:r>
          </a:p>
        </p:txBody>
      </p:sp>
      <p:grpSp>
        <p:nvGrpSpPr>
          <p:cNvPr id="6" name="Group 5">
            <a:extLst>
              <a:ext uri="{FF2B5EF4-FFF2-40B4-BE49-F238E27FC236}">
                <a16:creationId xmlns:a16="http://schemas.microsoft.com/office/drawing/2014/main" id="{24E61BB6-B5F6-4870-AC68-4BABFDB048A8}"/>
              </a:ext>
            </a:extLst>
          </p:cNvPr>
          <p:cNvGrpSpPr/>
          <p:nvPr/>
        </p:nvGrpSpPr>
        <p:grpSpPr>
          <a:xfrm>
            <a:off x="481576" y="5203605"/>
            <a:ext cx="326112" cy="326112"/>
            <a:chOff x="457200" y="4953637"/>
            <a:chExt cx="326112" cy="326112"/>
          </a:xfrm>
        </p:grpSpPr>
        <p:sp>
          <p:nvSpPr>
            <p:cNvPr id="70" name="Freeform: Shape 69">
              <a:extLst>
                <a:ext uri="{FF2B5EF4-FFF2-40B4-BE49-F238E27FC236}">
                  <a16:creationId xmlns:a16="http://schemas.microsoft.com/office/drawing/2014/main" id="{72159169-E10F-4FE7-BFBD-444D61520083}"/>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Graphic 77">
              <a:extLst>
                <a:ext uri="{FF2B5EF4-FFF2-40B4-BE49-F238E27FC236}">
                  <a16:creationId xmlns:a16="http://schemas.microsoft.com/office/drawing/2014/main" id="{AB9D3E41-6A86-4054-9817-EDD3E01057C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sp>
        <p:nvSpPr>
          <p:cNvPr id="7" name="Rectangle 6">
            <a:extLst>
              <a:ext uri="{FF2B5EF4-FFF2-40B4-BE49-F238E27FC236}">
                <a16:creationId xmlns:a16="http://schemas.microsoft.com/office/drawing/2014/main" id="{BC318944-7F97-45AA-95ED-AE9204BB8850}"/>
              </a:ext>
            </a:extLst>
          </p:cNvPr>
          <p:cNvSpPr/>
          <p:nvPr/>
        </p:nvSpPr>
        <p:spPr>
          <a:xfrm>
            <a:off x="6835374" y="5060126"/>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8" name="Rectangle 7">
            <a:extLst>
              <a:ext uri="{FF2B5EF4-FFF2-40B4-BE49-F238E27FC236}">
                <a16:creationId xmlns:a16="http://schemas.microsoft.com/office/drawing/2014/main" id="{04F6955C-D2B9-486E-92ED-FDFF1846C025}"/>
              </a:ext>
            </a:extLst>
          </p:cNvPr>
          <p:cNvSpPr/>
          <p:nvPr/>
        </p:nvSpPr>
        <p:spPr>
          <a:xfrm>
            <a:off x="531181" y="583066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What is your strategy to update the security roles as you roll out new entities / functionality?</a:t>
            </a:r>
          </a:p>
        </p:txBody>
      </p:sp>
      <p:grpSp>
        <p:nvGrpSpPr>
          <p:cNvPr id="9" name="Group 8">
            <a:extLst>
              <a:ext uri="{FF2B5EF4-FFF2-40B4-BE49-F238E27FC236}">
                <a16:creationId xmlns:a16="http://schemas.microsoft.com/office/drawing/2014/main" id="{B53164DA-1911-411A-8BCA-DC0B389292AD}"/>
              </a:ext>
            </a:extLst>
          </p:cNvPr>
          <p:cNvGrpSpPr/>
          <p:nvPr/>
        </p:nvGrpSpPr>
        <p:grpSpPr>
          <a:xfrm>
            <a:off x="481576" y="5958772"/>
            <a:ext cx="326112" cy="326112"/>
            <a:chOff x="115497" y="1864737"/>
            <a:chExt cx="461744" cy="461744"/>
          </a:xfrm>
          <a:solidFill>
            <a:schemeClr val="tx2"/>
          </a:solidFill>
        </p:grpSpPr>
        <p:sp>
          <p:nvSpPr>
            <p:cNvPr id="75" name="Freeform: Shape 74">
              <a:extLst>
                <a:ext uri="{FF2B5EF4-FFF2-40B4-BE49-F238E27FC236}">
                  <a16:creationId xmlns:a16="http://schemas.microsoft.com/office/drawing/2014/main" id="{72D92CDB-4E5A-42DC-9495-C0070E0F098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Graphic 77">
              <a:extLst>
                <a:ext uri="{FF2B5EF4-FFF2-40B4-BE49-F238E27FC236}">
                  <a16:creationId xmlns:a16="http://schemas.microsoft.com/office/drawing/2014/main" id="{22D3051A-B4E0-4F18-9DD6-0A3D5BE3742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0" name="Rectangle 9">
            <a:extLst>
              <a:ext uri="{FF2B5EF4-FFF2-40B4-BE49-F238E27FC236}">
                <a16:creationId xmlns:a16="http://schemas.microsoft.com/office/drawing/2014/main" id="{4933611B-B5FE-4E95-BB34-A9C5236A1C66}"/>
              </a:ext>
            </a:extLst>
          </p:cNvPr>
          <p:cNvSpPr/>
          <p:nvPr/>
        </p:nvSpPr>
        <p:spPr>
          <a:xfrm>
            <a:off x="6835374" y="5827824"/>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Tree>
    <p:extLst>
      <p:ext uri="{BB962C8B-B14F-4D97-AF65-F5344CB8AC3E}">
        <p14:creationId xmlns:p14="http://schemas.microsoft.com/office/powerpoint/2010/main" val="34840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Business Units</a:t>
            </a:r>
            <a:endParaRPr lang="en-US" dirty="0"/>
          </a:p>
        </p:txBody>
      </p:sp>
      <p:sp>
        <p:nvSpPr>
          <p:cNvPr id="20" name="Rectangle 19">
            <a:extLst>
              <a:ext uri="{FF2B5EF4-FFF2-40B4-BE49-F238E27FC236}">
                <a16:creationId xmlns:a16="http://schemas.microsoft.com/office/drawing/2014/main" id="{59A9B46B-4135-4A56-831A-0E41707F569A}"/>
              </a:ext>
            </a:extLst>
          </p:cNvPr>
          <p:cNvSpPr/>
          <p:nvPr/>
        </p:nvSpPr>
        <p:spPr>
          <a:xfrm>
            <a:off x="506804" y="1895261"/>
            <a:ext cx="433983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Business Unit Structure</a:t>
            </a:r>
          </a:p>
        </p:txBody>
      </p:sp>
      <p:grpSp>
        <p:nvGrpSpPr>
          <p:cNvPr id="21" name="Group 20">
            <a:extLst>
              <a:ext uri="{FF2B5EF4-FFF2-40B4-BE49-F238E27FC236}">
                <a16:creationId xmlns:a16="http://schemas.microsoft.com/office/drawing/2014/main" id="{F2711598-A773-4654-A10F-FAE5F7226830}"/>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04CF1231-6642-4B32-BED2-9FBA37ED63E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60AF0EB4-710D-4E16-ABF2-744B59E6737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24" name="Rectangle 23">
            <a:extLst>
              <a:ext uri="{FF2B5EF4-FFF2-40B4-BE49-F238E27FC236}">
                <a16:creationId xmlns:a16="http://schemas.microsoft.com/office/drawing/2014/main" id="{F72660D5-CA08-4014-A278-2CE92C59BEBC}"/>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Describe the hierarchical structure of business units </a:t>
            </a:r>
            <a:br>
              <a:rPr lang="en-US" sz="1600" dirty="0">
                <a:solidFill>
                  <a:schemeClr val="tx1"/>
                </a:solidFill>
              </a:rPr>
            </a:br>
            <a:r>
              <a:rPr lang="en-US" sz="1600" dirty="0">
                <a:solidFill>
                  <a:schemeClr val="tx1"/>
                </a:solidFill>
              </a:rPr>
              <a:t>in the context of your security requirements.</a:t>
            </a:r>
          </a:p>
        </p:txBody>
      </p:sp>
      <p:sp>
        <p:nvSpPr>
          <p:cNvPr id="26" name="Rectangle 25">
            <a:extLst>
              <a:ext uri="{FF2B5EF4-FFF2-40B4-BE49-F238E27FC236}">
                <a16:creationId xmlns:a16="http://schemas.microsoft.com/office/drawing/2014/main" id="{86B218A1-8559-42F1-81AF-E7579994D7B4}"/>
              </a:ext>
            </a:extLst>
          </p:cNvPr>
          <p:cNvSpPr/>
          <p:nvPr/>
        </p:nvSpPr>
        <p:spPr>
          <a:xfrm>
            <a:off x="6427819" y="1895261"/>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depth levels</a:t>
            </a:r>
          </a:p>
        </p:txBody>
      </p:sp>
      <p:grpSp>
        <p:nvGrpSpPr>
          <p:cNvPr id="27" name="Group 26">
            <a:extLst>
              <a:ext uri="{FF2B5EF4-FFF2-40B4-BE49-F238E27FC236}">
                <a16:creationId xmlns:a16="http://schemas.microsoft.com/office/drawing/2014/main" id="{9F4905EE-9F7D-493E-BFF4-551C67BBF973}"/>
              </a:ext>
            </a:extLst>
          </p:cNvPr>
          <p:cNvGrpSpPr/>
          <p:nvPr/>
        </p:nvGrpSpPr>
        <p:grpSpPr>
          <a:xfrm>
            <a:off x="6378213" y="199339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5ACB1109-C008-450F-9AA4-8A630370BB8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6A82010C-4ECF-49A7-BA50-434A8809ECA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D541DC92-9ED7-4F77-A5E2-AD268A33C20A}"/>
              </a:ext>
            </a:extLst>
          </p:cNvPr>
          <p:cNvSpPr/>
          <p:nvPr/>
        </p:nvSpPr>
        <p:spPr>
          <a:xfrm>
            <a:off x="10640651" y="189526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32" name="Rectangle 31">
            <a:extLst>
              <a:ext uri="{FF2B5EF4-FFF2-40B4-BE49-F238E27FC236}">
                <a16:creationId xmlns:a16="http://schemas.microsoft.com/office/drawing/2014/main" id="{D0CC7584-6D4F-4D75-95CA-0C59DE68D5D1}"/>
              </a:ext>
            </a:extLst>
          </p:cNvPr>
          <p:cNvSpPr/>
          <p:nvPr/>
        </p:nvSpPr>
        <p:spPr>
          <a:xfrm>
            <a:off x="6427819" y="1218884"/>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Business Units</a:t>
            </a:r>
          </a:p>
        </p:txBody>
      </p:sp>
      <p:grpSp>
        <p:nvGrpSpPr>
          <p:cNvPr id="33" name="Group 32">
            <a:extLst>
              <a:ext uri="{FF2B5EF4-FFF2-40B4-BE49-F238E27FC236}">
                <a16:creationId xmlns:a16="http://schemas.microsoft.com/office/drawing/2014/main" id="{EC3F2ADA-19B1-4082-93DF-8270F7F03E7B}"/>
              </a:ext>
            </a:extLst>
          </p:cNvPr>
          <p:cNvGrpSpPr/>
          <p:nvPr/>
        </p:nvGrpSpPr>
        <p:grpSpPr>
          <a:xfrm>
            <a:off x="6378213" y="1317021"/>
            <a:ext cx="326112" cy="326112"/>
            <a:chOff x="115497" y="1864737"/>
            <a:chExt cx="461744" cy="461744"/>
          </a:xfrm>
          <a:solidFill>
            <a:schemeClr val="tx2"/>
          </a:solidFill>
        </p:grpSpPr>
        <p:sp>
          <p:nvSpPr>
            <p:cNvPr id="34" name="Freeform: Shape 33">
              <a:extLst>
                <a:ext uri="{FF2B5EF4-FFF2-40B4-BE49-F238E27FC236}">
                  <a16:creationId xmlns:a16="http://schemas.microsoft.com/office/drawing/2014/main" id="{CF021BCA-5AA4-43A7-9720-3CAC4796181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C3D90147-D91E-4EBC-B7A0-9F8671F21AC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D554BB19-8569-4D95-B017-09C8CFFC6E91}"/>
              </a:ext>
            </a:extLst>
          </p:cNvPr>
          <p:cNvSpPr/>
          <p:nvPr/>
        </p:nvSpPr>
        <p:spPr>
          <a:xfrm>
            <a:off x="10640651" y="1218884"/>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19" name="Rectangle 18">
            <a:extLst>
              <a:ext uri="{FF2B5EF4-FFF2-40B4-BE49-F238E27FC236}">
                <a16:creationId xmlns:a16="http://schemas.microsoft.com/office/drawing/2014/main" id="{653629DD-8ACC-42B8-A4C0-9019BF1C350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6968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Business Units</a:t>
            </a:r>
            <a:endParaRPr lang="en-US" dirty="0"/>
          </a:p>
        </p:txBody>
      </p:sp>
      <p:sp>
        <p:nvSpPr>
          <p:cNvPr id="20" name="Rectangle 19">
            <a:extLst>
              <a:ext uri="{FF2B5EF4-FFF2-40B4-BE49-F238E27FC236}">
                <a16:creationId xmlns:a16="http://schemas.microsoft.com/office/drawing/2014/main" id="{59A9B46B-4135-4A56-831A-0E41707F569A}"/>
              </a:ext>
            </a:extLst>
          </p:cNvPr>
          <p:cNvSpPr/>
          <p:nvPr/>
        </p:nvSpPr>
        <p:spPr>
          <a:xfrm>
            <a:off x="506804" y="1895261"/>
            <a:ext cx="433983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Internal Organization Structure</a:t>
            </a:r>
          </a:p>
        </p:txBody>
      </p:sp>
      <p:grpSp>
        <p:nvGrpSpPr>
          <p:cNvPr id="21" name="Group 20">
            <a:extLst>
              <a:ext uri="{FF2B5EF4-FFF2-40B4-BE49-F238E27FC236}">
                <a16:creationId xmlns:a16="http://schemas.microsoft.com/office/drawing/2014/main" id="{F2711598-A773-4654-A10F-FAE5F7226830}"/>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04CF1231-6642-4B32-BED2-9FBA37ED63E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60AF0EB4-710D-4E16-ABF2-744B59E6737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24" name="Rectangle 23">
            <a:extLst>
              <a:ext uri="{FF2B5EF4-FFF2-40B4-BE49-F238E27FC236}">
                <a16:creationId xmlns:a16="http://schemas.microsoft.com/office/drawing/2014/main" id="{F72660D5-CA08-4014-A278-2CE92C59BEBC}"/>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Describe the hierarchical structure of your business organization </a:t>
            </a:r>
            <a:br>
              <a:rPr lang="en-US" sz="1600" dirty="0">
                <a:solidFill>
                  <a:schemeClr val="tx1"/>
                </a:solidFill>
              </a:rPr>
            </a:br>
            <a:r>
              <a:rPr lang="en-US" sz="1600" dirty="0">
                <a:solidFill>
                  <a:schemeClr val="tx1"/>
                </a:solidFill>
              </a:rPr>
              <a:t>using the CRM application</a:t>
            </a:r>
          </a:p>
        </p:txBody>
      </p:sp>
      <p:sp>
        <p:nvSpPr>
          <p:cNvPr id="26" name="Rectangle 25">
            <a:extLst>
              <a:ext uri="{FF2B5EF4-FFF2-40B4-BE49-F238E27FC236}">
                <a16:creationId xmlns:a16="http://schemas.microsoft.com/office/drawing/2014/main" id="{86B218A1-8559-42F1-81AF-E7579994D7B4}"/>
              </a:ext>
            </a:extLst>
          </p:cNvPr>
          <p:cNvSpPr/>
          <p:nvPr/>
        </p:nvSpPr>
        <p:spPr>
          <a:xfrm>
            <a:off x="6427819" y="1895261"/>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depth levels</a:t>
            </a:r>
          </a:p>
        </p:txBody>
      </p:sp>
      <p:grpSp>
        <p:nvGrpSpPr>
          <p:cNvPr id="27" name="Group 26">
            <a:extLst>
              <a:ext uri="{FF2B5EF4-FFF2-40B4-BE49-F238E27FC236}">
                <a16:creationId xmlns:a16="http://schemas.microsoft.com/office/drawing/2014/main" id="{9F4905EE-9F7D-493E-BFF4-551C67BBF973}"/>
              </a:ext>
            </a:extLst>
          </p:cNvPr>
          <p:cNvGrpSpPr/>
          <p:nvPr/>
        </p:nvGrpSpPr>
        <p:grpSpPr>
          <a:xfrm>
            <a:off x="6378213" y="199339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5ACB1109-C008-450F-9AA4-8A630370BB8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6A82010C-4ECF-49A7-BA50-434A8809ECA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D541DC92-9ED7-4F77-A5E2-AD268A33C20A}"/>
              </a:ext>
            </a:extLst>
          </p:cNvPr>
          <p:cNvSpPr/>
          <p:nvPr/>
        </p:nvSpPr>
        <p:spPr>
          <a:xfrm>
            <a:off x="10640651" y="189526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32" name="Rectangle 31">
            <a:extLst>
              <a:ext uri="{FF2B5EF4-FFF2-40B4-BE49-F238E27FC236}">
                <a16:creationId xmlns:a16="http://schemas.microsoft.com/office/drawing/2014/main" id="{D0CC7584-6D4F-4D75-95CA-0C59DE68D5D1}"/>
              </a:ext>
            </a:extLst>
          </p:cNvPr>
          <p:cNvSpPr/>
          <p:nvPr/>
        </p:nvSpPr>
        <p:spPr>
          <a:xfrm>
            <a:off x="6427819" y="1218884"/>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Business Units</a:t>
            </a:r>
          </a:p>
        </p:txBody>
      </p:sp>
      <p:grpSp>
        <p:nvGrpSpPr>
          <p:cNvPr id="33" name="Group 32">
            <a:extLst>
              <a:ext uri="{FF2B5EF4-FFF2-40B4-BE49-F238E27FC236}">
                <a16:creationId xmlns:a16="http://schemas.microsoft.com/office/drawing/2014/main" id="{EC3F2ADA-19B1-4082-93DF-8270F7F03E7B}"/>
              </a:ext>
            </a:extLst>
          </p:cNvPr>
          <p:cNvGrpSpPr/>
          <p:nvPr/>
        </p:nvGrpSpPr>
        <p:grpSpPr>
          <a:xfrm>
            <a:off x="6378213" y="1317021"/>
            <a:ext cx="326112" cy="326112"/>
            <a:chOff x="115497" y="1864737"/>
            <a:chExt cx="461744" cy="461744"/>
          </a:xfrm>
          <a:solidFill>
            <a:schemeClr val="tx2"/>
          </a:solidFill>
        </p:grpSpPr>
        <p:sp>
          <p:nvSpPr>
            <p:cNvPr id="34" name="Freeform: Shape 33">
              <a:extLst>
                <a:ext uri="{FF2B5EF4-FFF2-40B4-BE49-F238E27FC236}">
                  <a16:creationId xmlns:a16="http://schemas.microsoft.com/office/drawing/2014/main" id="{CF021BCA-5AA4-43A7-9720-3CAC4796181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C3D90147-D91E-4EBC-B7A0-9F8671F21AC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D554BB19-8569-4D95-B017-09C8CFFC6E91}"/>
              </a:ext>
            </a:extLst>
          </p:cNvPr>
          <p:cNvSpPr/>
          <p:nvPr/>
        </p:nvSpPr>
        <p:spPr>
          <a:xfrm>
            <a:off x="10640651" y="1218884"/>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19" name="Rectangle 18">
            <a:extLst>
              <a:ext uri="{FF2B5EF4-FFF2-40B4-BE49-F238E27FC236}">
                <a16:creationId xmlns:a16="http://schemas.microsoft.com/office/drawing/2014/main" id="{653629DD-8ACC-42B8-A4C0-9019BF1C350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66715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F3E7C5730A9942B5583042C8E8E4EC" ma:contentTypeVersion="13" ma:contentTypeDescription="Create a new document." ma:contentTypeScope="" ma:versionID="02b761d60c17fd873ee82528e32b6795">
  <xsd:schema xmlns:xsd="http://www.w3.org/2001/XMLSchema" xmlns:xs="http://www.w3.org/2001/XMLSchema" xmlns:p="http://schemas.microsoft.com/office/2006/metadata/properties" xmlns:ns1="http://schemas.microsoft.com/sharepoint/v3" xmlns:ns2="7bf6cf65-4c30-4280-a16c-0a3c64fc017a" xmlns:ns3="318ebbf9-6f1c-4053-ba26-fcecaa7ccf4d" targetNamespace="http://schemas.microsoft.com/office/2006/metadata/properties" ma:root="true" ma:fieldsID="30177be1c1df0d1be20a5c34727af28e" ns1:_="" ns2:_="" ns3:_="">
    <xsd:import namespace="http://schemas.microsoft.com/sharepoint/v3"/>
    <xsd:import namespace="7bf6cf65-4c30-4280-a16c-0a3c64fc017a"/>
    <xsd:import namespace="318ebbf9-6f1c-4053-ba26-fcecaa7ccf4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f6cf65-4c30-4280-a16c-0a3c64fc01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fals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8ebbf9-6f1c-4053-ba26-fcecaa7ccf4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bf6cf65-4c30-4280-a16c-0a3c64fc017a"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2.xml><?xml version="1.0" encoding="utf-8"?>
<ds:datastoreItem xmlns:ds="http://schemas.openxmlformats.org/officeDocument/2006/customXml" ds:itemID="{CE66EB88-DC64-45BA-B82C-B013854821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bf6cf65-4c30-4280-a16c-0a3c64fc017a"/>
    <ds:schemaRef ds:uri="318ebbf9-6f1c-4053-ba26-fcecaa7cc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7D7729-9157-422A-A322-F886DC74C10E}">
  <ds:schemaRefs>
    <ds:schemaRef ds:uri="http://schemas.microsoft.com/office/2006/metadata/properties"/>
    <ds:schemaRef ds:uri="http://schemas.microsoft.com/office/infopath/2007/PartnerControls"/>
    <ds:schemaRef ds:uri="7bf6cf65-4c30-4280-a16c-0a3c64fc017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1576</TotalTime>
  <Words>3048</Words>
  <Application>Microsoft Office PowerPoint</Application>
  <PresentationFormat>Widescreen</PresentationFormat>
  <Paragraphs>338</Paragraphs>
  <Slides>21</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Segoe UI</vt:lpstr>
      <vt:lpstr>Segoe UI Semibold</vt:lpstr>
      <vt:lpstr>Microsoft Dynamics 365</vt:lpstr>
      <vt:lpstr>think-cell Slide</vt:lpstr>
      <vt:lpstr>Success by Design for Dynamics 365 Apps and Common Data Service</vt:lpstr>
      <vt:lpstr>Security Model Workshop Agenda</vt:lpstr>
      <vt:lpstr>The Role of Success by Design</vt:lpstr>
      <vt:lpstr>Security model overview</vt:lpstr>
      <vt:lpstr>Security model overview</vt:lpstr>
      <vt:lpstr>Basics</vt:lpstr>
      <vt:lpstr>Basics</vt:lpstr>
      <vt:lpstr>Business Units</vt:lpstr>
      <vt:lpstr>Business Units</vt:lpstr>
      <vt:lpstr>Teams</vt:lpstr>
      <vt:lpstr>Implemented Security Mechanisms</vt:lpstr>
      <vt:lpstr>User Interface</vt:lpstr>
      <vt:lpstr>Scalability, Performance, Maintainability </vt:lpstr>
      <vt:lpstr>Security Testing</vt:lpstr>
      <vt:lpstr>Other Dynamics 365 security questions</vt:lpstr>
      <vt:lpstr>Security Monitoring</vt:lpstr>
      <vt:lpstr>Regulations and compliance</vt:lpstr>
      <vt:lpstr>Security Beyond Dynamics 365 (1/2)</vt:lpstr>
      <vt:lpstr>Security Beyond Dynamics 365 (2/2)</vt:lpstr>
      <vt:lpstr>Q&amp;A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Julie Yack</cp:lastModifiedBy>
  <cp:revision>653</cp:revision>
  <dcterms:created xsi:type="dcterms:W3CDTF">2019-03-30T00:28:33Z</dcterms:created>
  <dcterms:modified xsi:type="dcterms:W3CDTF">2020-06-29T17:13:52Z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0x01010071F3E7C5730A9942B5583042C8E8E4EC</vt:lpwstr>
  </property>
  <property fmtid="{D5CDD505-2E9C-101B-9397-08002B2CF9AE}" pid="3" name="AuthorIds_UIVersion_512">
    <vt:lpwstr>68</vt:lpwstr>
  </property>
</Properties>
</file>