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tags/tag22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3086" r:id="rId5"/>
    <p:sldId id="3094" r:id="rId6"/>
    <p:sldId id="3119" r:id="rId7"/>
    <p:sldId id="3120" r:id="rId8"/>
    <p:sldId id="3127" r:id="rId9"/>
    <p:sldId id="3121" r:id="rId10"/>
    <p:sldId id="3122" r:id="rId11"/>
    <p:sldId id="3123" r:id="rId12"/>
    <p:sldId id="3124" r:id="rId13"/>
    <p:sldId id="3125" r:id="rId14"/>
    <p:sldId id="3128" r:id="rId15"/>
  </p:sldIdLst>
  <p:sldSz cx="12192000" cy="6858000"/>
  <p:notesSz cx="6858000" cy="1571625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Segoe UI" panose="020B0502040204020203" pitchFamily="34" charset="0"/>
      <p:regular r:id="rId22"/>
      <p:bold r:id="rId23"/>
      <p:italic r:id="rId24"/>
      <p:boldItalic r:id="rId25"/>
    </p:embeddedFont>
    <p:embeddedFont>
      <p:font typeface="Segoe UI Semibold" panose="020B0702040204020203" pitchFamily="34" charset="0"/>
      <p:bold r:id="rId26"/>
      <p:boldItalic r:id="rId27"/>
    </p:embeddedFont>
  </p:embeddedFontLst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4221C7-B736-4594-BB99-DD8E9B0222D9}">
          <p14:sldIdLst>
            <p14:sldId id="3086"/>
            <p14:sldId id="3094"/>
            <p14:sldId id="3119"/>
            <p14:sldId id="3120"/>
            <p14:sldId id="3127"/>
            <p14:sldId id="3121"/>
            <p14:sldId id="3122"/>
            <p14:sldId id="3123"/>
            <p14:sldId id="3124"/>
            <p14:sldId id="3125"/>
            <p14:sldId id="312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e Neiley" initials="JN" lastIdx="7" clrIdx="0">
    <p:extLst>
      <p:ext uri="{19B8F6BF-5375-455C-9EA6-DF929625EA0E}">
        <p15:presenceInfo xmlns:p15="http://schemas.microsoft.com/office/powerpoint/2012/main" userId="S::juneiley@microsoft.com::af98ba14-8982-42eb-8fbe-118df68fa5e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7CF"/>
    <a:srgbClr val="008272"/>
    <a:srgbClr val="3D3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548" y="20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EC9A59-2D54-4EB5-A21F-8B0704F6F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1193E-CD2D-4EBD-BB6B-DAF2B64F91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1934B-9E7B-47BD-9E11-CD9D0B990116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FB0A6-1F75-44FD-8F68-A2AAA1D59D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F2C96-14CF-48ED-BA80-70B9F297D5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08807-CD91-4D83-9199-4BCB992A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60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AA970-998E-44B5-A973-040C3B8B3432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6B356-2F22-40D0-A92B-C8127227B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8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apps/maker/model-driven-apps/embed-canvas-app-in-for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ynamics365/customer-engagement/admin/performance-tuning-and-optimization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microsoft.com/en-us/powerapps/maker/common-data-service/api-limits-overview" TargetMode="External"/><Relationship Id="rId5" Type="http://schemas.openxmlformats.org/officeDocument/2006/relationships/hyperlink" Target="https://docs.microsoft.com/en-us/dynamics365/customer-engagement/admin/manage-configuration-data" TargetMode="External"/><Relationship Id="rId4" Type="http://schemas.openxmlformats.org/officeDocument/2006/relationships/hyperlink" Target="https://docs.microsoft.com/en-us/dynamics365/customer-engagement/admin/deploy-packages-using-package-deployer-windows-powershell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platform/admin/capacity-storag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en-us/power-platform/admin/analytics-powerapp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4F0E8ADD-5317-4C14-B1BC-530D7C569EEA}" type="datetime8">
              <a:rPr lang="en-US" smtClean="0"/>
              <a:t>8/25/2021 9:36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94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4F0E8ADD-5317-4C14-B1BC-530D7C569EEA}" type="datetime8">
              <a:rPr lang="en-US" smtClean="0"/>
              <a:t>8/25/2021 9:36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40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6B356-2F22-40D0-A92B-C8127227BB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04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dirty="0"/>
              <a:t>=========================</a:t>
            </a:r>
          </a:p>
          <a:p>
            <a:r>
              <a:rPr lang="en-US" b="1" dirty="0"/>
              <a:t>Why are we asking this information?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your development strategy (Waterfall, Agile, Iterative?)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Have you read the ALM whitepaper? https://www.microsoft.com/en-us/download/details.aspx?id=57777%20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Have you watched the ALM tech talk? https://infopedia.eventbuilder.com/event?eventid=l3e5h4&amp;source=Dynamics-365-FastTrack-Tech-Talks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=========================</a:t>
            </a:r>
          </a:p>
          <a:p>
            <a:r>
              <a:rPr lang="en-US" b="1" dirty="0"/>
              <a:t>What we’ll do with this information?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=========================</a:t>
            </a:r>
          </a:p>
          <a:p>
            <a:r>
              <a:rPr lang="en-US" b="1" dirty="0"/>
              <a:t>FAQ: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406034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0BD91-A332-4638-9D55-E1550E13BA63}" type="datetime8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 9:36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0164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=========================</a:t>
            </a:r>
          </a:p>
          <a:p>
            <a:r>
              <a:rPr lang="en-US" b="1"/>
              <a:t>Why are we asking this information?</a:t>
            </a:r>
          </a:p>
          <a:p>
            <a:r>
              <a:rPr lang="en-US"/>
              <a:t>Embedding CDA in MDA </a:t>
            </a:r>
            <a:r>
              <a:rPr lang="en-US">
                <a:hlinkClick r:id="rId3"/>
              </a:rPr>
              <a:t>https://docs.microsoft.com/en-us/powerapps/maker/model-driven-apps/embed-canvas-app-in-form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=========================</a:t>
            </a:r>
          </a:p>
          <a:p>
            <a:r>
              <a:rPr lang="en-US" b="1"/>
              <a:t>What we’ll do with this information?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=========================</a:t>
            </a:r>
          </a:p>
          <a:p>
            <a:r>
              <a:rPr lang="en-US" b="1"/>
              <a:t>FAQ:</a:t>
            </a:r>
          </a:p>
          <a:p>
            <a:endParaRPr lang="pt-P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406034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0BD91-A332-4638-9D55-E1550E13BA63}" type="datetime8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 9:36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4476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=========================</a:t>
            </a:r>
          </a:p>
          <a:p>
            <a:r>
              <a:rPr lang="en-US" b="1"/>
              <a:t>Why are we asking this information?</a:t>
            </a:r>
          </a:p>
          <a:p>
            <a:r>
              <a:rPr lang="en-US"/>
              <a:t>Are you using Solution checker?   https://docs.microsoft.com/en-us/powerapps/maker/common-data-service/use-powerapps-checker</a:t>
            </a:r>
          </a:p>
          <a:p>
            <a:r>
              <a:rPr lang="en-US"/>
              <a:t>Are you using Solution packager?  https://www.nuget.org/packages/Microsoft.CrmSdk.CoreTools</a:t>
            </a:r>
          </a:p>
          <a:p>
            <a:r>
              <a:rPr lang="en-US"/>
              <a:t>Are you aware of how managed and unmanaged solutions stack on top of each other? https://docs.microsoft.com/en-us/powerapps/maker/common-data-service/solutions-overview</a:t>
            </a:r>
          </a:p>
          <a:p>
            <a:r>
              <a:rPr lang="en-US"/>
              <a:t>If you are have multiple developers working in the environment, what approach will you take to support this?  Multiple development instances?  How will they synchronize?</a:t>
            </a:r>
          </a:p>
          <a:p>
            <a:r>
              <a:rPr lang="en-US">
                <a:cs typeface="Calibri" panose="020F0502020204030204"/>
              </a:rPr>
              <a:t>Build tools </a:t>
            </a:r>
            <a:r>
              <a:rPr lang="en-US"/>
              <a:t>https://docs.microsoft.com/en-us/powerapps/developer/common-data-service/build-tools-overview</a:t>
            </a:r>
          </a:p>
          <a:p>
            <a:endParaRPr lang="en-US"/>
          </a:p>
          <a:p>
            <a:r>
              <a:rPr lang="en-US"/>
              <a:t>=========================</a:t>
            </a:r>
          </a:p>
          <a:p>
            <a:r>
              <a:rPr lang="en-US" b="1"/>
              <a:t>What we’ll do with this information?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=========================</a:t>
            </a:r>
          </a:p>
          <a:p>
            <a:r>
              <a:rPr lang="en-US" b="1"/>
              <a:t>FAQ:</a:t>
            </a:r>
          </a:p>
          <a:p>
            <a:endParaRPr lang="pt-P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406034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0BD91-A332-4638-9D55-E1550E13BA63}" type="datetime8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 9:36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6054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dirty="0"/>
              <a:t>=========================</a:t>
            </a:r>
          </a:p>
          <a:p>
            <a:r>
              <a:rPr lang="en-US" b="1" dirty="0"/>
              <a:t>Why are we asking this information?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=========================</a:t>
            </a:r>
          </a:p>
          <a:p>
            <a:r>
              <a:rPr lang="en-US" b="1" dirty="0"/>
              <a:t>What we’ll do with this information?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=========================</a:t>
            </a:r>
          </a:p>
          <a:p>
            <a:r>
              <a:rPr lang="en-US" b="1" dirty="0"/>
              <a:t>FAQ:</a:t>
            </a:r>
          </a:p>
          <a:p>
            <a:endParaRPr lang="pt-PT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406034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0BD91-A332-4638-9D55-E1550E13BA63}" type="datetime8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 9:36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1128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=========================</a:t>
            </a:r>
          </a:p>
          <a:p>
            <a:r>
              <a:rPr lang="en-US" b="1"/>
              <a:t>Why are we asking this information?</a:t>
            </a:r>
            <a:endParaRPr lang="en-US" b="1">
              <a:cs typeface="Calibri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/>
              <a:t>Did you take all the precautions to prevent non-prod environment affecting Production environments? Ex: Prevent emails to be sent to customers during UAT.</a:t>
            </a:r>
            <a:endParaRPr lang="en-US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Performance link:  </a:t>
            </a:r>
            <a:r>
              <a:rPr lang="en-US">
                <a:hlinkClick r:id="rId3"/>
              </a:rPr>
              <a:t>https://docs.microsoft.com/en-us/dynamics365/customer-engagement/admin/performance-tuning-and-optimization</a:t>
            </a:r>
            <a:endParaRPr lang="en-US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Package Deployer:  </a:t>
            </a:r>
            <a:r>
              <a:rPr lang="en-US"/>
              <a:t> </a:t>
            </a:r>
            <a:endParaRPr lang="en-US">
              <a:cs typeface="Calibri"/>
            </a:endParaRPr>
          </a:p>
          <a:p>
            <a:pPr lvl="1"/>
            <a:r>
              <a:rPr lang="en-US">
                <a:hlinkClick r:id="rId4"/>
              </a:rPr>
              <a:t>https://docs.microsoft.com/en-us/dynamics365/customer-engagement/admin/deploy-packages-using-package-deployer-windows-powershell</a:t>
            </a:r>
            <a:endParaRPr lang="en-US"/>
          </a:p>
          <a:p>
            <a:r>
              <a:rPr lang="en-US">
                <a:hlinkClick r:id="" action="ppaction://noaction"/>
              </a:rPr>
              <a:t>https://www.youtube.com/watch?v=R18HOh2j40k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In many cases it is important to migrate data with the GUID to support plugins/workflows, etc.</a:t>
            </a:r>
            <a:endParaRPr lang="en-US">
              <a:cs typeface="Calibri"/>
            </a:endParaRPr>
          </a:p>
          <a:p>
            <a:r>
              <a:rPr lang="en-US"/>
              <a:t>Configuration migration tool link:  </a:t>
            </a:r>
            <a:endParaRPr lang="en-US">
              <a:cs typeface="Calibri" panose="020F0502020204030204"/>
            </a:endParaRPr>
          </a:p>
          <a:p>
            <a:r>
              <a:rPr lang="en-US">
                <a:hlinkClick r:id="rId5"/>
              </a:rPr>
              <a:t>https://docs.microsoft.com/en-us/dynamics365/customer-engagement/admin/manage-configuration-data</a:t>
            </a:r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API Limits </a:t>
            </a:r>
            <a:r>
              <a:rPr lang="en-US">
                <a:hlinkClick r:id="rId6"/>
              </a:rPr>
              <a:t>https://docs.microsoft.com/en-us/powerapps/maker/common-data-service/api-limits-overview</a:t>
            </a: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>
              <a:cs typeface="Calibri" panose="020F0502020204030204"/>
            </a:endParaRPr>
          </a:p>
          <a:p>
            <a:endParaRPr lang="en-US"/>
          </a:p>
          <a:p>
            <a:r>
              <a:rPr lang="en-US"/>
              <a:t>=========================</a:t>
            </a:r>
            <a:endParaRPr lang="en-US">
              <a:cs typeface="Calibri"/>
            </a:endParaRPr>
          </a:p>
          <a:p>
            <a:r>
              <a:rPr lang="en-US" b="1"/>
              <a:t>What we’ll do with this information?</a:t>
            </a:r>
            <a:endParaRPr lang="en-US" b="1">
              <a:cs typeface="Calibri"/>
            </a:endParaRPr>
          </a:p>
          <a:p>
            <a:endParaRPr lang="en-US"/>
          </a:p>
          <a:p>
            <a:endParaRPr lang="en-US"/>
          </a:p>
          <a:p>
            <a:r>
              <a:rPr lang="en-US"/>
              <a:t>=========================</a:t>
            </a:r>
            <a:endParaRPr lang="en-US">
              <a:cs typeface="Calibri"/>
            </a:endParaRPr>
          </a:p>
          <a:p>
            <a:r>
              <a:rPr lang="en-US" b="1"/>
              <a:t>FAQ:</a:t>
            </a:r>
            <a:endParaRPr lang="en-US" b="1">
              <a:cs typeface="Calibri"/>
            </a:endParaRPr>
          </a:p>
          <a:p>
            <a:r>
              <a:rPr lang="pt-PT"/>
              <a:t>Optimization suggestions:  https://docs.microsoft.com/en-us/dynamics365/customer-engagement/admin/performance-tuning-and-optimization</a:t>
            </a:r>
            <a:endParaRPr lang="pt-PT">
              <a:cs typeface="Calibri"/>
            </a:endParaRPr>
          </a:p>
          <a:p>
            <a:endParaRPr lang="pt-P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406034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0BD91-A332-4638-9D55-E1550E13BA63}" type="datetime8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 9:36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979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=========================</a:t>
            </a:r>
          </a:p>
          <a:p>
            <a:r>
              <a:rPr lang="en-US" b="1"/>
              <a:t>Why are we asking this information?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Enhancements – where are requirements tracked?  Is there traceability from requirement to deploy through testing?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Bug fixes – Will you use patches?  Which environment will be used to develop the patch?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=========================</a:t>
            </a:r>
          </a:p>
          <a:p>
            <a:r>
              <a:rPr lang="en-US" b="1"/>
              <a:t>What we’ll do with this information?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=========================</a:t>
            </a:r>
          </a:p>
          <a:p>
            <a:r>
              <a:rPr lang="en-US" b="1"/>
              <a:t>FAQ:</a:t>
            </a:r>
          </a:p>
          <a:p>
            <a:endParaRPr lang="pt-P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406034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0BD91-A332-4638-9D55-E1550E13BA63}" type="datetime8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 9:36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612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=========================</a:t>
            </a:r>
          </a:p>
          <a:p>
            <a:r>
              <a:rPr lang="en-US" b="1"/>
              <a:t>Why are we asking this information?</a:t>
            </a:r>
            <a:endParaRPr lang="en-US" b="1">
              <a:cs typeface="Calibri"/>
            </a:endParaRPr>
          </a:p>
          <a:p>
            <a:r>
              <a:rPr lang="en-US"/>
              <a:t>capacity report in the PowerApps Admin Center  </a:t>
            </a:r>
            <a:r>
              <a:rPr lang="en-US">
                <a:hlinkClick r:id="rId3"/>
              </a:rPr>
              <a:t>https://docs.microsoft.com/en-us/power-platform/admin/capacity-storage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Analytics report </a:t>
            </a:r>
            <a:r>
              <a:rPr lang="en-US"/>
              <a:t> </a:t>
            </a:r>
          </a:p>
          <a:p>
            <a:r>
              <a:rPr lang="en-US">
                <a:hlinkClick r:id="rId4"/>
              </a:rPr>
              <a:t>https://docs.microsoft.com/en-us/power-platform/admin/analytics-powerapps</a:t>
            </a:r>
            <a:endParaRPr lang="en-US"/>
          </a:p>
          <a:p>
            <a:r>
              <a:rPr lang="en-US">
                <a:cs typeface="Calibri" panose="020F0502020204030204"/>
              </a:rPr>
              <a:t>If the flag on workflows is not set, </a:t>
            </a:r>
            <a:r>
              <a:rPr lang="en-US"/>
              <a:t>the system jobs (</a:t>
            </a:r>
            <a:r>
              <a:rPr lang="en-US" err="1"/>
              <a:t>Asynch</a:t>
            </a:r>
            <a:r>
              <a:rPr lang="en-US"/>
              <a:t> table) can grow and create performance issues and increase database storage</a:t>
            </a:r>
          </a:p>
          <a:p>
            <a:endParaRPr lang="en-US">
              <a:cs typeface="Calibri" panose="020F0502020204030204"/>
            </a:endParaRPr>
          </a:p>
          <a:p>
            <a:r>
              <a:rPr lang="en-US"/>
              <a:t> </a:t>
            </a:r>
          </a:p>
          <a:p>
            <a:endParaRPr lang="en-US">
              <a:cs typeface="Calibri"/>
            </a:endParaRPr>
          </a:p>
          <a:p>
            <a:r>
              <a:rPr lang="en-US"/>
              <a:t> 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/>
          </a:p>
          <a:p>
            <a:r>
              <a:rPr lang="en-US"/>
              <a:t>=========================</a:t>
            </a:r>
            <a:endParaRPr lang="en-US">
              <a:cs typeface="Calibri"/>
            </a:endParaRPr>
          </a:p>
          <a:p>
            <a:r>
              <a:rPr lang="en-US" b="1"/>
              <a:t>What we’ll do with this information?</a:t>
            </a:r>
            <a:endParaRPr lang="en-US" b="1">
              <a:cs typeface="Calibri"/>
            </a:endParaRPr>
          </a:p>
          <a:p>
            <a:endParaRPr lang="en-US"/>
          </a:p>
          <a:p>
            <a:endParaRPr lang="en-US"/>
          </a:p>
          <a:p>
            <a:r>
              <a:rPr lang="en-US"/>
              <a:t>=========================</a:t>
            </a:r>
            <a:endParaRPr lang="en-US">
              <a:cs typeface="Calibri"/>
            </a:endParaRPr>
          </a:p>
          <a:p>
            <a:r>
              <a:rPr lang="en-US" b="1"/>
              <a:t>FAQ:</a:t>
            </a:r>
            <a:endParaRPr lang="en-US" b="1">
              <a:cs typeface="Calibri"/>
            </a:endParaRPr>
          </a:p>
          <a:p>
            <a:r>
              <a:rPr lang="pt-PT">
                <a:hlinkClick r:id="rId4"/>
              </a:rPr>
              <a:t>https://docs.microsoft.com/en-us/power-platform/admin/analytics-powerapps</a:t>
            </a:r>
            <a:endParaRPr lang="pt-PT">
              <a:cs typeface="Calibri"/>
              <a:hlinkClick r:id="rId4"/>
            </a:endParaRPr>
          </a:p>
          <a:p>
            <a:endParaRPr lang="pt-PT">
              <a:cs typeface="Calibri"/>
            </a:endParaRPr>
          </a:p>
          <a:p>
            <a:endParaRPr lang="pt-PT">
              <a:cs typeface="Calibri"/>
            </a:endParaRPr>
          </a:p>
          <a:p>
            <a:r>
              <a:rPr lang="pt-PT" err="1">
                <a:cs typeface="Calibri"/>
              </a:rPr>
              <a:t>What</a:t>
            </a:r>
            <a:r>
              <a:rPr lang="pt-PT">
                <a:cs typeface="Calibri"/>
              </a:rPr>
              <a:t> </a:t>
            </a:r>
            <a:r>
              <a:rPr lang="pt-PT" err="1">
                <a:cs typeface="Calibri"/>
              </a:rPr>
              <a:t>amount</a:t>
            </a:r>
            <a:r>
              <a:rPr lang="pt-PT">
                <a:cs typeface="Calibri"/>
              </a:rPr>
              <a:t> </a:t>
            </a:r>
            <a:r>
              <a:rPr lang="pt-PT" err="1">
                <a:cs typeface="Calibri"/>
              </a:rPr>
              <a:t>of</a:t>
            </a:r>
            <a:r>
              <a:rPr lang="pt-PT">
                <a:cs typeface="Calibri"/>
              </a:rPr>
              <a:t> data are </a:t>
            </a:r>
            <a:r>
              <a:rPr lang="pt-PT" err="1">
                <a:cs typeface="Calibri"/>
              </a:rPr>
              <a:t>you</a:t>
            </a:r>
            <a:r>
              <a:rPr lang="pt-PT">
                <a:cs typeface="Calibri"/>
              </a:rPr>
              <a:t> </a:t>
            </a:r>
            <a:r>
              <a:rPr lang="pt-PT" err="1">
                <a:cs typeface="Calibri"/>
              </a:rPr>
              <a:t>planning</a:t>
            </a:r>
            <a:r>
              <a:rPr lang="pt-PT">
                <a:cs typeface="Calibri"/>
              </a:rPr>
              <a:t> to </a:t>
            </a:r>
            <a:r>
              <a:rPr lang="pt-PT" err="1">
                <a:cs typeface="Calibri"/>
              </a:rPr>
              <a:t>have</a:t>
            </a:r>
            <a:r>
              <a:rPr lang="pt-PT">
                <a:cs typeface="Calibri"/>
              </a:rPr>
              <a:t> per </a:t>
            </a:r>
            <a:r>
              <a:rPr lang="pt-PT" err="1">
                <a:cs typeface="Calibri"/>
              </a:rPr>
              <a:t>instance</a:t>
            </a:r>
            <a:r>
              <a:rPr lang="pt-PT">
                <a:cs typeface="Calibri"/>
              </a:rPr>
              <a:t> ( </a:t>
            </a:r>
            <a:r>
              <a:rPr lang="pt-PT" err="1">
                <a:cs typeface="Calibri"/>
              </a:rPr>
              <a:t>Dev</a:t>
            </a:r>
            <a:r>
              <a:rPr lang="pt-PT">
                <a:cs typeface="Calibri"/>
              </a:rPr>
              <a:t>, </a:t>
            </a:r>
            <a:r>
              <a:rPr lang="pt-PT" err="1">
                <a:cs typeface="Calibri"/>
              </a:rPr>
              <a:t>Test</a:t>
            </a:r>
            <a:r>
              <a:rPr lang="pt-PT">
                <a:cs typeface="Calibri"/>
              </a:rPr>
              <a:t>, </a:t>
            </a:r>
            <a:r>
              <a:rPr lang="pt-PT" err="1">
                <a:cs typeface="Calibri"/>
              </a:rPr>
              <a:t>PerfTest</a:t>
            </a:r>
            <a:r>
              <a:rPr lang="pt-PT">
                <a:cs typeface="Calibri"/>
              </a:rPr>
              <a:t>, </a:t>
            </a:r>
            <a:r>
              <a:rPr lang="pt-PT" err="1">
                <a:cs typeface="Calibri"/>
              </a:rPr>
              <a:t>Prod</a:t>
            </a:r>
            <a:r>
              <a:rPr lang="pt-PT">
                <a:cs typeface="Calibri"/>
              </a:rPr>
              <a:t>, etc.)?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406034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0BD91-A332-4638-9D55-E1550E13BA63}" type="datetime8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 9:36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218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 Photo_O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29527B2-D526-4CEB-A7B6-E8A2DC1A678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943600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29527B2-D526-4CEB-A7B6-E8A2DC1A67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B6248D34-F62C-43CD-9EBC-A7D85B85CCAA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800" b="0" i="0" baseline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bold" panose="020B0702040204020203" pitchFamily="34" charset="0"/>
              <a:ea typeface="+mn-ea"/>
              <a:cs typeface="Segoe UI" pitchFamily="34" charset="0"/>
              <a:sym typeface="Segoe UI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CC72C4-9FBB-4672-BA4F-80A72E7EE7D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12110"/>
            <a:ext cx="12192000" cy="683378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925D7E7-2E5D-4A14-A0B0-6CBD592C2D7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30956" y="-12699"/>
            <a:ext cx="5943600" cy="68706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3" y="2077789"/>
            <a:ext cx="5825213" cy="1793104"/>
          </a:xfrm>
          <a:noFill/>
        </p:spPr>
        <p:txBody>
          <a:bodyPr lIns="146304" tIns="91440" rIns="146304" bIns="91440" anchor="t" anchorCtr="0"/>
          <a:lstStyle>
            <a:lvl1pPr>
              <a:defRPr sz="4800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927231"/>
            <a:ext cx="5826717" cy="715107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24457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100" baseline="0" dirty="0">
                <a:ln w="3175"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115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41177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2325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pos="2045">
          <p15:clr>
            <a:srgbClr val="FBAE40"/>
          </p15:clr>
        </p15:guide>
        <p15:guide id="2" pos="578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AD59570-D98B-4F7B-80B6-9471B2041BB8}"/>
              </a:ext>
            </a:extLst>
          </p:cNvPr>
          <p:cNvGrpSpPr/>
          <p:nvPr/>
        </p:nvGrpSpPr>
        <p:grpSpPr>
          <a:xfrm rot="5400000">
            <a:off x="10042168" y="2339070"/>
            <a:ext cx="5409049" cy="730911"/>
            <a:chOff x="3184538" y="0"/>
            <a:chExt cx="9389529" cy="1461567"/>
          </a:xfrm>
        </p:grpSpPr>
        <p:sp>
          <p:nvSpPr>
            <p:cNvPr id="25" name="Shape 4961">
              <a:extLst>
                <a:ext uri="{FF2B5EF4-FFF2-40B4-BE49-F238E27FC236}">
                  <a16:creationId xmlns:a16="http://schemas.microsoft.com/office/drawing/2014/main" id="{2E9321FE-8B80-4A65-A4F1-0A9A645DC267}"/>
                </a:ext>
              </a:extLst>
            </p:cNvPr>
            <p:cNvSpPr/>
            <p:nvPr userDrawn="1"/>
          </p:nvSpPr>
          <p:spPr>
            <a:xfrm>
              <a:off x="4189057" y="0"/>
              <a:ext cx="2006917" cy="881533"/>
            </a:xfrm>
            <a:custGeom>
              <a:avLst/>
              <a:gdLst/>
              <a:ahLst/>
              <a:cxnLst/>
              <a:rect l="0" t="0" r="0" b="0"/>
              <a:pathLst>
                <a:path w="2006917" h="881533">
                  <a:moveTo>
                    <a:pt x="0" y="881533"/>
                  </a:moveTo>
                  <a:lnTo>
                    <a:pt x="2006917" y="881533"/>
                  </a:lnTo>
                  <a:lnTo>
                    <a:pt x="20069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175" cap="flat">
              <a:noFill/>
              <a:miter lim="100000"/>
            </a:ln>
          </p:spPr>
          <p:style>
            <a:lnRef idx="1">
              <a:srgbClr val="3C3C4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Shape 34744">
              <a:extLst>
                <a:ext uri="{FF2B5EF4-FFF2-40B4-BE49-F238E27FC236}">
                  <a16:creationId xmlns:a16="http://schemas.microsoft.com/office/drawing/2014/main" id="{2A233076-34B9-428C-BA8D-CDA63AA548EE}"/>
                </a:ext>
              </a:extLst>
            </p:cNvPr>
            <p:cNvSpPr/>
            <p:nvPr userDrawn="1"/>
          </p:nvSpPr>
          <p:spPr>
            <a:xfrm>
              <a:off x="7381545" y="0"/>
              <a:ext cx="2006918" cy="881533"/>
            </a:xfrm>
            <a:custGeom>
              <a:avLst/>
              <a:gdLst/>
              <a:ahLst/>
              <a:cxnLst/>
              <a:rect l="0" t="0" r="0" b="0"/>
              <a:pathLst>
                <a:path w="2006918" h="881533">
                  <a:moveTo>
                    <a:pt x="0" y="0"/>
                  </a:moveTo>
                  <a:lnTo>
                    <a:pt x="2006918" y="0"/>
                  </a:lnTo>
                  <a:lnTo>
                    <a:pt x="2006918" y="881533"/>
                  </a:lnTo>
                  <a:lnTo>
                    <a:pt x="0" y="881533"/>
                  </a:lnTo>
                  <a:lnTo>
                    <a:pt x="0" y="0"/>
                  </a:lnTo>
                </a:path>
              </a:pathLst>
            </a:custGeom>
            <a:ln w="0" cap="flat">
              <a:noFill/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827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Shape 34745">
              <a:extLst>
                <a:ext uri="{FF2B5EF4-FFF2-40B4-BE49-F238E27FC236}">
                  <a16:creationId xmlns:a16="http://schemas.microsoft.com/office/drawing/2014/main" id="{E534E280-234A-4D24-8D84-2EF3AE4ABD87}"/>
                </a:ext>
              </a:extLst>
            </p:cNvPr>
            <p:cNvSpPr/>
            <p:nvPr userDrawn="1"/>
          </p:nvSpPr>
          <p:spPr>
            <a:xfrm>
              <a:off x="10566082" y="0"/>
              <a:ext cx="2006918" cy="881533"/>
            </a:xfrm>
            <a:custGeom>
              <a:avLst/>
              <a:gdLst/>
              <a:ahLst/>
              <a:cxnLst/>
              <a:rect l="0" t="0" r="0" b="0"/>
              <a:pathLst>
                <a:path w="2006918" h="881533">
                  <a:moveTo>
                    <a:pt x="0" y="0"/>
                  </a:moveTo>
                  <a:lnTo>
                    <a:pt x="2006918" y="0"/>
                  </a:lnTo>
                  <a:lnTo>
                    <a:pt x="2006918" y="881533"/>
                  </a:lnTo>
                  <a:lnTo>
                    <a:pt x="0" y="881533"/>
                  </a:lnTo>
                  <a:lnTo>
                    <a:pt x="0" y="0"/>
                  </a:lnTo>
                </a:path>
              </a:pathLst>
            </a:custGeom>
            <a:ln w="0" cap="flat">
              <a:noFill/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C3C4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Shape 34746">
              <a:extLst>
                <a:ext uri="{FF2B5EF4-FFF2-40B4-BE49-F238E27FC236}">
                  <a16:creationId xmlns:a16="http://schemas.microsoft.com/office/drawing/2014/main" id="{D6C72A1A-A69A-4D6B-93DB-F5A42D5DC3A4}"/>
                </a:ext>
              </a:extLst>
            </p:cNvPr>
            <p:cNvSpPr/>
            <p:nvPr userDrawn="1"/>
          </p:nvSpPr>
          <p:spPr>
            <a:xfrm>
              <a:off x="3184538" y="0"/>
              <a:ext cx="1001878" cy="881533"/>
            </a:xfrm>
            <a:custGeom>
              <a:avLst/>
              <a:gdLst/>
              <a:ahLst/>
              <a:cxnLst/>
              <a:rect l="0" t="0" r="0" b="0"/>
              <a:pathLst>
                <a:path w="1001878" h="881533">
                  <a:moveTo>
                    <a:pt x="0" y="0"/>
                  </a:moveTo>
                  <a:lnTo>
                    <a:pt x="1001878" y="0"/>
                  </a:lnTo>
                  <a:lnTo>
                    <a:pt x="1001878" y="881533"/>
                  </a:lnTo>
                  <a:lnTo>
                    <a:pt x="0" y="881533"/>
                  </a:lnTo>
                  <a:lnTo>
                    <a:pt x="0" y="0"/>
                  </a:lnTo>
                </a:path>
              </a:pathLst>
            </a:custGeom>
            <a:ln w="0" cap="flat">
              <a:noFill/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827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Shape 34747">
              <a:extLst>
                <a:ext uri="{FF2B5EF4-FFF2-40B4-BE49-F238E27FC236}">
                  <a16:creationId xmlns:a16="http://schemas.microsoft.com/office/drawing/2014/main" id="{DFCB0D70-8AB5-4852-A6CD-D0898F48DC48}"/>
                </a:ext>
              </a:extLst>
            </p:cNvPr>
            <p:cNvSpPr/>
            <p:nvPr userDrawn="1"/>
          </p:nvSpPr>
          <p:spPr>
            <a:xfrm>
              <a:off x="3184538" y="1061517"/>
              <a:ext cx="1001878" cy="400050"/>
            </a:xfrm>
            <a:custGeom>
              <a:avLst/>
              <a:gdLst/>
              <a:ahLst/>
              <a:cxnLst/>
              <a:rect l="0" t="0" r="0" b="0"/>
              <a:pathLst>
                <a:path w="1001878" h="400050">
                  <a:moveTo>
                    <a:pt x="0" y="0"/>
                  </a:moveTo>
                  <a:lnTo>
                    <a:pt x="1001878" y="0"/>
                  </a:lnTo>
                  <a:lnTo>
                    <a:pt x="1001878" y="400050"/>
                  </a:lnTo>
                  <a:lnTo>
                    <a:pt x="0" y="400050"/>
                  </a:lnTo>
                  <a:lnTo>
                    <a:pt x="0" y="0"/>
                  </a:lnTo>
                </a:path>
              </a:pathLst>
            </a:custGeom>
            <a:ln w="0" cap="flat">
              <a:noFill/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827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Shape 34748">
              <a:extLst>
                <a:ext uri="{FF2B5EF4-FFF2-40B4-BE49-F238E27FC236}">
                  <a16:creationId xmlns:a16="http://schemas.microsoft.com/office/drawing/2014/main" id="{FF3E8AEE-5EB8-4FCB-9345-7436A01B5037}"/>
                </a:ext>
              </a:extLst>
            </p:cNvPr>
            <p:cNvSpPr/>
            <p:nvPr userDrawn="1"/>
          </p:nvSpPr>
          <p:spPr>
            <a:xfrm>
              <a:off x="4187469" y="1061517"/>
              <a:ext cx="1001878" cy="400050"/>
            </a:xfrm>
            <a:custGeom>
              <a:avLst/>
              <a:gdLst/>
              <a:ahLst/>
              <a:cxnLst/>
              <a:rect l="0" t="0" r="0" b="0"/>
              <a:pathLst>
                <a:path w="1001878" h="400050">
                  <a:moveTo>
                    <a:pt x="0" y="0"/>
                  </a:moveTo>
                  <a:lnTo>
                    <a:pt x="1001878" y="0"/>
                  </a:lnTo>
                  <a:lnTo>
                    <a:pt x="1001878" y="400050"/>
                  </a:lnTo>
                  <a:lnTo>
                    <a:pt x="0" y="400050"/>
                  </a:lnTo>
                  <a:lnTo>
                    <a:pt x="0" y="0"/>
                  </a:lnTo>
                </a:path>
              </a:pathLst>
            </a:custGeom>
            <a:ln w="0" cap="flat">
              <a:noFill/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0E5D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Shape 34749">
              <a:extLst>
                <a:ext uri="{FF2B5EF4-FFF2-40B4-BE49-F238E27FC236}">
                  <a16:creationId xmlns:a16="http://schemas.microsoft.com/office/drawing/2014/main" id="{0F6F9298-4267-424F-9DE8-A04E5D92C3F2}"/>
                </a:ext>
              </a:extLst>
            </p:cNvPr>
            <p:cNvSpPr/>
            <p:nvPr userDrawn="1"/>
          </p:nvSpPr>
          <p:spPr>
            <a:xfrm>
              <a:off x="7378370" y="1061517"/>
              <a:ext cx="1001865" cy="400050"/>
            </a:xfrm>
            <a:custGeom>
              <a:avLst/>
              <a:gdLst/>
              <a:ahLst/>
              <a:cxnLst/>
              <a:rect l="0" t="0" r="0" b="0"/>
              <a:pathLst>
                <a:path w="1001865" h="400050">
                  <a:moveTo>
                    <a:pt x="0" y="0"/>
                  </a:moveTo>
                  <a:lnTo>
                    <a:pt x="1001865" y="0"/>
                  </a:lnTo>
                  <a:lnTo>
                    <a:pt x="1001865" y="400050"/>
                  </a:lnTo>
                  <a:lnTo>
                    <a:pt x="0" y="400050"/>
                  </a:lnTo>
                  <a:lnTo>
                    <a:pt x="0" y="0"/>
                  </a:lnTo>
                </a:path>
              </a:pathLst>
            </a:custGeom>
            <a:ln w="0" cap="flat">
              <a:noFill/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0E5D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Shape 34750">
              <a:extLst>
                <a:ext uri="{FF2B5EF4-FFF2-40B4-BE49-F238E27FC236}">
                  <a16:creationId xmlns:a16="http://schemas.microsoft.com/office/drawing/2014/main" id="{F3A82740-A27D-419A-9071-C99151F8EC7A}"/>
                </a:ext>
              </a:extLst>
            </p:cNvPr>
            <p:cNvSpPr/>
            <p:nvPr userDrawn="1"/>
          </p:nvSpPr>
          <p:spPr>
            <a:xfrm>
              <a:off x="10569257" y="1061517"/>
              <a:ext cx="1001878" cy="400050"/>
            </a:xfrm>
            <a:custGeom>
              <a:avLst/>
              <a:gdLst/>
              <a:ahLst/>
              <a:cxnLst/>
              <a:rect l="0" t="0" r="0" b="0"/>
              <a:pathLst>
                <a:path w="1001878" h="400050">
                  <a:moveTo>
                    <a:pt x="0" y="0"/>
                  </a:moveTo>
                  <a:lnTo>
                    <a:pt x="1001878" y="0"/>
                  </a:lnTo>
                  <a:lnTo>
                    <a:pt x="1001878" y="400050"/>
                  </a:lnTo>
                  <a:lnTo>
                    <a:pt x="0" y="400050"/>
                  </a:lnTo>
                  <a:lnTo>
                    <a:pt x="0" y="0"/>
                  </a:lnTo>
                </a:path>
              </a:pathLst>
            </a:custGeom>
            <a:ln w="0" cap="flat">
              <a:noFill/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5757A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Shape 34751">
              <a:extLst>
                <a:ext uri="{FF2B5EF4-FFF2-40B4-BE49-F238E27FC236}">
                  <a16:creationId xmlns:a16="http://schemas.microsoft.com/office/drawing/2014/main" id="{C6EC78F6-2F73-4674-9D1F-BAAF8641F52B}"/>
                </a:ext>
              </a:extLst>
            </p:cNvPr>
            <p:cNvSpPr/>
            <p:nvPr userDrawn="1"/>
          </p:nvSpPr>
          <p:spPr>
            <a:xfrm>
              <a:off x="5189347" y="1061517"/>
              <a:ext cx="1001865" cy="400050"/>
            </a:xfrm>
            <a:custGeom>
              <a:avLst/>
              <a:gdLst/>
              <a:ahLst/>
              <a:cxnLst/>
              <a:rect l="0" t="0" r="0" b="0"/>
              <a:pathLst>
                <a:path w="1001865" h="400050">
                  <a:moveTo>
                    <a:pt x="0" y="0"/>
                  </a:moveTo>
                  <a:lnTo>
                    <a:pt x="1001865" y="0"/>
                  </a:lnTo>
                  <a:lnTo>
                    <a:pt x="1001865" y="400050"/>
                  </a:lnTo>
                  <a:lnTo>
                    <a:pt x="0" y="400050"/>
                  </a:lnTo>
                  <a:lnTo>
                    <a:pt x="0" y="0"/>
                  </a:lnTo>
                </a:path>
              </a:pathLst>
            </a:custGeom>
            <a:ln w="0" cap="flat">
              <a:noFill/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C3C4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Shape 34752">
              <a:extLst>
                <a:ext uri="{FF2B5EF4-FFF2-40B4-BE49-F238E27FC236}">
                  <a16:creationId xmlns:a16="http://schemas.microsoft.com/office/drawing/2014/main" id="{61B8BD4B-7E5A-4D1B-A617-35C9B0BB9FFB}"/>
                </a:ext>
              </a:extLst>
            </p:cNvPr>
            <p:cNvSpPr/>
            <p:nvPr userDrawn="1"/>
          </p:nvSpPr>
          <p:spPr>
            <a:xfrm>
              <a:off x="8380235" y="1061517"/>
              <a:ext cx="1001878" cy="400050"/>
            </a:xfrm>
            <a:custGeom>
              <a:avLst/>
              <a:gdLst/>
              <a:ahLst/>
              <a:cxnLst/>
              <a:rect l="0" t="0" r="0" b="0"/>
              <a:pathLst>
                <a:path w="1001878" h="400050">
                  <a:moveTo>
                    <a:pt x="0" y="0"/>
                  </a:moveTo>
                  <a:lnTo>
                    <a:pt x="1001878" y="0"/>
                  </a:lnTo>
                  <a:lnTo>
                    <a:pt x="1001878" y="400050"/>
                  </a:lnTo>
                  <a:lnTo>
                    <a:pt x="0" y="400050"/>
                  </a:lnTo>
                  <a:lnTo>
                    <a:pt x="0" y="0"/>
                  </a:lnTo>
                </a:path>
              </a:pathLst>
            </a:custGeom>
            <a:ln w="0" cap="flat">
              <a:noFill/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C3C4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Shape 34753">
              <a:extLst>
                <a:ext uri="{FF2B5EF4-FFF2-40B4-BE49-F238E27FC236}">
                  <a16:creationId xmlns:a16="http://schemas.microsoft.com/office/drawing/2014/main" id="{CDF8ED96-44E3-4FF9-BD37-088F4E4B7590}"/>
                </a:ext>
              </a:extLst>
            </p:cNvPr>
            <p:cNvSpPr/>
            <p:nvPr userDrawn="1"/>
          </p:nvSpPr>
          <p:spPr>
            <a:xfrm>
              <a:off x="9567380" y="1061517"/>
              <a:ext cx="1001878" cy="400050"/>
            </a:xfrm>
            <a:custGeom>
              <a:avLst/>
              <a:gdLst/>
              <a:ahLst/>
              <a:cxnLst/>
              <a:rect l="0" t="0" r="0" b="0"/>
              <a:pathLst>
                <a:path w="1001878" h="400050">
                  <a:moveTo>
                    <a:pt x="0" y="0"/>
                  </a:moveTo>
                  <a:lnTo>
                    <a:pt x="1001878" y="0"/>
                  </a:lnTo>
                  <a:lnTo>
                    <a:pt x="1001878" y="400050"/>
                  </a:lnTo>
                  <a:lnTo>
                    <a:pt x="0" y="400050"/>
                  </a:lnTo>
                  <a:lnTo>
                    <a:pt x="0" y="0"/>
                  </a:lnTo>
                </a:path>
              </a:pathLst>
            </a:custGeom>
            <a:ln w="0" cap="flat">
              <a:noFill/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0E5D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Shape 34754">
              <a:extLst>
                <a:ext uri="{FF2B5EF4-FFF2-40B4-BE49-F238E27FC236}">
                  <a16:creationId xmlns:a16="http://schemas.microsoft.com/office/drawing/2014/main" id="{33639B97-4EC8-4A96-8674-EC0CA6D35CCB}"/>
                </a:ext>
              </a:extLst>
            </p:cNvPr>
            <p:cNvSpPr/>
            <p:nvPr userDrawn="1"/>
          </p:nvSpPr>
          <p:spPr>
            <a:xfrm>
              <a:off x="9561564" y="0"/>
              <a:ext cx="1001878" cy="881533"/>
            </a:xfrm>
            <a:custGeom>
              <a:avLst/>
              <a:gdLst/>
              <a:ahLst/>
              <a:cxnLst/>
              <a:rect l="0" t="0" r="0" b="0"/>
              <a:pathLst>
                <a:path w="1001878" h="881533">
                  <a:moveTo>
                    <a:pt x="0" y="0"/>
                  </a:moveTo>
                  <a:lnTo>
                    <a:pt x="1001878" y="0"/>
                  </a:lnTo>
                  <a:lnTo>
                    <a:pt x="1001878" y="881533"/>
                  </a:lnTo>
                  <a:lnTo>
                    <a:pt x="0" y="881533"/>
                  </a:lnTo>
                  <a:lnTo>
                    <a:pt x="0" y="0"/>
                  </a:lnTo>
                </a:path>
              </a:pathLst>
            </a:custGeom>
            <a:ln w="0" cap="flat">
              <a:noFill/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0E5D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Shape 4980">
              <a:extLst>
                <a:ext uri="{FF2B5EF4-FFF2-40B4-BE49-F238E27FC236}">
                  <a16:creationId xmlns:a16="http://schemas.microsoft.com/office/drawing/2014/main" id="{7FEE606F-FA83-4898-9AAC-BAFFAA27B3D5}"/>
                </a:ext>
              </a:extLst>
            </p:cNvPr>
            <p:cNvSpPr/>
            <p:nvPr userDrawn="1"/>
          </p:nvSpPr>
          <p:spPr>
            <a:xfrm>
              <a:off x="6375438" y="1061517"/>
              <a:ext cx="1001878" cy="400050"/>
            </a:xfrm>
            <a:custGeom>
              <a:avLst/>
              <a:gdLst/>
              <a:ahLst/>
              <a:cxnLst/>
              <a:rect l="0" t="0" r="0" b="0"/>
              <a:pathLst>
                <a:path w="1001878" h="400050">
                  <a:moveTo>
                    <a:pt x="0" y="400050"/>
                  </a:moveTo>
                  <a:lnTo>
                    <a:pt x="1001878" y="400050"/>
                  </a:lnTo>
                  <a:lnTo>
                    <a:pt x="10018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175" cap="flat">
              <a:noFill/>
              <a:miter lim="100000"/>
            </a:ln>
          </p:spPr>
          <p:style>
            <a:lnRef idx="1">
              <a:srgbClr val="3C3C4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Shape 34755">
              <a:extLst>
                <a:ext uri="{FF2B5EF4-FFF2-40B4-BE49-F238E27FC236}">
                  <a16:creationId xmlns:a16="http://schemas.microsoft.com/office/drawing/2014/main" id="{AB6B6F4D-58DB-4DC8-BF07-D5A6F9C97644}"/>
                </a:ext>
              </a:extLst>
            </p:cNvPr>
            <p:cNvSpPr/>
            <p:nvPr userDrawn="1"/>
          </p:nvSpPr>
          <p:spPr>
            <a:xfrm>
              <a:off x="11572189" y="1061517"/>
              <a:ext cx="1001878" cy="400050"/>
            </a:xfrm>
            <a:custGeom>
              <a:avLst/>
              <a:gdLst/>
              <a:ahLst/>
              <a:cxnLst/>
              <a:rect l="0" t="0" r="0" b="0"/>
              <a:pathLst>
                <a:path w="1001878" h="400050">
                  <a:moveTo>
                    <a:pt x="0" y="0"/>
                  </a:moveTo>
                  <a:lnTo>
                    <a:pt x="1001878" y="0"/>
                  </a:lnTo>
                  <a:lnTo>
                    <a:pt x="1001878" y="400050"/>
                  </a:lnTo>
                  <a:lnTo>
                    <a:pt x="0" y="400050"/>
                  </a:lnTo>
                  <a:lnTo>
                    <a:pt x="0" y="0"/>
                  </a:lnTo>
                </a:path>
              </a:pathLst>
            </a:custGeom>
            <a:ln w="3175" cap="flat">
              <a:noFill/>
              <a:miter lim="100000"/>
            </a:ln>
          </p:spPr>
          <p:style>
            <a:lnRef idx="1">
              <a:srgbClr val="3C3C41"/>
            </a:lnRef>
            <a:fillRef idx="1">
              <a:srgbClr val="3C3C4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Shape 4982">
              <a:extLst>
                <a:ext uri="{FF2B5EF4-FFF2-40B4-BE49-F238E27FC236}">
                  <a16:creationId xmlns:a16="http://schemas.microsoft.com/office/drawing/2014/main" id="{AC2E100E-184C-4DCF-9EDC-71E58BA5A30A}"/>
                </a:ext>
              </a:extLst>
            </p:cNvPr>
            <p:cNvSpPr/>
            <p:nvPr userDrawn="1"/>
          </p:nvSpPr>
          <p:spPr>
            <a:xfrm>
              <a:off x="6377026" y="0"/>
              <a:ext cx="1001878" cy="881533"/>
            </a:xfrm>
            <a:custGeom>
              <a:avLst/>
              <a:gdLst/>
              <a:ahLst/>
              <a:cxnLst/>
              <a:rect l="0" t="0" r="0" b="0"/>
              <a:pathLst>
                <a:path w="1001878" h="881533">
                  <a:moveTo>
                    <a:pt x="0" y="881533"/>
                  </a:moveTo>
                  <a:lnTo>
                    <a:pt x="1001878" y="881533"/>
                  </a:lnTo>
                  <a:lnTo>
                    <a:pt x="10018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175" cap="flat">
              <a:noFill/>
              <a:miter lim="100000"/>
            </a:ln>
          </p:spPr>
          <p:style>
            <a:lnRef idx="1">
              <a:srgbClr val="3C3C4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61EF8645-8B66-48E7-B17B-6F3D48D699CB}"/>
              </a:ext>
            </a:extLst>
          </p:cNvPr>
          <p:cNvGraphicFramePr>
            <a:graphicFrameLocks noGrp="1"/>
          </p:cNvGraphicFramePr>
          <p:nvPr/>
        </p:nvGraphicFramePr>
        <p:xfrm>
          <a:off x="13397218" y="-16936"/>
          <a:ext cx="2500652" cy="5416206"/>
        </p:xfrm>
        <a:graphic>
          <a:graphicData uri="http://schemas.openxmlformats.org/drawingml/2006/table">
            <a:tbl>
              <a:tblPr firstRow="1" firstCol="1" bandRow="1"/>
              <a:tblGrid>
                <a:gridCol w="2500652">
                  <a:extLst>
                    <a:ext uri="{9D8B030D-6E8A-4147-A177-3AD203B41FA5}">
                      <a16:colId xmlns:a16="http://schemas.microsoft.com/office/drawing/2014/main" val="2676493096"/>
                    </a:ext>
                  </a:extLst>
                </a:gridCol>
              </a:tblGrid>
              <a:tr h="18054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500" b="1">
                          <a:solidFill>
                            <a:srgbClr val="008272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Unlock next.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251" marR="67608" marT="0" marB="405055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119204"/>
                  </a:ext>
                </a:extLst>
              </a:tr>
              <a:tr h="1805402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 b="1" kern="1200">
                          <a:solidFill>
                            <a:srgbClr val="FFFEFD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Unlock next.</a:t>
                      </a:r>
                      <a:endParaRPr lang="en-US" sz="3500" b="1" kern="1200">
                        <a:solidFill>
                          <a:srgbClr val="FFFEFD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251" marR="67608" marT="0" marB="405055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2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116892"/>
                  </a:ext>
                </a:extLst>
              </a:tr>
              <a:tr h="1805402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500" b="1" kern="1200">
                          <a:solidFill>
                            <a:srgbClr val="30E5D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Unlock next.</a:t>
                      </a:r>
                      <a:endParaRPr lang="en-US" sz="3500" b="1" kern="1200">
                        <a:solidFill>
                          <a:srgbClr val="30E5D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0251" marR="67608" marT="0" marB="405055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3C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3087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A0E4FBD6-C58B-4E81-8469-3BF05ED5AE18}"/>
              </a:ext>
            </a:extLst>
          </p:cNvPr>
          <p:cNvGraphicFramePr>
            <a:graphicFrameLocks noGrp="1"/>
          </p:cNvGraphicFramePr>
          <p:nvPr/>
        </p:nvGraphicFramePr>
        <p:xfrm>
          <a:off x="12381237" y="5495708"/>
          <a:ext cx="3968905" cy="1316153"/>
        </p:xfrm>
        <a:graphic>
          <a:graphicData uri="http://schemas.openxmlformats.org/drawingml/2006/table">
            <a:tbl>
              <a:tblPr firstRow="1" firstCol="1" bandRow="1"/>
              <a:tblGrid>
                <a:gridCol w="839668">
                  <a:extLst>
                    <a:ext uri="{9D8B030D-6E8A-4147-A177-3AD203B41FA5}">
                      <a16:colId xmlns:a16="http://schemas.microsoft.com/office/drawing/2014/main" val="1609752180"/>
                    </a:ext>
                  </a:extLst>
                </a:gridCol>
                <a:gridCol w="828447">
                  <a:extLst>
                    <a:ext uri="{9D8B030D-6E8A-4147-A177-3AD203B41FA5}">
                      <a16:colId xmlns:a16="http://schemas.microsoft.com/office/drawing/2014/main" val="1258621652"/>
                    </a:ext>
                  </a:extLst>
                </a:gridCol>
                <a:gridCol w="730561">
                  <a:extLst>
                    <a:ext uri="{9D8B030D-6E8A-4147-A177-3AD203B41FA5}">
                      <a16:colId xmlns:a16="http://schemas.microsoft.com/office/drawing/2014/main" val="1939155094"/>
                    </a:ext>
                  </a:extLst>
                </a:gridCol>
                <a:gridCol w="730561">
                  <a:extLst>
                    <a:ext uri="{9D8B030D-6E8A-4147-A177-3AD203B41FA5}">
                      <a16:colId xmlns:a16="http://schemas.microsoft.com/office/drawing/2014/main" val="1921586234"/>
                    </a:ext>
                  </a:extLst>
                </a:gridCol>
                <a:gridCol w="839668">
                  <a:extLst>
                    <a:ext uri="{9D8B030D-6E8A-4147-A177-3AD203B41FA5}">
                      <a16:colId xmlns:a16="http://schemas.microsoft.com/office/drawing/2014/main" val="1402456235"/>
                    </a:ext>
                  </a:extLst>
                </a:gridCol>
              </a:tblGrid>
              <a:tr h="1056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3258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32586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3258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325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32586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791449"/>
                  </a:ext>
                </a:extLst>
              </a:tr>
              <a:tr h="214610">
                <a:tc rowSpan="5">
                  <a:txBody>
                    <a:bodyPr/>
                    <a:lstStyle/>
                    <a:p>
                      <a:pPr marL="1651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31" marR="54931" marT="27466" marB="274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31" marR="54931" marT="27466" marB="27466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651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31" marR="54931" marT="27466" marB="274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31" marR="54931" marT="27466" marB="274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41275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325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1776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7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31" marR="54931" marT="27466" marB="274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E5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322679"/>
                  </a:ext>
                </a:extLst>
              </a:tr>
              <a:tr h="2834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651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31" marR="54931" marT="27466" marB="274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757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31" marR="54931" marT="27466" marB="274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757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867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78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31" marR="54931" marT="27466" marB="274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2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092800"/>
                  </a:ext>
                </a:extLst>
              </a:tr>
              <a:tr h="6066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651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3258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3C4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854075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0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3258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3C4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068851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2F3AEAC4-DC44-4D3F-BF46-3339379DD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79377" y="189356"/>
            <a:ext cx="1203358" cy="590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6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74" r:id="rId2"/>
    <p:sldLayoutId id="2147483686" r:id="rId3"/>
    <p:sldLayoutId id="2147483702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392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Relationship Id="rId6" Type="http://schemas.openxmlformats.org/officeDocument/2006/relationships/image" Target="../media/image6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1AAB675F-0E53-4F4A-8014-781B09191E9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99544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1AAB675F-0E53-4F4A-8014-781B09191E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C688989-C678-4EEB-A04D-D19F3B124FD8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2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" panose="020B0502040204020203" pitchFamily="34" charset="0"/>
              <a:sym typeface="Segoe UI Semibold" panose="020B07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FBC0D-DE8D-4835-81AF-E0530F5D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40" y="1182389"/>
            <a:ext cx="5424487" cy="2433979"/>
          </a:xfrm>
        </p:spPr>
        <p:txBody>
          <a:bodyPr/>
          <a:lstStyle/>
          <a:p>
            <a:pPr>
              <a:lnSpc>
                <a:spcPct val="112000"/>
              </a:lnSpc>
            </a:pPr>
            <a:r>
              <a:rPr lang="en-US" sz="4200" dirty="0"/>
              <a:t>Dynamics 365 </a:t>
            </a:r>
            <a:r>
              <a:rPr lang="en-US" sz="4400" dirty="0">
                <a:latin typeface="Segoe UI Semibold" panose="020B0702040204020203" pitchFamily="34" charset="0"/>
              </a:rPr>
              <a:t>Application Lifecycle Management Workshop</a:t>
            </a:r>
            <a:endParaRPr lang="en-US" sz="4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0271C8-9E7E-423D-AEB6-C7FB2414C3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9303" y="5209276"/>
            <a:ext cx="5826717" cy="71510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53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438A82-B1D9-4D26-A08C-6001D6DB208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438A82-B1D9-4D26-A08C-6001D6DB20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76EAFB96-21C0-42ED-B1EC-07C2F6C0D0C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8629" r="14235" b="11"/>
          <a:stretch>
            <a:fillRect/>
          </a:stretch>
        </p:blipFill>
        <p:spPr>
          <a:xfrm>
            <a:off x="7371357" y="489"/>
            <a:ext cx="4820644" cy="6856572"/>
          </a:xfrm>
          <a:custGeom>
            <a:avLst/>
            <a:gdLst>
              <a:gd name="connsiteX0" fmla="*/ 0 w 4820644"/>
              <a:gd name="connsiteY0" fmla="*/ 0 h 6856572"/>
              <a:gd name="connsiteX1" fmla="*/ 4820644 w 4820644"/>
              <a:gd name="connsiteY1" fmla="*/ 0 h 6856572"/>
              <a:gd name="connsiteX2" fmla="*/ 4820644 w 4820644"/>
              <a:gd name="connsiteY2" fmla="*/ 6856572 h 6856572"/>
              <a:gd name="connsiteX3" fmla="*/ 0 w 4820644"/>
              <a:gd name="connsiteY3" fmla="*/ 6856572 h 6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0644" h="6856572">
                <a:moveTo>
                  <a:pt x="0" y="0"/>
                </a:moveTo>
                <a:lnTo>
                  <a:pt x="4820644" y="0"/>
                </a:lnTo>
                <a:lnTo>
                  <a:pt x="4820644" y="6856572"/>
                </a:lnTo>
                <a:lnTo>
                  <a:pt x="0" y="6856572"/>
                </a:lnTo>
                <a:close/>
              </a:path>
            </a:pathLst>
          </a:custGeom>
        </p:spPr>
      </p:pic>
      <p:grpSp>
        <p:nvGrpSpPr>
          <p:cNvPr id="4" name="Group 3"/>
          <p:cNvGrpSpPr/>
          <p:nvPr/>
        </p:nvGrpSpPr>
        <p:grpSpPr>
          <a:xfrm>
            <a:off x="2" y="488"/>
            <a:ext cx="8963898" cy="6857027"/>
            <a:chOff x="0" y="0"/>
            <a:chExt cx="9142476" cy="6994525"/>
          </a:xfrm>
          <a:solidFill>
            <a:srgbClr val="002050"/>
          </a:solidFill>
        </p:grpSpPr>
        <p:sp>
          <p:nvSpPr>
            <p:cNvPr id="5" name="object 6"/>
            <p:cNvSpPr/>
            <p:nvPr userDrawn="1"/>
          </p:nvSpPr>
          <p:spPr>
            <a:xfrm rot="10800000">
              <a:off x="1623218" y="0"/>
              <a:ext cx="7519258" cy="6994524"/>
            </a:xfrm>
            <a:custGeom>
              <a:avLst/>
              <a:gdLst>
                <a:gd name="connsiteX0" fmla="*/ 5881593 w 8345028"/>
                <a:gd name="connsiteY0" fmla="*/ 0 h 7772399"/>
                <a:gd name="connsiteX1" fmla="*/ 1652070 w 8345028"/>
                <a:gd name="connsiteY1" fmla="*/ 0 h 7772399"/>
                <a:gd name="connsiteX2" fmla="*/ 0 w 8345028"/>
                <a:gd name="connsiteY2" fmla="*/ 7772399 h 7772399"/>
                <a:gd name="connsiteX3" fmla="*/ 8345028 w 8345028"/>
                <a:gd name="connsiteY3" fmla="*/ 7772399 h 7772399"/>
                <a:gd name="connsiteX4" fmla="*/ 5881593 w 8345028"/>
                <a:gd name="connsiteY4" fmla="*/ 0 h 7772399"/>
                <a:gd name="connsiteX0" fmla="*/ 5881593 w 8353495"/>
                <a:gd name="connsiteY0" fmla="*/ 0 h 7772399"/>
                <a:gd name="connsiteX1" fmla="*/ 1652070 w 8353495"/>
                <a:gd name="connsiteY1" fmla="*/ 0 h 7772399"/>
                <a:gd name="connsiteX2" fmla="*/ 0 w 8353495"/>
                <a:gd name="connsiteY2" fmla="*/ 7772399 h 7772399"/>
                <a:gd name="connsiteX3" fmla="*/ 8345028 w 8353495"/>
                <a:gd name="connsiteY3" fmla="*/ 7772399 h 7772399"/>
                <a:gd name="connsiteX4" fmla="*/ 8353495 w 8353495"/>
                <a:gd name="connsiteY4" fmla="*/ 0 h 7772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3495" h="7772399">
                  <a:moveTo>
                    <a:pt x="5881593" y="0"/>
                  </a:moveTo>
                  <a:lnTo>
                    <a:pt x="1652070" y="0"/>
                  </a:lnTo>
                  <a:lnTo>
                    <a:pt x="0" y="7772399"/>
                  </a:lnTo>
                  <a:lnTo>
                    <a:pt x="8345028" y="7772399"/>
                  </a:lnTo>
                  <a:cubicBezTo>
                    <a:pt x="8345028" y="5181599"/>
                    <a:pt x="8353495" y="2590800"/>
                    <a:pt x="8353495" y="0"/>
                  </a:cubicBezTo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765">
                <a:latin typeface="Segoe UI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0"/>
              <a:ext cx="3246437" cy="6994525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1765">
                <a:latin typeface="Segoe UI"/>
              </a:endParaRPr>
            </a:p>
          </p:txBody>
        </p:sp>
      </p:grpSp>
      <p:sp>
        <p:nvSpPr>
          <p:cNvPr id="7" name="Title 1"/>
          <p:cNvSpPr txBox="1">
            <a:spLocks/>
          </p:cNvSpPr>
          <p:nvPr/>
        </p:nvSpPr>
        <p:spPr bwMode="ltGray">
          <a:xfrm>
            <a:off x="270049" y="291514"/>
            <a:ext cx="7041417" cy="6274973"/>
          </a:xfrm>
          <a:prstGeom prst="rect">
            <a:avLst/>
          </a:prstGeom>
          <a:noFill/>
        </p:spPr>
        <p:txBody>
          <a:bodyPr vert="horz" wrap="square" lIns="143409" tIns="0" rIns="0" bIns="0" rtlCol="0" anchor="ctr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>
                <a:ln w="3175">
                  <a:noFill/>
                </a:ln>
                <a:gradFill>
                  <a:gsLst>
                    <a:gs pos="1250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sz="5400">
                <a:solidFill>
                  <a:schemeClr val="bg1"/>
                </a:solidFill>
                <a:cs typeface="Segoe UI Light" panose="020B0502040204020203" pitchFamily="34" charset="0"/>
              </a:rPr>
              <a:t>Q &amp; A Session</a:t>
            </a:r>
            <a:endParaRPr lang="en-US" sz="1863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75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E267-E287-4732-BE27-6009BEFDA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82234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1C75CA0A-1E18-4628-90B3-C7DB1644669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454699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1C75CA0A-1E18-4628-90B3-C7DB164466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8A36C9F4-4F9D-42FC-8AF3-C6E33DB0ED50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4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" panose="020B0502040204020203" pitchFamily="34" charset="0"/>
              <a:sym typeface="Segoe UI Semibold" panose="020B07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31DAB9-A216-4E9D-ACAA-26F9D0D1D918}"/>
              </a:ext>
            </a:extLst>
          </p:cNvPr>
          <p:cNvSpPr/>
          <p:nvPr/>
        </p:nvSpPr>
        <p:spPr>
          <a:xfrm>
            <a:off x="1500053" y="1374543"/>
            <a:ext cx="4621220" cy="4750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27" rIns="182880" rtlCol="0" anchor="t" anchorCtr="0"/>
          <a:lstStyle/>
          <a:p>
            <a:pPr lvl="0" defTabSz="914225"/>
            <a:r>
              <a:rPr lang="en-US" sz="2000">
                <a:ln w="3175">
                  <a:noFill/>
                </a:ln>
                <a:solidFill>
                  <a:srgbClr val="008272"/>
                </a:solidFill>
                <a:latin typeface="Segoe UI Semibold"/>
                <a:cs typeface="Segoe UI" pitchFamily="34" charset="0"/>
              </a:rPr>
              <a:t>Agenda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AA06CE-E5F2-49F5-ADF5-981142971B25}"/>
              </a:ext>
            </a:extLst>
          </p:cNvPr>
          <p:cNvSpPr/>
          <p:nvPr/>
        </p:nvSpPr>
        <p:spPr>
          <a:xfrm>
            <a:off x="6121273" y="1374543"/>
            <a:ext cx="5613527" cy="51405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defTabSz="932597"/>
            <a:r>
              <a:rPr lang="en-US" sz="1600">
                <a:solidFill>
                  <a:schemeClr val="tx1"/>
                </a:solidFill>
              </a:rPr>
              <a:t>Review ALM best practice</a:t>
            </a:r>
          </a:p>
        </p:txBody>
      </p:sp>
      <p:sp>
        <p:nvSpPr>
          <p:cNvPr id="17" name="Rectangle: Rounded Corners 14">
            <a:extLst>
              <a:ext uri="{FF2B5EF4-FFF2-40B4-BE49-F238E27FC236}">
                <a16:creationId xmlns:a16="http://schemas.microsoft.com/office/drawing/2014/main" id="{871B57C1-4450-4699-8704-245C7CF7CC2A}"/>
              </a:ext>
            </a:extLst>
          </p:cNvPr>
          <p:cNvSpPr/>
          <p:nvPr/>
        </p:nvSpPr>
        <p:spPr bwMode="auto">
          <a:xfrm>
            <a:off x="405657" y="1762061"/>
            <a:ext cx="976312" cy="87504"/>
          </a:xfrm>
          <a:custGeom>
            <a:avLst/>
            <a:gdLst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7" fmla="*/ 0 w 1168400"/>
              <a:gd name="connsiteY7" fmla="*/ 104721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7" fmla="*/ 91440 w 1168400"/>
              <a:gd name="connsiteY7" fmla="*/ 196161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0" fmla="*/ 0 w 1168400"/>
              <a:gd name="connsiteY0" fmla="*/ 104721 h 104721"/>
              <a:gd name="connsiteX1" fmla="*/ 104721 w 1168400"/>
              <a:gd name="connsiteY1" fmla="*/ 0 h 104721"/>
              <a:gd name="connsiteX2" fmla="*/ 1063679 w 1168400"/>
              <a:gd name="connsiteY2" fmla="*/ 0 h 104721"/>
              <a:gd name="connsiteX3" fmla="*/ 1168400 w 1168400"/>
              <a:gd name="connsiteY3" fmla="*/ 104721 h 104721"/>
              <a:gd name="connsiteX4" fmla="*/ 1168400 w 1168400"/>
              <a:gd name="connsiteY4" fmla="*/ 104721 h 10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104721">
                <a:moveTo>
                  <a:pt x="0" y="104721"/>
                </a:moveTo>
                <a:cubicBezTo>
                  <a:pt x="0" y="46885"/>
                  <a:pt x="46885" y="0"/>
                  <a:pt x="104721" y="0"/>
                </a:cubicBezTo>
                <a:lnTo>
                  <a:pt x="1063679" y="0"/>
                </a:lnTo>
                <a:cubicBezTo>
                  <a:pt x="1121515" y="0"/>
                  <a:pt x="1168400" y="46885"/>
                  <a:pt x="1168400" y="104721"/>
                </a:cubicBezTo>
                <a:lnTo>
                  <a:pt x="1168400" y="104721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01FC480-87B9-43B6-B4D6-CEC44A72C260}"/>
              </a:ext>
            </a:extLst>
          </p:cNvPr>
          <p:cNvCxnSpPr>
            <a:cxnSpLocks/>
          </p:cNvCxnSpPr>
          <p:nvPr/>
        </p:nvCxnSpPr>
        <p:spPr>
          <a:xfrm>
            <a:off x="1494318" y="1349375"/>
            <a:ext cx="0" cy="494513"/>
          </a:xfrm>
          <a:prstGeom prst="lin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D85F6936-D47D-449A-A006-7ACF35F6F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ALM Workshop Agenda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079900-F2FD-420A-B092-88BE43CE3201}"/>
              </a:ext>
            </a:extLst>
          </p:cNvPr>
          <p:cNvCxnSpPr>
            <a:cxnSpLocks/>
          </p:cNvCxnSpPr>
          <p:nvPr/>
        </p:nvCxnSpPr>
        <p:spPr>
          <a:xfrm>
            <a:off x="1" y="1858175"/>
            <a:ext cx="6121272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01F71D1-48CC-4752-9E24-1FC0A4AB1B25}"/>
              </a:ext>
            </a:extLst>
          </p:cNvPr>
          <p:cNvCxnSpPr>
            <a:cxnSpLocks/>
          </p:cNvCxnSpPr>
          <p:nvPr/>
        </p:nvCxnSpPr>
        <p:spPr>
          <a:xfrm>
            <a:off x="457200" y="2492819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E266C98-C354-48A3-8A3A-2CC29D703BD9}"/>
              </a:ext>
            </a:extLst>
          </p:cNvPr>
          <p:cNvCxnSpPr>
            <a:cxnSpLocks/>
          </p:cNvCxnSpPr>
          <p:nvPr/>
        </p:nvCxnSpPr>
        <p:spPr>
          <a:xfrm>
            <a:off x="457200" y="3165545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1C1D1D7-6468-45E3-ADFF-B247C76A8BC6}"/>
              </a:ext>
            </a:extLst>
          </p:cNvPr>
          <p:cNvCxnSpPr>
            <a:cxnSpLocks/>
          </p:cNvCxnSpPr>
          <p:nvPr/>
        </p:nvCxnSpPr>
        <p:spPr>
          <a:xfrm>
            <a:off x="457200" y="3838271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DDCEEB2-B3E4-4EB9-9276-918952E65538}"/>
              </a:ext>
            </a:extLst>
          </p:cNvPr>
          <p:cNvCxnSpPr>
            <a:cxnSpLocks/>
          </p:cNvCxnSpPr>
          <p:nvPr/>
        </p:nvCxnSpPr>
        <p:spPr>
          <a:xfrm>
            <a:off x="457200" y="4510997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76206C5-6D5B-4579-9662-08E1E641AD2F}"/>
              </a:ext>
            </a:extLst>
          </p:cNvPr>
          <p:cNvCxnSpPr>
            <a:cxnSpLocks/>
          </p:cNvCxnSpPr>
          <p:nvPr/>
        </p:nvCxnSpPr>
        <p:spPr>
          <a:xfrm>
            <a:off x="457200" y="5183723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827B382-613F-497E-8DC8-EED73C95867E}"/>
              </a:ext>
            </a:extLst>
          </p:cNvPr>
          <p:cNvCxnSpPr>
            <a:cxnSpLocks/>
          </p:cNvCxnSpPr>
          <p:nvPr/>
        </p:nvCxnSpPr>
        <p:spPr>
          <a:xfrm>
            <a:off x="457200" y="5856449"/>
            <a:ext cx="5664073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6424A7-E0AD-476B-8215-49E379F60DDB}"/>
              </a:ext>
            </a:extLst>
          </p:cNvPr>
          <p:cNvGrpSpPr/>
          <p:nvPr/>
        </p:nvGrpSpPr>
        <p:grpSpPr>
          <a:xfrm>
            <a:off x="506805" y="1895263"/>
            <a:ext cx="5613527" cy="522386"/>
            <a:chOff x="506805" y="1895263"/>
            <a:chExt cx="5613527" cy="52238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AAFF92C-B8D3-4568-B801-4EC8B2DEAE3F}"/>
                </a:ext>
              </a:extLst>
            </p:cNvPr>
            <p:cNvSpPr/>
            <p:nvPr/>
          </p:nvSpPr>
          <p:spPr>
            <a:xfrm>
              <a:off x="506805" y="1895263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>
                  <a:solidFill>
                    <a:schemeClr val="tx1"/>
                  </a:solidFill>
                </a:rPr>
                <a:t>General Strategy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BC445E0-1A92-4A0A-A94A-4AE091FDBC28}"/>
                </a:ext>
              </a:extLst>
            </p:cNvPr>
            <p:cNvGrpSpPr/>
            <p:nvPr/>
          </p:nvGrpSpPr>
          <p:grpSpPr>
            <a:xfrm>
              <a:off x="730757" y="199340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CE31431-F4E5-44E2-9886-D79337232C36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9" name="Graphic 77">
                <a:extLst>
                  <a:ext uri="{FF2B5EF4-FFF2-40B4-BE49-F238E27FC236}">
                    <a16:creationId xmlns:a16="http://schemas.microsoft.com/office/drawing/2014/main" id="{BA4B4429-30A3-494F-90F2-35C6AE4E7DCC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F07B2B-F682-4A39-B48F-8557A2015598}"/>
              </a:ext>
            </a:extLst>
          </p:cNvPr>
          <p:cNvGrpSpPr/>
          <p:nvPr/>
        </p:nvGrpSpPr>
        <p:grpSpPr>
          <a:xfrm>
            <a:off x="506805" y="2567989"/>
            <a:ext cx="5613527" cy="522386"/>
            <a:chOff x="506805" y="2480613"/>
            <a:chExt cx="5613527" cy="52238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F2FAD65-C7E6-409C-A860-5621E0EA1378}"/>
                </a:ext>
              </a:extLst>
            </p:cNvPr>
            <p:cNvSpPr/>
            <p:nvPr/>
          </p:nvSpPr>
          <p:spPr>
            <a:xfrm>
              <a:off x="506805" y="2480613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>
                  <a:solidFill>
                    <a:schemeClr val="tx1"/>
                  </a:solidFill>
                </a:rPr>
                <a:t>Build Plan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AF70C3F-79A5-444B-AE56-DF835EDB12DB}"/>
                </a:ext>
              </a:extLst>
            </p:cNvPr>
            <p:cNvGrpSpPr/>
            <p:nvPr/>
          </p:nvGrpSpPr>
          <p:grpSpPr>
            <a:xfrm>
              <a:off x="730757" y="257875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B7FDD4B-0631-412E-AD29-6C42D981970A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4" name="Graphic 77">
                <a:extLst>
                  <a:ext uri="{FF2B5EF4-FFF2-40B4-BE49-F238E27FC236}">
                    <a16:creationId xmlns:a16="http://schemas.microsoft.com/office/drawing/2014/main" id="{DAE8D602-378A-465F-9E90-0DE99E0321B4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A538AA-9582-446B-8F0F-1B7BBFADD3DE}"/>
              </a:ext>
            </a:extLst>
          </p:cNvPr>
          <p:cNvGrpSpPr/>
          <p:nvPr/>
        </p:nvGrpSpPr>
        <p:grpSpPr>
          <a:xfrm>
            <a:off x="506805" y="3240715"/>
            <a:ext cx="5613527" cy="522386"/>
            <a:chOff x="506805" y="3065963"/>
            <a:chExt cx="5613527" cy="52238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4E6FBB9-4798-4802-BDDD-642D116BF30D}"/>
                </a:ext>
              </a:extLst>
            </p:cNvPr>
            <p:cNvSpPr/>
            <p:nvPr/>
          </p:nvSpPr>
          <p:spPr>
            <a:xfrm>
              <a:off x="506805" y="3065963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>
                  <a:solidFill>
                    <a:schemeClr val="tx1"/>
                  </a:solidFill>
                </a:rPr>
                <a:t>Test Strategy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938D6BF-630A-4896-BCBF-416F28EC6915}"/>
                </a:ext>
              </a:extLst>
            </p:cNvPr>
            <p:cNvGrpSpPr/>
            <p:nvPr/>
          </p:nvGrpSpPr>
          <p:grpSpPr>
            <a:xfrm>
              <a:off x="730757" y="316410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26D7B58-B45A-481E-8EF2-2674E518AF07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7" name="Graphic 77">
                <a:extLst>
                  <a:ext uri="{FF2B5EF4-FFF2-40B4-BE49-F238E27FC236}">
                    <a16:creationId xmlns:a16="http://schemas.microsoft.com/office/drawing/2014/main" id="{660B5700-E5BA-4E73-9227-7CD4523CFCBF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BBD1FEC-BC04-423E-9830-BF0C59A7C3D3}"/>
              </a:ext>
            </a:extLst>
          </p:cNvPr>
          <p:cNvGrpSpPr/>
          <p:nvPr/>
        </p:nvGrpSpPr>
        <p:grpSpPr>
          <a:xfrm>
            <a:off x="506805" y="3913441"/>
            <a:ext cx="5613527" cy="522386"/>
            <a:chOff x="506805" y="3651313"/>
            <a:chExt cx="5613527" cy="52238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6D8B017-DCA3-41A7-A739-95EDAFF91B8A}"/>
                </a:ext>
              </a:extLst>
            </p:cNvPr>
            <p:cNvSpPr/>
            <p:nvPr/>
          </p:nvSpPr>
          <p:spPr>
            <a:xfrm>
              <a:off x="506805" y="3651313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>
                  <a:solidFill>
                    <a:schemeClr val="tx1"/>
                  </a:solidFill>
                </a:rPr>
                <a:t>Release/Deploy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10C6401-558F-4881-8979-44E3F2758E84}"/>
                </a:ext>
              </a:extLst>
            </p:cNvPr>
            <p:cNvGrpSpPr/>
            <p:nvPr/>
          </p:nvGrpSpPr>
          <p:grpSpPr>
            <a:xfrm>
              <a:off x="730757" y="374945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7C96AF8B-5A98-4A14-BCF7-E8852662577A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0" name="Graphic 77">
                <a:extLst>
                  <a:ext uri="{FF2B5EF4-FFF2-40B4-BE49-F238E27FC236}">
                    <a16:creationId xmlns:a16="http://schemas.microsoft.com/office/drawing/2014/main" id="{A86AEE74-E152-45DD-91B4-C59F2075BE3C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A9F25BB-A0F8-4815-9A29-1078277EA978}"/>
              </a:ext>
            </a:extLst>
          </p:cNvPr>
          <p:cNvGrpSpPr/>
          <p:nvPr/>
        </p:nvGrpSpPr>
        <p:grpSpPr>
          <a:xfrm>
            <a:off x="506805" y="4586167"/>
            <a:ext cx="5613527" cy="522386"/>
            <a:chOff x="506805" y="4236663"/>
            <a:chExt cx="5613527" cy="522386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3D7F2AF-D7B9-4FB6-B0DD-D57396CB26C7}"/>
                </a:ext>
              </a:extLst>
            </p:cNvPr>
            <p:cNvSpPr/>
            <p:nvPr/>
          </p:nvSpPr>
          <p:spPr>
            <a:xfrm>
              <a:off x="506805" y="4236663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fr-FR" sz="1600">
                  <a:solidFill>
                    <a:schemeClr val="tx1"/>
                  </a:solidFill>
                </a:rPr>
                <a:t>Run Model (post-</a:t>
              </a:r>
              <a:r>
                <a:rPr lang="fr-FR" sz="1600" err="1">
                  <a:solidFill>
                    <a:schemeClr val="tx1"/>
                  </a:solidFill>
                </a:rPr>
                <a:t>implement</a:t>
              </a:r>
              <a:r>
                <a:rPr lang="fr-FR" sz="1600">
                  <a:solidFill>
                    <a:schemeClr val="tx1"/>
                  </a:solidFill>
                </a:rPr>
                <a:t> </a:t>
              </a:r>
              <a:r>
                <a:rPr lang="fr-FR" sz="1600" err="1">
                  <a:solidFill>
                    <a:schemeClr val="tx1"/>
                  </a:solidFill>
                </a:rPr>
                <a:t>enhance</a:t>
              </a:r>
              <a:r>
                <a:rPr lang="fr-FR" sz="1600">
                  <a:solidFill>
                    <a:schemeClr val="tx1"/>
                  </a:solidFill>
                </a:rPr>
                <a:t>/</a:t>
              </a:r>
              <a:r>
                <a:rPr lang="fr-FR" sz="1600" err="1">
                  <a:solidFill>
                    <a:schemeClr val="tx1"/>
                  </a:solidFill>
                </a:rPr>
                <a:t>maintain</a:t>
              </a:r>
              <a:r>
                <a:rPr lang="fr-FR" sz="1600">
                  <a:solidFill>
                    <a:schemeClr val="tx1"/>
                  </a:solidFill>
                </a:rPr>
                <a:t>)</a:t>
              </a: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17A35554-14E6-4075-BF2A-E8FF370E0D78}"/>
                </a:ext>
              </a:extLst>
            </p:cNvPr>
            <p:cNvGrpSpPr/>
            <p:nvPr/>
          </p:nvGrpSpPr>
          <p:grpSpPr>
            <a:xfrm>
              <a:off x="730757" y="433480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3A6C0A2-441B-4EFD-90BF-7F1B14687CD7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3" name="Graphic 77">
                <a:extLst>
                  <a:ext uri="{FF2B5EF4-FFF2-40B4-BE49-F238E27FC236}">
                    <a16:creationId xmlns:a16="http://schemas.microsoft.com/office/drawing/2014/main" id="{08DF4AFC-8F1A-43DF-8D2A-578B6DE7434D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3F691D-1C70-44ED-B6FC-111C2AD52F15}"/>
              </a:ext>
            </a:extLst>
          </p:cNvPr>
          <p:cNvGrpSpPr/>
          <p:nvPr/>
        </p:nvGrpSpPr>
        <p:grpSpPr>
          <a:xfrm>
            <a:off x="506805" y="5258893"/>
            <a:ext cx="5613527" cy="522386"/>
            <a:chOff x="506805" y="4822013"/>
            <a:chExt cx="5613527" cy="52238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39115FC-C8D0-4E21-B8A1-DBEAA4A08D22}"/>
                </a:ext>
              </a:extLst>
            </p:cNvPr>
            <p:cNvSpPr/>
            <p:nvPr/>
          </p:nvSpPr>
          <p:spPr>
            <a:xfrm>
              <a:off x="506805" y="4822013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>
                  <a:solidFill>
                    <a:schemeClr val="tx1"/>
                  </a:solidFill>
                </a:rPr>
                <a:t>Storage Management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5C5D8AEC-68F0-4727-9A30-73903EE748A1}"/>
                </a:ext>
              </a:extLst>
            </p:cNvPr>
            <p:cNvGrpSpPr/>
            <p:nvPr/>
          </p:nvGrpSpPr>
          <p:grpSpPr>
            <a:xfrm>
              <a:off x="730757" y="492015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61983490-0061-47F2-AA28-FFA596AE3A19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6" name="Graphic 77">
                <a:extLst>
                  <a:ext uri="{FF2B5EF4-FFF2-40B4-BE49-F238E27FC236}">
                    <a16:creationId xmlns:a16="http://schemas.microsoft.com/office/drawing/2014/main" id="{8B624155-A76F-4939-930D-C2705314E524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D7482DE-C28E-49A3-ADED-D44167D8CB06}"/>
              </a:ext>
            </a:extLst>
          </p:cNvPr>
          <p:cNvGrpSpPr/>
          <p:nvPr/>
        </p:nvGrpSpPr>
        <p:grpSpPr>
          <a:xfrm>
            <a:off x="506805" y="5931621"/>
            <a:ext cx="5613527" cy="522386"/>
            <a:chOff x="506805" y="5407363"/>
            <a:chExt cx="5613527" cy="52238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0F60149-D390-4BAF-BECF-ED21094E05DC}"/>
                </a:ext>
              </a:extLst>
            </p:cNvPr>
            <p:cNvSpPr/>
            <p:nvPr/>
          </p:nvSpPr>
          <p:spPr>
            <a:xfrm>
              <a:off x="506805" y="5407363"/>
              <a:ext cx="5613527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05936" rtlCol="0" anchor="ctr"/>
            <a:lstStyle/>
            <a:p>
              <a:r>
                <a:rPr lang="en-GB" sz="1600">
                  <a:solidFill>
                    <a:schemeClr val="tx1"/>
                  </a:solidFill>
                </a:rPr>
                <a:t>Q &amp; A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6636A7E-BF0A-4D30-A3B9-6D677B5D0010}"/>
                </a:ext>
              </a:extLst>
            </p:cNvPr>
            <p:cNvGrpSpPr/>
            <p:nvPr/>
          </p:nvGrpSpPr>
          <p:grpSpPr>
            <a:xfrm>
              <a:off x="730757" y="550550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E317603-9CAB-464D-84CF-E8940037DD03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Graphic 77">
                <a:extLst>
                  <a:ext uri="{FF2B5EF4-FFF2-40B4-BE49-F238E27FC236}">
                    <a16:creationId xmlns:a16="http://schemas.microsoft.com/office/drawing/2014/main" id="{B9486441-6B6F-4419-9A90-D7B3EB0C215B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02FC25F-3739-4907-A53A-B3992C91FD08}"/>
              </a:ext>
            </a:extLst>
          </p:cNvPr>
          <p:cNvSpPr/>
          <p:nvPr/>
        </p:nvSpPr>
        <p:spPr>
          <a:xfrm>
            <a:off x="6121273" y="1211265"/>
            <a:ext cx="5613527" cy="163278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endParaRPr lang="en-US" sz="16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D4A9272-55CA-46E9-9BCB-D2E3D61F06FB}"/>
              </a:ext>
            </a:extLst>
          </p:cNvPr>
          <p:cNvGrpSpPr/>
          <p:nvPr/>
        </p:nvGrpSpPr>
        <p:grpSpPr>
          <a:xfrm>
            <a:off x="6472302" y="2709126"/>
            <a:ext cx="809756" cy="809754"/>
            <a:chOff x="6456428" y="2720976"/>
            <a:chExt cx="917704" cy="917702"/>
          </a:xfrm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433AE95-F3C5-42C3-80DE-236B78B8484B}"/>
                </a:ext>
              </a:extLst>
            </p:cNvPr>
            <p:cNvSpPr/>
            <p:nvPr/>
          </p:nvSpPr>
          <p:spPr bwMode="auto">
            <a:xfrm>
              <a:off x="6456428" y="2720976"/>
              <a:ext cx="917704" cy="917702"/>
            </a:xfrm>
            <a:custGeom>
              <a:avLst/>
              <a:gdLst>
                <a:gd name="connsiteX0" fmla="*/ 458852 w 917704"/>
                <a:gd name="connsiteY0" fmla="*/ 33532 h 917702"/>
                <a:gd name="connsiteX1" fmla="*/ 33532 w 917704"/>
                <a:gd name="connsiteY1" fmla="*/ 458851 h 917702"/>
                <a:gd name="connsiteX2" fmla="*/ 458852 w 917704"/>
                <a:gd name="connsiteY2" fmla="*/ 884170 h 917702"/>
                <a:gd name="connsiteX3" fmla="*/ 884172 w 917704"/>
                <a:gd name="connsiteY3" fmla="*/ 458851 h 917702"/>
                <a:gd name="connsiteX4" fmla="*/ 458852 w 917704"/>
                <a:gd name="connsiteY4" fmla="*/ 33532 h 917702"/>
                <a:gd name="connsiteX5" fmla="*/ 458852 w 917704"/>
                <a:gd name="connsiteY5" fmla="*/ 0 h 917702"/>
                <a:gd name="connsiteX6" fmla="*/ 917704 w 917704"/>
                <a:gd name="connsiteY6" fmla="*/ 458851 h 917702"/>
                <a:gd name="connsiteX7" fmla="*/ 458852 w 917704"/>
                <a:gd name="connsiteY7" fmla="*/ 917702 h 917702"/>
                <a:gd name="connsiteX8" fmla="*/ 0 w 917704"/>
                <a:gd name="connsiteY8" fmla="*/ 458851 h 917702"/>
                <a:gd name="connsiteX9" fmla="*/ 458852 w 917704"/>
                <a:gd name="connsiteY9" fmla="*/ 0 h 917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7704" h="917702">
                  <a:moveTo>
                    <a:pt x="458852" y="33532"/>
                  </a:moveTo>
                  <a:cubicBezTo>
                    <a:pt x="223954" y="33532"/>
                    <a:pt x="33532" y="223954"/>
                    <a:pt x="33532" y="458851"/>
                  </a:cubicBezTo>
                  <a:cubicBezTo>
                    <a:pt x="33532" y="693748"/>
                    <a:pt x="223954" y="884170"/>
                    <a:pt x="458852" y="884170"/>
                  </a:cubicBezTo>
                  <a:cubicBezTo>
                    <a:pt x="693750" y="884170"/>
                    <a:pt x="884172" y="693748"/>
                    <a:pt x="884172" y="458851"/>
                  </a:cubicBezTo>
                  <a:cubicBezTo>
                    <a:pt x="884172" y="223954"/>
                    <a:pt x="693750" y="33532"/>
                    <a:pt x="458852" y="33532"/>
                  </a:cubicBezTo>
                  <a:close/>
                  <a:moveTo>
                    <a:pt x="458852" y="0"/>
                  </a:moveTo>
                  <a:cubicBezTo>
                    <a:pt x="712269" y="0"/>
                    <a:pt x="917704" y="205435"/>
                    <a:pt x="917704" y="458851"/>
                  </a:cubicBezTo>
                  <a:cubicBezTo>
                    <a:pt x="917704" y="712267"/>
                    <a:pt x="712269" y="917702"/>
                    <a:pt x="458852" y="917702"/>
                  </a:cubicBezTo>
                  <a:cubicBezTo>
                    <a:pt x="205435" y="917702"/>
                    <a:pt x="0" y="712267"/>
                    <a:pt x="0" y="458851"/>
                  </a:cubicBezTo>
                  <a:cubicBezTo>
                    <a:pt x="0" y="205435"/>
                    <a:pt x="205435" y="0"/>
                    <a:pt x="45885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9" name="Freeform 8">
              <a:extLst>
                <a:ext uri="{FF2B5EF4-FFF2-40B4-BE49-F238E27FC236}">
                  <a16:creationId xmlns:a16="http://schemas.microsoft.com/office/drawing/2014/main" id="{05F71E5B-FDFE-45D3-9679-883EFA279968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6678730" y="3009901"/>
              <a:ext cx="473100" cy="339852"/>
            </a:xfrm>
            <a:custGeom>
              <a:avLst/>
              <a:gdLst>
                <a:gd name="T0" fmla="*/ 85 w 231"/>
                <a:gd name="T1" fmla="*/ 0 h 170"/>
                <a:gd name="T2" fmla="*/ 152 w 231"/>
                <a:gd name="T3" fmla="*/ 61 h 170"/>
                <a:gd name="T4" fmla="*/ 0 w 231"/>
                <a:gd name="T5" fmla="*/ 61 h 170"/>
                <a:gd name="T6" fmla="*/ 0 w 231"/>
                <a:gd name="T7" fmla="*/ 105 h 170"/>
                <a:gd name="T8" fmla="*/ 152 w 231"/>
                <a:gd name="T9" fmla="*/ 105 h 170"/>
                <a:gd name="T10" fmla="*/ 85 w 231"/>
                <a:gd name="T11" fmla="*/ 170 h 170"/>
                <a:gd name="T12" fmla="*/ 140 w 231"/>
                <a:gd name="T13" fmla="*/ 170 h 170"/>
                <a:gd name="T14" fmla="*/ 231 w 231"/>
                <a:gd name="T15" fmla="*/ 85 h 170"/>
                <a:gd name="T16" fmla="*/ 140 w 231"/>
                <a:gd name="T17" fmla="*/ 0 h 170"/>
                <a:gd name="T18" fmla="*/ 85 w 231"/>
                <a:gd name="T1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1" h="170">
                  <a:moveTo>
                    <a:pt x="85" y="0"/>
                  </a:moveTo>
                  <a:cubicBezTo>
                    <a:pt x="85" y="0"/>
                    <a:pt x="85" y="0"/>
                    <a:pt x="15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105"/>
                  </a:cubicBezTo>
                  <a:cubicBezTo>
                    <a:pt x="0" y="105"/>
                    <a:pt x="0" y="105"/>
                    <a:pt x="152" y="105"/>
                  </a:cubicBezTo>
                  <a:cubicBezTo>
                    <a:pt x="152" y="105"/>
                    <a:pt x="152" y="105"/>
                    <a:pt x="85" y="170"/>
                  </a:cubicBezTo>
                  <a:cubicBezTo>
                    <a:pt x="85" y="170"/>
                    <a:pt x="85" y="170"/>
                    <a:pt x="140" y="170"/>
                  </a:cubicBezTo>
                  <a:cubicBezTo>
                    <a:pt x="140" y="170"/>
                    <a:pt x="140" y="170"/>
                    <a:pt x="231" y="85"/>
                  </a:cubicBezTo>
                  <a:cubicBezTo>
                    <a:pt x="231" y="85"/>
                    <a:pt x="231" y="85"/>
                    <a:pt x="140" y="0"/>
                  </a:cubicBezTo>
                  <a:cubicBezTo>
                    <a:pt x="140" y="0"/>
                    <a:pt x="140" y="0"/>
                    <a:pt x="85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5BB8F8F-98B8-4B25-B433-563FD9B60286}"/>
              </a:ext>
            </a:extLst>
          </p:cNvPr>
          <p:cNvGrpSpPr/>
          <p:nvPr/>
        </p:nvGrpSpPr>
        <p:grpSpPr>
          <a:xfrm>
            <a:off x="650727" y="1143371"/>
            <a:ext cx="497036" cy="499600"/>
            <a:chOff x="8121835" y="4193647"/>
            <a:chExt cx="847725" cy="852101"/>
          </a:xfrm>
        </p:grpSpPr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F89BECA-8B54-4219-8B8F-F6755176E36F}"/>
                </a:ext>
              </a:extLst>
            </p:cNvPr>
            <p:cNvSpPr/>
            <p:nvPr/>
          </p:nvSpPr>
          <p:spPr>
            <a:xfrm>
              <a:off x="8121835" y="4242767"/>
              <a:ext cx="847725" cy="152400"/>
            </a:xfrm>
            <a:custGeom>
              <a:avLst/>
              <a:gdLst>
                <a:gd name="connsiteX0" fmla="*/ 826296 w 847725"/>
                <a:gd name="connsiteY0" fmla="*/ 0 h 152400"/>
                <a:gd name="connsiteX1" fmla="*/ 738024 w 847725"/>
                <a:gd name="connsiteY1" fmla="*/ 0 h 152400"/>
                <a:gd name="connsiteX2" fmla="*/ 738024 w 847725"/>
                <a:gd name="connsiteY2" fmla="*/ 58298 h 152400"/>
                <a:gd name="connsiteX3" fmla="*/ 710224 w 847725"/>
                <a:gd name="connsiteY3" fmla="*/ 86096 h 152400"/>
                <a:gd name="connsiteX4" fmla="*/ 682423 w 847725"/>
                <a:gd name="connsiteY4" fmla="*/ 58298 h 152400"/>
                <a:gd name="connsiteX5" fmla="*/ 682423 w 847725"/>
                <a:gd name="connsiteY5" fmla="*/ 0 h 152400"/>
                <a:gd name="connsiteX6" fmla="*/ 549318 w 847725"/>
                <a:gd name="connsiteY6" fmla="*/ 0 h 152400"/>
                <a:gd name="connsiteX7" fmla="*/ 549318 w 847725"/>
                <a:gd name="connsiteY7" fmla="*/ 58298 h 152400"/>
                <a:gd name="connsiteX8" fmla="*/ 521516 w 847725"/>
                <a:gd name="connsiteY8" fmla="*/ 86096 h 152400"/>
                <a:gd name="connsiteX9" fmla="*/ 493718 w 847725"/>
                <a:gd name="connsiteY9" fmla="*/ 58298 h 152400"/>
                <a:gd name="connsiteX10" fmla="*/ 493718 w 847725"/>
                <a:gd name="connsiteY10" fmla="*/ 0 h 152400"/>
                <a:gd name="connsiteX11" fmla="*/ 360611 w 847725"/>
                <a:gd name="connsiteY11" fmla="*/ 0 h 152400"/>
                <a:gd name="connsiteX12" fmla="*/ 360611 w 847725"/>
                <a:gd name="connsiteY12" fmla="*/ 58298 h 152400"/>
                <a:gd name="connsiteX13" fmla="*/ 332809 w 847725"/>
                <a:gd name="connsiteY13" fmla="*/ 86096 h 152400"/>
                <a:gd name="connsiteX14" fmla="*/ 305011 w 847725"/>
                <a:gd name="connsiteY14" fmla="*/ 58298 h 152400"/>
                <a:gd name="connsiteX15" fmla="*/ 305011 w 847725"/>
                <a:gd name="connsiteY15" fmla="*/ 0 h 152400"/>
                <a:gd name="connsiteX16" fmla="*/ 171904 w 847725"/>
                <a:gd name="connsiteY16" fmla="*/ 0 h 152400"/>
                <a:gd name="connsiteX17" fmla="*/ 171904 w 847725"/>
                <a:gd name="connsiteY17" fmla="*/ 58298 h 152400"/>
                <a:gd name="connsiteX18" fmla="*/ 144106 w 847725"/>
                <a:gd name="connsiteY18" fmla="*/ 86096 h 152400"/>
                <a:gd name="connsiteX19" fmla="*/ 116304 w 847725"/>
                <a:gd name="connsiteY19" fmla="*/ 58298 h 152400"/>
                <a:gd name="connsiteX20" fmla="*/ 116304 w 847725"/>
                <a:gd name="connsiteY20" fmla="*/ 0 h 152400"/>
                <a:gd name="connsiteX21" fmla="*/ 28073 w 847725"/>
                <a:gd name="connsiteY21" fmla="*/ 0 h 152400"/>
                <a:gd name="connsiteX22" fmla="*/ 0 w 847725"/>
                <a:gd name="connsiteY22" fmla="*/ 28069 h 152400"/>
                <a:gd name="connsiteX23" fmla="*/ 0 w 847725"/>
                <a:gd name="connsiteY23" fmla="*/ 160770 h 152400"/>
                <a:gd name="connsiteX24" fmla="*/ 854366 w 847725"/>
                <a:gd name="connsiteY24" fmla="*/ 160770 h 152400"/>
                <a:gd name="connsiteX25" fmla="*/ 854366 w 847725"/>
                <a:gd name="connsiteY25" fmla="*/ 28069 h 152400"/>
                <a:gd name="connsiteX26" fmla="*/ 826296 w 847725"/>
                <a:gd name="connsiteY26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47725" h="152400">
                  <a:moveTo>
                    <a:pt x="826296" y="0"/>
                  </a:moveTo>
                  <a:lnTo>
                    <a:pt x="738024" y="0"/>
                  </a:lnTo>
                  <a:lnTo>
                    <a:pt x="738024" y="58298"/>
                  </a:lnTo>
                  <a:cubicBezTo>
                    <a:pt x="738024" y="73627"/>
                    <a:pt x="725550" y="86096"/>
                    <a:pt x="710224" y="86096"/>
                  </a:cubicBezTo>
                  <a:cubicBezTo>
                    <a:pt x="694897" y="86096"/>
                    <a:pt x="682423" y="73627"/>
                    <a:pt x="682423" y="58298"/>
                  </a:cubicBezTo>
                  <a:lnTo>
                    <a:pt x="682423" y="0"/>
                  </a:lnTo>
                  <a:lnTo>
                    <a:pt x="549318" y="0"/>
                  </a:lnTo>
                  <a:lnTo>
                    <a:pt x="549318" y="58298"/>
                  </a:lnTo>
                  <a:cubicBezTo>
                    <a:pt x="549318" y="73627"/>
                    <a:pt x="536846" y="86096"/>
                    <a:pt x="521516" y="86096"/>
                  </a:cubicBezTo>
                  <a:cubicBezTo>
                    <a:pt x="506187" y="86096"/>
                    <a:pt x="493718" y="73627"/>
                    <a:pt x="493718" y="58298"/>
                  </a:cubicBezTo>
                  <a:lnTo>
                    <a:pt x="493718" y="0"/>
                  </a:lnTo>
                  <a:lnTo>
                    <a:pt x="360611" y="0"/>
                  </a:lnTo>
                  <a:lnTo>
                    <a:pt x="360611" y="58298"/>
                  </a:lnTo>
                  <a:cubicBezTo>
                    <a:pt x="360611" y="73627"/>
                    <a:pt x="348139" y="86096"/>
                    <a:pt x="332809" y="86096"/>
                  </a:cubicBezTo>
                  <a:cubicBezTo>
                    <a:pt x="317480" y="86096"/>
                    <a:pt x="305011" y="73627"/>
                    <a:pt x="305011" y="58298"/>
                  </a:cubicBezTo>
                  <a:lnTo>
                    <a:pt x="305011" y="0"/>
                  </a:lnTo>
                  <a:lnTo>
                    <a:pt x="171904" y="0"/>
                  </a:lnTo>
                  <a:lnTo>
                    <a:pt x="171904" y="58298"/>
                  </a:lnTo>
                  <a:cubicBezTo>
                    <a:pt x="171904" y="73627"/>
                    <a:pt x="159435" y="86096"/>
                    <a:pt x="144106" y="86096"/>
                  </a:cubicBezTo>
                  <a:cubicBezTo>
                    <a:pt x="128777" y="86096"/>
                    <a:pt x="116304" y="73627"/>
                    <a:pt x="116304" y="58298"/>
                  </a:cubicBezTo>
                  <a:lnTo>
                    <a:pt x="116304" y="0"/>
                  </a:lnTo>
                  <a:lnTo>
                    <a:pt x="28073" y="0"/>
                  </a:lnTo>
                  <a:cubicBezTo>
                    <a:pt x="12595" y="0"/>
                    <a:pt x="0" y="12594"/>
                    <a:pt x="0" y="28069"/>
                  </a:cubicBezTo>
                  <a:lnTo>
                    <a:pt x="0" y="160770"/>
                  </a:lnTo>
                  <a:lnTo>
                    <a:pt x="854366" y="160770"/>
                  </a:lnTo>
                  <a:lnTo>
                    <a:pt x="854366" y="28069"/>
                  </a:lnTo>
                  <a:cubicBezTo>
                    <a:pt x="854366" y="12594"/>
                    <a:pt x="841774" y="0"/>
                    <a:pt x="826296" y="0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6235EC4-C5D4-4BFE-A316-49B18B891720}"/>
                </a:ext>
              </a:extLst>
            </p:cNvPr>
            <p:cNvSpPr/>
            <p:nvPr/>
          </p:nvSpPr>
          <p:spPr>
            <a:xfrm>
              <a:off x="8817823" y="4193647"/>
              <a:ext cx="19050" cy="114300"/>
            </a:xfrm>
            <a:custGeom>
              <a:avLst/>
              <a:gdLst>
                <a:gd name="connsiteX0" fmla="*/ 14235 w 19050"/>
                <a:gd name="connsiteY0" fmla="*/ 121655 h 114300"/>
                <a:gd name="connsiteX1" fmla="*/ 28471 w 19050"/>
                <a:gd name="connsiteY1" fmla="*/ 107418 h 114300"/>
                <a:gd name="connsiteX2" fmla="*/ 28471 w 19050"/>
                <a:gd name="connsiteY2" fmla="*/ 42405 h 114300"/>
                <a:gd name="connsiteX3" fmla="*/ 28458 w 19050"/>
                <a:gd name="connsiteY3" fmla="*/ 42340 h 114300"/>
                <a:gd name="connsiteX4" fmla="*/ 28471 w 19050"/>
                <a:gd name="connsiteY4" fmla="*/ 42274 h 114300"/>
                <a:gd name="connsiteX5" fmla="*/ 28471 w 19050"/>
                <a:gd name="connsiteY5" fmla="*/ 14243 h 114300"/>
                <a:gd name="connsiteX6" fmla="*/ 14235 w 19050"/>
                <a:gd name="connsiteY6" fmla="*/ 0 h 114300"/>
                <a:gd name="connsiteX7" fmla="*/ 0 w 19050"/>
                <a:gd name="connsiteY7" fmla="*/ 14243 h 114300"/>
                <a:gd name="connsiteX8" fmla="*/ 0 w 19050"/>
                <a:gd name="connsiteY8" fmla="*/ 107418 h 114300"/>
                <a:gd name="connsiteX9" fmla="*/ 14235 w 19050"/>
                <a:gd name="connsiteY9" fmla="*/ 1216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" h="114300">
                  <a:moveTo>
                    <a:pt x="14235" y="121655"/>
                  </a:moveTo>
                  <a:cubicBezTo>
                    <a:pt x="22083" y="121655"/>
                    <a:pt x="28471" y="115271"/>
                    <a:pt x="28471" y="107418"/>
                  </a:cubicBezTo>
                  <a:lnTo>
                    <a:pt x="28471" y="42405"/>
                  </a:lnTo>
                  <a:cubicBezTo>
                    <a:pt x="28471" y="42382"/>
                    <a:pt x="28458" y="42363"/>
                    <a:pt x="28458" y="42340"/>
                  </a:cubicBezTo>
                  <a:cubicBezTo>
                    <a:pt x="28458" y="42316"/>
                    <a:pt x="28471" y="42297"/>
                    <a:pt x="28471" y="42274"/>
                  </a:cubicBezTo>
                  <a:lnTo>
                    <a:pt x="28471" y="14243"/>
                  </a:lnTo>
                  <a:cubicBezTo>
                    <a:pt x="28471" y="6390"/>
                    <a:pt x="22083" y="0"/>
                    <a:pt x="14235" y="0"/>
                  </a:cubicBezTo>
                  <a:cubicBezTo>
                    <a:pt x="6388" y="0"/>
                    <a:pt x="0" y="6390"/>
                    <a:pt x="0" y="14243"/>
                  </a:cubicBezTo>
                  <a:lnTo>
                    <a:pt x="0" y="107418"/>
                  </a:lnTo>
                  <a:cubicBezTo>
                    <a:pt x="0" y="115271"/>
                    <a:pt x="6388" y="121655"/>
                    <a:pt x="14235" y="121655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A486A41B-0070-4C90-9D80-E69E0FFE9FA1}"/>
                </a:ext>
              </a:extLst>
            </p:cNvPr>
            <p:cNvSpPr/>
            <p:nvPr/>
          </p:nvSpPr>
          <p:spPr>
            <a:xfrm>
              <a:off x="8440408" y="4193647"/>
              <a:ext cx="19050" cy="114300"/>
            </a:xfrm>
            <a:custGeom>
              <a:avLst/>
              <a:gdLst>
                <a:gd name="connsiteX0" fmla="*/ 14237 w 19050"/>
                <a:gd name="connsiteY0" fmla="*/ 121655 h 114300"/>
                <a:gd name="connsiteX1" fmla="*/ 28477 w 19050"/>
                <a:gd name="connsiteY1" fmla="*/ 107418 h 114300"/>
                <a:gd name="connsiteX2" fmla="*/ 28477 w 19050"/>
                <a:gd name="connsiteY2" fmla="*/ 42421 h 114300"/>
                <a:gd name="connsiteX3" fmla="*/ 28460 w 19050"/>
                <a:gd name="connsiteY3" fmla="*/ 42340 h 114300"/>
                <a:gd name="connsiteX4" fmla="*/ 28477 w 19050"/>
                <a:gd name="connsiteY4" fmla="*/ 42258 h 114300"/>
                <a:gd name="connsiteX5" fmla="*/ 28477 w 19050"/>
                <a:gd name="connsiteY5" fmla="*/ 14243 h 114300"/>
                <a:gd name="connsiteX6" fmla="*/ 14237 w 19050"/>
                <a:gd name="connsiteY6" fmla="*/ 0 h 114300"/>
                <a:gd name="connsiteX7" fmla="*/ 0 w 19050"/>
                <a:gd name="connsiteY7" fmla="*/ 14243 h 114300"/>
                <a:gd name="connsiteX8" fmla="*/ 0 w 19050"/>
                <a:gd name="connsiteY8" fmla="*/ 107418 h 114300"/>
                <a:gd name="connsiteX9" fmla="*/ 14237 w 19050"/>
                <a:gd name="connsiteY9" fmla="*/ 1216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" h="114300">
                  <a:moveTo>
                    <a:pt x="14237" y="121655"/>
                  </a:moveTo>
                  <a:cubicBezTo>
                    <a:pt x="22091" y="121655"/>
                    <a:pt x="28477" y="115271"/>
                    <a:pt x="28477" y="107418"/>
                  </a:cubicBezTo>
                  <a:lnTo>
                    <a:pt x="28477" y="42421"/>
                  </a:lnTo>
                  <a:cubicBezTo>
                    <a:pt x="28477" y="42392"/>
                    <a:pt x="28460" y="42369"/>
                    <a:pt x="28460" y="42340"/>
                  </a:cubicBezTo>
                  <a:cubicBezTo>
                    <a:pt x="28460" y="42311"/>
                    <a:pt x="28477" y="42287"/>
                    <a:pt x="28477" y="42258"/>
                  </a:cubicBezTo>
                  <a:lnTo>
                    <a:pt x="28477" y="14243"/>
                  </a:lnTo>
                  <a:cubicBezTo>
                    <a:pt x="28477" y="6390"/>
                    <a:pt x="22091" y="0"/>
                    <a:pt x="14237" y="0"/>
                  </a:cubicBezTo>
                  <a:cubicBezTo>
                    <a:pt x="6387" y="0"/>
                    <a:pt x="0" y="6390"/>
                    <a:pt x="0" y="14243"/>
                  </a:cubicBezTo>
                  <a:lnTo>
                    <a:pt x="0" y="107418"/>
                  </a:lnTo>
                  <a:cubicBezTo>
                    <a:pt x="0" y="115271"/>
                    <a:pt x="6387" y="121655"/>
                    <a:pt x="14237" y="121655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EEBF7F6-DF57-49DC-95B3-CEEA92BFC6F5}"/>
                </a:ext>
              </a:extLst>
            </p:cNvPr>
            <p:cNvSpPr/>
            <p:nvPr/>
          </p:nvSpPr>
          <p:spPr>
            <a:xfrm>
              <a:off x="8251701" y="4193647"/>
              <a:ext cx="19050" cy="114300"/>
            </a:xfrm>
            <a:custGeom>
              <a:avLst/>
              <a:gdLst>
                <a:gd name="connsiteX0" fmla="*/ 14240 w 19050"/>
                <a:gd name="connsiteY0" fmla="*/ 121655 h 114300"/>
                <a:gd name="connsiteX1" fmla="*/ 28477 w 19050"/>
                <a:gd name="connsiteY1" fmla="*/ 107418 h 114300"/>
                <a:gd name="connsiteX2" fmla="*/ 28477 w 19050"/>
                <a:gd name="connsiteY2" fmla="*/ 42405 h 114300"/>
                <a:gd name="connsiteX3" fmla="*/ 28463 w 19050"/>
                <a:gd name="connsiteY3" fmla="*/ 42340 h 114300"/>
                <a:gd name="connsiteX4" fmla="*/ 28477 w 19050"/>
                <a:gd name="connsiteY4" fmla="*/ 42274 h 114300"/>
                <a:gd name="connsiteX5" fmla="*/ 28477 w 19050"/>
                <a:gd name="connsiteY5" fmla="*/ 14243 h 114300"/>
                <a:gd name="connsiteX6" fmla="*/ 14240 w 19050"/>
                <a:gd name="connsiteY6" fmla="*/ 0 h 114300"/>
                <a:gd name="connsiteX7" fmla="*/ 0 w 19050"/>
                <a:gd name="connsiteY7" fmla="*/ 14243 h 114300"/>
                <a:gd name="connsiteX8" fmla="*/ 0 w 19050"/>
                <a:gd name="connsiteY8" fmla="*/ 107418 h 114300"/>
                <a:gd name="connsiteX9" fmla="*/ 14240 w 19050"/>
                <a:gd name="connsiteY9" fmla="*/ 1216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" h="114300">
                  <a:moveTo>
                    <a:pt x="14240" y="121655"/>
                  </a:moveTo>
                  <a:cubicBezTo>
                    <a:pt x="22090" y="121655"/>
                    <a:pt x="28477" y="115271"/>
                    <a:pt x="28477" y="107418"/>
                  </a:cubicBezTo>
                  <a:lnTo>
                    <a:pt x="28477" y="42405"/>
                  </a:lnTo>
                  <a:cubicBezTo>
                    <a:pt x="28476" y="42382"/>
                    <a:pt x="28463" y="42363"/>
                    <a:pt x="28463" y="42340"/>
                  </a:cubicBezTo>
                  <a:cubicBezTo>
                    <a:pt x="28463" y="42316"/>
                    <a:pt x="28476" y="42297"/>
                    <a:pt x="28477" y="42274"/>
                  </a:cubicBezTo>
                  <a:lnTo>
                    <a:pt x="28477" y="14243"/>
                  </a:lnTo>
                  <a:cubicBezTo>
                    <a:pt x="28477" y="6390"/>
                    <a:pt x="22090" y="0"/>
                    <a:pt x="14240" y="0"/>
                  </a:cubicBezTo>
                  <a:cubicBezTo>
                    <a:pt x="6386" y="0"/>
                    <a:pt x="0" y="6390"/>
                    <a:pt x="0" y="14243"/>
                  </a:cubicBezTo>
                  <a:lnTo>
                    <a:pt x="0" y="107418"/>
                  </a:lnTo>
                  <a:cubicBezTo>
                    <a:pt x="0" y="115271"/>
                    <a:pt x="6386" y="121655"/>
                    <a:pt x="14240" y="121655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2EA59B68-38F9-4D72-84BB-C7E6434F50B3}"/>
                </a:ext>
              </a:extLst>
            </p:cNvPr>
            <p:cNvSpPr/>
            <p:nvPr/>
          </p:nvSpPr>
          <p:spPr>
            <a:xfrm>
              <a:off x="8629115" y="4193647"/>
              <a:ext cx="19050" cy="114300"/>
            </a:xfrm>
            <a:custGeom>
              <a:avLst/>
              <a:gdLst>
                <a:gd name="connsiteX0" fmla="*/ 14237 w 19050"/>
                <a:gd name="connsiteY0" fmla="*/ 121655 h 114300"/>
                <a:gd name="connsiteX1" fmla="*/ 28477 w 19050"/>
                <a:gd name="connsiteY1" fmla="*/ 107418 h 114300"/>
                <a:gd name="connsiteX2" fmla="*/ 28477 w 19050"/>
                <a:gd name="connsiteY2" fmla="*/ 42421 h 114300"/>
                <a:gd name="connsiteX3" fmla="*/ 28460 w 19050"/>
                <a:gd name="connsiteY3" fmla="*/ 42340 h 114300"/>
                <a:gd name="connsiteX4" fmla="*/ 28477 w 19050"/>
                <a:gd name="connsiteY4" fmla="*/ 42258 h 114300"/>
                <a:gd name="connsiteX5" fmla="*/ 28477 w 19050"/>
                <a:gd name="connsiteY5" fmla="*/ 14243 h 114300"/>
                <a:gd name="connsiteX6" fmla="*/ 14237 w 19050"/>
                <a:gd name="connsiteY6" fmla="*/ 0 h 114300"/>
                <a:gd name="connsiteX7" fmla="*/ 0 w 19050"/>
                <a:gd name="connsiteY7" fmla="*/ 14243 h 114300"/>
                <a:gd name="connsiteX8" fmla="*/ 0 w 19050"/>
                <a:gd name="connsiteY8" fmla="*/ 107418 h 114300"/>
                <a:gd name="connsiteX9" fmla="*/ 14237 w 19050"/>
                <a:gd name="connsiteY9" fmla="*/ 12165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" h="114300">
                  <a:moveTo>
                    <a:pt x="14237" y="121655"/>
                  </a:moveTo>
                  <a:cubicBezTo>
                    <a:pt x="22091" y="121655"/>
                    <a:pt x="28477" y="115271"/>
                    <a:pt x="28477" y="107418"/>
                  </a:cubicBezTo>
                  <a:lnTo>
                    <a:pt x="28477" y="42421"/>
                  </a:lnTo>
                  <a:cubicBezTo>
                    <a:pt x="28477" y="42392"/>
                    <a:pt x="28460" y="42369"/>
                    <a:pt x="28460" y="42340"/>
                  </a:cubicBezTo>
                  <a:cubicBezTo>
                    <a:pt x="28460" y="42311"/>
                    <a:pt x="28477" y="42287"/>
                    <a:pt x="28477" y="42258"/>
                  </a:cubicBezTo>
                  <a:lnTo>
                    <a:pt x="28477" y="14243"/>
                  </a:lnTo>
                  <a:cubicBezTo>
                    <a:pt x="28477" y="6390"/>
                    <a:pt x="22091" y="0"/>
                    <a:pt x="14237" y="0"/>
                  </a:cubicBezTo>
                  <a:cubicBezTo>
                    <a:pt x="6387" y="0"/>
                    <a:pt x="0" y="6390"/>
                    <a:pt x="0" y="14243"/>
                  </a:cubicBezTo>
                  <a:lnTo>
                    <a:pt x="0" y="107418"/>
                  </a:lnTo>
                  <a:cubicBezTo>
                    <a:pt x="0" y="115271"/>
                    <a:pt x="6387" y="121655"/>
                    <a:pt x="14237" y="121655"/>
                  </a:cubicBezTo>
                  <a:close/>
                </a:path>
              </a:pathLst>
            </a:custGeom>
            <a:solidFill>
              <a:schemeClr val="accent2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9F5164E-D86B-4163-B1E2-98F1D11EA5B9}"/>
                </a:ext>
              </a:extLst>
            </p:cNvPr>
            <p:cNvSpPr/>
            <p:nvPr/>
          </p:nvSpPr>
          <p:spPr>
            <a:xfrm>
              <a:off x="8121835" y="4417098"/>
              <a:ext cx="847725" cy="628650"/>
            </a:xfrm>
            <a:custGeom>
              <a:avLst/>
              <a:gdLst>
                <a:gd name="connsiteX0" fmla="*/ 0 w 847725"/>
                <a:gd name="connsiteY0" fmla="*/ 602871 h 628650"/>
                <a:gd name="connsiteX1" fmla="*/ 28073 w 847725"/>
                <a:gd name="connsiteY1" fmla="*/ 630941 h 628650"/>
                <a:gd name="connsiteX2" fmla="*/ 826296 w 847725"/>
                <a:gd name="connsiteY2" fmla="*/ 630941 h 628650"/>
                <a:gd name="connsiteX3" fmla="*/ 854366 w 847725"/>
                <a:gd name="connsiteY3" fmla="*/ 602871 h 628650"/>
                <a:gd name="connsiteX4" fmla="*/ 854366 w 847725"/>
                <a:gd name="connsiteY4" fmla="*/ 0 h 628650"/>
                <a:gd name="connsiteX5" fmla="*/ 0 w 847725"/>
                <a:gd name="connsiteY5" fmla="*/ 0 h 628650"/>
                <a:gd name="connsiteX6" fmla="*/ 0 w 847725"/>
                <a:gd name="connsiteY6" fmla="*/ 602871 h 628650"/>
                <a:gd name="connsiteX7" fmla="*/ 569167 w 847725"/>
                <a:gd name="connsiteY7" fmla="*/ 191812 h 628650"/>
                <a:gd name="connsiteX8" fmla="*/ 574643 w 847725"/>
                <a:gd name="connsiteY8" fmla="*/ 187197 h 628650"/>
                <a:gd name="connsiteX9" fmla="*/ 612688 w 847725"/>
                <a:gd name="connsiteY9" fmla="*/ 181668 h 628650"/>
                <a:gd name="connsiteX10" fmla="*/ 629700 w 847725"/>
                <a:gd name="connsiteY10" fmla="*/ 147189 h 628650"/>
                <a:gd name="connsiteX11" fmla="*/ 641866 w 847725"/>
                <a:gd name="connsiteY11" fmla="*/ 147189 h 628650"/>
                <a:gd name="connsiteX12" fmla="*/ 658881 w 847725"/>
                <a:gd name="connsiteY12" fmla="*/ 181668 h 628650"/>
                <a:gd name="connsiteX13" fmla="*/ 696921 w 847725"/>
                <a:gd name="connsiteY13" fmla="*/ 187197 h 628650"/>
                <a:gd name="connsiteX14" fmla="*/ 702403 w 847725"/>
                <a:gd name="connsiteY14" fmla="*/ 191812 h 628650"/>
                <a:gd name="connsiteX15" fmla="*/ 700681 w 847725"/>
                <a:gd name="connsiteY15" fmla="*/ 198759 h 628650"/>
                <a:gd name="connsiteX16" fmla="*/ 673149 w 847725"/>
                <a:gd name="connsiteY16" fmla="*/ 225597 h 628650"/>
                <a:gd name="connsiteX17" fmla="*/ 679649 w 847725"/>
                <a:gd name="connsiteY17" fmla="*/ 263493 h 628650"/>
                <a:gd name="connsiteX18" fmla="*/ 676955 w 847725"/>
                <a:gd name="connsiteY18" fmla="*/ 270121 h 628650"/>
                <a:gd name="connsiteX19" fmla="*/ 672965 w 847725"/>
                <a:gd name="connsiteY19" fmla="*/ 271419 h 628650"/>
                <a:gd name="connsiteX20" fmla="*/ 669811 w 847725"/>
                <a:gd name="connsiteY20" fmla="*/ 270638 h 628650"/>
                <a:gd name="connsiteX21" fmla="*/ 635780 w 847725"/>
                <a:gd name="connsiteY21" fmla="*/ 252746 h 628650"/>
                <a:gd name="connsiteX22" fmla="*/ 601752 w 847725"/>
                <a:gd name="connsiteY22" fmla="*/ 270638 h 628650"/>
                <a:gd name="connsiteX23" fmla="*/ 594611 w 847725"/>
                <a:gd name="connsiteY23" fmla="*/ 270121 h 628650"/>
                <a:gd name="connsiteX24" fmla="*/ 591913 w 847725"/>
                <a:gd name="connsiteY24" fmla="*/ 263493 h 628650"/>
                <a:gd name="connsiteX25" fmla="*/ 598412 w 847725"/>
                <a:gd name="connsiteY25" fmla="*/ 225597 h 628650"/>
                <a:gd name="connsiteX26" fmla="*/ 570885 w 847725"/>
                <a:gd name="connsiteY26" fmla="*/ 198759 h 628650"/>
                <a:gd name="connsiteX27" fmla="*/ 569167 w 847725"/>
                <a:gd name="connsiteY27" fmla="*/ 191812 h 628650"/>
                <a:gd name="connsiteX28" fmla="*/ 324463 w 847725"/>
                <a:gd name="connsiteY28" fmla="*/ 108696 h 628650"/>
                <a:gd name="connsiteX29" fmla="*/ 329939 w 847725"/>
                <a:gd name="connsiteY29" fmla="*/ 104081 h 628650"/>
                <a:gd name="connsiteX30" fmla="*/ 392932 w 847725"/>
                <a:gd name="connsiteY30" fmla="*/ 94930 h 628650"/>
                <a:gd name="connsiteX31" fmla="*/ 421101 w 847725"/>
                <a:gd name="connsiteY31" fmla="*/ 37850 h 628650"/>
                <a:gd name="connsiteX32" fmla="*/ 433265 w 847725"/>
                <a:gd name="connsiteY32" fmla="*/ 37850 h 628650"/>
                <a:gd name="connsiteX33" fmla="*/ 461434 w 847725"/>
                <a:gd name="connsiteY33" fmla="*/ 94930 h 628650"/>
                <a:gd name="connsiteX34" fmla="*/ 524423 w 847725"/>
                <a:gd name="connsiteY34" fmla="*/ 104081 h 628650"/>
                <a:gd name="connsiteX35" fmla="*/ 529900 w 847725"/>
                <a:gd name="connsiteY35" fmla="*/ 108696 h 628650"/>
                <a:gd name="connsiteX36" fmla="*/ 528185 w 847725"/>
                <a:gd name="connsiteY36" fmla="*/ 115643 h 628650"/>
                <a:gd name="connsiteX37" fmla="*/ 482604 w 847725"/>
                <a:gd name="connsiteY37" fmla="*/ 160074 h 628650"/>
                <a:gd name="connsiteX38" fmla="*/ 493364 w 847725"/>
                <a:gd name="connsiteY38" fmla="*/ 222816 h 628650"/>
                <a:gd name="connsiteX39" fmla="*/ 490666 w 847725"/>
                <a:gd name="connsiteY39" fmla="*/ 229444 h 628650"/>
                <a:gd name="connsiteX40" fmla="*/ 486680 w 847725"/>
                <a:gd name="connsiteY40" fmla="*/ 230742 h 628650"/>
                <a:gd name="connsiteX41" fmla="*/ 483524 w 847725"/>
                <a:gd name="connsiteY41" fmla="*/ 229960 h 628650"/>
                <a:gd name="connsiteX42" fmla="*/ 427183 w 847725"/>
                <a:gd name="connsiteY42" fmla="*/ 200341 h 628650"/>
                <a:gd name="connsiteX43" fmla="*/ 370842 w 847725"/>
                <a:gd name="connsiteY43" fmla="*/ 229960 h 628650"/>
                <a:gd name="connsiteX44" fmla="*/ 363700 w 847725"/>
                <a:gd name="connsiteY44" fmla="*/ 229444 h 628650"/>
                <a:gd name="connsiteX45" fmla="*/ 361002 w 847725"/>
                <a:gd name="connsiteY45" fmla="*/ 222816 h 628650"/>
                <a:gd name="connsiteX46" fmla="*/ 371762 w 847725"/>
                <a:gd name="connsiteY46" fmla="*/ 160081 h 628650"/>
                <a:gd name="connsiteX47" fmla="*/ 326178 w 847725"/>
                <a:gd name="connsiteY47" fmla="*/ 115643 h 628650"/>
                <a:gd name="connsiteX48" fmla="*/ 324463 w 847725"/>
                <a:gd name="connsiteY48" fmla="*/ 108696 h 628650"/>
                <a:gd name="connsiteX49" fmla="*/ 151966 w 847725"/>
                <a:gd name="connsiteY49" fmla="*/ 191812 h 628650"/>
                <a:gd name="connsiteX50" fmla="*/ 157442 w 847725"/>
                <a:gd name="connsiteY50" fmla="*/ 187197 h 628650"/>
                <a:gd name="connsiteX51" fmla="*/ 195488 w 847725"/>
                <a:gd name="connsiteY51" fmla="*/ 181668 h 628650"/>
                <a:gd name="connsiteX52" fmla="*/ 212499 w 847725"/>
                <a:gd name="connsiteY52" fmla="*/ 147189 h 628650"/>
                <a:gd name="connsiteX53" fmla="*/ 224663 w 847725"/>
                <a:gd name="connsiteY53" fmla="*/ 147189 h 628650"/>
                <a:gd name="connsiteX54" fmla="*/ 241678 w 847725"/>
                <a:gd name="connsiteY54" fmla="*/ 181668 h 628650"/>
                <a:gd name="connsiteX55" fmla="*/ 279723 w 847725"/>
                <a:gd name="connsiteY55" fmla="*/ 187197 h 628650"/>
                <a:gd name="connsiteX56" fmla="*/ 285199 w 847725"/>
                <a:gd name="connsiteY56" fmla="*/ 191812 h 628650"/>
                <a:gd name="connsiteX57" fmla="*/ 283481 w 847725"/>
                <a:gd name="connsiteY57" fmla="*/ 198759 h 628650"/>
                <a:gd name="connsiteX58" fmla="*/ 255951 w 847725"/>
                <a:gd name="connsiteY58" fmla="*/ 225597 h 628650"/>
                <a:gd name="connsiteX59" fmla="*/ 262450 w 847725"/>
                <a:gd name="connsiteY59" fmla="*/ 263493 h 628650"/>
                <a:gd name="connsiteX60" fmla="*/ 259752 w 847725"/>
                <a:gd name="connsiteY60" fmla="*/ 270121 h 628650"/>
                <a:gd name="connsiteX61" fmla="*/ 255766 w 847725"/>
                <a:gd name="connsiteY61" fmla="*/ 271419 h 628650"/>
                <a:gd name="connsiteX62" fmla="*/ 252610 w 847725"/>
                <a:gd name="connsiteY62" fmla="*/ 270638 h 628650"/>
                <a:gd name="connsiteX63" fmla="*/ 218581 w 847725"/>
                <a:gd name="connsiteY63" fmla="*/ 252746 h 628650"/>
                <a:gd name="connsiteX64" fmla="*/ 184552 w 847725"/>
                <a:gd name="connsiteY64" fmla="*/ 270638 h 628650"/>
                <a:gd name="connsiteX65" fmla="*/ 177410 w 847725"/>
                <a:gd name="connsiteY65" fmla="*/ 270121 h 628650"/>
                <a:gd name="connsiteX66" fmla="*/ 174712 w 847725"/>
                <a:gd name="connsiteY66" fmla="*/ 263493 h 628650"/>
                <a:gd name="connsiteX67" fmla="*/ 181211 w 847725"/>
                <a:gd name="connsiteY67" fmla="*/ 225597 h 628650"/>
                <a:gd name="connsiteX68" fmla="*/ 153685 w 847725"/>
                <a:gd name="connsiteY68" fmla="*/ 198759 h 628650"/>
                <a:gd name="connsiteX69" fmla="*/ 151966 w 847725"/>
                <a:gd name="connsiteY69" fmla="*/ 191812 h 628650"/>
                <a:gd name="connsiteX70" fmla="*/ 58175 w 847725"/>
                <a:gd name="connsiteY70" fmla="*/ 315772 h 628650"/>
                <a:gd name="connsiteX71" fmla="*/ 796189 w 847725"/>
                <a:gd name="connsiteY71" fmla="*/ 315772 h 628650"/>
                <a:gd name="connsiteX72" fmla="*/ 802971 w 847725"/>
                <a:gd name="connsiteY72" fmla="*/ 322553 h 628650"/>
                <a:gd name="connsiteX73" fmla="*/ 796189 w 847725"/>
                <a:gd name="connsiteY73" fmla="*/ 329334 h 628650"/>
                <a:gd name="connsiteX74" fmla="*/ 58175 w 847725"/>
                <a:gd name="connsiteY74" fmla="*/ 329334 h 628650"/>
                <a:gd name="connsiteX75" fmla="*/ 51395 w 847725"/>
                <a:gd name="connsiteY75" fmla="*/ 322553 h 628650"/>
                <a:gd name="connsiteX76" fmla="*/ 58175 w 847725"/>
                <a:gd name="connsiteY76" fmla="*/ 315772 h 628650"/>
                <a:gd name="connsiteX77" fmla="*/ 58175 w 847725"/>
                <a:gd name="connsiteY77" fmla="*/ 395445 h 628650"/>
                <a:gd name="connsiteX78" fmla="*/ 796189 w 847725"/>
                <a:gd name="connsiteY78" fmla="*/ 395445 h 628650"/>
                <a:gd name="connsiteX79" fmla="*/ 802971 w 847725"/>
                <a:gd name="connsiteY79" fmla="*/ 402227 h 628650"/>
                <a:gd name="connsiteX80" fmla="*/ 796189 w 847725"/>
                <a:gd name="connsiteY80" fmla="*/ 409010 h 628650"/>
                <a:gd name="connsiteX81" fmla="*/ 58175 w 847725"/>
                <a:gd name="connsiteY81" fmla="*/ 409010 h 628650"/>
                <a:gd name="connsiteX82" fmla="*/ 51395 w 847725"/>
                <a:gd name="connsiteY82" fmla="*/ 402227 h 628650"/>
                <a:gd name="connsiteX83" fmla="*/ 58175 w 847725"/>
                <a:gd name="connsiteY83" fmla="*/ 395445 h 628650"/>
                <a:gd name="connsiteX84" fmla="*/ 58175 w 847725"/>
                <a:gd name="connsiteY84" fmla="*/ 475120 h 628650"/>
                <a:gd name="connsiteX85" fmla="*/ 796189 w 847725"/>
                <a:gd name="connsiteY85" fmla="*/ 475120 h 628650"/>
                <a:gd name="connsiteX86" fmla="*/ 802971 w 847725"/>
                <a:gd name="connsiteY86" fmla="*/ 481896 h 628650"/>
                <a:gd name="connsiteX87" fmla="*/ 796189 w 847725"/>
                <a:gd name="connsiteY87" fmla="*/ 488678 h 628650"/>
                <a:gd name="connsiteX88" fmla="*/ 58175 w 847725"/>
                <a:gd name="connsiteY88" fmla="*/ 488678 h 628650"/>
                <a:gd name="connsiteX89" fmla="*/ 51395 w 847725"/>
                <a:gd name="connsiteY89" fmla="*/ 481896 h 628650"/>
                <a:gd name="connsiteX90" fmla="*/ 58175 w 847725"/>
                <a:gd name="connsiteY90" fmla="*/ 475120 h 628650"/>
                <a:gd name="connsiteX91" fmla="*/ 58175 w 847725"/>
                <a:gd name="connsiteY91" fmla="*/ 554789 h 628650"/>
                <a:gd name="connsiteX92" fmla="*/ 796189 w 847725"/>
                <a:gd name="connsiteY92" fmla="*/ 554789 h 628650"/>
                <a:gd name="connsiteX93" fmla="*/ 802971 w 847725"/>
                <a:gd name="connsiteY93" fmla="*/ 561571 h 628650"/>
                <a:gd name="connsiteX94" fmla="*/ 796189 w 847725"/>
                <a:gd name="connsiteY94" fmla="*/ 568354 h 628650"/>
                <a:gd name="connsiteX95" fmla="*/ 58175 w 847725"/>
                <a:gd name="connsiteY95" fmla="*/ 568354 h 628650"/>
                <a:gd name="connsiteX96" fmla="*/ 51395 w 847725"/>
                <a:gd name="connsiteY96" fmla="*/ 561571 h 628650"/>
                <a:gd name="connsiteX97" fmla="*/ 58175 w 847725"/>
                <a:gd name="connsiteY97" fmla="*/ 554789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847725" h="628650">
                  <a:moveTo>
                    <a:pt x="0" y="602871"/>
                  </a:moveTo>
                  <a:cubicBezTo>
                    <a:pt x="0" y="618349"/>
                    <a:pt x="12595" y="630941"/>
                    <a:pt x="28073" y="630941"/>
                  </a:cubicBezTo>
                  <a:lnTo>
                    <a:pt x="826296" y="630941"/>
                  </a:lnTo>
                  <a:cubicBezTo>
                    <a:pt x="841774" y="630941"/>
                    <a:pt x="854366" y="618349"/>
                    <a:pt x="854366" y="602871"/>
                  </a:cubicBezTo>
                  <a:lnTo>
                    <a:pt x="854366" y="0"/>
                  </a:lnTo>
                  <a:lnTo>
                    <a:pt x="0" y="0"/>
                  </a:lnTo>
                  <a:lnTo>
                    <a:pt x="0" y="602871"/>
                  </a:lnTo>
                  <a:close/>
                  <a:moveTo>
                    <a:pt x="569167" y="191812"/>
                  </a:moveTo>
                  <a:cubicBezTo>
                    <a:pt x="569964" y="189356"/>
                    <a:pt x="572087" y="187568"/>
                    <a:pt x="574643" y="187197"/>
                  </a:cubicBezTo>
                  <a:lnTo>
                    <a:pt x="612688" y="181668"/>
                  </a:lnTo>
                  <a:lnTo>
                    <a:pt x="629700" y="147189"/>
                  </a:lnTo>
                  <a:cubicBezTo>
                    <a:pt x="631981" y="142553"/>
                    <a:pt x="639578" y="142553"/>
                    <a:pt x="641866" y="147189"/>
                  </a:cubicBezTo>
                  <a:lnTo>
                    <a:pt x="658881" y="181668"/>
                  </a:lnTo>
                  <a:lnTo>
                    <a:pt x="696921" y="187197"/>
                  </a:lnTo>
                  <a:cubicBezTo>
                    <a:pt x="699478" y="187568"/>
                    <a:pt x="701601" y="189356"/>
                    <a:pt x="702403" y="191812"/>
                  </a:cubicBezTo>
                  <a:cubicBezTo>
                    <a:pt x="703198" y="194263"/>
                    <a:pt x="702534" y="196958"/>
                    <a:pt x="700681" y="198759"/>
                  </a:cubicBezTo>
                  <a:lnTo>
                    <a:pt x="673149" y="225597"/>
                  </a:lnTo>
                  <a:lnTo>
                    <a:pt x="679649" y="263493"/>
                  </a:lnTo>
                  <a:cubicBezTo>
                    <a:pt x="680083" y="266036"/>
                    <a:pt x="679038" y="268605"/>
                    <a:pt x="676955" y="270121"/>
                  </a:cubicBezTo>
                  <a:cubicBezTo>
                    <a:pt x="675772" y="270982"/>
                    <a:pt x="674372" y="271419"/>
                    <a:pt x="672965" y="271419"/>
                  </a:cubicBezTo>
                  <a:cubicBezTo>
                    <a:pt x="671888" y="271419"/>
                    <a:pt x="670803" y="271161"/>
                    <a:pt x="669811" y="270638"/>
                  </a:cubicBezTo>
                  <a:lnTo>
                    <a:pt x="635780" y="252746"/>
                  </a:lnTo>
                  <a:lnTo>
                    <a:pt x="601752" y="270638"/>
                  </a:lnTo>
                  <a:cubicBezTo>
                    <a:pt x="599481" y="271843"/>
                    <a:pt x="596704" y="271644"/>
                    <a:pt x="594611" y="270121"/>
                  </a:cubicBezTo>
                  <a:cubicBezTo>
                    <a:pt x="592525" y="268605"/>
                    <a:pt x="591479" y="266036"/>
                    <a:pt x="591913" y="263493"/>
                  </a:cubicBezTo>
                  <a:lnTo>
                    <a:pt x="598412" y="225597"/>
                  </a:lnTo>
                  <a:lnTo>
                    <a:pt x="570885" y="198759"/>
                  </a:lnTo>
                  <a:cubicBezTo>
                    <a:pt x="569034" y="196958"/>
                    <a:pt x="568369" y="194263"/>
                    <a:pt x="569167" y="191812"/>
                  </a:cubicBezTo>
                  <a:close/>
                  <a:moveTo>
                    <a:pt x="324463" y="108696"/>
                  </a:moveTo>
                  <a:cubicBezTo>
                    <a:pt x="325261" y="106240"/>
                    <a:pt x="327383" y="104451"/>
                    <a:pt x="329939" y="104081"/>
                  </a:cubicBezTo>
                  <a:lnTo>
                    <a:pt x="392932" y="94930"/>
                  </a:lnTo>
                  <a:lnTo>
                    <a:pt x="421101" y="37850"/>
                  </a:lnTo>
                  <a:cubicBezTo>
                    <a:pt x="423386" y="33215"/>
                    <a:pt x="430980" y="33215"/>
                    <a:pt x="433265" y="37850"/>
                  </a:cubicBezTo>
                  <a:lnTo>
                    <a:pt x="461434" y="94930"/>
                  </a:lnTo>
                  <a:lnTo>
                    <a:pt x="524423" y="104081"/>
                  </a:lnTo>
                  <a:cubicBezTo>
                    <a:pt x="526979" y="104451"/>
                    <a:pt x="529102" y="106240"/>
                    <a:pt x="529900" y="108696"/>
                  </a:cubicBezTo>
                  <a:cubicBezTo>
                    <a:pt x="530698" y="111147"/>
                    <a:pt x="530032" y="113841"/>
                    <a:pt x="528185" y="115643"/>
                  </a:cubicBezTo>
                  <a:lnTo>
                    <a:pt x="482604" y="160074"/>
                  </a:lnTo>
                  <a:lnTo>
                    <a:pt x="493364" y="222816"/>
                  </a:lnTo>
                  <a:cubicBezTo>
                    <a:pt x="493798" y="225359"/>
                    <a:pt x="492752" y="227928"/>
                    <a:pt x="490666" y="229444"/>
                  </a:cubicBezTo>
                  <a:cubicBezTo>
                    <a:pt x="489484" y="230305"/>
                    <a:pt x="488083" y="230742"/>
                    <a:pt x="486680" y="230742"/>
                  </a:cubicBezTo>
                  <a:cubicBezTo>
                    <a:pt x="485600" y="230742"/>
                    <a:pt x="484517" y="230484"/>
                    <a:pt x="483524" y="229960"/>
                  </a:cubicBezTo>
                  <a:lnTo>
                    <a:pt x="427183" y="200341"/>
                  </a:lnTo>
                  <a:lnTo>
                    <a:pt x="370842" y="229960"/>
                  </a:lnTo>
                  <a:cubicBezTo>
                    <a:pt x="368564" y="231172"/>
                    <a:pt x="365793" y="230974"/>
                    <a:pt x="363700" y="229444"/>
                  </a:cubicBezTo>
                  <a:cubicBezTo>
                    <a:pt x="361614" y="227928"/>
                    <a:pt x="360568" y="225359"/>
                    <a:pt x="361002" y="222816"/>
                  </a:cubicBezTo>
                  <a:lnTo>
                    <a:pt x="371762" y="160081"/>
                  </a:lnTo>
                  <a:lnTo>
                    <a:pt x="326178" y="115643"/>
                  </a:lnTo>
                  <a:cubicBezTo>
                    <a:pt x="324331" y="113841"/>
                    <a:pt x="323665" y="111147"/>
                    <a:pt x="324463" y="108696"/>
                  </a:cubicBezTo>
                  <a:close/>
                  <a:moveTo>
                    <a:pt x="151966" y="191812"/>
                  </a:moveTo>
                  <a:cubicBezTo>
                    <a:pt x="152764" y="189356"/>
                    <a:pt x="154886" y="187568"/>
                    <a:pt x="157442" y="187197"/>
                  </a:cubicBezTo>
                  <a:lnTo>
                    <a:pt x="195488" y="181668"/>
                  </a:lnTo>
                  <a:lnTo>
                    <a:pt x="212499" y="147189"/>
                  </a:lnTo>
                  <a:cubicBezTo>
                    <a:pt x="214784" y="142553"/>
                    <a:pt x="222379" y="142553"/>
                    <a:pt x="224663" y="147189"/>
                  </a:cubicBezTo>
                  <a:lnTo>
                    <a:pt x="241678" y="181668"/>
                  </a:lnTo>
                  <a:lnTo>
                    <a:pt x="279723" y="187197"/>
                  </a:lnTo>
                  <a:cubicBezTo>
                    <a:pt x="282279" y="187568"/>
                    <a:pt x="284402" y="189356"/>
                    <a:pt x="285199" y="191812"/>
                  </a:cubicBezTo>
                  <a:cubicBezTo>
                    <a:pt x="285997" y="194263"/>
                    <a:pt x="285331" y="196958"/>
                    <a:pt x="283481" y="198759"/>
                  </a:cubicBezTo>
                  <a:lnTo>
                    <a:pt x="255951" y="225597"/>
                  </a:lnTo>
                  <a:lnTo>
                    <a:pt x="262450" y="263493"/>
                  </a:lnTo>
                  <a:cubicBezTo>
                    <a:pt x="262884" y="266036"/>
                    <a:pt x="261838" y="268605"/>
                    <a:pt x="259752" y="270121"/>
                  </a:cubicBezTo>
                  <a:cubicBezTo>
                    <a:pt x="258570" y="270982"/>
                    <a:pt x="257169" y="271419"/>
                    <a:pt x="255766" y="271419"/>
                  </a:cubicBezTo>
                  <a:cubicBezTo>
                    <a:pt x="254686" y="271419"/>
                    <a:pt x="253603" y="271161"/>
                    <a:pt x="252610" y="270638"/>
                  </a:cubicBezTo>
                  <a:lnTo>
                    <a:pt x="218581" y="252746"/>
                  </a:lnTo>
                  <a:lnTo>
                    <a:pt x="184552" y="270638"/>
                  </a:lnTo>
                  <a:cubicBezTo>
                    <a:pt x="182281" y="271843"/>
                    <a:pt x="179509" y="271644"/>
                    <a:pt x="177410" y="270121"/>
                  </a:cubicBezTo>
                  <a:cubicBezTo>
                    <a:pt x="175324" y="268605"/>
                    <a:pt x="174278" y="266036"/>
                    <a:pt x="174712" y="263493"/>
                  </a:cubicBezTo>
                  <a:lnTo>
                    <a:pt x="181211" y="225597"/>
                  </a:lnTo>
                  <a:lnTo>
                    <a:pt x="153685" y="198759"/>
                  </a:lnTo>
                  <a:cubicBezTo>
                    <a:pt x="151833" y="196958"/>
                    <a:pt x="151168" y="194263"/>
                    <a:pt x="151966" y="191812"/>
                  </a:cubicBezTo>
                  <a:close/>
                  <a:moveTo>
                    <a:pt x="58175" y="315772"/>
                  </a:moveTo>
                  <a:lnTo>
                    <a:pt x="796189" y="315772"/>
                  </a:lnTo>
                  <a:cubicBezTo>
                    <a:pt x="799935" y="315772"/>
                    <a:pt x="802971" y="318805"/>
                    <a:pt x="802971" y="322553"/>
                  </a:cubicBezTo>
                  <a:cubicBezTo>
                    <a:pt x="802971" y="326300"/>
                    <a:pt x="799935" y="329334"/>
                    <a:pt x="796189" y="329334"/>
                  </a:cubicBezTo>
                  <a:lnTo>
                    <a:pt x="58175" y="329334"/>
                  </a:lnTo>
                  <a:cubicBezTo>
                    <a:pt x="54431" y="329334"/>
                    <a:pt x="51395" y="326300"/>
                    <a:pt x="51395" y="322553"/>
                  </a:cubicBezTo>
                  <a:cubicBezTo>
                    <a:pt x="51395" y="318805"/>
                    <a:pt x="54431" y="315772"/>
                    <a:pt x="58175" y="315772"/>
                  </a:cubicBezTo>
                  <a:close/>
                  <a:moveTo>
                    <a:pt x="58175" y="395445"/>
                  </a:moveTo>
                  <a:lnTo>
                    <a:pt x="796189" y="395445"/>
                  </a:lnTo>
                  <a:cubicBezTo>
                    <a:pt x="799935" y="395445"/>
                    <a:pt x="802971" y="398478"/>
                    <a:pt x="802971" y="402227"/>
                  </a:cubicBezTo>
                  <a:cubicBezTo>
                    <a:pt x="802971" y="405973"/>
                    <a:pt x="799935" y="409010"/>
                    <a:pt x="796189" y="409010"/>
                  </a:cubicBezTo>
                  <a:lnTo>
                    <a:pt x="58175" y="409010"/>
                  </a:lnTo>
                  <a:cubicBezTo>
                    <a:pt x="54431" y="409010"/>
                    <a:pt x="51395" y="405973"/>
                    <a:pt x="51395" y="402227"/>
                  </a:cubicBezTo>
                  <a:cubicBezTo>
                    <a:pt x="51395" y="398478"/>
                    <a:pt x="54431" y="395445"/>
                    <a:pt x="58175" y="395445"/>
                  </a:cubicBezTo>
                  <a:close/>
                  <a:moveTo>
                    <a:pt x="58175" y="475120"/>
                  </a:moveTo>
                  <a:lnTo>
                    <a:pt x="796189" y="475120"/>
                  </a:lnTo>
                  <a:cubicBezTo>
                    <a:pt x="799935" y="475120"/>
                    <a:pt x="802971" y="478150"/>
                    <a:pt x="802971" y="481896"/>
                  </a:cubicBezTo>
                  <a:cubicBezTo>
                    <a:pt x="802971" y="485649"/>
                    <a:pt x="799935" y="488678"/>
                    <a:pt x="796189" y="488678"/>
                  </a:cubicBezTo>
                  <a:lnTo>
                    <a:pt x="58175" y="488678"/>
                  </a:lnTo>
                  <a:cubicBezTo>
                    <a:pt x="54431" y="488678"/>
                    <a:pt x="51395" y="485649"/>
                    <a:pt x="51395" y="481896"/>
                  </a:cubicBezTo>
                  <a:cubicBezTo>
                    <a:pt x="51395" y="478150"/>
                    <a:pt x="54431" y="475120"/>
                    <a:pt x="58175" y="475120"/>
                  </a:cubicBezTo>
                  <a:close/>
                  <a:moveTo>
                    <a:pt x="58175" y="554789"/>
                  </a:moveTo>
                  <a:lnTo>
                    <a:pt x="796189" y="554789"/>
                  </a:lnTo>
                  <a:cubicBezTo>
                    <a:pt x="799935" y="554789"/>
                    <a:pt x="802971" y="557825"/>
                    <a:pt x="802971" y="561571"/>
                  </a:cubicBezTo>
                  <a:cubicBezTo>
                    <a:pt x="802971" y="565317"/>
                    <a:pt x="799935" y="568354"/>
                    <a:pt x="796189" y="568354"/>
                  </a:cubicBezTo>
                  <a:lnTo>
                    <a:pt x="58175" y="568354"/>
                  </a:lnTo>
                  <a:cubicBezTo>
                    <a:pt x="54431" y="568354"/>
                    <a:pt x="51395" y="565317"/>
                    <a:pt x="51395" y="561571"/>
                  </a:cubicBezTo>
                  <a:cubicBezTo>
                    <a:pt x="51395" y="557825"/>
                    <a:pt x="54431" y="554789"/>
                    <a:pt x="58175" y="554789"/>
                  </a:cubicBezTo>
                  <a:close/>
                </a:path>
              </a:pathLst>
            </a:custGeom>
            <a:solidFill>
              <a:schemeClr val="accent4"/>
            </a:solidFill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3" name="Rectangle 6">
            <a:extLst>
              <a:ext uri="{FF2B5EF4-FFF2-40B4-BE49-F238E27FC236}">
                <a16:creationId xmlns:a16="http://schemas.microsoft.com/office/drawing/2014/main" id="{135036A5-40A4-42F1-BC8C-33BD976A676D}"/>
              </a:ext>
            </a:extLst>
          </p:cNvPr>
          <p:cNvSpPr/>
          <p:nvPr/>
        </p:nvSpPr>
        <p:spPr bwMode="auto">
          <a:xfrm>
            <a:off x="7365322" y="2672644"/>
            <a:ext cx="4369478" cy="1662154"/>
          </a:xfrm>
          <a:prstGeom prst="rect">
            <a:avLst/>
          </a:prstGeom>
          <a:noFill/>
          <a:ln w="100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78102" fontAlgn="base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600" kern="0">
                <a:solidFill>
                  <a:schemeClr val="tx2"/>
                </a:solidFill>
                <a:latin typeface="+mj-lt"/>
                <a:ea typeface="Segoe UI" pitchFamily="34" charset="0"/>
                <a:cs typeface="Segoe UI" pitchFamily="34" charset="0"/>
              </a:rPr>
              <a:t>Format: </a:t>
            </a:r>
            <a:r>
              <a:rPr lang="en-US" sz="1600" kern="0">
                <a:ea typeface="Segoe UI" pitchFamily="34" charset="0"/>
                <a:cs typeface="Segoe UI" pitchFamily="34" charset="0"/>
              </a:rPr>
              <a:t>2 hours Microsoft Teams call</a:t>
            </a:r>
          </a:p>
          <a:p>
            <a:pPr defTabSz="878102" fontAlgn="base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600" kern="0">
                <a:solidFill>
                  <a:schemeClr val="tx2"/>
                </a:solidFill>
                <a:latin typeface="+mj-lt"/>
                <a:ea typeface="Segoe UI" pitchFamily="34" charset="0"/>
                <a:cs typeface="Segoe UI" pitchFamily="34" charset="0"/>
              </a:rPr>
              <a:t>Attendees: </a:t>
            </a:r>
            <a:r>
              <a:rPr lang="en-US" sz="1600" kern="0">
                <a:ea typeface="Segoe UI" pitchFamily="34" charset="0"/>
                <a:cs typeface="Segoe UI" pitchFamily="34" charset="0"/>
              </a:rPr>
              <a:t>Key stakeholders from the customer and partner teams. Solution architects, functional and technical leads are mandatory</a:t>
            </a:r>
          </a:p>
        </p:txBody>
      </p:sp>
      <p:sp>
        <p:nvSpPr>
          <p:cNvPr id="136" name="Rectangle: Rounded Corners 12">
            <a:extLst>
              <a:ext uri="{FF2B5EF4-FFF2-40B4-BE49-F238E27FC236}">
                <a16:creationId xmlns:a16="http://schemas.microsoft.com/office/drawing/2014/main" id="{08EFB258-B335-40E5-8182-AD777B44AB8E}"/>
              </a:ext>
            </a:extLst>
          </p:cNvPr>
          <p:cNvSpPr/>
          <p:nvPr/>
        </p:nvSpPr>
        <p:spPr>
          <a:xfrm>
            <a:off x="6128174" y="2658464"/>
            <a:ext cx="105306" cy="911078"/>
          </a:xfrm>
          <a:custGeom>
            <a:avLst/>
            <a:gdLst>
              <a:gd name="connsiteX0" fmla="*/ 0 w 301482"/>
              <a:gd name="connsiteY0" fmla="*/ 150741 h 1304170"/>
              <a:gd name="connsiteX1" fmla="*/ 150741 w 301482"/>
              <a:gd name="connsiteY1" fmla="*/ 0 h 1304170"/>
              <a:gd name="connsiteX2" fmla="*/ 150741 w 301482"/>
              <a:gd name="connsiteY2" fmla="*/ 0 h 1304170"/>
              <a:gd name="connsiteX3" fmla="*/ 301482 w 301482"/>
              <a:gd name="connsiteY3" fmla="*/ 150741 h 1304170"/>
              <a:gd name="connsiteX4" fmla="*/ 301482 w 301482"/>
              <a:gd name="connsiteY4" fmla="*/ 1153429 h 1304170"/>
              <a:gd name="connsiteX5" fmla="*/ 150741 w 301482"/>
              <a:gd name="connsiteY5" fmla="*/ 1304170 h 1304170"/>
              <a:gd name="connsiteX6" fmla="*/ 150741 w 301482"/>
              <a:gd name="connsiteY6" fmla="*/ 1304170 h 1304170"/>
              <a:gd name="connsiteX7" fmla="*/ 0 w 301482"/>
              <a:gd name="connsiteY7" fmla="*/ 1153429 h 1304170"/>
              <a:gd name="connsiteX8" fmla="*/ 0 w 301482"/>
              <a:gd name="connsiteY8" fmla="*/ 150741 h 1304170"/>
              <a:gd name="connsiteX0" fmla="*/ 150741 w 301482"/>
              <a:gd name="connsiteY0" fmla="*/ 0 h 1304170"/>
              <a:gd name="connsiteX1" fmla="*/ 301482 w 301482"/>
              <a:gd name="connsiteY1" fmla="*/ 150741 h 1304170"/>
              <a:gd name="connsiteX2" fmla="*/ 301482 w 301482"/>
              <a:gd name="connsiteY2" fmla="*/ 1153429 h 1304170"/>
              <a:gd name="connsiteX3" fmla="*/ 150741 w 301482"/>
              <a:gd name="connsiteY3" fmla="*/ 1304170 h 1304170"/>
              <a:gd name="connsiteX4" fmla="*/ 150741 w 301482"/>
              <a:gd name="connsiteY4" fmla="*/ 1304170 h 1304170"/>
              <a:gd name="connsiteX5" fmla="*/ 0 w 301482"/>
              <a:gd name="connsiteY5" fmla="*/ 1153429 h 1304170"/>
              <a:gd name="connsiteX6" fmla="*/ 0 w 301482"/>
              <a:gd name="connsiteY6" fmla="*/ 150741 h 1304170"/>
              <a:gd name="connsiteX7" fmla="*/ 150741 w 301482"/>
              <a:gd name="connsiteY7" fmla="*/ 0 h 1304170"/>
              <a:gd name="connsiteX8" fmla="*/ 242181 w 301482"/>
              <a:gd name="connsiteY8" fmla="*/ 91440 h 1304170"/>
              <a:gd name="connsiteX0" fmla="*/ 150741 w 301482"/>
              <a:gd name="connsiteY0" fmla="*/ 0 h 1304170"/>
              <a:gd name="connsiteX1" fmla="*/ 301482 w 301482"/>
              <a:gd name="connsiteY1" fmla="*/ 150741 h 1304170"/>
              <a:gd name="connsiteX2" fmla="*/ 301482 w 301482"/>
              <a:gd name="connsiteY2" fmla="*/ 1153429 h 1304170"/>
              <a:gd name="connsiteX3" fmla="*/ 150741 w 301482"/>
              <a:gd name="connsiteY3" fmla="*/ 1304170 h 1304170"/>
              <a:gd name="connsiteX4" fmla="*/ 150741 w 301482"/>
              <a:gd name="connsiteY4" fmla="*/ 1304170 h 1304170"/>
              <a:gd name="connsiteX5" fmla="*/ 0 w 301482"/>
              <a:gd name="connsiteY5" fmla="*/ 1153429 h 1304170"/>
              <a:gd name="connsiteX6" fmla="*/ 0 w 301482"/>
              <a:gd name="connsiteY6" fmla="*/ 150741 h 1304170"/>
              <a:gd name="connsiteX7" fmla="*/ 150741 w 301482"/>
              <a:gd name="connsiteY7" fmla="*/ 0 h 1304170"/>
              <a:gd name="connsiteX0" fmla="*/ 150741 w 301482"/>
              <a:gd name="connsiteY0" fmla="*/ 0 h 1304170"/>
              <a:gd name="connsiteX1" fmla="*/ 301482 w 301482"/>
              <a:gd name="connsiteY1" fmla="*/ 150741 h 1304170"/>
              <a:gd name="connsiteX2" fmla="*/ 301482 w 301482"/>
              <a:gd name="connsiteY2" fmla="*/ 1153429 h 1304170"/>
              <a:gd name="connsiteX3" fmla="*/ 150741 w 301482"/>
              <a:gd name="connsiteY3" fmla="*/ 1304170 h 1304170"/>
              <a:gd name="connsiteX4" fmla="*/ 150741 w 301482"/>
              <a:gd name="connsiteY4" fmla="*/ 1304170 h 1304170"/>
              <a:gd name="connsiteX5" fmla="*/ 0 w 301482"/>
              <a:gd name="connsiteY5" fmla="*/ 1153429 h 1304170"/>
              <a:gd name="connsiteX6" fmla="*/ 0 w 301482"/>
              <a:gd name="connsiteY6" fmla="*/ 150741 h 1304170"/>
              <a:gd name="connsiteX0" fmla="*/ 150741 w 301482"/>
              <a:gd name="connsiteY0" fmla="*/ 0 h 1304170"/>
              <a:gd name="connsiteX1" fmla="*/ 301482 w 301482"/>
              <a:gd name="connsiteY1" fmla="*/ 150741 h 1304170"/>
              <a:gd name="connsiteX2" fmla="*/ 301482 w 301482"/>
              <a:gd name="connsiteY2" fmla="*/ 1153429 h 1304170"/>
              <a:gd name="connsiteX3" fmla="*/ 150741 w 301482"/>
              <a:gd name="connsiteY3" fmla="*/ 1304170 h 1304170"/>
              <a:gd name="connsiteX4" fmla="*/ 150741 w 301482"/>
              <a:gd name="connsiteY4" fmla="*/ 1304170 h 1304170"/>
              <a:gd name="connsiteX5" fmla="*/ 0 w 301482"/>
              <a:gd name="connsiteY5" fmla="*/ 1153429 h 1304170"/>
              <a:gd name="connsiteX0" fmla="*/ 0 w 150741"/>
              <a:gd name="connsiteY0" fmla="*/ 0 h 1304170"/>
              <a:gd name="connsiteX1" fmla="*/ 150741 w 150741"/>
              <a:gd name="connsiteY1" fmla="*/ 150741 h 1304170"/>
              <a:gd name="connsiteX2" fmla="*/ 150741 w 150741"/>
              <a:gd name="connsiteY2" fmla="*/ 1153429 h 1304170"/>
              <a:gd name="connsiteX3" fmla="*/ 0 w 150741"/>
              <a:gd name="connsiteY3" fmla="*/ 1304170 h 1304170"/>
              <a:gd name="connsiteX4" fmla="*/ 0 w 150741"/>
              <a:gd name="connsiteY4" fmla="*/ 1304170 h 1304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41" h="1304170">
                <a:moveTo>
                  <a:pt x="0" y="0"/>
                </a:moveTo>
                <a:cubicBezTo>
                  <a:pt x="83252" y="0"/>
                  <a:pt x="150741" y="67489"/>
                  <a:pt x="150741" y="150741"/>
                </a:cubicBezTo>
                <a:lnTo>
                  <a:pt x="150741" y="1153429"/>
                </a:lnTo>
                <a:cubicBezTo>
                  <a:pt x="150741" y="1236681"/>
                  <a:pt x="83252" y="1304170"/>
                  <a:pt x="0" y="1304170"/>
                </a:cubicBezTo>
                <a:lnTo>
                  <a:pt x="0" y="1304170"/>
                </a:lnTo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765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3097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4F0F282-7CCB-463C-A448-F6F3B2AA55D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E4F0F282-7CCB-463C-A448-F6F3B2AA55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3BFF90E-DEB5-4DA4-9E43-56F9833CAFE6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4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" panose="020B0502040204020203" pitchFamily="34" charset="0"/>
              <a:sym typeface="Segoe UI Semibold" panose="020B0702040204020203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610F934-C3DE-4A31-8E0E-E02967AE59B8}"/>
              </a:ext>
            </a:extLst>
          </p:cNvPr>
          <p:cNvSpPr/>
          <p:nvPr/>
        </p:nvSpPr>
        <p:spPr>
          <a:xfrm>
            <a:off x="457201" y="2641601"/>
            <a:ext cx="11272630" cy="38734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defTabSz="932597"/>
            <a:r>
              <a:rPr lang="en-US" sz="1600">
                <a:solidFill>
                  <a:schemeClr val="tx1"/>
                </a:solidFill>
              </a:rPr>
              <a:t>Please describe your overall ALM strategy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General Strategy</a:t>
            </a:r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70B45E7-F430-4A94-911B-22449525FF58}"/>
              </a:ext>
            </a:extLst>
          </p:cNvPr>
          <p:cNvSpPr/>
          <p:nvPr/>
        </p:nvSpPr>
        <p:spPr>
          <a:xfrm>
            <a:off x="457201" y="2481837"/>
            <a:ext cx="11272630" cy="172463"/>
          </a:xfrm>
          <a:custGeom>
            <a:avLst/>
            <a:gdLst>
              <a:gd name="connsiteX0" fmla="*/ 0 w 11272630"/>
              <a:gd name="connsiteY0" fmla="*/ 0 h 172463"/>
              <a:gd name="connsiteX1" fmla="*/ 11272630 w 11272630"/>
              <a:gd name="connsiteY1" fmla="*/ 0 h 172463"/>
              <a:gd name="connsiteX2" fmla="*/ 11272630 w 11272630"/>
              <a:gd name="connsiteY2" fmla="*/ 172463 h 172463"/>
              <a:gd name="connsiteX3" fmla="*/ 0 w 11272630"/>
              <a:gd name="connsiteY3" fmla="*/ 172463 h 172463"/>
              <a:gd name="connsiteX4" fmla="*/ 0 w 11272630"/>
              <a:gd name="connsiteY4" fmla="*/ 0 h 172463"/>
              <a:gd name="connsiteX0" fmla="*/ 0 w 11272630"/>
              <a:gd name="connsiteY0" fmla="*/ 172463 h 263903"/>
              <a:gd name="connsiteX1" fmla="*/ 0 w 11272630"/>
              <a:gd name="connsiteY1" fmla="*/ 0 h 263903"/>
              <a:gd name="connsiteX2" fmla="*/ 11272630 w 11272630"/>
              <a:gd name="connsiteY2" fmla="*/ 0 h 263903"/>
              <a:gd name="connsiteX3" fmla="*/ 11272630 w 11272630"/>
              <a:gd name="connsiteY3" fmla="*/ 172463 h 263903"/>
              <a:gd name="connsiteX4" fmla="*/ 91440 w 11272630"/>
              <a:gd name="connsiteY4" fmla="*/ 263903 h 263903"/>
              <a:gd name="connsiteX0" fmla="*/ 0 w 11272630"/>
              <a:gd name="connsiteY0" fmla="*/ 172463 h 172463"/>
              <a:gd name="connsiteX1" fmla="*/ 0 w 11272630"/>
              <a:gd name="connsiteY1" fmla="*/ 0 h 172463"/>
              <a:gd name="connsiteX2" fmla="*/ 11272630 w 11272630"/>
              <a:gd name="connsiteY2" fmla="*/ 0 h 172463"/>
              <a:gd name="connsiteX3" fmla="*/ 11272630 w 11272630"/>
              <a:gd name="connsiteY3" fmla="*/ 172463 h 172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2630" h="172463">
                <a:moveTo>
                  <a:pt x="0" y="172463"/>
                </a:moveTo>
                <a:lnTo>
                  <a:pt x="0" y="0"/>
                </a:lnTo>
                <a:lnTo>
                  <a:pt x="11272630" y="0"/>
                </a:lnTo>
                <a:lnTo>
                  <a:pt x="11272630" y="172463"/>
                </a:lnTo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27" rIns="91440" rtlCol="0" anchor="t" anchorCtr="0"/>
          <a:lstStyle/>
          <a:p>
            <a:pPr lvl="0" defTabSz="914225"/>
            <a:endParaRPr lang="en-US">
              <a:ln w="3175">
                <a:noFill/>
              </a:ln>
              <a:solidFill>
                <a:srgbClr val="505050"/>
              </a:solidFill>
              <a:latin typeface="Segoe UI Semibold"/>
              <a:cs typeface="Segoe UI" pitchFamily="34" charset="0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4C56373-F43E-4D54-9CF3-49809698CA97}"/>
              </a:ext>
            </a:extLst>
          </p:cNvPr>
          <p:cNvCxnSpPr>
            <a:cxnSpLocks/>
          </p:cNvCxnSpPr>
          <p:nvPr/>
        </p:nvCxnSpPr>
        <p:spPr>
          <a:xfrm>
            <a:off x="457201" y="2481836"/>
            <a:ext cx="11277600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: Rounded Corners 14">
            <a:extLst>
              <a:ext uri="{FF2B5EF4-FFF2-40B4-BE49-F238E27FC236}">
                <a16:creationId xmlns:a16="http://schemas.microsoft.com/office/drawing/2014/main" id="{ADD78DE9-EE5F-4BE4-8E76-3A627ACB6606}"/>
              </a:ext>
            </a:extLst>
          </p:cNvPr>
          <p:cNvSpPr/>
          <p:nvPr/>
        </p:nvSpPr>
        <p:spPr bwMode="auto">
          <a:xfrm>
            <a:off x="710457" y="2385722"/>
            <a:ext cx="976312" cy="87504"/>
          </a:xfrm>
          <a:custGeom>
            <a:avLst/>
            <a:gdLst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7" fmla="*/ 0 w 1168400"/>
              <a:gd name="connsiteY7" fmla="*/ 104721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7" fmla="*/ 91440 w 1168400"/>
              <a:gd name="connsiteY7" fmla="*/ 196161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6" fmla="*/ 104721 w 1168400"/>
              <a:gd name="connsiteY6" fmla="*/ 209442 h 209442"/>
              <a:gd name="connsiteX0" fmla="*/ 0 w 1168400"/>
              <a:gd name="connsiteY0" fmla="*/ 104721 h 209442"/>
              <a:gd name="connsiteX1" fmla="*/ 104721 w 1168400"/>
              <a:gd name="connsiteY1" fmla="*/ 0 h 209442"/>
              <a:gd name="connsiteX2" fmla="*/ 1063679 w 1168400"/>
              <a:gd name="connsiteY2" fmla="*/ 0 h 209442"/>
              <a:gd name="connsiteX3" fmla="*/ 1168400 w 1168400"/>
              <a:gd name="connsiteY3" fmla="*/ 104721 h 209442"/>
              <a:gd name="connsiteX4" fmla="*/ 1168400 w 1168400"/>
              <a:gd name="connsiteY4" fmla="*/ 104721 h 209442"/>
              <a:gd name="connsiteX5" fmla="*/ 1063679 w 1168400"/>
              <a:gd name="connsiteY5" fmla="*/ 209442 h 209442"/>
              <a:gd name="connsiteX0" fmla="*/ 0 w 1168400"/>
              <a:gd name="connsiteY0" fmla="*/ 104721 h 104721"/>
              <a:gd name="connsiteX1" fmla="*/ 104721 w 1168400"/>
              <a:gd name="connsiteY1" fmla="*/ 0 h 104721"/>
              <a:gd name="connsiteX2" fmla="*/ 1063679 w 1168400"/>
              <a:gd name="connsiteY2" fmla="*/ 0 h 104721"/>
              <a:gd name="connsiteX3" fmla="*/ 1168400 w 1168400"/>
              <a:gd name="connsiteY3" fmla="*/ 104721 h 104721"/>
              <a:gd name="connsiteX4" fmla="*/ 1168400 w 1168400"/>
              <a:gd name="connsiteY4" fmla="*/ 104721 h 10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104721">
                <a:moveTo>
                  <a:pt x="0" y="104721"/>
                </a:moveTo>
                <a:cubicBezTo>
                  <a:pt x="0" y="46885"/>
                  <a:pt x="46885" y="0"/>
                  <a:pt x="104721" y="0"/>
                </a:cubicBezTo>
                <a:lnTo>
                  <a:pt x="1063679" y="0"/>
                </a:lnTo>
                <a:cubicBezTo>
                  <a:pt x="1121515" y="0"/>
                  <a:pt x="1168400" y="46885"/>
                  <a:pt x="1168400" y="104721"/>
                </a:cubicBezTo>
                <a:lnTo>
                  <a:pt x="1168400" y="104721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4C6EEB4-414C-4E08-9E0A-AC976D754A31}"/>
              </a:ext>
            </a:extLst>
          </p:cNvPr>
          <p:cNvSpPr/>
          <p:nvPr/>
        </p:nvSpPr>
        <p:spPr>
          <a:xfrm>
            <a:off x="8371403" y="0"/>
            <a:ext cx="3820597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300F2B2-2AAD-4EF0-B6FC-AFD2F4F95279}"/>
              </a:ext>
            </a:extLst>
          </p:cNvPr>
          <p:cNvSpPr/>
          <p:nvPr/>
        </p:nvSpPr>
        <p:spPr>
          <a:xfrm>
            <a:off x="1789330" y="1936565"/>
            <a:ext cx="327609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spAutoFit/>
          </a:bodyPr>
          <a:lstStyle/>
          <a:p>
            <a:pPr lvl="0" defTabSz="914225"/>
            <a:r>
              <a:rPr lang="en-US" sz="2000">
                <a:ln w="3175">
                  <a:noFill/>
                </a:ln>
                <a:solidFill>
                  <a:srgbClr val="008272"/>
                </a:solidFill>
                <a:latin typeface="Segoe UI Semibold"/>
                <a:cs typeface="Segoe UI" pitchFamily="34" charset="0"/>
              </a:rPr>
              <a:t>General Strategy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4843EFFE-0513-4F89-AE24-9EE357C4B07C}"/>
              </a:ext>
            </a:extLst>
          </p:cNvPr>
          <p:cNvGrpSpPr/>
          <p:nvPr/>
        </p:nvGrpSpPr>
        <p:grpSpPr>
          <a:xfrm>
            <a:off x="5132317" y="1910110"/>
            <a:ext cx="469900" cy="469900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5AF4342D-4A91-4F05-B22D-BD94681773AA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6" name="Graphic 77">
              <a:extLst>
                <a:ext uri="{FF2B5EF4-FFF2-40B4-BE49-F238E27FC236}">
                  <a16:creationId xmlns:a16="http://schemas.microsoft.com/office/drawing/2014/main" id="{9C763116-F1CC-431B-B87D-3ACC15C39397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8891657-FC84-46DE-9711-F9B5603CF75E}"/>
              </a:ext>
            </a:extLst>
          </p:cNvPr>
          <p:cNvGrpSpPr/>
          <p:nvPr/>
        </p:nvGrpSpPr>
        <p:grpSpPr>
          <a:xfrm>
            <a:off x="963663" y="1810278"/>
            <a:ext cx="469900" cy="480006"/>
            <a:chOff x="5970588" y="1188532"/>
            <a:chExt cx="885825" cy="90487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56DA8D9-9571-426B-84E0-D5B8F6F536FB}"/>
                </a:ext>
              </a:extLst>
            </p:cNvPr>
            <p:cNvSpPr/>
            <p:nvPr/>
          </p:nvSpPr>
          <p:spPr>
            <a:xfrm>
              <a:off x="5990352" y="1213058"/>
              <a:ext cx="266700" cy="266700"/>
            </a:xfrm>
            <a:custGeom>
              <a:avLst/>
              <a:gdLst>
                <a:gd name="connsiteX0" fmla="*/ 13573 w 266700"/>
                <a:gd name="connsiteY0" fmla="*/ 259318 h 266700"/>
                <a:gd name="connsiteX1" fmla="*/ 46911 w 266700"/>
                <a:gd name="connsiteY1" fmla="*/ 273606 h 266700"/>
                <a:gd name="connsiteX2" fmla="*/ 80248 w 266700"/>
                <a:gd name="connsiteY2" fmla="*/ 259318 h 266700"/>
                <a:gd name="connsiteX3" fmla="*/ 136446 w 266700"/>
                <a:gd name="connsiteY3" fmla="*/ 203121 h 266700"/>
                <a:gd name="connsiteX4" fmla="*/ 191691 w 266700"/>
                <a:gd name="connsiteY4" fmla="*/ 259318 h 266700"/>
                <a:gd name="connsiteX5" fmla="*/ 225028 w 266700"/>
                <a:gd name="connsiteY5" fmla="*/ 273606 h 266700"/>
                <a:gd name="connsiteX6" fmla="*/ 258366 w 266700"/>
                <a:gd name="connsiteY6" fmla="*/ 259318 h 266700"/>
                <a:gd name="connsiteX7" fmla="*/ 258366 w 266700"/>
                <a:gd name="connsiteY7" fmla="*/ 192643 h 266700"/>
                <a:gd name="connsiteX8" fmla="*/ 204073 w 266700"/>
                <a:gd name="connsiteY8" fmla="*/ 136446 h 266700"/>
                <a:gd name="connsiteX9" fmla="*/ 260271 w 266700"/>
                <a:gd name="connsiteY9" fmla="*/ 80248 h 266700"/>
                <a:gd name="connsiteX10" fmla="*/ 260271 w 266700"/>
                <a:gd name="connsiteY10" fmla="*/ 13573 h 266700"/>
                <a:gd name="connsiteX11" fmla="*/ 193596 w 266700"/>
                <a:gd name="connsiteY11" fmla="*/ 13573 h 266700"/>
                <a:gd name="connsiteX12" fmla="*/ 138351 w 266700"/>
                <a:gd name="connsiteY12" fmla="*/ 69771 h 266700"/>
                <a:gd name="connsiteX13" fmla="*/ 82153 w 266700"/>
                <a:gd name="connsiteY13" fmla="*/ 13573 h 266700"/>
                <a:gd name="connsiteX14" fmla="*/ 15478 w 266700"/>
                <a:gd name="connsiteY14" fmla="*/ 13573 h 266700"/>
                <a:gd name="connsiteX15" fmla="*/ 15478 w 266700"/>
                <a:gd name="connsiteY15" fmla="*/ 80248 h 266700"/>
                <a:gd name="connsiteX16" fmla="*/ 71676 w 266700"/>
                <a:gd name="connsiteY16" fmla="*/ 136446 h 266700"/>
                <a:gd name="connsiteX17" fmla="*/ 13573 w 266700"/>
                <a:gd name="connsiteY17" fmla="*/ 192643 h 266700"/>
                <a:gd name="connsiteX18" fmla="*/ 13573 w 266700"/>
                <a:gd name="connsiteY18" fmla="*/ 25931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6700" h="266700">
                  <a:moveTo>
                    <a:pt x="13573" y="259318"/>
                  </a:moveTo>
                  <a:cubicBezTo>
                    <a:pt x="23098" y="268843"/>
                    <a:pt x="34528" y="273606"/>
                    <a:pt x="46911" y="273606"/>
                  </a:cubicBezTo>
                  <a:cubicBezTo>
                    <a:pt x="59293" y="273606"/>
                    <a:pt x="70723" y="268843"/>
                    <a:pt x="80248" y="259318"/>
                  </a:cubicBezTo>
                  <a:lnTo>
                    <a:pt x="136446" y="203121"/>
                  </a:lnTo>
                  <a:lnTo>
                    <a:pt x="191691" y="259318"/>
                  </a:lnTo>
                  <a:cubicBezTo>
                    <a:pt x="201216" y="268843"/>
                    <a:pt x="212646" y="273606"/>
                    <a:pt x="225028" y="273606"/>
                  </a:cubicBezTo>
                  <a:cubicBezTo>
                    <a:pt x="237411" y="273606"/>
                    <a:pt x="248841" y="268843"/>
                    <a:pt x="258366" y="259318"/>
                  </a:cubicBezTo>
                  <a:cubicBezTo>
                    <a:pt x="276463" y="241221"/>
                    <a:pt x="276463" y="210741"/>
                    <a:pt x="258366" y="192643"/>
                  </a:cubicBezTo>
                  <a:lnTo>
                    <a:pt x="204073" y="136446"/>
                  </a:lnTo>
                  <a:lnTo>
                    <a:pt x="260271" y="80248"/>
                  </a:lnTo>
                  <a:cubicBezTo>
                    <a:pt x="278368" y="62151"/>
                    <a:pt x="278368" y="31671"/>
                    <a:pt x="260271" y="13573"/>
                  </a:cubicBezTo>
                  <a:cubicBezTo>
                    <a:pt x="242173" y="-4524"/>
                    <a:pt x="211693" y="-4524"/>
                    <a:pt x="193596" y="13573"/>
                  </a:cubicBezTo>
                  <a:lnTo>
                    <a:pt x="138351" y="69771"/>
                  </a:lnTo>
                  <a:lnTo>
                    <a:pt x="82153" y="13573"/>
                  </a:lnTo>
                  <a:cubicBezTo>
                    <a:pt x="64056" y="-4524"/>
                    <a:pt x="33576" y="-4524"/>
                    <a:pt x="15478" y="13573"/>
                  </a:cubicBezTo>
                  <a:cubicBezTo>
                    <a:pt x="-2619" y="31671"/>
                    <a:pt x="-2619" y="62151"/>
                    <a:pt x="15478" y="80248"/>
                  </a:cubicBezTo>
                  <a:lnTo>
                    <a:pt x="71676" y="136446"/>
                  </a:lnTo>
                  <a:lnTo>
                    <a:pt x="13573" y="192643"/>
                  </a:lnTo>
                  <a:cubicBezTo>
                    <a:pt x="-4524" y="210741"/>
                    <a:pt x="-4524" y="241221"/>
                    <a:pt x="13573" y="259318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7A48109-E66B-4437-9FAC-B8FF521CD290}"/>
                </a:ext>
              </a:extLst>
            </p:cNvPr>
            <p:cNvSpPr/>
            <p:nvPr/>
          </p:nvSpPr>
          <p:spPr>
            <a:xfrm>
              <a:off x="6534229" y="1800751"/>
              <a:ext cx="266700" cy="266700"/>
            </a:xfrm>
            <a:custGeom>
              <a:avLst/>
              <a:gdLst>
                <a:gd name="connsiteX0" fmla="*/ 259318 w 266700"/>
                <a:gd name="connsiteY0" fmla="*/ 13573 h 266700"/>
                <a:gd name="connsiteX1" fmla="*/ 192643 w 266700"/>
                <a:gd name="connsiteY1" fmla="*/ 13573 h 266700"/>
                <a:gd name="connsiteX2" fmla="*/ 136446 w 266700"/>
                <a:gd name="connsiteY2" fmla="*/ 68818 h 266700"/>
                <a:gd name="connsiteX3" fmla="*/ 80248 w 266700"/>
                <a:gd name="connsiteY3" fmla="*/ 13573 h 266700"/>
                <a:gd name="connsiteX4" fmla="*/ 13573 w 266700"/>
                <a:gd name="connsiteY4" fmla="*/ 13573 h 266700"/>
                <a:gd name="connsiteX5" fmla="*/ 13573 w 266700"/>
                <a:gd name="connsiteY5" fmla="*/ 80248 h 266700"/>
                <a:gd name="connsiteX6" fmla="*/ 69771 w 266700"/>
                <a:gd name="connsiteY6" fmla="*/ 135493 h 266700"/>
                <a:gd name="connsiteX7" fmla="*/ 13573 w 266700"/>
                <a:gd name="connsiteY7" fmla="*/ 191691 h 266700"/>
                <a:gd name="connsiteX8" fmla="*/ 13573 w 266700"/>
                <a:gd name="connsiteY8" fmla="*/ 258366 h 266700"/>
                <a:gd name="connsiteX9" fmla="*/ 46911 w 266700"/>
                <a:gd name="connsiteY9" fmla="*/ 272653 h 266700"/>
                <a:gd name="connsiteX10" fmla="*/ 80248 w 266700"/>
                <a:gd name="connsiteY10" fmla="*/ 258366 h 266700"/>
                <a:gd name="connsiteX11" fmla="*/ 136446 w 266700"/>
                <a:gd name="connsiteY11" fmla="*/ 202168 h 266700"/>
                <a:gd name="connsiteX12" fmla="*/ 191691 w 266700"/>
                <a:gd name="connsiteY12" fmla="*/ 258366 h 266700"/>
                <a:gd name="connsiteX13" fmla="*/ 225028 w 266700"/>
                <a:gd name="connsiteY13" fmla="*/ 272653 h 266700"/>
                <a:gd name="connsiteX14" fmla="*/ 258366 w 266700"/>
                <a:gd name="connsiteY14" fmla="*/ 258366 h 266700"/>
                <a:gd name="connsiteX15" fmla="*/ 258366 w 266700"/>
                <a:gd name="connsiteY15" fmla="*/ 191691 h 266700"/>
                <a:gd name="connsiteX16" fmla="*/ 203121 w 266700"/>
                <a:gd name="connsiteY16" fmla="*/ 135493 h 266700"/>
                <a:gd name="connsiteX17" fmla="*/ 258366 w 266700"/>
                <a:gd name="connsiteY17" fmla="*/ 80248 h 266700"/>
                <a:gd name="connsiteX18" fmla="*/ 259318 w 266700"/>
                <a:gd name="connsiteY18" fmla="*/ 13573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6700" h="266700">
                  <a:moveTo>
                    <a:pt x="259318" y="13573"/>
                  </a:moveTo>
                  <a:cubicBezTo>
                    <a:pt x="241221" y="-4524"/>
                    <a:pt x="210741" y="-4524"/>
                    <a:pt x="192643" y="13573"/>
                  </a:cubicBezTo>
                  <a:lnTo>
                    <a:pt x="136446" y="68818"/>
                  </a:lnTo>
                  <a:lnTo>
                    <a:pt x="80248" y="13573"/>
                  </a:lnTo>
                  <a:cubicBezTo>
                    <a:pt x="62151" y="-4524"/>
                    <a:pt x="31671" y="-4524"/>
                    <a:pt x="13573" y="13573"/>
                  </a:cubicBezTo>
                  <a:cubicBezTo>
                    <a:pt x="-4524" y="31671"/>
                    <a:pt x="-4524" y="62151"/>
                    <a:pt x="13573" y="80248"/>
                  </a:cubicBezTo>
                  <a:lnTo>
                    <a:pt x="69771" y="135493"/>
                  </a:lnTo>
                  <a:lnTo>
                    <a:pt x="13573" y="191691"/>
                  </a:lnTo>
                  <a:cubicBezTo>
                    <a:pt x="-4524" y="209788"/>
                    <a:pt x="-4524" y="240268"/>
                    <a:pt x="13573" y="258366"/>
                  </a:cubicBezTo>
                  <a:cubicBezTo>
                    <a:pt x="23098" y="267891"/>
                    <a:pt x="34528" y="272653"/>
                    <a:pt x="46911" y="272653"/>
                  </a:cubicBezTo>
                  <a:cubicBezTo>
                    <a:pt x="59293" y="272653"/>
                    <a:pt x="70723" y="267891"/>
                    <a:pt x="80248" y="258366"/>
                  </a:cubicBezTo>
                  <a:lnTo>
                    <a:pt x="136446" y="202168"/>
                  </a:lnTo>
                  <a:lnTo>
                    <a:pt x="191691" y="258366"/>
                  </a:lnTo>
                  <a:cubicBezTo>
                    <a:pt x="201216" y="267891"/>
                    <a:pt x="212646" y="272653"/>
                    <a:pt x="225028" y="272653"/>
                  </a:cubicBezTo>
                  <a:cubicBezTo>
                    <a:pt x="237411" y="272653"/>
                    <a:pt x="248841" y="267891"/>
                    <a:pt x="258366" y="258366"/>
                  </a:cubicBezTo>
                  <a:cubicBezTo>
                    <a:pt x="276463" y="240268"/>
                    <a:pt x="276463" y="209788"/>
                    <a:pt x="258366" y="191691"/>
                  </a:cubicBezTo>
                  <a:lnTo>
                    <a:pt x="203121" y="135493"/>
                  </a:lnTo>
                  <a:lnTo>
                    <a:pt x="258366" y="80248"/>
                  </a:lnTo>
                  <a:cubicBezTo>
                    <a:pt x="277416" y="62151"/>
                    <a:pt x="277416" y="31671"/>
                    <a:pt x="259318" y="1357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48ED4A1-E796-42FF-BEE1-F12DA900B6EB}"/>
                </a:ext>
              </a:extLst>
            </p:cNvPr>
            <p:cNvSpPr/>
            <p:nvPr/>
          </p:nvSpPr>
          <p:spPr>
            <a:xfrm>
              <a:off x="5970588" y="1188532"/>
              <a:ext cx="885825" cy="904875"/>
            </a:xfrm>
            <a:custGeom>
              <a:avLst/>
              <a:gdLst>
                <a:gd name="connsiteX0" fmla="*/ 872490 w 885825"/>
                <a:gd name="connsiteY0" fmla="*/ 127635 h 904875"/>
                <a:gd name="connsiteX1" fmla="*/ 758190 w 885825"/>
                <a:gd name="connsiteY1" fmla="*/ 14288 h 904875"/>
                <a:gd name="connsiteX2" fmla="*/ 691515 w 885825"/>
                <a:gd name="connsiteY2" fmla="*/ 14288 h 904875"/>
                <a:gd name="connsiteX3" fmla="*/ 578168 w 885825"/>
                <a:gd name="connsiteY3" fmla="*/ 127635 h 904875"/>
                <a:gd name="connsiteX4" fmla="*/ 578168 w 885825"/>
                <a:gd name="connsiteY4" fmla="*/ 194310 h 904875"/>
                <a:gd name="connsiteX5" fmla="*/ 644843 w 885825"/>
                <a:gd name="connsiteY5" fmla="*/ 194310 h 904875"/>
                <a:gd name="connsiteX6" fmla="*/ 677228 w 885825"/>
                <a:gd name="connsiteY6" fmla="*/ 161925 h 904875"/>
                <a:gd name="connsiteX7" fmla="*/ 677228 w 885825"/>
                <a:gd name="connsiteY7" fmla="*/ 286703 h 904875"/>
                <a:gd name="connsiteX8" fmla="*/ 561023 w 885825"/>
                <a:gd name="connsiteY8" fmla="*/ 402908 h 904875"/>
                <a:gd name="connsiteX9" fmla="*/ 320040 w 885825"/>
                <a:gd name="connsiteY9" fmla="*/ 402908 h 904875"/>
                <a:gd name="connsiteX10" fmla="*/ 110490 w 885825"/>
                <a:gd name="connsiteY10" fmla="*/ 598170 h 904875"/>
                <a:gd name="connsiteX11" fmla="*/ 0 w 885825"/>
                <a:gd name="connsiteY11" fmla="*/ 748665 h 904875"/>
                <a:gd name="connsiteX12" fmla="*/ 157163 w 885825"/>
                <a:gd name="connsiteY12" fmla="*/ 904875 h 904875"/>
                <a:gd name="connsiteX13" fmla="*/ 313373 w 885825"/>
                <a:gd name="connsiteY13" fmla="*/ 748665 h 904875"/>
                <a:gd name="connsiteX14" fmla="*/ 205740 w 885825"/>
                <a:gd name="connsiteY14" fmla="*/ 601028 h 904875"/>
                <a:gd name="connsiteX15" fmla="*/ 320993 w 885825"/>
                <a:gd name="connsiteY15" fmla="*/ 499110 h 904875"/>
                <a:gd name="connsiteX16" fmla="*/ 561975 w 885825"/>
                <a:gd name="connsiteY16" fmla="*/ 499110 h 904875"/>
                <a:gd name="connsiteX17" fmla="*/ 773430 w 885825"/>
                <a:gd name="connsiteY17" fmla="*/ 287655 h 904875"/>
                <a:gd name="connsiteX18" fmla="*/ 773430 w 885825"/>
                <a:gd name="connsiteY18" fmla="*/ 161925 h 904875"/>
                <a:gd name="connsiteX19" fmla="*/ 805815 w 885825"/>
                <a:gd name="connsiteY19" fmla="*/ 194310 h 904875"/>
                <a:gd name="connsiteX20" fmla="*/ 839153 w 885825"/>
                <a:gd name="connsiteY20" fmla="*/ 208598 h 904875"/>
                <a:gd name="connsiteX21" fmla="*/ 872490 w 885825"/>
                <a:gd name="connsiteY21" fmla="*/ 194310 h 904875"/>
                <a:gd name="connsiteX22" fmla="*/ 872490 w 885825"/>
                <a:gd name="connsiteY22" fmla="*/ 127635 h 904875"/>
                <a:gd name="connsiteX23" fmla="*/ 156210 w 885825"/>
                <a:gd name="connsiteY23" fmla="*/ 809625 h 904875"/>
                <a:gd name="connsiteX24" fmla="*/ 94298 w 885825"/>
                <a:gd name="connsiteY24" fmla="*/ 747713 h 904875"/>
                <a:gd name="connsiteX25" fmla="*/ 156210 w 885825"/>
                <a:gd name="connsiteY25" fmla="*/ 685800 h 904875"/>
                <a:gd name="connsiteX26" fmla="*/ 218123 w 885825"/>
                <a:gd name="connsiteY26" fmla="*/ 747713 h 904875"/>
                <a:gd name="connsiteX27" fmla="*/ 156210 w 885825"/>
                <a:gd name="connsiteY27" fmla="*/ 809625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85825" h="904875">
                  <a:moveTo>
                    <a:pt x="872490" y="127635"/>
                  </a:moveTo>
                  <a:lnTo>
                    <a:pt x="758190" y="14288"/>
                  </a:lnTo>
                  <a:cubicBezTo>
                    <a:pt x="740093" y="-4763"/>
                    <a:pt x="709613" y="-4763"/>
                    <a:pt x="691515" y="14288"/>
                  </a:cubicBezTo>
                  <a:lnTo>
                    <a:pt x="578168" y="127635"/>
                  </a:lnTo>
                  <a:cubicBezTo>
                    <a:pt x="560070" y="145733"/>
                    <a:pt x="560070" y="176213"/>
                    <a:pt x="578168" y="194310"/>
                  </a:cubicBezTo>
                  <a:cubicBezTo>
                    <a:pt x="596265" y="212408"/>
                    <a:pt x="626745" y="212408"/>
                    <a:pt x="644843" y="194310"/>
                  </a:cubicBezTo>
                  <a:lnTo>
                    <a:pt x="677228" y="161925"/>
                  </a:lnTo>
                  <a:lnTo>
                    <a:pt x="677228" y="286703"/>
                  </a:lnTo>
                  <a:cubicBezTo>
                    <a:pt x="677228" y="350520"/>
                    <a:pt x="624840" y="402908"/>
                    <a:pt x="561023" y="402908"/>
                  </a:cubicBezTo>
                  <a:lnTo>
                    <a:pt x="320040" y="402908"/>
                  </a:lnTo>
                  <a:cubicBezTo>
                    <a:pt x="208598" y="402908"/>
                    <a:pt x="118110" y="489585"/>
                    <a:pt x="110490" y="598170"/>
                  </a:cubicBezTo>
                  <a:cubicBezTo>
                    <a:pt x="46672" y="619125"/>
                    <a:pt x="0" y="678180"/>
                    <a:pt x="0" y="748665"/>
                  </a:cubicBezTo>
                  <a:cubicBezTo>
                    <a:pt x="0" y="835343"/>
                    <a:pt x="70485" y="904875"/>
                    <a:pt x="157163" y="904875"/>
                  </a:cubicBezTo>
                  <a:cubicBezTo>
                    <a:pt x="243840" y="904875"/>
                    <a:pt x="313373" y="834390"/>
                    <a:pt x="313373" y="748665"/>
                  </a:cubicBezTo>
                  <a:cubicBezTo>
                    <a:pt x="313373" y="679133"/>
                    <a:pt x="267653" y="621030"/>
                    <a:pt x="205740" y="601028"/>
                  </a:cubicBezTo>
                  <a:cubicBezTo>
                    <a:pt x="213360" y="543878"/>
                    <a:pt x="261938" y="499110"/>
                    <a:pt x="320993" y="499110"/>
                  </a:cubicBezTo>
                  <a:lnTo>
                    <a:pt x="561975" y="499110"/>
                  </a:lnTo>
                  <a:cubicBezTo>
                    <a:pt x="678180" y="499110"/>
                    <a:pt x="773430" y="403860"/>
                    <a:pt x="773430" y="287655"/>
                  </a:cubicBezTo>
                  <a:lnTo>
                    <a:pt x="773430" y="161925"/>
                  </a:lnTo>
                  <a:lnTo>
                    <a:pt x="805815" y="194310"/>
                  </a:lnTo>
                  <a:cubicBezTo>
                    <a:pt x="815340" y="203835"/>
                    <a:pt x="826770" y="208598"/>
                    <a:pt x="839153" y="208598"/>
                  </a:cubicBezTo>
                  <a:cubicBezTo>
                    <a:pt x="851535" y="208598"/>
                    <a:pt x="862965" y="203835"/>
                    <a:pt x="872490" y="194310"/>
                  </a:cubicBezTo>
                  <a:cubicBezTo>
                    <a:pt x="890588" y="176213"/>
                    <a:pt x="890588" y="145733"/>
                    <a:pt x="872490" y="127635"/>
                  </a:cubicBezTo>
                  <a:close/>
                  <a:moveTo>
                    <a:pt x="156210" y="809625"/>
                  </a:moveTo>
                  <a:cubicBezTo>
                    <a:pt x="121920" y="809625"/>
                    <a:pt x="94298" y="782003"/>
                    <a:pt x="94298" y="747713"/>
                  </a:cubicBezTo>
                  <a:cubicBezTo>
                    <a:pt x="94298" y="713423"/>
                    <a:pt x="121920" y="685800"/>
                    <a:pt x="156210" y="685800"/>
                  </a:cubicBezTo>
                  <a:cubicBezTo>
                    <a:pt x="190500" y="685800"/>
                    <a:pt x="218123" y="713423"/>
                    <a:pt x="218123" y="747713"/>
                  </a:cubicBezTo>
                  <a:cubicBezTo>
                    <a:pt x="218123" y="782003"/>
                    <a:pt x="190500" y="809625"/>
                    <a:pt x="156210" y="80962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798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4F0F282-7CCB-463C-A448-F6F3B2AA55D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E4F0F282-7CCB-463C-A448-F6F3B2AA55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3BFF90E-DEB5-4DA4-9E43-56F9833CAFE6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4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" panose="020B0502040204020203" pitchFamily="34" charset="0"/>
              <a:sym typeface="Segoe UI Semibold" panose="020B07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Segoe UI"/>
              </a:rPr>
              <a:t>Environment Details</a:t>
            </a:r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BD0B50A-F902-4241-89FB-763FD55BB423}"/>
              </a:ext>
            </a:extLst>
          </p:cNvPr>
          <p:cNvCxnSpPr>
            <a:cxnSpLocks/>
          </p:cNvCxnSpPr>
          <p:nvPr/>
        </p:nvCxnSpPr>
        <p:spPr>
          <a:xfrm>
            <a:off x="584200" y="1843953"/>
            <a:ext cx="5955145" cy="34635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A7A8975-C614-4FFD-ADC0-EB503CDCC67D}"/>
              </a:ext>
            </a:extLst>
          </p:cNvPr>
          <p:cNvCxnSpPr>
            <a:cxnSpLocks/>
          </p:cNvCxnSpPr>
          <p:nvPr/>
        </p:nvCxnSpPr>
        <p:spPr>
          <a:xfrm>
            <a:off x="468745" y="2627491"/>
            <a:ext cx="6186055" cy="34635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571B200B-1ECC-499E-94D0-652AA48D37A2}"/>
              </a:ext>
            </a:extLst>
          </p:cNvPr>
          <p:cNvSpPr/>
          <p:nvPr/>
        </p:nvSpPr>
        <p:spPr>
          <a:xfrm>
            <a:off x="529895" y="1214081"/>
            <a:ext cx="504265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How many instances are being used?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EC57544-760F-4D7E-8130-E6B9530A28E8}"/>
              </a:ext>
            </a:extLst>
          </p:cNvPr>
          <p:cNvGrpSpPr/>
          <p:nvPr/>
        </p:nvGrpSpPr>
        <p:grpSpPr>
          <a:xfrm>
            <a:off x="468745" y="1300673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2A84349-B1E0-474F-8CFE-A6E7A2768C96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Graphic 77">
              <a:extLst>
                <a:ext uri="{FF2B5EF4-FFF2-40B4-BE49-F238E27FC236}">
                  <a16:creationId xmlns:a16="http://schemas.microsoft.com/office/drawing/2014/main" id="{6AAD6C1B-2AE8-48CA-9949-D4CDC8D458BF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F3B2E681-012C-44CE-B7D8-E274060D600C}"/>
              </a:ext>
            </a:extLst>
          </p:cNvPr>
          <p:cNvSpPr/>
          <p:nvPr/>
        </p:nvSpPr>
        <p:spPr>
          <a:xfrm>
            <a:off x="529895" y="1997619"/>
            <a:ext cx="504265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GB" sz="1600">
                <a:solidFill>
                  <a:schemeClr val="tx1"/>
                </a:solidFill>
              </a:rPr>
              <a:t>Number of development instances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D44F584-1308-42EF-B336-DBC1472576D5}"/>
              </a:ext>
            </a:extLst>
          </p:cNvPr>
          <p:cNvGrpSpPr/>
          <p:nvPr/>
        </p:nvGrpSpPr>
        <p:grpSpPr>
          <a:xfrm>
            <a:off x="468745" y="2095756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A1CFBCD-F00A-4A0E-9B5F-A123E1353BAF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Graphic 77">
              <a:extLst>
                <a:ext uri="{FF2B5EF4-FFF2-40B4-BE49-F238E27FC236}">
                  <a16:creationId xmlns:a16="http://schemas.microsoft.com/office/drawing/2014/main" id="{60D7C3A0-7A42-471D-9D21-DCB7C7D64174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1D00D73C-EBEA-488F-842A-B3D2D6BBA08A}"/>
              </a:ext>
            </a:extLst>
          </p:cNvPr>
          <p:cNvSpPr/>
          <p:nvPr/>
        </p:nvSpPr>
        <p:spPr>
          <a:xfrm>
            <a:off x="529895" y="2781156"/>
            <a:ext cx="504265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GB" sz="1600">
                <a:solidFill>
                  <a:schemeClr val="tx1"/>
                </a:solidFill>
              </a:rPr>
              <a:t>Number of portal instances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C4B2B80-E698-4CC5-BE0E-B88580D09B3B}"/>
              </a:ext>
            </a:extLst>
          </p:cNvPr>
          <p:cNvGrpSpPr/>
          <p:nvPr/>
        </p:nvGrpSpPr>
        <p:grpSpPr>
          <a:xfrm>
            <a:off x="468745" y="2844658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3B3BEC3-824A-4318-BE08-873DB3FABE24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Graphic 77">
              <a:extLst>
                <a:ext uri="{FF2B5EF4-FFF2-40B4-BE49-F238E27FC236}">
                  <a16:creationId xmlns:a16="http://schemas.microsoft.com/office/drawing/2014/main" id="{32D3F9A5-5AD6-4A46-AF84-3E3EE8DD3136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7102FC39-2FAE-4DE7-800A-C3F7E67E6756}"/>
              </a:ext>
            </a:extLst>
          </p:cNvPr>
          <p:cNvSpPr/>
          <p:nvPr/>
        </p:nvSpPr>
        <p:spPr>
          <a:xfrm>
            <a:off x="5604379" y="1214081"/>
            <a:ext cx="1094149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160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8D14912-402F-4094-8DA7-836FE9694B76}"/>
              </a:ext>
            </a:extLst>
          </p:cNvPr>
          <p:cNvSpPr/>
          <p:nvPr/>
        </p:nvSpPr>
        <p:spPr>
          <a:xfrm>
            <a:off x="5604379" y="1997619"/>
            <a:ext cx="1094149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160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371745A-B860-4CBF-915C-F9533CCBE5D0}"/>
              </a:ext>
            </a:extLst>
          </p:cNvPr>
          <p:cNvSpPr/>
          <p:nvPr/>
        </p:nvSpPr>
        <p:spPr>
          <a:xfrm>
            <a:off x="5604379" y="2781156"/>
            <a:ext cx="1094149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160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F600A5B-4A1E-4E91-ACF6-2DBF1B651B42}"/>
              </a:ext>
            </a:extLst>
          </p:cNvPr>
          <p:cNvSpPr/>
          <p:nvPr/>
        </p:nvSpPr>
        <p:spPr>
          <a:xfrm>
            <a:off x="6834089" y="1468080"/>
            <a:ext cx="4923802" cy="37289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marL="198438" indent="-198438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List environments/instances and their purpose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A2FA7B-E5C2-4B3B-A566-B560365F73BF}"/>
              </a:ext>
            </a:extLst>
          </p:cNvPr>
          <p:cNvSpPr/>
          <p:nvPr/>
        </p:nvSpPr>
        <p:spPr>
          <a:xfrm>
            <a:off x="8371403" y="0"/>
            <a:ext cx="3820597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E9F080F-5E04-43AA-B15C-5E0E8BAEAB39}"/>
              </a:ext>
            </a:extLst>
          </p:cNvPr>
          <p:cNvSpPr/>
          <p:nvPr/>
        </p:nvSpPr>
        <p:spPr>
          <a:xfrm>
            <a:off x="541440" y="3476990"/>
            <a:ext cx="504265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Number of Canvas Apps</a:t>
            </a:r>
            <a:endParaRPr lang="en-US" sz="1600">
              <a:solidFill>
                <a:schemeClr val="tx1"/>
              </a:solidFill>
              <a:cs typeface="Segoe UI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C15430-3558-45B1-B719-AA01F7D8E56C}"/>
              </a:ext>
            </a:extLst>
          </p:cNvPr>
          <p:cNvGrpSpPr/>
          <p:nvPr/>
        </p:nvGrpSpPr>
        <p:grpSpPr>
          <a:xfrm>
            <a:off x="445654" y="3575127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F9EF52C-71F2-4037-8292-449D53384379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Graphic 77">
              <a:extLst>
                <a:ext uri="{FF2B5EF4-FFF2-40B4-BE49-F238E27FC236}">
                  <a16:creationId xmlns:a16="http://schemas.microsoft.com/office/drawing/2014/main" id="{7524156D-B9DC-49EB-BD45-4C844E769973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239DCF71-4096-4E13-9F8D-656DD458FE63}"/>
              </a:ext>
            </a:extLst>
          </p:cNvPr>
          <p:cNvSpPr/>
          <p:nvPr/>
        </p:nvSpPr>
        <p:spPr>
          <a:xfrm>
            <a:off x="5615923" y="3476990"/>
            <a:ext cx="1094149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1400">
                <a:solidFill>
                  <a:schemeClr val="tx1"/>
                </a:solidFill>
              </a:rPr>
              <a:t>#</a:t>
            </a:r>
            <a:endParaRPr lang="en-US" sz="1400">
              <a:solidFill>
                <a:schemeClr val="tx1"/>
              </a:solidFill>
              <a:cs typeface="Segoe UI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BFA99B5-82F7-42EB-A773-7C4D1BE9E27A}"/>
              </a:ext>
            </a:extLst>
          </p:cNvPr>
          <p:cNvCxnSpPr>
            <a:cxnSpLocks/>
          </p:cNvCxnSpPr>
          <p:nvPr/>
        </p:nvCxnSpPr>
        <p:spPr>
          <a:xfrm>
            <a:off x="653473" y="4049133"/>
            <a:ext cx="5955145" cy="34635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6429E1F-0E7E-485F-ADC0-BA1E16FB5049}"/>
              </a:ext>
            </a:extLst>
          </p:cNvPr>
          <p:cNvCxnSpPr>
            <a:cxnSpLocks/>
          </p:cNvCxnSpPr>
          <p:nvPr/>
        </p:nvCxnSpPr>
        <p:spPr>
          <a:xfrm>
            <a:off x="653473" y="3356405"/>
            <a:ext cx="5955145" cy="34635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EED2676-3677-42A9-8642-B4F62A8C9624}"/>
              </a:ext>
            </a:extLst>
          </p:cNvPr>
          <p:cNvSpPr/>
          <p:nvPr/>
        </p:nvSpPr>
        <p:spPr>
          <a:xfrm>
            <a:off x="564532" y="4158171"/>
            <a:ext cx="504265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Number of Model Driven Apps</a:t>
            </a:r>
            <a:endParaRPr lang="en-US" sz="1600">
              <a:solidFill>
                <a:schemeClr val="tx1"/>
              </a:solidFill>
              <a:cs typeface="Segoe UI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E6411E6-66A8-4F17-B8F2-C2CB3E8A7C66}"/>
              </a:ext>
            </a:extLst>
          </p:cNvPr>
          <p:cNvGrpSpPr/>
          <p:nvPr/>
        </p:nvGrpSpPr>
        <p:grpSpPr>
          <a:xfrm>
            <a:off x="457198" y="4256308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DB18867-AAC5-477C-B21F-0CEF00BEAC4B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Graphic 77">
              <a:extLst>
                <a:ext uri="{FF2B5EF4-FFF2-40B4-BE49-F238E27FC236}">
                  <a16:creationId xmlns:a16="http://schemas.microsoft.com/office/drawing/2014/main" id="{A3255CEF-850E-49B7-A4AE-A08CFD84A41A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ABF6CD3E-2365-45EF-9596-7CBCCE22E59B}"/>
              </a:ext>
            </a:extLst>
          </p:cNvPr>
          <p:cNvSpPr/>
          <p:nvPr/>
        </p:nvSpPr>
        <p:spPr>
          <a:xfrm>
            <a:off x="5639014" y="4158171"/>
            <a:ext cx="1094149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1400">
                <a:solidFill>
                  <a:schemeClr val="tx1"/>
                </a:solidFill>
              </a:rPr>
              <a:t>#</a:t>
            </a:r>
            <a:endParaRPr lang="en-US" sz="1400">
              <a:solidFill>
                <a:schemeClr val="tx1"/>
              </a:solidFill>
              <a:cs typeface="Segoe UI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81DBB4F-4903-4BEB-A79C-16D90851B27E}"/>
              </a:ext>
            </a:extLst>
          </p:cNvPr>
          <p:cNvCxnSpPr>
            <a:cxnSpLocks/>
          </p:cNvCxnSpPr>
          <p:nvPr/>
        </p:nvCxnSpPr>
        <p:spPr>
          <a:xfrm>
            <a:off x="676563" y="4730314"/>
            <a:ext cx="5955145" cy="34635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939EE4CA-7047-4F21-A7ED-1895BBF03690}"/>
              </a:ext>
            </a:extLst>
          </p:cNvPr>
          <p:cNvSpPr/>
          <p:nvPr/>
        </p:nvSpPr>
        <p:spPr>
          <a:xfrm>
            <a:off x="576077" y="4885534"/>
            <a:ext cx="504265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  <a:cs typeface="Segoe UI"/>
              </a:rPr>
              <a:t>Are you embedding Canvas Apps in MDA?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3DF7CE5-525E-4709-A13C-4A7D7AD836EA}"/>
              </a:ext>
            </a:extLst>
          </p:cNvPr>
          <p:cNvGrpSpPr/>
          <p:nvPr/>
        </p:nvGrpSpPr>
        <p:grpSpPr>
          <a:xfrm>
            <a:off x="468743" y="4983671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E50E10B-9649-41F6-BEBB-7FDBF6E90246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5" name="Graphic 77">
              <a:extLst>
                <a:ext uri="{FF2B5EF4-FFF2-40B4-BE49-F238E27FC236}">
                  <a16:creationId xmlns:a16="http://schemas.microsoft.com/office/drawing/2014/main" id="{053498FF-7BAB-43A4-A11E-33629F114CEC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749083AC-9682-4704-9568-DFEAB820850A}"/>
              </a:ext>
            </a:extLst>
          </p:cNvPr>
          <p:cNvSpPr/>
          <p:nvPr/>
        </p:nvSpPr>
        <p:spPr>
          <a:xfrm>
            <a:off x="5650560" y="4885534"/>
            <a:ext cx="1094149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1400">
                <a:solidFill>
                  <a:schemeClr val="tx1"/>
                </a:solidFill>
              </a:rPr>
              <a:t>Y/N</a:t>
            </a:r>
            <a:endParaRPr lang="en-US" sz="1400">
              <a:solidFill>
                <a:schemeClr val="tx1"/>
              </a:solidFill>
              <a:cs typeface="Segoe UI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81F8A55-B447-40DA-9BD3-1F7BF3C50B97}"/>
              </a:ext>
            </a:extLst>
          </p:cNvPr>
          <p:cNvCxnSpPr>
            <a:cxnSpLocks/>
          </p:cNvCxnSpPr>
          <p:nvPr/>
        </p:nvCxnSpPr>
        <p:spPr>
          <a:xfrm>
            <a:off x="676563" y="5388404"/>
            <a:ext cx="5955145" cy="34635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C3FF514-9C57-4DA4-AE1A-E1B3C16FA80F}"/>
              </a:ext>
            </a:extLst>
          </p:cNvPr>
          <p:cNvSpPr/>
          <p:nvPr/>
        </p:nvSpPr>
        <p:spPr>
          <a:xfrm>
            <a:off x="576077" y="5543624"/>
            <a:ext cx="504265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  <a:cs typeface="Segoe UI"/>
              </a:rPr>
              <a:t>If you have multiple dev instances or portals, explain the purpose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5B15FBA-E377-4465-BFDB-AC97251848AD}"/>
              </a:ext>
            </a:extLst>
          </p:cNvPr>
          <p:cNvGrpSpPr/>
          <p:nvPr/>
        </p:nvGrpSpPr>
        <p:grpSpPr>
          <a:xfrm>
            <a:off x="468743" y="5641761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C449D6B-A709-49A2-A97D-945756D5142A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9" name="Graphic 77">
              <a:extLst>
                <a:ext uri="{FF2B5EF4-FFF2-40B4-BE49-F238E27FC236}">
                  <a16:creationId xmlns:a16="http://schemas.microsoft.com/office/drawing/2014/main" id="{B98F68F7-850C-4670-9FEA-B3E3E3F8758B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9DE9865-2CDE-471A-85AF-F115218765E7}"/>
              </a:ext>
            </a:extLst>
          </p:cNvPr>
          <p:cNvSpPr/>
          <p:nvPr/>
        </p:nvSpPr>
        <p:spPr>
          <a:xfrm>
            <a:off x="5639015" y="5543624"/>
            <a:ext cx="6151057" cy="949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endParaRPr lang="en-US" sz="1400">
              <a:solidFill>
                <a:schemeClr val="tx1"/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93308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4F0F282-7CCB-463C-A448-F6F3B2AA55D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E4F0F282-7CCB-463C-A448-F6F3B2AA55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3BFF90E-DEB5-4DA4-9E43-56F9833CAFE6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4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" panose="020B0502040204020203" pitchFamily="34" charset="0"/>
              <a:sym typeface="Segoe UI Semibold" panose="020B07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Build Plan</a:t>
            </a:r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6587E16-1399-4924-91C4-8F52FFDB0155}"/>
              </a:ext>
            </a:extLst>
          </p:cNvPr>
          <p:cNvCxnSpPr>
            <a:cxnSpLocks/>
          </p:cNvCxnSpPr>
          <p:nvPr/>
        </p:nvCxnSpPr>
        <p:spPr>
          <a:xfrm>
            <a:off x="491836" y="2058657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ECA4394-CA5A-4C39-955F-C40FDA6A9DF5}"/>
              </a:ext>
            </a:extLst>
          </p:cNvPr>
          <p:cNvCxnSpPr>
            <a:cxnSpLocks/>
          </p:cNvCxnSpPr>
          <p:nvPr/>
        </p:nvCxnSpPr>
        <p:spPr>
          <a:xfrm>
            <a:off x="491836" y="2842195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6170B958-87A8-482B-814B-19CCC26DAB4C}"/>
              </a:ext>
            </a:extLst>
          </p:cNvPr>
          <p:cNvSpPr/>
          <p:nvPr/>
        </p:nvSpPr>
        <p:spPr>
          <a:xfrm>
            <a:off x="541441" y="1405695"/>
            <a:ext cx="504265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Are you using Solution packager?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A7A050F-EF4E-476D-89FB-72E2CA5442CC}"/>
              </a:ext>
            </a:extLst>
          </p:cNvPr>
          <p:cNvGrpSpPr/>
          <p:nvPr/>
        </p:nvGrpSpPr>
        <p:grpSpPr>
          <a:xfrm>
            <a:off x="491836" y="1503832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30DBD67-F3BF-45FC-935D-4F76EAFF67CC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4" name="Graphic 77">
              <a:extLst>
                <a:ext uri="{FF2B5EF4-FFF2-40B4-BE49-F238E27FC236}">
                  <a16:creationId xmlns:a16="http://schemas.microsoft.com/office/drawing/2014/main" id="{FCAEDA6C-FFD2-4ECB-8CF3-C667B84C0FEF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4262A224-2456-4D52-8D57-65528A5576FD}"/>
              </a:ext>
            </a:extLst>
          </p:cNvPr>
          <p:cNvSpPr/>
          <p:nvPr/>
        </p:nvSpPr>
        <p:spPr>
          <a:xfrm>
            <a:off x="541441" y="2189233"/>
            <a:ext cx="504265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Are you using Solution Checker? 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F4B34C-494C-4967-8120-4A1195787840}"/>
              </a:ext>
            </a:extLst>
          </p:cNvPr>
          <p:cNvGrpSpPr/>
          <p:nvPr/>
        </p:nvGrpSpPr>
        <p:grpSpPr>
          <a:xfrm>
            <a:off x="491836" y="2287370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91B3C67-73BB-4549-9BCC-F735159D5733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9" name="Graphic 77">
              <a:extLst>
                <a:ext uri="{FF2B5EF4-FFF2-40B4-BE49-F238E27FC236}">
                  <a16:creationId xmlns:a16="http://schemas.microsoft.com/office/drawing/2014/main" id="{E3FF175D-4E40-43A1-859C-2A3D4764EA6A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2E685713-1440-4840-B24B-383019E0C28E}"/>
              </a:ext>
            </a:extLst>
          </p:cNvPr>
          <p:cNvSpPr/>
          <p:nvPr/>
        </p:nvSpPr>
        <p:spPr>
          <a:xfrm>
            <a:off x="541441" y="2972766"/>
            <a:ext cx="504265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Are you using managed solutions to migration from development to other environments?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A61BBB-8675-44D7-8820-57439D2993FC}"/>
              </a:ext>
            </a:extLst>
          </p:cNvPr>
          <p:cNvGrpSpPr/>
          <p:nvPr/>
        </p:nvGrpSpPr>
        <p:grpSpPr>
          <a:xfrm>
            <a:off x="491836" y="3070903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01AC468-D2DF-4634-89F5-63AF8FA4A986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4" name="Graphic 77">
              <a:extLst>
                <a:ext uri="{FF2B5EF4-FFF2-40B4-BE49-F238E27FC236}">
                  <a16:creationId xmlns:a16="http://schemas.microsoft.com/office/drawing/2014/main" id="{758921FA-4E01-413E-9984-FE0EF26369E7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A6D54EE-FE7B-4AD6-B26F-DE646D2E2759}"/>
              </a:ext>
            </a:extLst>
          </p:cNvPr>
          <p:cNvSpPr/>
          <p:nvPr/>
        </p:nvSpPr>
        <p:spPr>
          <a:xfrm>
            <a:off x="6845634" y="1405695"/>
            <a:ext cx="4923802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Yes / No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276E71A-5856-4DEE-AD0B-8796BFC8E494}"/>
              </a:ext>
            </a:extLst>
          </p:cNvPr>
          <p:cNvSpPr/>
          <p:nvPr/>
        </p:nvSpPr>
        <p:spPr>
          <a:xfrm>
            <a:off x="6845634" y="2189233"/>
            <a:ext cx="4923802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Yes / No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01364D9-476A-4E40-8E67-6146B82ED7C5}"/>
              </a:ext>
            </a:extLst>
          </p:cNvPr>
          <p:cNvSpPr/>
          <p:nvPr/>
        </p:nvSpPr>
        <p:spPr>
          <a:xfrm>
            <a:off x="6845634" y="2972766"/>
            <a:ext cx="4923802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Yes / No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A2FA7B-E5C2-4B3B-A566-B560365F73BF}"/>
              </a:ext>
            </a:extLst>
          </p:cNvPr>
          <p:cNvSpPr/>
          <p:nvPr/>
        </p:nvSpPr>
        <p:spPr>
          <a:xfrm>
            <a:off x="8371403" y="0"/>
            <a:ext cx="3820597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6B32880-E945-4D11-A49B-C5E138724A95}"/>
              </a:ext>
            </a:extLst>
          </p:cNvPr>
          <p:cNvCxnSpPr>
            <a:cxnSpLocks/>
          </p:cNvCxnSpPr>
          <p:nvPr/>
        </p:nvCxnSpPr>
        <p:spPr>
          <a:xfrm>
            <a:off x="503381" y="3604195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27A4B2D-A96F-45BD-8781-EBE38D128BCB}"/>
              </a:ext>
            </a:extLst>
          </p:cNvPr>
          <p:cNvSpPr/>
          <p:nvPr/>
        </p:nvSpPr>
        <p:spPr>
          <a:xfrm>
            <a:off x="552986" y="3734766"/>
            <a:ext cx="504265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What is the dev strategy as it relates to merging code and customizations?</a:t>
            </a:r>
            <a:endParaRPr lang="en-US" sz="1600">
              <a:solidFill>
                <a:schemeClr val="tx1"/>
              </a:solidFill>
              <a:cs typeface="Segoe UI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6DD2C5E-BB94-4AF8-B02D-5488BE5EEDB7}"/>
              </a:ext>
            </a:extLst>
          </p:cNvPr>
          <p:cNvGrpSpPr/>
          <p:nvPr/>
        </p:nvGrpSpPr>
        <p:grpSpPr>
          <a:xfrm>
            <a:off x="503381" y="3832903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67FC96F-F4EE-4786-BC35-736261E31752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Graphic 77">
              <a:extLst>
                <a:ext uri="{FF2B5EF4-FFF2-40B4-BE49-F238E27FC236}">
                  <a16:creationId xmlns:a16="http://schemas.microsoft.com/office/drawing/2014/main" id="{536C9A3A-60B7-42B9-B980-C4AF62D93897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8AFFE3FC-CEEC-48AB-B656-EEFFE75038A9}"/>
              </a:ext>
            </a:extLst>
          </p:cNvPr>
          <p:cNvSpPr/>
          <p:nvPr/>
        </p:nvSpPr>
        <p:spPr>
          <a:xfrm>
            <a:off x="6857179" y="3734766"/>
            <a:ext cx="4923802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endParaRPr lang="en-US" sz="1600">
              <a:solidFill>
                <a:schemeClr val="tx1"/>
              </a:solidFill>
              <a:cs typeface="Segoe UI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935AE1A-6DB1-48AE-A128-31D70593992F}"/>
              </a:ext>
            </a:extLst>
          </p:cNvPr>
          <p:cNvCxnSpPr>
            <a:cxnSpLocks/>
          </p:cNvCxnSpPr>
          <p:nvPr/>
        </p:nvCxnSpPr>
        <p:spPr>
          <a:xfrm>
            <a:off x="549563" y="4402384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73CDCE14-31C6-4A71-95F4-E21061E388B6}"/>
              </a:ext>
            </a:extLst>
          </p:cNvPr>
          <p:cNvSpPr/>
          <p:nvPr/>
        </p:nvSpPr>
        <p:spPr>
          <a:xfrm>
            <a:off x="599168" y="4532960"/>
            <a:ext cx="504265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Are you using DevOps/VSTS Build Tools?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28A6872-8A7A-4609-828E-496BEE81CD6E}"/>
              </a:ext>
            </a:extLst>
          </p:cNvPr>
          <p:cNvGrpSpPr/>
          <p:nvPr/>
        </p:nvGrpSpPr>
        <p:grpSpPr>
          <a:xfrm>
            <a:off x="549563" y="4631097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73AA978-C437-4AC9-90AB-4ED8B0DDA76F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Graphic 77">
              <a:extLst>
                <a:ext uri="{FF2B5EF4-FFF2-40B4-BE49-F238E27FC236}">
                  <a16:creationId xmlns:a16="http://schemas.microsoft.com/office/drawing/2014/main" id="{5328E3BA-1383-4FAA-BF9B-490C3C702A0C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9DBA33DB-7156-494D-ADF5-7E21399FBB51}"/>
              </a:ext>
            </a:extLst>
          </p:cNvPr>
          <p:cNvSpPr/>
          <p:nvPr/>
        </p:nvSpPr>
        <p:spPr>
          <a:xfrm>
            <a:off x="6903361" y="4532960"/>
            <a:ext cx="4923802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Yes / No</a:t>
            </a:r>
          </a:p>
        </p:txBody>
      </p:sp>
    </p:spTree>
    <p:extLst>
      <p:ext uri="{BB962C8B-B14F-4D97-AF65-F5344CB8AC3E}">
        <p14:creationId xmlns:p14="http://schemas.microsoft.com/office/powerpoint/2010/main" val="408673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4F0F282-7CCB-463C-A448-F6F3B2AA55D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E4F0F282-7CCB-463C-A448-F6F3B2AA55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3BFF90E-DEB5-4DA4-9E43-56F9833CAFE6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4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" panose="020B0502040204020203" pitchFamily="34" charset="0"/>
              <a:sym typeface="Segoe UI Semibold" panose="020B07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Strategy</a:t>
            </a:r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BD0B50A-F902-4241-89FB-763FD55BB423}"/>
              </a:ext>
            </a:extLst>
          </p:cNvPr>
          <p:cNvCxnSpPr>
            <a:cxnSpLocks/>
          </p:cNvCxnSpPr>
          <p:nvPr/>
        </p:nvCxnSpPr>
        <p:spPr>
          <a:xfrm>
            <a:off x="457200" y="2548225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336D938-6D88-4655-AD71-B4466ED32F06}"/>
              </a:ext>
            </a:extLst>
          </p:cNvPr>
          <p:cNvCxnSpPr>
            <a:cxnSpLocks/>
          </p:cNvCxnSpPr>
          <p:nvPr/>
        </p:nvCxnSpPr>
        <p:spPr>
          <a:xfrm>
            <a:off x="457200" y="4115301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571B200B-1ECC-499E-94D0-652AA48D37A2}"/>
              </a:ext>
            </a:extLst>
          </p:cNvPr>
          <p:cNvSpPr/>
          <p:nvPr/>
        </p:nvSpPr>
        <p:spPr>
          <a:xfrm>
            <a:off x="506805" y="1895263"/>
            <a:ext cx="504265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List types of testing that plan to be conducted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EC57544-760F-4D7E-8130-E6B9530A28E8}"/>
              </a:ext>
            </a:extLst>
          </p:cNvPr>
          <p:cNvGrpSpPr/>
          <p:nvPr/>
        </p:nvGrpSpPr>
        <p:grpSpPr>
          <a:xfrm>
            <a:off x="457200" y="1993400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2A84349-B1E0-474F-8CFE-A6E7A2768C96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Graphic 77">
              <a:extLst>
                <a:ext uri="{FF2B5EF4-FFF2-40B4-BE49-F238E27FC236}">
                  <a16:creationId xmlns:a16="http://schemas.microsoft.com/office/drawing/2014/main" id="{6AAD6C1B-2AE8-48CA-9949-D4CDC8D458BF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F3B2E681-012C-44CE-B7D8-E274060D600C}"/>
              </a:ext>
            </a:extLst>
          </p:cNvPr>
          <p:cNvSpPr/>
          <p:nvPr/>
        </p:nvSpPr>
        <p:spPr>
          <a:xfrm>
            <a:off x="506805" y="2678801"/>
            <a:ext cx="504265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Are you planning to automate testing?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D44F584-1308-42EF-B336-DBC1472576D5}"/>
              </a:ext>
            </a:extLst>
          </p:cNvPr>
          <p:cNvGrpSpPr/>
          <p:nvPr/>
        </p:nvGrpSpPr>
        <p:grpSpPr>
          <a:xfrm>
            <a:off x="457200" y="2776938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A1CFBCD-F00A-4A0E-9B5F-A123E1353BAF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Graphic 77">
              <a:extLst>
                <a:ext uri="{FF2B5EF4-FFF2-40B4-BE49-F238E27FC236}">
                  <a16:creationId xmlns:a16="http://schemas.microsoft.com/office/drawing/2014/main" id="{60D7C3A0-7A42-471D-9D21-DCB7C7D64174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170B958-87A8-482B-814B-19CCC26DAB4C}"/>
              </a:ext>
            </a:extLst>
          </p:cNvPr>
          <p:cNvSpPr/>
          <p:nvPr/>
        </p:nvSpPr>
        <p:spPr>
          <a:xfrm>
            <a:off x="506805" y="4245877"/>
            <a:ext cx="6168632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What tools are you planning to use to support testing?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A7A050F-EF4E-476D-89FB-72E2CA5442CC}"/>
              </a:ext>
            </a:extLst>
          </p:cNvPr>
          <p:cNvGrpSpPr/>
          <p:nvPr/>
        </p:nvGrpSpPr>
        <p:grpSpPr>
          <a:xfrm>
            <a:off x="457200" y="4344014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30DBD67-F3BF-45FC-935D-4F76EAFF67CC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4" name="Graphic 77">
              <a:extLst>
                <a:ext uri="{FF2B5EF4-FFF2-40B4-BE49-F238E27FC236}">
                  <a16:creationId xmlns:a16="http://schemas.microsoft.com/office/drawing/2014/main" id="{FCAEDA6C-FFD2-4ECB-8CF3-C667B84C0FEF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18D14912-402F-4094-8DA7-836FE9694B76}"/>
              </a:ext>
            </a:extLst>
          </p:cNvPr>
          <p:cNvSpPr/>
          <p:nvPr/>
        </p:nvSpPr>
        <p:spPr>
          <a:xfrm>
            <a:off x="5581288" y="2678801"/>
            <a:ext cx="1094149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Yes/No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F600A5B-4A1E-4E91-ACF6-2DBF1B651B42}"/>
              </a:ext>
            </a:extLst>
          </p:cNvPr>
          <p:cNvSpPr/>
          <p:nvPr/>
        </p:nvSpPr>
        <p:spPr>
          <a:xfrm>
            <a:off x="6810998" y="1895262"/>
            <a:ext cx="4923802" cy="20894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marL="198438" indent="-198438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List types of testing and in which environment you plan to execute them (Ex. UAT, SIT, UI, etc.)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7FD9E48-83DE-4E3C-B157-9F124E215957}"/>
              </a:ext>
            </a:extLst>
          </p:cNvPr>
          <p:cNvSpPr/>
          <p:nvPr/>
        </p:nvSpPr>
        <p:spPr>
          <a:xfrm>
            <a:off x="6810998" y="4245877"/>
            <a:ext cx="4923802" cy="20894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marL="198438" indent="-198438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List tools being used for testing (Ex. Easy Repro, Dev Ops Test Manager, etc.)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F7546B-9429-4003-8B05-5DB93BFDBAE5}"/>
              </a:ext>
            </a:extLst>
          </p:cNvPr>
          <p:cNvSpPr/>
          <p:nvPr/>
        </p:nvSpPr>
        <p:spPr>
          <a:xfrm>
            <a:off x="8371403" y="0"/>
            <a:ext cx="3820597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</p:spTree>
    <p:extLst>
      <p:ext uri="{BB962C8B-B14F-4D97-AF65-F5344CB8AC3E}">
        <p14:creationId xmlns:p14="http://schemas.microsoft.com/office/powerpoint/2010/main" val="140717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4F0F282-7CCB-463C-A448-F6F3B2AA55D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E4F0F282-7CCB-463C-A448-F6F3B2AA55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3BFF90E-DEB5-4DA4-9E43-56F9833CAFE6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4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" panose="020B0502040204020203" pitchFamily="34" charset="0"/>
              <a:sym typeface="Segoe UI Semibold" panose="020B07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Release/Deploy</a:t>
            </a:r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BD0B50A-F902-4241-89FB-763FD55BB423}"/>
              </a:ext>
            </a:extLst>
          </p:cNvPr>
          <p:cNvCxnSpPr>
            <a:cxnSpLocks/>
          </p:cNvCxnSpPr>
          <p:nvPr/>
        </p:nvCxnSpPr>
        <p:spPr>
          <a:xfrm>
            <a:off x="457200" y="2497910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A7A8975-C614-4FFD-ADC0-EB503CDCC67D}"/>
              </a:ext>
            </a:extLst>
          </p:cNvPr>
          <p:cNvCxnSpPr>
            <a:cxnSpLocks/>
          </p:cNvCxnSpPr>
          <p:nvPr/>
        </p:nvCxnSpPr>
        <p:spPr>
          <a:xfrm>
            <a:off x="457200" y="3180818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336D938-6D88-4655-AD71-B4466ED32F06}"/>
              </a:ext>
            </a:extLst>
          </p:cNvPr>
          <p:cNvCxnSpPr>
            <a:cxnSpLocks/>
          </p:cNvCxnSpPr>
          <p:nvPr/>
        </p:nvCxnSpPr>
        <p:spPr>
          <a:xfrm>
            <a:off x="457200" y="3863726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6587E16-1399-4924-91C4-8F52FFDB0155}"/>
              </a:ext>
            </a:extLst>
          </p:cNvPr>
          <p:cNvCxnSpPr>
            <a:cxnSpLocks/>
          </p:cNvCxnSpPr>
          <p:nvPr/>
        </p:nvCxnSpPr>
        <p:spPr>
          <a:xfrm>
            <a:off x="457200" y="4546634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ECA4394-CA5A-4C39-955F-C40FDA6A9DF5}"/>
              </a:ext>
            </a:extLst>
          </p:cNvPr>
          <p:cNvCxnSpPr>
            <a:cxnSpLocks/>
          </p:cNvCxnSpPr>
          <p:nvPr/>
        </p:nvCxnSpPr>
        <p:spPr>
          <a:xfrm>
            <a:off x="457200" y="5229542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571B200B-1ECC-499E-94D0-652AA48D37A2}"/>
              </a:ext>
            </a:extLst>
          </p:cNvPr>
          <p:cNvSpPr/>
          <p:nvPr/>
        </p:nvSpPr>
        <p:spPr>
          <a:xfrm>
            <a:off x="506805" y="1895263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Are you using Package Deployer to migrate solutions from one environment to another?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EC57544-760F-4D7E-8130-E6B9530A28E8}"/>
              </a:ext>
            </a:extLst>
          </p:cNvPr>
          <p:cNvGrpSpPr/>
          <p:nvPr/>
        </p:nvGrpSpPr>
        <p:grpSpPr>
          <a:xfrm>
            <a:off x="457200" y="1993400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2A84349-B1E0-474F-8CFE-A6E7A2768C96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Graphic 77">
              <a:extLst>
                <a:ext uri="{FF2B5EF4-FFF2-40B4-BE49-F238E27FC236}">
                  <a16:creationId xmlns:a16="http://schemas.microsoft.com/office/drawing/2014/main" id="{6AAD6C1B-2AE8-48CA-9949-D4CDC8D458BF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F3B2E681-012C-44CE-B7D8-E274060D600C}"/>
              </a:ext>
            </a:extLst>
          </p:cNvPr>
          <p:cNvSpPr/>
          <p:nvPr/>
        </p:nvSpPr>
        <p:spPr>
          <a:xfrm>
            <a:off x="506805" y="2578171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Are you using source control and how frequently are you backing up your customizations/code?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D44F584-1308-42EF-B336-DBC1472576D5}"/>
              </a:ext>
            </a:extLst>
          </p:cNvPr>
          <p:cNvGrpSpPr/>
          <p:nvPr/>
        </p:nvGrpSpPr>
        <p:grpSpPr>
          <a:xfrm>
            <a:off x="457200" y="2676308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A1CFBCD-F00A-4A0E-9B5F-A123E1353BAF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Graphic 77">
              <a:extLst>
                <a:ext uri="{FF2B5EF4-FFF2-40B4-BE49-F238E27FC236}">
                  <a16:creationId xmlns:a16="http://schemas.microsoft.com/office/drawing/2014/main" id="{60D7C3A0-7A42-471D-9D21-DCB7C7D64174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1D00D73C-EBEA-488F-842A-B3D2D6BBA08A}"/>
              </a:ext>
            </a:extLst>
          </p:cNvPr>
          <p:cNvSpPr/>
          <p:nvPr/>
        </p:nvSpPr>
        <p:spPr>
          <a:xfrm>
            <a:off x="506805" y="3261079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What tool are you using for source control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C4B2B80-E698-4CC5-BE0E-B88580D09B3B}"/>
              </a:ext>
            </a:extLst>
          </p:cNvPr>
          <p:cNvGrpSpPr/>
          <p:nvPr/>
        </p:nvGrpSpPr>
        <p:grpSpPr>
          <a:xfrm>
            <a:off x="457200" y="3359216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3B3BEC3-824A-4318-BE08-873DB3FABE24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Graphic 77">
              <a:extLst>
                <a:ext uri="{FF2B5EF4-FFF2-40B4-BE49-F238E27FC236}">
                  <a16:creationId xmlns:a16="http://schemas.microsoft.com/office/drawing/2014/main" id="{32D3F9A5-5AD6-4A46-AF84-3E3EE8DD3136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170B958-87A8-482B-814B-19CCC26DAB4C}"/>
              </a:ext>
            </a:extLst>
          </p:cNvPr>
          <p:cNvSpPr/>
          <p:nvPr/>
        </p:nvSpPr>
        <p:spPr>
          <a:xfrm>
            <a:off x="506805" y="3943987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How do you plan to migrate seed/lookup data between environments?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A7A050F-EF4E-476D-89FB-72E2CA5442CC}"/>
              </a:ext>
            </a:extLst>
          </p:cNvPr>
          <p:cNvGrpSpPr/>
          <p:nvPr/>
        </p:nvGrpSpPr>
        <p:grpSpPr>
          <a:xfrm>
            <a:off x="457200" y="4042124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30DBD67-F3BF-45FC-935D-4F76EAFF67CC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4" name="Graphic 77">
              <a:extLst>
                <a:ext uri="{FF2B5EF4-FFF2-40B4-BE49-F238E27FC236}">
                  <a16:creationId xmlns:a16="http://schemas.microsoft.com/office/drawing/2014/main" id="{FCAEDA6C-FFD2-4ECB-8CF3-C667B84C0FEF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4262A224-2456-4D52-8D57-65528A5576FD}"/>
              </a:ext>
            </a:extLst>
          </p:cNvPr>
          <p:cNvSpPr/>
          <p:nvPr/>
        </p:nvSpPr>
        <p:spPr>
          <a:xfrm>
            <a:off x="506805" y="4626895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Have you conducted Load Testing?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F4B34C-494C-4967-8120-4A1195787840}"/>
              </a:ext>
            </a:extLst>
          </p:cNvPr>
          <p:cNvGrpSpPr/>
          <p:nvPr/>
        </p:nvGrpSpPr>
        <p:grpSpPr>
          <a:xfrm>
            <a:off x="457200" y="4725032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91B3C67-73BB-4549-9BCC-F735159D5733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9" name="Graphic 77">
              <a:extLst>
                <a:ext uri="{FF2B5EF4-FFF2-40B4-BE49-F238E27FC236}">
                  <a16:creationId xmlns:a16="http://schemas.microsoft.com/office/drawing/2014/main" id="{E3FF175D-4E40-43A1-859C-2A3D4764EA6A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2E685713-1440-4840-B24B-383019E0C28E}"/>
              </a:ext>
            </a:extLst>
          </p:cNvPr>
          <p:cNvSpPr/>
          <p:nvPr/>
        </p:nvSpPr>
        <p:spPr>
          <a:xfrm>
            <a:off x="506805" y="5309803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Have you optimized performance?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A61BBB-8675-44D7-8820-57439D2993FC}"/>
              </a:ext>
            </a:extLst>
          </p:cNvPr>
          <p:cNvGrpSpPr/>
          <p:nvPr/>
        </p:nvGrpSpPr>
        <p:grpSpPr>
          <a:xfrm>
            <a:off x="457200" y="5407940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01AC468-D2DF-4634-89F5-63AF8FA4A986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4" name="Graphic 77">
              <a:extLst>
                <a:ext uri="{FF2B5EF4-FFF2-40B4-BE49-F238E27FC236}">
                  <a16:creationId xmlns:a16="http://schemas.microsoft.com/office/drawing/2014/main" id="{758921FA-4E01-413E-9984-FE0EF26369E7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A6D54EE-FE7B-4AD6-B26F-DE646D2E2759}"/>
              </a:ext>
            </a:extLst>
          </p:cNvPr>
          <p:cNvSpPr/>
          <p:nvPr/>
        </p:nvSpPr>
        <p:spPr>
          <a:xfrm>
            <a:off x="6810998" y="3943989"/>
            <a:ext cx="4923802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Configuration Migration Tool/Other ETL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276E71A-5856-4DEE-AD0B-8796BFC8E494}"/>
              </a:ext>
            </a:extLst>
          </p:cNvPr>
          <p:cNvSpPr/>
          <p:nvPr/>
        </p:nvSpPr>
        <p:spPr>
          <a:xfrm>
            <a:off x="6810998" y="4626898"/>
            <a:ext cx="4923802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Yes / No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01364D9-476A-4E40-8E67-6146B82ED7C5}"/>
              </a:ext>
            </a:extLst>
          </p:cNvPr>
          <p:cNvSpPr/>
          <p:nvPr/>
        </p:nvSpPr>
        <p:spPr>
          <a:xfrm>
            <a:off x="6810998" y="5309807"/>
            <a:ext cx="4923802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Yes / No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F600A5B-4A1E-4E91-ACF6-2DBF1B651B42}"/>
              </a:ext>
            </a:extLst>
          </p:cNvPr>
          <p:cNvSpPr/>
          <p:nvPr/>
        </p:nvSpPr>
        <p:spPr>
          <a:xfrm>
            <a:off x="6810998" y="1895262"/>
            <a:ext cx="4923802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Yes / No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B5E95D5-D192-4A23-9F99-0B55A5C52BEC}"/>
              </a:ext>
            </a:extLst>
          </p:cNvPr>
          <p:cNvSpPr/>
          <p:nvPr/>
        </p:nvSpPr>
        <p:spPr>
          <a:xfrm>
            <a:off x="506805" y="5992714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Have many geographies are being deployed to?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FBE93A7-0F66-4083-82F4-9C9021154A65}"/>
              </a:ext>
            </a:extLst>
          </p:cNvPr>
          <p:cNvGrpSpPr/>
          <p:nvPr/>
        </p:nvGrpSpPr>
        <p:grpSpPr>
          <a:xfrm>
            <a:off x="457200" y="6090851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E893DAE-CCBE-415C-ACA7-684B0F7D95DA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7" name="Graphic 77">
              <a:extLst>
                <a:ext uri="{FF2B5EF4-FFF2-40B4-BE49-F238E27FC236}">
                  <a16:creationId xmlns:a16="http://schemas.microsoft.com/office/drawing/2014/main" id="{F34A6552-7093-46CE-A72B-EF5275AA1F12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F3FAB5E-E85C-461E-BE84-0EBC837651A6}"/>
              </a:ext>
            </a:extLst>
          </p:cNvPr>
          <p:cNvCxnSpPr>
            <a:cxnSpLocks/>
          </p:cNvCxnSpPr>
          <p:nvPr/>
        </p:nvCxnSpPr>
        <p:spPr>
          <a:xfrm>
            <a:off x="457200" y="5912450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611E9DD4-1279-48C6-8C9A-74D9083026DB}"/>
              </a:ext>
            </a:extLst>
          </p:cNvPr>
          <p:cNvSpPr/>
          <p:nvPr/>
        </p:nvSpPr>
        <p:spPr>
          <a:xfrm>
            <a:off x="6810998" y="2578171"/>
            <a:ext cx="1852942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Yes / No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6158308-592E-47D8-B6DC-58CAE336FA4E}"/>
              </a:ext>
            </a:extLst>
          </p:cNvPr>
          <p:cNvSpPr/>
          <p:nvPr/>
        </p:nvSpPr>
        <p:spPr>
          <a:xfrm>
            <a:off x="6810998" y="3261080"/>
            <a:ext cx="4923802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DevOps, TFS, etc.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2D5CA0F-F973-4138-A27F-48BCAEF844A9}"/>
              </a:ext>
            </a:extLst>
          </p:cNvPr>
          <p:cNvSpPr/>
          <p:nvPr/>
        </p:nvSpPr>
        <p:spPr>
          <a:xfrm>
            <a:off x="6810998" y="5992714"/>
            <a:ext cx="4923802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# of Geos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B14BB66-9F28-4ADE-B4F0-AF24306F2EB6}"/>
              </a:ext>
            </a:extLst>
          </p:cNvPr>
          <p:cNvSpPr/>
          <p:nvPr/>
        </p:nvSpPr>
        <p:spPr>
          <a:xfrm>
            <a:off x="8799500" y="2578171"/>
            <a:ext cx="2935300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Daily/Weekly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54DB21-89B2-45F2-B27C-69E447699F7F}"/>
              </a:ext>
            </a:extLst>
          </p:cNvPr>
          <p:cNvSpPr/>
          <p:nvPr/>
        </p:nvSpPr>
        <p:spPr>
          <a:xfrm>
            <a:off x="8371403" y="0"/>
            <a:ext cx="3820597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0E74E98-A580-4F56-921C-18BB44B74001}"/>
              </a:ext>
            </a:extLst>
          </p:cNvPr>
          <p:cNvCxnSpPr>
            <a:cxnSpLocks/>
          </p:cNvCxnSpPr>
          <p:nvPr/>
        </p:nvCxnSpPr>
        <p:spPr>
          <a:xfrm>
            <a:off x="422563" y="1828273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5ADD0C9-D81F-476F-A164-1355DA6F1C49}"/>
              </a:ext>
            </a:extLst>
          </p:cNvPr>
          <p:cNvSpPr/>
          <p:nvPr/>
        </p:nvSpPr>
        <p:spPr>
          <a:xfrm>
            <a:off x="506805" y="1260263"/>
            <a:ext cx="6168633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Are you aware of the API limits?  Have you accounted for these in your data migrations and integrations?</a:t>
            </a:r>
            <a:endParaRPr lang="en-US" sz="1600">
              <a:solidFill>
                <a:schemeClr val="tx1"/>
              </a:solidFill>
              <a:cs typeface="Segoe UI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1C93A81-3364-4DBE-ABB1-5AB97F060474}"/>
              </a:ext>
            </a:extLst>
          </p:cNvPr>
          <p:cNvGrpSpPr/>
          <p:nvPr/>
        </p:nvGrpSpPr>
        <p:grpSpPr>
          <a:xfrm>
            <a:off x="457200" y="1358400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FA951D1-0376-432D-8744-561DD797E987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Graphic 77">
              <a:extLst>
                <a:ext uri="{FF2B5EF4-FFF2-40B4-BE49-F238E27FC236}">
                  <a16:creationId xmlns:a16="http://schemas.microsoft.com/office/drawing/2014/main" id="{1B6142ED-5A1B-4FD6-9DF0-D479B7F9FD87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60F46620-D7F0-4E2E-93D0-14BE2EE88446}"/>
              </a:ext>
            </a:extLst>
          </p:cNvPr>
          <p:cNvSpPr/>
          <p:nvPr/>
        </p:nvSpPr>
        <p:spPr>
          <a:xfrm>
            <a:off x="6810998" y="1190989"/>
            <a:ext cx="4923802" cy="522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Yes / No</a:t>
            </a:r>
          </a:p>
        </p:txBody>
      </p:sp>
    </p:spTree>
    <p:extLst>
      <p:ext uri="{BB962C8B-B14F-4D97-AF65-F5344CB8AC3E}">
        <p14:creationId xmlns:p14="http://schemas.microsoft.com/office/powerpoint/2010/main" val="194666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4F0F282-7CCB-463C-A448-F6F3B2AA55D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E4F0F282-7CCB-463C-A448-F6F3B2AA55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3BFF90E-DEB5-4DA4-9E43-56F9833CAFE6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4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" panose="020B0502040204020203" pitchFamily="34" charset="0"/>
              <a:sym typeface="Segoe UI Semibold" panose="020B07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Run Model (post go live strategy)</a:t>
            </a:r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BD0B50A-F902-4241-89FB-763FD55BB423}"/>
              </a:ext>
            </a:extLst>
          </p:cNvPr>
          <p:cNvCxnSpPr>
            <a:cxnSpLocks/>
          </p:cNvCxnSpPr>
          <p:nvPr/>
        </p:nvCxnSpPr>
        <p:spPr>
          <a:xfrm>
            <a:off x="457200" y="3340956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336D938-6D88-4655-AD71-B4466ED32F06}"/>
              </a:ext>
            </a:extLst>
          </p:cNvPr>
          <p:cNvCxnSpPr>
            <a:cxnSpLocks/>
          </p:cNvCxnSpPr>
          <p:nvPr/>
        </p:nvCxnSpPr>
        <p:spPr>
          <a:xfrm>
            <a:off x="457200" y="4889616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6587E16-1399-4924-91C4-8F52FFDB0155}"/>
              </a:ext>
            </a:extLst>
          </p:cNvPr>
          <p:cNvCxnSpPr>
            <a:cxnSpLocks/>
          </p:cNvCxnSpPr>
          <p:nvPr/>
        </p:nvCxnSpPr>
        <p:spPr>
          <a:xfrm>
            <a:off x="457200" y="4898839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571B200B-1ECC-499E-94D0-652AA48D37A2}"/>
              </a:ext>
            </a:extLst>
          </p:cNvPr>
          <p:cNvSpPr/>
          <p:nvPr/>
        </p:nvSpPr>
        <p:spPr>
          <a:xfrm>
            <a:off x="506805" y="1895263"/>
            <a:ext cx="504265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How will you deploy bug fixes?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EC57544-760F-4D7E-8130-E6B9530A28E8}"/>
              </a:ext>
            </a:extLst>
          </p:cNvPr>
          <p:cNvGrpSpPr/>
          <p:nvPr/>
        </p:nvGrpSpPr>
        <p:grpSpPr>
          <a:xfrm>
            <a:off x="457200" y="1993400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2A84349-B1E0-474F-8CFE-A6E7A2768C96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Graphic 77">
              <a:extLst>
                <a:ext uri="{FF2B5EF4-FFF2-40B4-BE49-F238E27FC236}">
                  <a16:creationId xmlns:a16="http://schemas.microsoft.com/office/drawing/2014/main" id="{6AAD6C1B-2AE8-48CA-9949-D4CDC8D458BF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1D00D73C-EBEA-488F-842A-B3D2D6BBA08A}"/>
              </a:ext>
            </a:extLst>
          </p:cNvPr>
          <p:cNvSpPr/>
          <p:nvPr/>
        </p:nvSpPr>
        <p:spPr>
          <a:xfrm>
            <a:off x="506805" y="3462339"/>
            <a:ext cx="5042657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What is the process for deploying new functionality?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C4B2B80-E698-4CC5-BE0E-B88580D09B3B}"/>
              </a:ext>
            </a:extLst>
          </p:cNvPr>
          <p:cNvGrpSpPr/>
          <p:nvPr/>
        </p:nvGrpSpPr>
        <p:grpSpPr>
          <a:xfrm>
            <a:off x="457200" y="3560476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3B3BEC3-824A-4318-BE08-873DB3FABE24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Graphic 77">
              <a:extLst>
                <a:ext uri="{FF2B5EF4-FFF2-40B4-BE49-F238E27FC236}">
                  <a16:creationId xmlns:a16="http://schemas.microsoft.com/office/drawing/2014/main" id="{32D3F9A5-5AD6-4A46-AF84-3E3EE8DD3136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4262A224-2456-4D52-8D57-65528A5576FD}"/>
              </a:ext>
            </a:extLst>
          </p:cNvPr>
          <p:cNvSpPr/>
          <p:nvPr/>
        </p:nvSpPr>
        <p:spPr>
          <a:xfrm>
            <a:off x="506805" y="5029415"/>
            <a:ext cx="4789095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How will you account for weekly updates and the twice a year releases (Spring and Fall)?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F4B34C-494C-4967-8120-4A1195787840}"/>
              </a:ext>
            </a:extLst>
          </p:cNvPr>
          <p:cNvGrpSpPr/>
          <p:nvPr/>
        </p:nvGrpSpPr>
        <p:grpSpPr>
          <a:xfrm>
            <a:off x="457200" y="5127552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91B3C67-73BB-4549-9BCC-F735159D5733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9" name="Graphic 77">
              <a:extLst>
                <a:ext uri="{FF2B5EF4-FFF2-40B4-BE49-F238E27FC236}">
                  <a16:creationId xmlns:a16="http://schemas.microsoft.com/office/drawing/2014/main" id="{E3FF175D-4E40-43A1-859C-2A3D4764EA6A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F600A5B-4A1E-4E91-ACF6-2DBF1B651B42}"/>
              </a:ext>
            </a:extLst>
          </p:cNvPr>
          <p:cNvSpPr/>
          <p:nvPr/>
        </p:nvSpPr>
        <p:spPr>
          <a:xfrm>
            <a:off x="5549463" y="1895261"/>
            <a:ext cx="6185338" cy="1342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Describe process for bug fix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F33D707-3E5F-4F4F-BC47-B557DDD61A1C}"/>
              </a:ext>
            </a:extLst>
          </p:cNvPr>
          <p:cNvSpPr/>
          <p:nvPr/>
        </p:nvSpPr>
        <p:spPr>
          <a:xfrm>
            <a:off x="5549463" y="3443921"/>
            <a:ext cx="6185338" cy="1342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Describe process for enhancements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BD22EF4-EAB7-4198-ABE5-23C776618172}"/>
              </a:ext>
            </a:extLst>
          </p:cNvPr>
          <p:cNvSpPr/>
          <p:nvPr/>
        </p:nvSpPr>
        <p:spPr>
          <a:xfrm>
            <a:off x="5549463" y="4992580"/>
            <a:ext cx="6185338" cy="1342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t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Describe process for testing Microsoft releases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CF8F5A-9D5C-4FE3-9D15-F0DD98D42358}"/>
              </a:ext>
            </a:extLst>
          </p:cNvPr>
          <p:cNvSpPr/>
          <p:nvPr/>
        </p:nvSpPr>
        <p:spPr>
          <a:xfrm>
            <a:off x="8371403" y="0"/>
            <a:ext cx="3820597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</p:spTree>
    <p:extLst>
      <p:ext uri="{BB962C8B-B14F-4D97-AF65-F5344CB8AC3E}">
        <p14:creationId xmlns:p14="http://schemas.microsoft.com/office/powerpoint/2010/main" val="253629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4F0F282-7CCB-463C-A448-F6F3B2AA55D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E4F0F282-7CCB-463C-A448-F6F3B2AA55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3BFF90E-DEB5-4DA4-9E43-56F9833CAFE6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4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" panose="020B0502040204020203" pitchFamily="34" charset="0"/>
              <a:sym typeface="Segoe UI Semibold" panose="020B07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Storage Management</a:t>
            </a:r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454ACD-4F59-4C05-AC68-87EAF9D22E92}"/>
              </a:ext>
            </a:extLst>
          </p:cNvPr>
          <p:cNvCxnSpPr>
            <a:cxnSpLocks/>
          </p:cNvCxnSpPr>
          <p:nvPr/>
        </p:nvCxnSpPr>
        <p:spPr>
          <a:xfrm>
            <a:off x="457200" y="2973971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537784-92D2-4A3C-AD07-6745CD7EEBB5}"/>
              </a:ext>
            </a:extLst>
          </p:cNvPr>
          <p:cNvCxnSpPr>
            <a:cxnSpLocks/>
          </p:cNvCxnSpPr>
          <p:nvPr/>
        </p:nvCxnSpPr>
        <p:spPr>
          <a:xfrm>
            <a:off x="468745" y="3792013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7B1B39-B1DF-40C5-B4F1-CC96D030837F}"/>
              </a:ext>
            </a:extLst>
          </p:cNvPr>
          <p:cNvCxnSpPr>
            <a:cxnSpLocks/>
          </p:cNvCxnSpPr>
          <p:nvPr/>
        </p:nvCxnSpPr>
        <p:spPr>
          <a:xfrm>
            <a:off x="457200" y="5314328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B88444B-D527-404F-BE69-924632353876}"/>
              </a:ext>
            </a:extLst>
          </p:cNvPr>
          <p:cNvGrpSpPr/>
          <p:nvPr/>
        </p:nvGrpSpPr>
        <p:grpSpPr>
          <a:xfrm>
            <a:off x="457200" y="2345534"/>
            <a:ext cx="6218238" cy="522386"/>
            <a:chOff x="457200" y="1895263"/>
            <a:chExt cx="6218238" cy="52238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291555D-AB80-4287-83E1-C7583930F580}"/>
                </a:ext>
              </a:extLst>
            </p:cNvPr>
            <p:cNvSpPr/>
            <p:nvPr/>
          </p:nvSpPr>
          <p:spPr>
            <a:xfrm>
              <a:off x="506805" y="1895263"/>
              <a:ext cx="6168633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sz="1600">
                  <a:solidFill>
                    <a:schemeClr val="tx1"/>
                  </a:solidFill>
                </a:rPr>
                <a:t>Where are you storing documents?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46A9D9E-31B3-4EB2-B94C-4E93AF828FB8}"/>
                </a:ext>
              </a:extLst>
            </p:cNvPr>
            <p:cNvGrpSpPr/>
            <p:nvPr/>
          </p:nvGrpSpPr>
          <p:grpSpPr>
            <a:xfrm>
              <a:off x="457200" y="199340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9F9DA17-EAAD-43F0-B730-B58BB6775843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1" name="Graphic 77">
                <a:extLst>
                  <a:ext uri="{FF2B5EF4-FFF2-40B4-BE49-F238E27FC236}">
                    <a16:creationId xmlns:a16="http://schemas.microsoft.com/office/drawing/2014/main" id="{0111C02D-275D-48A1-91F9-1EEF96C38949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A955687-0FB5-42E8-BEBB-ADA4F32A4180}"/>
              </a:ext>
            </a:extLst>
          </p:cNvPr>
          <p:cNvGrpSpPr/>
          <p:nvPr/>
        </p:nvGrpSpPr>
        <p:grpSpPr>
          <a:xfrm>
            <a:off x="457200" y="3043441"/>
            <a:ext cx="6218238" cy="522386"/>
            <a:chOff x="457200" y="2578171"/>
            <a:chExt cx="6218238" cy="52238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19D6BD-EBF8-41C4-9BCE-93AA57ACF25D}"/>
                </a:ext>
              </a:extLst>
            </p:cNvPr>
            <p:cNvSpPr/>
            <p:nvPr/>
          </p:nvSpPr>
          <p:spPr>
            <a:xfrm>
              <a:off x="506805" y="2578171"/>
              <a:ext cx="6168633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sz="1600">
                  <a:solidFill>
                    <a:schemeClr val="tx1"/>
                  </a:solidFill>
                </a:rPr>
                <a:t>What is the frequency for purging audit data?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FFA2F5-3480-4543-8A61-072F5C64F9AB}"/>
                </a:ext>
              </a:extLst>
            </p:cNvPr>
            <p:cNvGrpSpPr/>
            <p:nvPr/>
          </p:nvGrpSpPr>
          <p:grpSpPr>
            <a:xfrm>
              <a:off x="457200" y="2676308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5E82313A-86BB-49B2-BB5B-5A8AEC95582F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5" name="Graphic 77">
                <a:extLst>
                  <a:ext uri="{FF2B5EF4-FFF2-40B4-BE49-F238E27FC236}">
                    <a16:creationId xmlns:a16="http://schemas.microsoft.com/office/drawing/2014/main" id="{418E3046-F7CB-4145-B533-04190F9C041D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01DCE23D-A44B-41D9-BA72-7AC36052E87E}"/>
              </a:ext>
            </a:extLst>
          </p:cNvPr>
          <p:cNvSpPr/>
          <p:nvPr/>
        </p:nvSpPr>
        <p:spPr>
          <a:xfrm>
            <a:off x="506806" y="4610270"/>
            <a:ext cx="5042658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Are you setting the flag on successful workflows so that the results will be deleted on completion?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1CB114D-E7E4-4748-A0F3-8B9435BFB159}"/>
              </a:ext>
            </a:extLst>
          </p:cNvPr>
          <p:cNvGrpSpPr/>
          <p:nvPr/>
        </p:nvGrpSpPr>
        <p:grpSpPr>
          <a:xfrm>
            <a:off x="457200" y="4708407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532DB8D-D9FA-49CB-B8FF-52CE39AB49DD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Graphic 77">
              <a:extLst>
                <a:ext uri="{FF2B5EF4-FFF2-40B4-BE49-F238E27FC236}">
                  <a16:creationId xmlns:a16="http://schemas.microsoft.com/office/drawing/2014/main" id="{D0CC5C01-EDE0-437A-92C5-22D295D89431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6D4C7AA0-F6CD-4DF7-B1BE-95BD2E6204E5}"/>
              </a:ext>
            </a:extLst>
          </p:cNvPr>
          <p:cNvSpPr/>
          <p:nvPr/>
        </p:nvSpPr>
        <p:spPr>
          <a:xfrm>
            <a:off x="506806" y="5387442"/>
            <a:ext cx="5042658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Are you using PowerApps Analytics to view the usage of the application post-go live?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7454654-8FAA-4F40-AF40-4A27F2BB7CF0}"/>
              </a:ext>
            </a:extLst>
          </p:cNvPr>
          <p:cNvGrpSpPr/>
          <p:nvPr/>
        </p:nvGrpSpPr>
        <p:grpSpPr>
          <a:xfrm>
            <a:off x="457200" y="5485579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F3D04D2-1D67-4ACA-8D86-BC9E5F05520C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Graphic 77">
              <a:extLst>
                <a:ext uri="{FF2B5EF4-FFF2-40B4-BE49-F238E27FC236}">
                  <a16:creationId xmlns:a16="http://schemas.microsoft.com/office/drawing/2014/main" id="{3244EDE5-8D5C-439B-A425-6FA25C30DDC8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196DD85C-A677-4C01-8280-350397EFBFD4}"/>
              </a:ext>
            </a:extLst>
          </p:cNvPr>
          <p:cNvSpPr/>
          <p:nvPr/>
        </p:nvSpPr>
        <p:spPr>
          <a:xfrm>
            <a:off x="5737947" y="2345534"/>
            <a:ext cx="5996853" cy="519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Notes-OOB/SharePoint/OneDrive/Azure Blob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B015B9-5999-4FF6-BC4E-6C28E8A89982}"/>
              </a:ext>
            </a:extLst>
          </p:cNvPr>
          <p:cNvSpPr/>
          <p:nvPr/>
        </p:nvSpPr>
        <p:spPr>
          <a:xfrm>
            <a:off x="5737947" y="3048121"/>
            <a:ext cx="5996853" cy="554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X days/ X weeks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AA408DA-240D-40D9-B20D-2C9F0EB9FB30}"/>
              </a:ext>
            </a:extLst>
          </p:cNvPr>
          <p:cNvSpPr/>
          <p:nvPr/>
        </p:nvSpPr>
        <p:spPr>
          <a:xfrm>
            <a:off x="5737947" y="4605072"/>
            <a:ext cx="5996853" cy="588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Yes / No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9520FBE-A231-4ABB-86BC-8D047C2D9FFC}"/>
              </a:ext>
            </a:extLst>
          </p:cNvPr>
          <p:cNvSpPr/>
          <p:nvPr/>
        </p:nvSpPr>
        <p:spPr>
          <a:xfrm>
            <a:off x="5737947" y="5388477"/>
            <a:ext cx="5996853" cy="554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Yes / No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38C392D-D82E-4D7D-96A7-21606AB63CCE}"/>
              </a:ext>
            </a:extLst>
          </p:cNvPr>
          <p:cNvSpPr/>
          <p:nvPr/>
        </p:nvSpPr>
        <p:spPr>
          <a:xfrm>
            <a:off x="8371403" y="0"/>
            <a:ext cx="3820597" cy="443365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32597">
              <a:defRPr/>
            </a:pPr>
            <a:r>
              <a:rPr lang="en-US" sz="2000">
                <a:solidFill>
                  <a:schemeClr val="bg1"/>
                </a:solidFill>
                <a:latin typeface="+mj-lt"/>
              </a:rPr>
              <a:t>Customer slide (please update)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21B1043-3FF1-43F8-93FC-DC9EF6B070D9}"/>
              </a:ext>
            </a:extLst>
          </p:cNvPr>
          <p:cNvCxnSpPr>
            <a:cxnSpLocks/>
          </p:cNvCxnSpPr>
          <p:nvPr/>
        </p:nvCxnSpPr>
        <p:spPr>
          <a:xfrm>
            <a:off x="434109" y="2292789"/>
            <a:ext cx="11277600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73AAA94-3909-4475-AF44-486C8AA64A59}"/>
              </a:ext>
            </a:extLst>
          </p:cNvPr>
          <p:cNvGrpSpPr/>
          <p:nvPr/>
        </p:nvGrpSpPr>
        <p:grpSpPr>
          <a:xfrm>
            <a:off x="445655" y="1606624"/>
            <a:ext cx="6218238" cy="522386"/>
            <a:chOff x="457200" y="1895263"/>
            <a:chExt cx="6218238" cy="52238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02B207E-E471-428D-AF74-884E5710F95E}"/>
                </a:ext>
              </a:extLst>
            </p:cNvPr>
            <p:cNvSpPr/>
            <p:nvPr/>
          </p:nvSpPr>
          <p:spPr>
            <a:xfrm>
              <a:off x="506805" y="1895263"/>
              <a:ext cx="6168633" cy="522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640" rtlCol="0" anchor="ctr"/>
            <a:lstStyle/>
            <a:p>
              <a:r>
                <a:rPr lang="en-US" sz="1600">
                  <a:solidFill>
                    <a:schemeClr val="tx1"/>
                  </a:solidFill>
                </a:rPr>
                <a:t>Are you aware of the capacity report in PPAC?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90C1361-5FA2-467C-AD14-1E54BFAB8AE3}"/>
                </a:ext>
              </a:extLst>
            </p:cNvPr>
            <p:cNvGrpSpPr/>
            <p:nvPr/>
          </p:nvGrpSpPr>
          <p:grpSpPr>
            <a:xfrm>
              <a:off x="457200" y="1993400"/>
              <a:ext cx="326112" cy="326112"/>
              <a:chOff x="115497" y="1864737"/>
              <a:chExt cx="461744" cy="461744"/>
            </a:xfrm>
            <a:solidFill>
              <a:schemeClr val="tx2"/>
            </a:solidFill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6D4EC9C-F151-44C6-800B-0FBFAD41FE22}"/>
                  </a:ext>
                </a:extLst>
              </p:cNvPr>
              <p:cNvSpPr/>
              <p:nvPr/>
            </p:nvSpPr>
            <p:spPr bwMode="auto">
              <a:xfrm>
                <a:off x="115497" y="1864737"/>
                <a:ext cx="461744" cy="461744"/>
              </a:xfrm>
              <a:custGeom>
                <a:avLst/>
                <a:gdLst>
                  <a:gd name="connsiteX0" fmla="*/ 230872 w 461744"/>
                  <a:gd name="connsiteY0" fmla="*/ 30738 h 461744"/>
                  <a:gd name="connsiteX1" fmla="*/ 30738 w 461744"/>
                  <a:gd name="connsiteY1" fmla="*/ 230872 h 461744"/>
                  <a:gd name="connsiteX2" fmla="*/ 230872 w 461744"/>
                  <a:gd name="connsiteY2" fmla="*/ 431006 h 461744"/>
                  <a:gd name="connsiteX3" fmla="*/ 431006 w 461744"/>
                  <a:gd name="connsiteY3" fmla="*/ 230872 h 461744"/>
                  <a:gd name="connsiteX4" fmla="*/ 230872 w 461744"/>
                  <a:gd name="connsiteY4" fmla="*/ 30738 h 461744"/>
                  <a:gd name="connsiteX5" fmla="*/ 230872 w 461744"/>
                  <a:gd name="connsiteY5" fmla="*/ 0 h 461744"/>
                  <a:gd name="connsiteX6" fmla="*/ 461744 w 461744"/>
                  <a:gd name="connsiteY6" fmla="*/ 230872 h 461744"/>
                  <a:gd name="connsiteX7" fmla="*/ 230872 w 461744"/>
                  <a:gd name="connsiteY7" fmla="*/ 461744 h 461744"/>
                  <a:gd name="connsiteX8" fmla="*/ 0 w 461744"/>
                  <a:gd name="connsiteY8" fmla="*/ 230872 h 461744"/>
                  <a:gd name="connsiteX9" fmla="*/ 230872 w 461744"/>
                  <a:gd name="connsiteY9" fmla="*/ 0 h 461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744" h="461744">
                    <a:moveTo>
                      <a:pt x="230872" y="30738"/>
                    </a:moveTo>
                    <a:cubicBezTo>
                      <a:pt x="120341" y="30738"/>
                      <a:pt x="30738" y="120341"/>
                      <a:pt x="30738" y="230872"/>
                    </a:cubicBezTo>
                    <a:cubicBezTo>
                      <a:pt x="30738" y="341403"/>
                      <a:pt x="120341" y="431006"/>
                      <a:pt x="230872" y="431006"/>
                    </a:cubicBezTo>
                    <a:cubicBezTo>
                      <a:pt x="341403" y="431006"/>
                      <a:pt x="431006" y="341403"/>
                      <a:pt x="431006" y="230872"/>
                    </a:cubicBezTo>
                    <a:cubicBezTo>
                      <a:pt x="431006" y="120341"/>
                      <a:pt x="341403" y="30738"/>
                      <a:pt x="230872" y="30738"/>
                    </a:cubicBezTo>
                    <a:close/>
                    <a:moveTo>
                      <a:pt x="230872" y="0"/>
                    </a:moveTo>
                    <a:cubicBezTo>
                      <a:pt x="358379" y="0"/>
                      <a:pt x="461744" y="103365"/>
                      <a:pt x="461744" y="230872"/>
                    </a:cubicBezTo>
                    <a:cubicBezTo>
                      <a:pt x="461744" y="358379"/>
                      <a:pt x="358379" y="461744"/>
                      <a:pt x="230872" y="461744"/>
                    </a:cubicBezTo>
                    <a:cubicBezTo>
                      <a:pt x="103365" y="461744"/>
                      <a:pt x="0" y="358379"/>
                      <a:pt x="0" y="230872"/>
                    </a:cubicBezTo>
                    <a:cubicBezTo>
                      <a:pt x="0" y="103365"/>
                      <a:pt x="103365" y="0"/>
                      <a:pt x="23087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0" name="Graphic 77">
                <a:extLst>
                  <a:ext uri="{FF2B5EF4-FFF2-40B4-BE49-F238E27FC236}">
                    <a16:creationId xmlns:a16="http://schemas.microsoft.com/office/drawing/2014/main" id="{B005DAEE-8E21-4876-8E76-074F5413BFC8}"/>
                  </a:ext>
                </a:extLst>
              </p:cNvPr>
              <p:cNvSpPr/>
              <p:nvPr/>
            </p:nvSpPr>
            <p:spPr>
              <a:xfrm>
                <a:off x="230796" y="2004258"/>
                <a:ext cx="243074" cy="175239"/>
              </a:xfrm>
              <a:custGeom>
                <a:avLst/>
                <a:gdLst>
                  <a:gd name="connsiteX0" fmla="*/ 349767 w 409575"/>
                  <a:gd name="connsiteY0" fmla="*/ 0 h 295275"/>
                  <a:gd name="connsiteX1" fmla="*/ 155475 w 409575"/>
                  <a:gd name="connsiteY1" fmla="*/ 182790 h 295275"/>
                  <a:gd name="connsiteX2" fmla="*/ 55043 w 409575"/>
                  <a:gd name="connsiteY2" fmla="*/ 107415 h 295275"/>
                  <a:gd name="connsiteX3" fmla="*/ 0 w 409575"/>
                  <a:gd name="connsiteY3" fmla="*/ 181147 h 295275"/>
                  <a:gd name="connsiteX4" fmla="*/ 131445 w 409575"/>
                  <a:gd name="connsiteY4" fmla="*/ 279731 h 295275"/>
                  <a:gd name="connsiteX5" fmla="*/ 163279 w 409575"/>
                  <a:gd name="connsiteY5" fmla="*/ 303556 h 295275"/>
                  <a:gd name="connsiteX6" fmla="*/ 191623 w 409575"/>
                  <a:gd name="connsiteY6" fmla="*/ 275418 h 295275"/>
                  <a:gd name="connsiteX7" fmla="*/ 415079 w 409575"/>
                  <a:gd name="connsiteY7" fmla="*/ 65106 h 295275"/>
                  <a:gd name="connsiteX8" fmla="*/ 349767 w 409575"/>
                  <a:gd name="connsiteY8" fmla="*/ 0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5" h="295275">
                    <a:moveTo>
                      <a:pt x="349767" y="0"/>
                    </a:moveTo>
                    <a:cubicBezTo>
                      <a:pt x="290526" y="59369"/>
                      <a:pt x="220475" y="120315"/>
                      <a:pt x="155475" y="182790"/>
                    </a:cubicBezTo>
                    <a:lnTo>
                      <a:pt x="55043" y="107415"/>
                    </a:lnTo>
                    <a:lnTo>
                      <a:pt x="0" y="181147"/>
                    </a:lnTo>
                    <a:lnTo>
                      <a:pt x="131445" y="279731"/>
                    </a:lnTo>
                    <a:lnTo>
                      <a:pt x="163279" y="303556"/>
                    </a:lnTo>
                    <a:lnTo>
                      <a:pt x="191623" y="275418"/>
                    </a:lnTo>
                    <a:cubicBezTo>
                      <a:pt x="259626" y="207269"/>
                      <a:pt x="342874" y="137467"/>
                      <a:pt x="415079" y="65106"/>
                    </a:cubicBezTo>
                    <a:lnTo>
                      <a:pt x="349767" y="0"/>
                    </a:lnTo>
                    <a:close/>
                  </a:path>
                </a:pathLst>
              </a:custGeom>
              <a:grpFill/>
              <a:ln w="6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2F729D21-AC32-496F-8AD9-F8125ACF2483}"/>
              </a:ext>
            </a:extLst>
          </p:cNvPr>
          <p:cNvSpPr/>
          <p:nvPr/>
        </p:nvSpPr>
        <p:spPr>
          <a:xfrm>
            <a:off x="5749491" y="1606626"/>
            <a:ext cx="5996854" cy="565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Yes / No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7675732-F3AE-45F1-B49A-7FC43731F2D1}"/>
              </a:ext>
            </a:extLst>
          </p:cNvPr>
          <p:cNvSpPr/>
          <p:nvPr/>
        </p:nvSpPr>
        <p:spPr>
          <a:xfrm>
            <a:off x="495261" y="3848270"/>
            <a:ext cx="5042658" cy="522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sz="1600">
                <a:solidFill>
                  <a:schemeClr val="tx1"/>
                </a:solidFill>
              </a:rPr>
              <a:t>Are you using Power Automate or Workflow?</a:t>
            </a:r>
            <a:endParaRPr lang="en-US" sz="1600">
              <a:solidFill>
                <a:schemeClr val="tx1"/>
              </a:solidFill>
              <a:cs typeface="Segoe UI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98ED8D1-B228-46AF-BB5F-90E37B28E682}"/>
              </a:ext>
            </a:extLst>
          </p:cNvPr>
          <p:cNvGrpSpPr/>
          <p:nvPr/>
        </p:nvGrpSpPr>
        <p:grpSpPr>
          <a:xfrm>
            <a:off x="445655" y="3946407"/>
            <a:ext cx="326112" cy="326112"/>
            <a:chOff x="115497" y="1864737"/>
            <a:chExt cx="461744" cy="461744"/>
          </a:xfrm>
          <a:solidFill>
            <a:schemeClr val="tx2"/>
          </a:solidFill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2BB348F-B2C8-4126-91AF-8428B61A9F04}"/>
                </a:ext>
              </a:extLst>
            </p:cNvPr>
            <p:cNvSpPr/>
            <p:nvPr/>
          </p:nvSpPr>
          <p:spPr bwMode="auto">
            <a:xfrm>
              <a:off x="115497" y="1864737"/>
              <a:ext cx="461744" cy="461744"/>
            </a:xfrm>
            <a:custGeom>
              <a:avLst/>
              <a:gdLst>
                <a:gd name="connsiteX0" fmla="*/ 230872 w 461744"/>
                <a:gd name="connsiteY0" fmla="*/ 30738 h 461744"/>
                <a:gd name="connsiteX1" fmla="*/ 30738 w 461744"/>
                <a:gd name="connsiteY1" fmla="*/ 230872 h 461744"/>
                <a:gd name="connsiteX2" fmla="*/ 230872 w 461744"/>
                <a:gd name="connsiteY2" fmla="*/ 431006 h 461744"/>
                <a:gd name="connsiteX3" fmla="*/ 431006 w 461744"/>
                <a:gd name="connsiteY3" fmla="*/ 230872 h 461744"/>
                <a:gd name="connsiteX4" fmla="*/ 230872 w 461744"/>
                <a:gd name="connsiteY4" fmla="*/ 30738 h 461744"/>
                <a:gd name="connsiteX5" fmla="*/ 230872 w 461744"/>
                <a:gd name="connsiteY5" fmla="*/ 0 h 461744"/>
                <a:gd name="connsiteX6" fmla="*/ 461744 w 461744"/>
                <a:gd name="connsiteY6" fmla="*/ 230872 h 461744"/>
                <a:gd name="connsiteX7" fmla="*/ 230872 w 461744"/>
                <a:gd name="connsiteY7" fmla="*/ 461744 h 461744"/>
                <a:gd name="connsiteX8" fmla="*/ 0 w 461744"/>
                <a:gd name="connsiteY8" fmla="*/ 230872 h 461744"/>
                <a:gd name="connsiteX9" fmla="*/ 230872 w 461744"/>
                <a:gd name="connsiteY9" fmla="*/ 0 h 46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44" h="461744">
                  <a:moveTo>
                    <a:pt x="230872" y="30738"/>
                  </a:moveTo>
                  <a:cubicBezTo>
                    <a:pt x="120341" y="30738"/>
                    <a:pt x="30738" y="120341"/>
                    <a:pt x="30738" y="230872"/>
                  </a:cubicBezTo>
                  <a:cubicBezTo>
                    <a:pt x="30738" y="341403"/>
                    <a:pt x="120341" y="431006"/>
                    <a:pt x="230872" y="431006"/>
                  </a:cubicBezTo>
                  <a:cubicBezTo>
                    <a:pt x="341403" y="431006"/>
                    <a:pt x="431006" y="341403"/>
                    <a:pt x="431006" y="230872"/>
                  </a:cubicBezTo>
                  <a:cubicBezTo>
                    <a:pt x="431006" y="120341"/>
                    <a:pt x="341403" y="30738"/>
                    <a:pt x="230872" y="30738"/>
                  </a:cubicBezTo>
                  <a:close/>
                  <a:moveTo>
                    <a:pt x="230872" y="0"/>
                  </a:moveTo>
                  <a:cubicBezTo>
                    <a:pt x="358379" y="0"/>
                    <a:pt x="461744" y="103365"/>
                    <a:pt x="461744" y="230872"/>
                  </a:cubicBezTo>
                  <a:cubicBezTo>
                    <a:pt x="461744" y="358379"/>
                    <a:pt x="358379" y="461744"/>
                    <a:pt x="230872" y="461744"/>
                  </a:cubicBezTo>
                  <a:cubicBezTo>
                    <a:pt x="103365" y="461744"/>
                    <a:pt x="0" y="358379"/>
                    <a:pt x="0" y="230872"/>
                  </a:cubicBezTo>
                  <a:cubicBezTo>
                    <a:pt x="0" y="103365"/>
                    <a:pt x="103365" y="0"/>
                    <a:pt x="230872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Graphic 77">
              <a:extLst>
                <a:ext uri="{FF2B5EF4-FFF2-40B4-BE49-F238E27FC236}">
                  <a16:creationId xmlns:a16="http://schemas.microsoft.com/office/drawing/2014/main" id="{D135EA9D-E982-43D0-9DC3-F72EA5C114C7}"/>
                </a:ext>
              </a:extLst>
            </p:cNvPr>
            <p:cNvSpPr/>
            <p:nvPr/>
          </p:nvSpPr>
          <p:spPr>
            <a:xfrm>
              <a:off x="230796" y="2004258"/>
              <a:ext cx="243074" cy="175239"/>
            </a:xfrm>
            <a:custGeom>
              <a:avLst/>
              <a:gdLst>
                <a:gd name="connsiteX0" fmla="*/ 349767 w 409575"/>
                <a:gd name="connsiteY0" fmla="*/ 0 h 295275"/>
                <a:gd name="connsiteX1" fmla="*/ 155475 w 409575"/>
                <a:gd name="connsiteY1" fmla="*/ 182790 h 295275"/>
                <a:gd name="connsiteX2" fmla="*/ 55043 w 409575"/>
                <a:gd name="connsiteY2" fmla="*/ 107415 h 295275"/>
                <a:gd name="connsiteX3" fmla="*/ 0 w 409575"/>
                <a:gd name="connsiteY3" fmla="*/ 181147 h 295275"/>
                <a:gd name="connsiteX4" fmla="*/ 131445 w 409575"/>
                <a:gd name="connsiteY4" fmla="*/ 279731 h 295275"/>
                <a:gd name="connsiteX5" fmla="*/ 163279 w 409575"/>
                <a:gd name="connsiteY5" fmla="*/ 303556 h 295275"/>
                <a:gd name="connsiteX6" fmla="*/ 191623 w 409575"/>
                <a:gd name="connsiteY6" fmla="*/ 275418 h 295275"/>
                <a:gd name="connsiteX7" fmla="*/ 415079 w 409575"/>
                <a:gd name="connsiteY7" fmla="*/ 65106 h 295275"/>
                <a:gd name="connsiteX8" fmla="*/ 349767 w 409575"/>
                <a:gd name="connsiteY8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575" h="295275">
                  <a:moveTo>
                    <a:pt x="349767" y="0"/>
                  </a:moveTo>
                  <a:cubicBezTo>
                    <a:pt x="290526" y="59369"/>
                    <a:pt x="220475" y="120315"/>
                    <a:pt x="155475" y="182790"/>
                  </a:cubicBezTo>
                  <a:lnTo>
                    <a:pt x="55043" y="107415"/>
                  </a:lnTo>
                  <a:lnTo>
                    <a:pt x="0" y="181147"/>
                  </a:lnTo>
                  <a:lnTo>
                    <a:pt x="131445" y="279731"/>
                  </a:lnTo>
                  <a:lnTo>
                    <a:pt x="163279" y="303556"/>
                  </a:lnTo>
                  <a:lnTo>
                    <a:pt x="191623" y="275418"/>
                  </a:lnTo>
                  <a:cubicBezTo>
                    <a:pt x="259626" y="207269"/>
                    <a:pt x="342874" y="137467"/>
                    <a:pt x="415079" y="65106"/>
                  </a:cubicBezTo>
                  <a:lnTo>
                    <a:pt x="349767" y="0"/>
                  </a:lnTo>
                  <a:close/>
                </a:path>
              </a:pathLst>
            </a:custGeom>
            <a:grpFill/>
            <a:ln w="6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2813551A-4759-4D15-AC20-91332EFA0F8D}"/>
              </a:ext>
            </a:extLst>
          </p:cNvPr>
          <p:cNvSpPr/>
          <p:nvPr/>
        </p:nvSpPr>
        <p:spPr>
          <a:xfrm>
            <a:off x="5726402" y="3843072"/>
            <a:ext cx="5996853" cy="588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cs typeface="Segoe UI"/>
              </a:rPr>
              <a:t>Power Automate/Workflow</a:t>
            </a:r>
          </a:p>
        </p:txBody>
      </p:sp>
    </p:spTree>
    <p:extLst>
      <p:ext uri="{BB962C8B-B14F-4D97-AF65-F5344CB8AC3E}">
        <p14:creationId xmlns:p14="http://schemas.microsoft.com/office/powerpoint/2010/main" val="242616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.oOcAhOXGrvDLeCZp9pO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.oOcAhOXGrvDLeCZp9pO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.oOcAhOXGrvDLeCZp9pO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.oOcAhOXGrvDLeCZp9pO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.oOcAhOXGrvDLeCZp9pO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.oOcAhOXGrvDLeCZp9pO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j9AMThGLMdpwwbD3T1Wg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dWOKmPFLDgGZxGfiF.s1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eM.tNtwDLgfNxuyw_4I7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.oOcAhOXGrvDLeCZp9pOg"/>
</p:tagLst>
</file>

<file path=ppt/theme/theme1.xml><?xml version="1.0" encoding="utf-8"?>
<a:theme xmlns:a="http://schemas.openxmlformats.org/drawingml/2006/main" name="Microsoft Dynamics 365">
  <a:themeElements>
    <a:clrScheme name="MSFT Dynamics 365">
      <a:dk1>
        <a:srgbClr val="505050"/>
      </a:dk1>
      <a:lt1>
        <a:sysClr val="window" lastClr="FFFFFF"/>
      </a:lt1>
      <a:dk2>
        <a:srgbClr val="008272"/>
      </a:dk2>
      <a:lt2>
        <a:srgbClr val="E7E6E6"/>
      </a:lt2>
      <a:accent1>
        <a:srgbClr val="008272"/>
      </a:accent1>
      <a:accent2>
        <a:srgbClr val="30E5D0"/>
      </a:accent2>
      <a:accent3>
        <a:srgbClr val="FEF000"/>
      </a:accent3>
      <a:accent4>
        <a:srgbClr val="3C3C41"/>
      </a:accent4>
      <a:accent5>
        <a:srgbClr val="75757A"/>
      </a:accent5>
      <a:accent6>
        <a:srgbClr val="EBEBEB"/>
      </a:accent6>
      <a:hlink>
        <a:srgbClr val="0563C1"/>
      </a:hlink>
      <a:folHlink>
        <a:srgbClr val="954F72"/>
      </a:folHlink>
    </a:clrScheme>
    <a:fontScheme name="Custom 33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DARK_BLUE_2016_8.potx" id="{4FF32A3D-B0EC-495C-AF46-E5EB76C621A5}" vid="{49D7FC66-7821-4689-8681-3263CCC233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5d9dc20a-4b9c-4d41-8b34-245f91c5c2c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5F4C41B5A7B8429FF294F25B39F0F9" ma:contentTypeVersion="7" ma:contentTypeDescription="Create a new document." ma:contentTypeScope="" ma:versionID="e3c15f0575da337b7b800effa2a79660">
  <xsd:schema xmlns:xsd="http://www.w3.org/2001/XMLSchema" xmlns:xs="http://www.w3.org/2001/XMLSchema" xmlns:p="http://schemas.microsoft.com/office/2006/metadata/properties" xmlns:ns2="5d9dc20a-4b9c-4d41-8b34-245f91c5c2c8" xmlns:ns3="de009ef3-b450-4ef9-8e28-4c9a88cf9fef" targetNamespace="http://schemas.microsoft.com/office/2006/metadata/properties" ma:root="true" ma:fieldsID="eb8dbb18e6b1fbc744c7278ef3aa15c2" ns2:_="" ns3:_="">
    <xsd:import namespace="5d9dc20a-4b9c-4d41-8b34-245f91c5c2c8"/>
    <xsd:import namespace="de009ef3-b450-4ef9-8e28-4c9a88cf9f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9dc20a-4b9c-4d41-8b34-245f91c5c2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009ef3-b450-4ef9-8e28-4c9a88cf9fe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7D7729-9157-422A-A322-F886DC74C10E}">
  <ds:schemaRefs>
    <ds:schemaRef ds:uri="5d9dc20a-4b9c-4d41-8b34-245f91c5c2c8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  <ds:schemaRef ds:uri="de009ef3-b450-4ef9-8e28-4c9a88cf9fef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D07AEFF-9530-48CE-ADDF-4D914DCBC8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9dc20a-4b9c-4d41-8b34-245f91c5c2c8"/>
    <ds:schemaRef ds:uri="de009ef3-b450-4ef9-8e28-4c9a88cf9f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1882E7-9227-4C06-A2E1-D3F4BF0D38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1371</Words>
  <Application>Microsoft Office PowerPoint</Application>
  <PresentationFormat>Widescreen</PresentationFormat>
  <Paragraphs>225</Paragraphs>
  <Slides>11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Arial</vt:lpstr>
      <vt:lpstr>Segoe UI Semibold</vt:lpstr>
      <vt:lpstr>Segoe UI</vt:lpstr>
      <vt:lpstr>Microsoft Dynamics 365</vt:lpstr>
      <vt:lpstr>think-cell Slide</vt:lpstr>
      <vt:lpstr>Dynamics 365 Application Lifecycle Management Workshop</vt:lpstr>
      <vt:lpstr>ALM Workshop Agenda</vt:lpstr>
      <vt:lpstr>General Strategy</vt:lpstr>
      <vt:lpstr>Environment Details</vt:lpstr>
      <vt:lpstr>Build Plan</vt:lpstr>
      <vt:lpstr>Test Strategy</vt:lpstr>
      <vt:lpstr>Release/Deploy</vt:lpstr>
      <vt:lpstr>Run Model (post go live strategy)</vt:lpstr>
      <vt:lpstr>Storage Management</vt:lpstr>
      <vt:lpstr>PowerPoint Presentation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FastTrack for Microsoft Dynamics 365 for Customer Engagement</dc:title>
  <cp:revision>7</cp:revision>
  <dcterms:created xsi:type="dcterms:W3CDTF">2019-03-30T00:28:33Z</dcterms:created>
  <dcterms:modified xsi:type="dcterms:W3CDTF">2021-08-25T16:40:11Z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0x010100065F4C41B5A7B8429FF294F25B39F0F9</vt:lpwstr>
  </property>
  <property fmtid="{D5CDD505-2E9C-101B-9397-08002B2CF9AE}" pid="3" name="AuthorIds_UIVersion_512">
    <vt:lpwstr>68</vt:lpwstr>
  </property>
</Properties>
</file>