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5"/>
  </p:sldMasterIdLst>
  <p:notesMasterIdLst>
    <p:notesMasterId r:id="rId26"/>
  </p:notesMasterIdLst>
  <p:handoutMasterIdLst>
    <p:handoutMasterId r:id="rId27"/>
  </p:handoutMasterIdLst>
  <p:sldIdLst>
    <p:sldId id="10222" r:id="rId6"/>
    <p:sldId id="10220" r:id="rId7"/>
    <p:sldId id="3087" r:id="rId8"/>
    <p:sldId id="10228" r:id="rId9"/>
    <p:sldId id="3092" r:id="rId10"/>
    <p:sldId id="3093" r:id="rId11"/>
    <p:sldId id="10221" r:id="rId12"/>
    <p:sldId id="10265" r:id="rId13"/>
    <p:sldId id="1786" r:id="rId14"/>
    <p:sldId id="10236" r:id="rId15"/>
    <p:sldId id="10237" r:id="rId16"/>
    <p:sldId id="10238" r:id="rId17"/>
    <p:sldId id="10240" r:id="rId18"/>
    <p:sldId id="10241" r:id="rId19"/>
    <p:sldId id="10267" r:id="rId20"/>
    <p:sldId id="10268" r:id="rId21"/>
    <p:sldId id="10266" r:id="rId22"/>
    <p:sldId id="10258" r:id="rId23"/>
    <p:sldId id="1796" r:id="rId24"/>
    <p:sldId id="1798" r:id="rId25"/>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Segoe UI" panose="020B0502040204020203" pitchFamily="34" charset="0"/>
      <p:regular r:id="rId34"/>
      <p:bold r:id="rId35"/>
      <p:italic r:id="rId36"/>
      <p:boldItalic r:id="rId37"/>
    </p:embeddedFont>
    <p:embeddedFont>
      <p:font typeface="Segoe UI Semibold" panose="020B0702040204020203" pitchFamily="34" charset="0"/>
      <p:bold r:id="rId38"/>
      <p:boldItalic r:id="rId39"/>
    </p:embeddedFont>
  </p:embeddedFontLst>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221B1A5-D364-4F35-B9BF-77E769BA318D}">
          <p14:sldIdLst>
            <p14:sldId id="10222"/>
            <p14:sldId id="10220"/>
            <p14:sldId id="3087"/>
            <p14:sldId id="10228"/>
            <p14:sldId id="3092"/>
            <p14:sldId id="3093"/>
          </p14:sldIdLst>
        </p14:section>
        <p14:section name="Planning" id="{3569AC3B-6E95-4305-9FCF-C8F684496E75}">
          <p14:sldIdLst>
            <p14:sldId id="10221"/>
            <p14:sldId id="10265"/>
            <p14:sldId id="1786"/>
            <p14:sldId id="10236"/>
            <p14:sldId id="10237"/>
          </p14:sldIdLst>
        </p14:section>
        <p14:section name="Solution Strategy" id="{C5235239-80D5-4311-A7DD-377219183FA7}">
          <p14:sldIdLst>
            <p14:sldId id="10238"/>
            <p14:sldId id="10240"/>
            <p14:sldId id="10241"/>
            <p14:sldId id="10267"/>
            <p14:sldId id="10268"/>
            <p14:sldId id="10266"/>
            <p14:sldId id="10258"/>
          </p14:sldIdLst>
        </p14:section>
        <p14:section name="QA" id="{CFC9A3CD-4299-4C0E-9896-27E1BC71DAF2}">
          <p14:sldIdLst>
            <p14:sldId id="1796"/>
            <p14:sldId id="17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EDAAC8-0530-2237-4664-9A046A131C40}" name="Rich Black" initials="RB" userId="S::riblack@microsoft.com::b49cc34d-059b-4351-ba76-9f03c1133ec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ulie Neiley" initials="JN" lastIdx="7" clrIdx="0">
    <p:extLst>
      <p:ext uri="{19B8F6BF-5375-455C-9EA6-DF929625EA0E}">
        <p15:presenceInfo xmlns:p15="http://schemas.microsoft.com/office/powerpoint/2012/main" userId="S::juneiley@microsoft.com::af98ba14-8982-42eb-8fbe-118df68fa5e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7CF"/>
    <a:srgbClr val="008272"/>
    <a:srgbClr val="3D3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0458C-A056-411F-9E28-AB305E55597B}" v="2" dt="2021-06-15T00:00:17.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68834" autoAdjust="0"/>
  </p:normalViewPr>
  <p:slideViewPr>
    <p:cSldViewPr snapToGrid="0">
      <p:cViewPr varScale="1">
        <p:scale>
          <a:sx n="75" d="100"/>
          <a:sy n="75" d="100"/>
        </p:scale>
        <p:origin x="164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9" Type="http://schemas.openxmlformats.org/officeDocument/2006/relationships/font" Target="fonts/font12.fntdata"/><Relationship Id="rId21" Type="http://schemas.openxmlformats.org/officeDocument/2006/relationships/slide" Target="slides/slide16.xml"/><Relationship Id="rId34" Type="http://schemas.openxmlformats.org/officeDocument/2006/relationships/font" Target="fonts/font7.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48"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font" Target="fonts/font6.fntdata"/><Relationship Id="rId38" Type="http://schemas.openxmlformats.org/officeDocument/2006/relationships/font" Target="fonts/font11.fntdata"/><Relationship Id="rId46"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zwan Asif" userId="4277ba50-42ad-46bb-808b-f020aa815f77" providerId="ADAL" clId="{76D651C6-51D7-4F49-8391-609A0AF92F7F}"/>
    <pc:docChg chg="modSld sldOrd">
      <pc:chgData name="Rizwan Asif" userId="4277ba50-42ad-46bb-808b-f020aa815f77" providerId="ADAL" clId="{76D651C6-51D7-4F49-8391-609A0AF92F7F}" dt="2021-04-01T20:53:56.038" v="1"/>
      <pc:docMkLst>
        <pc:docMk/>
      </pc:docMkLst>
      <pc:sldChg chg="ord">
        <pc:chgData name="Rizwan Asif" userId="4277ba50-42ad-46bb-808b-f020aa815f77" providerId="ADAL" clId="{76D651C6-51D7-4F49-8391-609A0AF92F7F}" dt="2021-04-01T20:53:56.038" v="1"/>
        <pc:sldMkLst>
          <pc:docMk/>
          <pc:sldMk cId="2567493441" sldId="3087"/>
        </pc:sldMkLst>
      </pc:sldChg>
    </pc:docChg>
  </pc:docChgLst>
  <pc:docChgLst>
    <pc:chgData name="Jila Yadav" userId="2bc4a56e-4d60-4cdb-8888-50ac7d858268" providerId="ADAL" clId="{1CDD2A9F-0C0B-4FCE-82C3-CE9587F786FD}"/>
    <pc:docChg chg="modSld">
      <pc:chgData name="Jila Yadav" userId="2bc4a56e-4d60-4cdb-8888-50ac7d858268" providerId="ADAL" clId="{1CDD2A9F-0C0B-4FCE-82C3-CE9587F786FD}" dt="2021-04-01T23:23:30.429" v="69" actId="20577"/>
      <pc:docMkLst>
        <pc:docMk/>
      </pc:docMkLst>
      <pc:sldChg chg="delCm">
        <pc:chgData name="Jila Yadav" userId="2bc4a56e-4d60-4cdb-8888-50ac7d858268" providerId="ADAL" clId="{1CDD2A9F-0C0B-4FCE-82C3-CE9587F786FD}" dt="2021-03-29T22:23:26.910" v="1"/>
        <pc:sldMkLst>
          <pc:docMk/>
          <pc:sldMk cId="3300356148" sldId="10222"/>
        </pc:sldMkLst>
      </pc:sldChg>
      <pc:sldChg chg="modSp mod">
        <pc:chgData name="Jila Yadav" userId="2bc4a56e-4d60-4cdb-8888-50ac7d858268" providerId="ADAL" clId="{1CDD2A9F-0C0B-4FCE-82C3-CE9587F786FD}" dt="2021-04-01T21:30:58.244" v="3" actId="20577"/>
        <pc:sldMkLst>
          <pc:docMk/>
          <pc:sldMk cId="2941868265" sldId="10265"/>
        </pc:sldMkLst>
        <pc:spChg chg="mod">
          <ac:chgData name="Jila Yadav" userId="2bc4a56e-4d60-4cdb-8888-50ac7d858268" providerId="ADAL" clId="{1CDD2A9F-0C0B-4FCE-82C3-CE9587F786FD}" dt="2021-04-01T21:30:58.244" v="3" actId="20577"/>
          <ac:spMkLst>
            <pc:docMk/>
            <pc:sldMk cId="2941868265" sldId="10265"/>
            <ac:spMk id="2" creationId="{45010FE8-BF09-4146-B084-66CB05B66FD9}"/>
          </ac:spMkLst>
        </pc:spChg>
      </pc:sldChg>
      <pc:sldChg chg="modSp mod">
        <pc:chgData name="Jila Yadav" userId="2bc4a56e-4d60-4cdb-8888-50ac7d858268" providerId="ADAL" clId="{1CDD2A9F-0C0B-4FCE-82C3-CE9587F786FD}" dt="2021-04-01T23:23:00.792" v="27" actId="6549"/>
        <pc:sldMkLst>
          <pc:docMk/>
          <pc:sldMk cId="875196317" sldId="10267"/>
        </pc:sldMkLst>
        <pc:spChg chg="mod">
          <ac:chgData name="Jila Yadav" userId="2bc4a56e-4d60-4cdb-8888-50ac7d858268" providerId="ADAL" clId="{1CDD2A9F-0C0B-4FCE-82C3-CE9587F786FD}" dt="2021-04-01T23:23:00.792" v="27" actId="6549"/>
          <ac:spMkLst>
            <pc:docMk/>
            <pc:sldMk cId="875196317" sldId="10267"/>
            <ac:spMk id="2" creationId="{45010FE8-BF09-4146-B084-66CB05B66FD9}"/>
          </ac:spMkLst>
        </pc:spChg>
      </pc:sldChg>
      <pc:sldChg chg="modSp mod">
        <pc:chgData name="Jila Yadav" userId="2bc4a56e-4d60-4cdb-8888-50ac7d858268" providerId="ADAL" clId="{1CDD2A9F-0C0B-4FCE-82C3-CE9587F786FD}" dt="2021-04-01T23:23:30.429" v="69" actId="20577"/>
        <pc:sldMkLst>
          <pc:docMk/>
          <pc:sldMk cId="2653685604" sldId="10268"/>
        </pc:sldMkLst>
        <pc:spChg chg="mod">
          <ac:chgData name="Jila Yadav" userId="2bc4a56e-4d60-4cdb-8888-50ac7d858268" providerId="ADAL" clId="{1CDD2A9F-0C0B-4FCE-82C3-CE9587F786FD}" dt="2021-04-01T23:23:30.429" v="69" actId="20577"/>
          <ac:spMkLst>
            <pc:docMk/>
            <pc:sldMk cId="2653685604" sldId="10268"/>
            <ac:spMk id="2" creationId="{45010FE8-BF09-4146-B084-66CB05B66FD9}"/>
          </ac:spMkLst>
        </pc:spChg>
      </pc:sldChg>
    </pc:docChg>
  </pc:docChgLst>
  <pc:docChgLst>
    <pc:chgData name="Rizwan Asif" userId="4277ba50-42ad-46bb-808b-f020aa815f77" providerId="ADAL" clId="{BF10151A-6C33-429A-9398-7A3380047F7B}"/>
    <pc:docChg chg="modSld">
      <pc:chgData name="Rizwan Asif" userId="4277ba50-42ad-46bb-808b-f020aa815f77" providerId="ADAL" clId="{BF10151A-6C33-429A-9398-7A3380047F7B}" dt="2021-05-18T20:27:42.583" v="0" actId="20577"/>
      <pc:docMkLst>
        <pc:docMk/>
      </pc:docMkLst>
      <pc:sldChg chg="modNotesTx">
        <pc:chgData name="Rizwan Asif" userId="4277ba50-42ad-46bb-808b-f020aa815f77" providerId="ADAL" clId="{BF10151A-6C33-429A-9398-7A3380047F7B}" dt="2021-05-18T20:27:42.583" v="0" actId="20577"/>
        <pc:sldMkLst>
          <pc:docMk/>
          <pc:sldMk cId="1857253849" sldId="10220"/>
        </pc:sldMkLst>
      </pc:sldChg>
    </pc:docChg>
  </pc:docChgLst>
  <pc:docChgLst>
    <pc:chgData name="Rizwan Asif" userId="4277ba50-42ad-46bb-808b-f020aa815f77" providerId="ADAL" clId="{A0A0458C-A056-411F-9E28-AB305E55597B}"/>
    <pc:docChg chg="modSld">
      <pc:chgData name="Rizwan Asif" userId="4277ba50-42ad-46bb-808b-f020aa815f77" providerId="ADAL" clId="{A0A0458C-A056-411F-9E28-AB305E55597B}" dt="2021-06-14T22:44:42.122" v="0" actId="13926"/>
      <pc:docMkLst>
        <pc:docMk/>
      </pc:docMkLst>
      <pc:sldChg chg="modSp mod">
        <pc:chgData name="Rizwan Asif" userId="4277ba50-42ad-46bb-808b-f020aa815f77" providerId="ADAL" clId="{A0A0458C-A056-411F-9E28-AB305E55597B}" dt="2021-06-14T22:44:42.122" v="0" actId="13926"/>
        <pc:sldMkLst>
          <pc:docMk/>
          <pc:sldMk cId="1311971346" sldId="10228"/>
        </pc:sldMkLst>
        <pc:spChg chg="mod">
          <ac:chgData name="Rizwan Asif" userId="4277ba50-42ad-46bb-808b-f020aa815f77" providerId="ADAL" clId="{A0A0458C-A056-411F-9E28-AB305E55597B}" dt="2021-06-14T22:44:42.122" v="0" actId="13926"/>
          <ac:spMkLst>
            <pc:docMk/>
            <pc:sldMk cId="1311971346" sldId="10228"/>
            <ac:spMk id="103" creationId="{58D773B7-673F-419E-B0B9-B5B66FF34DCD}"/>
          </ac:spMkLst>
        </pc:spChg>
      </pc:sldChg>
    </pc:docChg>
  </pc:docChgLst>
  <pc:docChgLst>
    <pc:chgData name="Jila Yadav" userId="2bc4a56e-4d60-4cdb-8888-50ac7d858268" providerId="ADAL" clId="{72C80F68-3069-48D3-89C4-C82395400DCE}"/>
    <pc:docChg chg="modSld">
      <pc:chgData name="Jila Yadav" userId="2bc4a56e-4d60-4cdb-8888-50ac7d858268" providerId="ADAL" clId="{72C80F68-3069-48D3-89C4-C82395400DCE}" dt="2021-05-06T19:38:40.852" v="0"/>
      <pc:docMkLst>
        <pc:docMk/>
      </pc:docMkLst>
      <pc:sldChg chg="modSp">
        <pc:chgData name="Jila Yadav" userId="2bc4a56e-4d60-4cdb-8888-50ac7d858268" providerId="ADAL" clId="{72C80F68-3069-48D3-89C4-C82395400DCE}" dt="2021-05-06T19:38:40.852" v="0"/>
        <pc:sldMkLst>
          <pc:docMk/>
          <pc:sldMk cId="1018732749" sldId="10237"/>
        </pc:sldMkLst>
        <pc:graphicFrameChg chg="mod">
          <ac:chgData name="Jila Yadav" userId="2bc4a56e-4d60-4cdb-8888-50ac7d858268" providerId="ADAL" clId="{72C80F68-3069-48D3-89C4-C82395400DCE}" dt="2021-05-06T19:38:40.852" v="0"/>
          <ac:graphicFrameMkLst>
            <pc:docMk/>
            <pc:sldMk cId="1018732749" sldId="10237"/>
            <ac:graphicFrameMk id="4" creationId="{0A129B0B-4A50-4C77-8DD0-1DD687A0835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EC9A59-2D54-4EB5-A21F-8B0704F6F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61193E-CD2D-4EBD-BB6B-DAF2B64F917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81934B-9E7B-47BD-9E11-CD9D0B990116}" type="datetimeFigureOut">
              <a:rPr lang="en-US" smtClean="0"/>
              <a:t>8/24/2021</a:t>
            </a:fld>
            <a:endParaRPr lang="en-US"/>
          </a:p>
        </p:txBody>
      </p:sp>
      <p:sp>
        <p:nvSpPr>
          <p:cNvPr id="4" name="Footer Placeholder 3">
            <a:extLst>
              <a:ext uri="{FF2B5EF4-FFF2-40B4-BE49-F238E27FC236}">
                <a16:creationId xmlns:a16="http://schemas.microsoft.com/office/drawing/2014/main" id="{F85FB0A6-1F75-44FD-8F68-A2AAA1D59D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5F2C96-14CF-48ED-BA80-70B9F297D5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808807-CD91-4D83-9199-4BCB992AB271}" type="slidenum">
              <a:rPr lang="en-US" smtClean="0"/>
              <a:t>‹#›</a:t>
            </a:fld>
            <a:endParaRPr lang="en-US"/>
          </a:p>
        </p:txBody>
      </p:sp>
    </p:spTree>
    <p:extLst>
      <p:ext uri="{BB962C8B-B14F-4D97-AF65-F5344CB8AC3E}">
        <p14:creationId xmlns:p14="http://schemas.microsoft.com/office/powerpoint/2010/main" val="910960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AA970-998E-44B5-A973-040C3B8B3432}" type="datetimeFigureOut">
              <a:rPr lang="en-US" smtClean="0"/>
              <a:t>8/24/2021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66B356-2F22-40D0-A92B-C8127227BBA1}" type="slidenum">
              <a:rPr lang="en-US" smtClean="0"/>
              <a:t>‹#›</a:t>
            </a:fld>
            <a:endParaRPr lang="en-US"/>
          </a:p>
        </p:txBody>
      </p:sp>
    </p:spTree>
    <p:extLst>
      <p:ext uri="{BB962C8B-B14F-4D97-AF65-F5344CB8AC3E}">
        <p14:creationId xmlns:p14="http://schemas.microsoft.com/office/powerpoint/2010/main" val="102738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dynamics365/finance/finance-insights/finance-insights-home-pag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31467"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F0E8ADD-5317-4C14-B1BC-530D7C569EEA}" type="datetime8">
              <a:rPr lang="en-US" smtClean="0"/>
              <a:t>8/24/2021 12:31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85362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11</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1. What is your solution strategy to solve self-serve reporting requirements ?</a:t>
            </a: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13</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solidFill>
                <a:schemeClr val="tx1"/>
              </a:solidFill>
              <a:highlight>
                <a:srgbClr val="FFFF00"/>
              </a:highlight>
              <a:latin typeface="Segoe UI" panose="020B0502040204020203" pitchFamily="34" charset="0"/>
            </a:endParaRPr>
          </a:p>
          <a:p>
            <a:pPr algn="l" rtl="0" fontAlgn="base"/>
            <a:r>
              <a:rPr lang="en-US" sz="1200">
                <a:solidFill>
                  <a:schemeClr val="tx1"/>
                </a:solidFill>
                <a:highlight>
                  <a:srgbClr val="FFFF00"/>
                </a:highlight>
                <a:latin typeface="Segoe UI" panose="020B0502040204020203" pitchFamily="34" charset="0"/>
              </a:rPr>
              <a:t>1. </a:t>
            </a:r>
            <a:r>
              <a:rPr lang="en-GB" sz="1200" b="0" i="0" u="none" strike="noStrike">
                <a:solidFill>
                  <a:srgbClr val="505050"/>
                </a:solidFill>
                <a:effectLst/>
                <a:highlight>
                  <a:srgbClr val="FFFF00"/>
                </a:highlight>
                <a:latin typeface="Segoe UI" panose="020B0502040204020203" pitchFamily="34" charset="0"/>
              </a:rPr>
              <a:t>How are you planning to solve the </a:t>
            </a:r>
            <a:r>
              <a:rPr lang="en-GB" sz="1200">
                <a:solidFill>
                  <a:srgbClr val="505050"/>
                </a:solidFill>
                <a:highlight>
                  <a:srgbClr val="FFFF00"/>
                </a:highlight>
                <a:latin typeface="Segoe UI" panose="020B0502040204020203" pitchFamily="34" charset="0"/>
              </a:rPr>
              <a:t>g</a:t>
            </a:r>
            <a:r>
              <a:rPr lang="en-GB" sz="1200" b="0" i="0" u="none" strike="noStrike">
                <a:solidFill>
                  <a:srgbClr val="505050"/>
                </a:solidFill>
                <a:effectLst/>
                <a:highlight>
                  <a:srgbClr val="FFFF00"/>
                </a:highlight>
                <a:latin typeface="Segoe UI" panose="020B0502040204020203" pitchFamily="34" charset="0"/>
              </a:rPr>
              <a:t>aps as example through developing </a:t>
            </a:r>
            <a:r>
              <a:rPr lang="en-GB" sz="1200">
                <a:solidFill>
                  <a:srgbClr val="505050"/>
                </a:solidFill>
                <a:highlight>
                  <a:srgbClr val="FFFF00"/>
                </a:highlight>
                <a:latin typeface="Segoe UI" panose="020B0502040204020203" pitchFamily="34" charset="0"/>
              </a:rPr>
              <a:t>d</a:t>
            </a:r>
            <a:r>
              <a:rPr lang="en-GB" sz="1200" b="0" i="0" u="none" strike="noStrike">
                <a:solidFill>
                  <a:srgbClr val="505050"/>
                </a:solidFill>
                <a:effectLst/>
                <a:highlight>
                  <a:srgbClr val="FFFF00"/>
                </a:highlight>
                <a:latin typeface="Segoe UI" panose="020B0502040204020203" pitchFamily="34" charset="0"/>
              </a:rPr>
              <a:t>ashboards</a:t>
            </a:r>
            <a:r>
              <a:rPr lang="en-GB" sz="1200">
                <a:solidFill>
                  <a:srgbClr val="505050"/>
                </a:solidFill>
                <a:highlight>
                  <a:srgbClr val="FFFF00"/>
                </a:highlight>
                <a:latin typeface="Segoe UI" panose="020B0502040204020203" pitchFamily="34" charset="0"/>
              </a:rPr>
              <a:t>/w</a:t>
            </a:r>
            <a:r>
              <a:rPr lang="en-GB" sz="1200" b="0" i="0" u="none" strike="noStrike">
                <a:solidFill>
                  <a:srgbClr val="505050"/>
                </a:solidFill>
                <a:effectLst/>
                <a:highlight>
                  <a:srgbClr val="FFFF00"/>
                </a:highlight>
                <a:latin typeface="Segoe UI" panose="020B0502040204020203" pitchFamily="34" charset="0"/>
              </a:rPr>
              <a:t>orkspaces, list pages, saved views, reports or ISV solutions.​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tx1"/>
                </a:solidFill>
                <a:highlight>
                  <a:srgbClr val="FFFF00"/>
                </a:highlight>
                <a:latin typeface="Segoe UI" panose="020B0502040204020203" pitchFamily="34" charset="0"/>
              </a:rPr>
              <a:t>2. What is your solution strategy to business documents – such as Purchase orders, Sales order invoice </a:t>
            </a:r>
            <a:r>
              <a:rPr lang="en-US" sz="1200" err="1">
                <a:solidFill>
                  <a:schemeClr val="tx1"/>
                </a:solidFill>
                <a:highlight>
                  <a:srgbClr val="FFFF00"/>
                </a:highlight>
                <a:latin typeface="Segoe UI" panose="020B0502040204020203" pitchFamily="34" charset="0"/>
              </a:rPr>
              <a:t>etc</a:t>
            </a:r>
            <a:r>
              <a:rPr lang="en-US" sz="1200">
                <a:solidFill>
                  <a:schemeClr val="tx1"/>
                </a:solidFill>
                <a:highlight>
                  <a:srgbClr val="FFFF00"/>
                </a:highlight>
                <a:latin typeface="Segoe UI" panose="020B0502040204020203" pitchFamily="34" charset="0"/>
              </a:rPr>
              <a:t> (F&amp;O) ?</a:t>
            </a:r>
          </a:p>
          <a:p>
            <a:endParaRPr lang="en-US"/>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14</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b="0" i="0" u="none" strike="noStrike">
                <a:solidFill>
                  <a:srgbClr val="505050"/>
                </a:solidFill>
                <a:effectLst/>
                <a:highlight>
                  <a:srgbClr val="FFFF00"/>
                </a:highlight>
                <a:latin typeface="Segoe UI" panose="020B0502040204020203" pitchFamily="34" charset="0"/>
              </a:rPr>
              <a:t>Please provide answer to following questions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sz="1200" b="0" i="0" u="none" strike="noStrike">
              <a:solidFill>
                <a:srgbClr val="505050"/>
              </a:solidFill>
              <a:effectLst/>
              <a:highlight>
                <a:srgbClr val="FFFF00"/>
              </a:highlight>
              <a:latin typeface="Segoe UI" panose="020B0502040204020203" pitchFamily="34" charset="0"/>
            </a:endParaRPr>
          </a:p>
          <a:p>
            <a:pPr marL="228600" indent="-228600">
              <a:buAutoNum type="arabicPeriod"/>
            </a:pPr>
            <a:r>
              <a:rPr lang="en-US" sz="1200">
                <a:solidFill>
                  <a:schemeClr val="tx1"/>
                </a:solidFill>
                <a:highlight>
                  <a:srgbClr val="FFFF00"/>
                </a:highlight>
                <a:latin typeface="Segoe UI" panose="020B0502040204020203" pitchFamily="34" charset="0"/>
              </a:rPr>
              <a:t>What is the solution strategy to solve regulatory reporting </a:t>
            </a:r>
            <a:r>
              <a:rPr lang="en-GB" sz="1200">
                <a:solidFill>
                  <a:schemeClr val="tx1"/>
                </a:solidFill>
                <a:highlight>
                  <a:srgbClr val="FFFF00"/>
                </a:highlight>
                <a:latin typeface="Segoe UI" panose="020B0502040204020203" pitchFamily="34" charset="0"/>
              </a:rPr>
              <a:t>such </a:t>
            </a:r>
            <a:r>
              <a:rPr lang="en-GB" sz="1200" b="0" i="0" u="none" strike="noStrike">
                <a:solidFill>
                  <a:schemeClr val="tx1"/>
                </a:solidFill>
                <a:effectLst/>
                <a:highlight>
                  <a:srgbClr val="FFFF00"/>
                </a:highlight>
                <a:latin typeface="Segoe UI" panose="020B0502040204020203" pitchFamily="34" charset="0"/>
              </a:rPr>
              <a:t>as </a:t>
            </a:r>
            <a:r>
              <a:rPr lang="en-GB" sz="1200">
                <a:solidFill>
                  <a:schemeClr val="tx1"/>
                </a:solidFill>
                <a:highlight>
                  <a:srgbClr val="FFFF00"/>
                </a:highlight>
                <a:latin typeface="Segoe UI" panose="020B0502040204020203" pitchFamily="34" charset="0"/>
              </a:rPr>
              <a:t>sending and receiving</a:t>
            </a:r>
            <a:r>
              <a:rPr lang="en-GB" sz="1200" b="0" i="0" u="none" strike="noStrike">
                <a:solidFill>
                  <a:schemeClr val="tx1"/>
                </a:solidFill>
                <a:effectLst/>
                <a:highlight>
                  <a:srgbClr val="FFFF00"/>
                </a:highlight>
                <a:latin typeface="Segoe UI" panose="020B0502040204020203" pitchFamily="34" charset="0"/>
              </a:rPr>
              <a:t> documents from tax, government and other regulatory authorities. Provide details around if you plan to utilize electronic reporting module to configure such requirements.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0" i="0" u="none" strike="noStrike">
                <a:solidFill>
                  <a:schemeClr val="tx1"/>
                </a:solidFill>
                <a:effectLst/>
                <a:highlight>
                  <a:srgbClr val="FFFF00"/>
                </a:highlight>
                <a:latin typeface="Segoe UI" panose="020B0502040204020203" pitchFamily="34" charset="0"/>
              </a:rPr>
              <a:t>Provide information about the tools and solution being used for financial consolidation and reporting for example financial reporting within Dynamics 365 or other solution such as Hyperion. If using financial reporting, provide details around number of reports , transaction volume, users. If using external application provide details around data integration solution from Dynamics 365.</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a:solidFill>
                  <a:schemeClr val="tx1"/>
                </a:solidFill>
                <a:highlight>
                  <a:srgbClr val="FFFF00"/>
                </a:highlight>
                <a:latin typeface="Segoe UI" panose="020B0502040204020203" pitchFamily="34" charset="0"/>
              </a:rPr>
              <a:t>Provide details if you are planning to use </a:t>
            </a:r>
            <a:r>
              <a:rPr lang="en-GB" sz="1200">
                <a:solidFill>
                  <a:schemeClr val="tx1"/>
                </a:solidFill>
                <a:highlight>
                  <a:srgbClr val="FFFF00"/>
                </a:highlight>
                <a:latin typeface="Segoe UI" panose="020B0502040204020203" pitchFamily="34" charset="0"/>
                <a:hlinkClick r:id="rId3">
                  <a:extLst>
                    <a:ext uri="{A12FA001-AC4F-418D-AE19-62706E023703}">
                      <ahyp:hlinkClr xmlns:ahyp="http://schemas.microsoft.com/office/drawing/2018/hyperlinkcolor" val="tx"/>
                    </a:ext>
                  </a:extLst>
                </a:hlinkClick>
              </a:rPr>
              <a:t>Finance Insights</a:t>
            </a:r>
            <a:r>
              <a:rPr lang="en-GB" sz="1200">
                <a:solidFill>
                  <a:schemeClr val="tx1"/>
                </a:solidFill>
                <a:highlight>
                  <a:srgbClr val="FFFF00"/>
                </a:highlight>
                <a:latin typeface="Segoe UI" panose="020B0502040204020203" pitchFamily="34" charset="0"/>
              </a:rPr>
              <a:t> apps such as Customer payment prediction, Cash flow forecast or Budget proposal</a:t>
            </a:r>
            <a:r>
              <a:rPr lang="en-GB" sz="1200" b="0" i="0" u="none" strike="noStrike">
                <a:solidFill>
                  <a:schemeClr val="tx1"/>
                </a:solidFill>
                <a:effectLst/>
                <a:highlight>
                  <a:srgbClr val="FFFF00"/>
                </a:highlight>
                <a:latin typeface="Segoe UI" panose="020B0502040204020203" pitchFamily="34" charset="0"/>
              </a:rPr>
              <a:t>.​</a:t>
            </a:r>
          </a:p>
          <a:p>
            <a:pPr marL="228600" indent="-228600">
              <a:buAutoNum type="arabicPeriod"/>
            </a:pPr>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15</a:t>
            </a:fld>
            <a:endParaRPr lang="en-US"/>
          </a:p>
        </p:txBody>
      </p:sp>
    </p:spTree>
    <p:extLst>
      <p:ext uri="{BB962C8B-B14F-4D97-AF65-F5344CB8AC3E}">
        <p14:creationId xmlns:p14="http://schemas.microsoft.com/office/powerpoint/2010/main" val="4202594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b="0" i="0" u="none" strike="noStrike" dirty="0">
                <a:solidFill>
                  <a:srgbClr val="505050"/>
                </a:solidFill>
                <a:effectLst/>
                <a:highlight>
                  <a:srgbClr val="FFFF00"/>
                </a:highlight>
                <a:latin typeface="Segoe UI" panose="020B0502040204020203" pitchFamily="34" charset="0"/>
              </a:rPr>
              <a:t>Please provide answer to following questions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solidFill>
                <a:highlight>
                  <a:srgbClr val="FFFF00"/>
                </a:highlight>
              </a:rPr>
              <a:t>Printing requirement for business documents, label printing – volume details, number of printers, printer location etc.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solidFill>
                <a:highlight>
                  <a:srgbClr val="FFFF00"/>
                </a:highlight>
              </a:rPr>
              <a:t>Validation plan for document printing such as checks, business documents.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solidFill>
                  <a:schemeClr val="tx1"/>
                </a:solidFill>
                <a:highlight>
                  <a:srgbClr val="FFFF00"/>
                </a:highlight>
              </a:rPr>
              <a:t>Details on network printing, label printing, printer setup and document routing setup.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sz="1200" b="0" i="0" u="none" strike="noStrike" dirty="0">
                <a:solidFill>
                  <a:srgbClr val="505050"/>
                </a:solidFill>
                <a:effectLst/>
                <a:highlight>
                  <a:srgbClr val="FFFF00"/>
                </a:highlight>
                <a:latin typeface="Segoe UI" panose="020B0502040204020203" pitchFamily="34" charset="0"/>
              </a:rPr>
              <a:t>Label printing requirement solution strategy and volume.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tx1"/>
              </a:solidFill>
              <a:highlight>
                <a:srgbClr val="FFFF00"/>
              </a:highligh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tx1"/>
              </a:solidFill>
              <a:highlight>
                <a:srgbClr val="FFFF00"/>
              </a:highligh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solidFill>
                <a:schemeClr val="tx1"/>
              </a:solidFill>
              <a:highlight>
                <a:srgbClr val="FFFF00"/>
              </a:highlight>
            </a:endParaRP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820133BD-6629-D245-9461-799999F1C98F}" type="slidenum">
              <a:rPr lang="en-US" smtClean="0"/>
              <a:t>16</a:t>
            </a:fld>
            <a:endParaRPr lang="en-US"/>
          </a:p>
        </p:txBody>
      </p:sp>
    </p:spTree>
    <p:extLst>
      <p:ext uri="{BB962C8B-B14F-4D97-AF65-F5344CB8AC3E}">
        <p14:creationId xmlns:p14="http://schemas.microsoft.com/office/powerpoint/2010/main" val="1172968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17</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18</a:t>
            </a:fld>
            <a:endParaRPr lang="en-US"/>
          </a:p>
        </p:txBody>
      </p:sp>
    </p:spTree>
    <p:extLst>
      <p:ext uri="{BB962C8B-B14F-4D97-AF65-F5344CB8AC3E}">
        <p14:creationId xmlns:p14="http://schemas.microsoft.com/office/powerpoint/2010/main" val="2593154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2017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0133BD-6629-D245-9461-799999F1C9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944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6966B356-2F22-40D0-A92B-C8127227BBA1}" type="slidenum">
              <a:rPr lang="en-US" smtClean="0"/>
              <a:t>2</a:t>
            </a:fld>
            <a:endParaRPr lang="en-US"/>
          </a:p>
        </p:txBody>
      </p:sp>
    </p:spTree>
    <p:extLst>
      <p:ext uri="{BB962C8B-B14F-4D97-AF65-F5344CB8AC3E}">
        <p14:creationId xmlns:p14="http://schemas.microsoft.com/office/powerpoint/2010/main" val="3422491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406034"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2"/>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61B0BD91-A332-4638-9D55-E1550E13BA63}" type="datetime8">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8/24/2021 12:31 PM</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548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000" b="0" kern="1200" cap="none" spc="-100" baseline="0">
              <a:ln w="3175">
                <a:noFill/>
              </a:ln>
              <a:solidFill>
                <a:schemeClr val="tx1">
                  <a:lumMod val="75000"/>
                </a:schemeClr>
              </a:solidFill>
              <a:effectLst/>
              <a:latin typeface="+mj-lt"/>
              <a:ea typeface="+mn-ea"/>
              <a:cs typeface="Segoe UI" pitchFamily="34" charset="0"/>
            </a:endParaRPr>
          </a:p>
        </p:txBody>
      </p:sp>
      <p:sp>
        <p:nvSpPr>
          <p:cNvPr id="4" name="Slide Number Placeholder 3"/>
          <p:cNvSpPr>
            <a:spLocks noGrp="1"/>
          </p:cNvSpPr>
          <p:nvPr>
            <p:ph type="sldNum" sz="quarter" idx="5"/>
          </p:nvPr>
        </p:nvSpPr>
        <p:spPr/>
        <p:txBody>
          <a:bodyPr/>
          <a:lstStyle/>
          <a:p>
            <a:fld id="{820133BD-6629-D245-9461-799999F1C98F}" type="slidenum">
              <a:rPr lang="en-US" smtClean="0"/>
              <a:t>4</a:t>
            </a:fld>
            <a:endParaRPr lang="en-US"/>
          </a:p>
        </p:txBody>
      </p:sp>
    </p:spTree>
    <p:extLst>
      <p:ext uri="{BB962C8B-B14F-4D97-AF65-F5344CB8AC3E}">
        <p14:creationId xmlns:p14="http://schemas.microsoft.com/office/powerpoint/2010/main" val="3956915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6B356-2F22-40D0-A92B-C8127227BBA1}" type="slidenum">
              <a:rPr lang="en-US" smtClean="0"/>
              <a:t>5</a:t>
            </a:fld>
            <a:endParaRPr lang="en-US"/>
          </a:p>
        </p:txBody>
      </p:sp>
    </p:spTree>
    <p:extLst>
      <p:ext uri="{BB962C8B-B14F-4D97-AF65-F5344CB8AC3E}">
        <p14:creationId xmlns:p14="http://schemas.microsoft.com/office/powerpoint/2010/main" val="2502295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66B356-2F22-40D0-A92B-C8127227BBA1}" type="slidenum">
              <a:rPr lang="en-US" smtClean="0"/>
              <a:t>6</a:t>
            </a:fld>
            <a:endParaRPr lang="en-US"/>
          </a:p>
        </p:txBody>
      </p:sp>
    </p:spTree>
    <p:extLst>
      <p:ext uri="{BB962C8B-B14F-4D97-AF65-F5344CB8AC3E}">
        <p14:creationId xmlns:p14="http://schemas.microsoft.com/office/powerpoint/2010/main" val="1758612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Courier New" panose="02070309020205020404" pitchFamily="49" charset="0"/>
              <a:buNone/>
            </a:pPr>
            <a:r>
              <a:rPr lang="en-US" sz="1800" b="0" i="0">
                <a:effectLst/>
                <a:latin typeface="Segoe UI" panose="020B0502040204020203" pitchFamily="34" charset="0"/>
              </a:rPr>
              <a:t>Please provide answer to following questions as it related to components of your data estate </a:t>
            </a:r>
          </a:p>
          <a:p>
            <a:pPr marL="285750" indent="-285750" algn="l">
              <a:buFont typeface="Arial" panose="020B0604020202020204" pitchFamily="34" charset="0"/>
              <a:buChar char="•"/>
            </a:pPr>
            <a:r>
              <a:rPr lang="en-US" sz="1800" b="0" i="0">
                <a:effectLst/>
                <a:latin typeface="Segoe UI" panose="020B0502040204020203" pitchFamily="34" charset="0"/>
              </a:rPr>
              <a:t>Where data is located (CE, F&amp;O, external master data, data estate diagram) ?</a:t>
            </a:r>
            <a:endParaRPr lang="en-US" b="0" i="0">
              <a:effectLst/>
              <a:latin typeface="Segoe UI" panose="020B0502040204020203" pitchFamily="34" charset="0"/>
            </a:endParaRPr>
          </a:p>
          <a:p>
            <a:pPr marL="285750" indent="-285750" algn="l">
              <a:buFont typeface="Arial" panose="020B0604020202020204" pitchFamily="34" charset="0"/>
              <a:buChar char="•"/>
            </a:pPr>
            <a:r>
              <a:rPr lang="en-US" sz="1800" b="0" i="0">
                <a:effectLst/>
                <a:latin typeface="Segoe UI" panose="020B0502040204020203" pitchFamily="34" charset="0"/>
              </a:rPr>
              <a:t>Are data unification components (Datawarehouse, Customer Insights, other Azure technology) used?</a:t>
            </a:r>
            <a:endParaRPr lang="en-US" sz="1200" b="0" i="0">
              <a:effectLst/>
              <a:latin typeface="Segoe UI" panose="020B0502040204020203" pitchFamily="34" charset="0"/>
            </a:endParaRPr>
          </a:p>
          <a:p>
            <a:pPr marL="285750" indent="-285750" algn="l">
              <a:buFont typeface="Arial" panose="020B0604020202020204" pitchFamily="34" charset="0"/>
              <a:buChar char="•"/>
            </a:pPr>
            <a:r>
              <a:rPr lang="en-US" sz="1800" b="0" i="0">
                <a:effectLst/>
                <a:latin typeface="Segoe UI" panose="020B0502040204020203" pitchFamily="34" charset="0"/>
              </a:rPr>
              <a:t>Are data export components (DES/BYOD, Export to data lake) used?</a:t>
            </a:r>
            <a:endParaRPr lang="en-US" sz="1200" b="0" i="0">
              <a:effectLst/>
              <a:latin typeface="Segoe UI" panose="020B0502040204020203" pitchFamily="34" charset="0"/>
            </a:endParaRPr>
          </a:p>
          <a:p>
            <a:pPr marL="285750" indent="-285750" algn="l">
              <a:buFont typeface="Arial" panose="020B0604020202020204" pitchFamily="34" charset="0"/>
              <a:buChar char="•"/>
            </a:pPr>
            <a:r>
              <a:rPr lang="en-US" sz="1800" b="0" i="0">
                <a:effectLst/>
                <a:latin typeface="Segoe UI" panose="020B0502040204020203" pitchFamily="34" charset="0"/>
              </a:rPr>
              <a:t>Are components of Azure Technology (Azure Synapses, etc.) used?</a:t>
            </a:r>
            <a:endParaRPr lang="en-US" sz="1200" b="0" i="0">
              <a:effectLst/>
              <a:latin typeface="Segoe UI" panose="020B0502040204020203" pitchFamily="34" charset="0"/>
            </a:endParaRPr>
          </a:p>
          <a:p>
            <a:pPr marL="285750" indent="-285750" algn="l">
              <a:buFont typeface="Arial" panose="020B0604020202020204" pitchFamily="34" charset="0"/>
              <a:buChar char="•"/>
            </a:pPr>
            <a:r>
              <a:rPr lang="en-US" sz="1800" b="0" i="0">
                <a:effectLst/>
                <a:latin typeface="Segoe UI" panose="020B0502040204020203" pitchFamily="34" charset="0"/>
              </a:rPr>
              <a:t>Are apps leverage Embedded Intelligence in the scope (Sales insights, Customer service insights, Finance insights?)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u="none" strike="noStrike">
                <a:solidFill>
                  <a:srgbClr val="505050"/>
                </a:solidFill>
                <a:effectLst/>
                <a:highlight>
                  <a:srgbClr val="FFFF00"/>
                </a:highlight>
                <a:latin typeface="Segoe UI" panose="020B0502040204020203" pitchFamily="34" charset="0"/>
              </a:rPr>
              <a:t>High level overview of your enterprise reporting data </a:t>
            </a:r>
            <a:r>
              <a:rPr lang="en-GB" sz="1200">
                <a:solidFill>
                  <a:srgbClr val="505050"/>
                </a:solidFill>
                <a:highlight>
                  <a:srgbClr val="FFFF00"/>
                </a:highlight>
                <a:latin typeface="Segoe UI" panose="020B0502040204020203" pitchFamily="34" charset="0"/>
              </a:rPr>
              <a:t>p</a:t>
            </a:r>
            <a:r>
              <a:rPr lang="en-GB" sz="1200" b="0" i="0" u="none" strike="noStrike">
                <a:solidFill>
                  <a:srgbClr val="505050"/>
                </a:solidFill>
                <a:effectLst/>
                <a:highlight>
                  <a:srgbClr val="FFFF00"/>
                </a:highlight>
                <a:latin typeface="Segoe UI" panose="020B0502040204020203" pitchFamily="34" charset="0"/>
              </a:rPr>
              <a:t>rocessing (ETL process).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u="none" strike="noStrike">
                <a:solidFill>
                  <a:srgbClr val="505050"/>
                </a:solidFill>
                <a:effectLst/>
                <a:highlight>
                  <a:srgbClr val="FFFF00"/>
                </a:highlight>
                <a:latin typeface="Segoe UI" panose="020B0502040204020203" pitchFamily="34" charset="0"/>
              </a:rPr>
              <a:t>List of tools used for enterprise BI such as Power BI, Excel, Tableau etc</a:t>
            </a:r>
            <a:r>
              <a:rPr lang="en-GB" sz="1200">
                <a:solidFill>
                  <a:srgbClr val="505050"/>
                </a:solidFill>
                <a:highlight>
                  <a:srgbClr val="FFFF00"/>
                </a:highlight>
                <a:latin typeface="Segoe UI" panose="020B0502040204020203" pitchFamily="34" charset="0"/>
              </a:rPr>
              <a:t> and what role they play in the overall solution strategy.</a:t>
            </a:r>
            <a:endParaRPr lang="en-GB" sz="1200" b="0" i="0" u="none" strike="noStrike">
              <a:solidFill>
                <a:srgbClr val="505050"/>
              </a:solidFill>
              <a:effectLst/>
              <a:highlight>
                <a:srgbClr val="FFFF00"/>
              </a:highlight>
              <a:latin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b="0" i="0" u="none" strike="noStrike">
              <a:solidFill>
                <a:srgbClr val="505050"/>
              </a:solidFill>
              <a:effectLst/>
              <a:highlight>
                <a:srgbClr val="FFFF00"/>
              </a:highlight>
              <a:latin typeface="Segoe UI" panose="020B0502040204020203" pitchFamily="34" charset="0"/>
            </a:endParaRPr>
          </a:p>
          <a:p>
            <a:pPr marL="285750" indent="-285750" algn="l">
              <a:buFont typeface="Arial" panose="020B0604020202020204" pitchFamily="34" charset="0"/>
              <a:buChar char="•"/>
            </a:pPr>
            <a:endParaRPr lang="en-US" b="0" i="0">
              <a:effectLst/>
              <a:latin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8</a:t>
            </a:fld>
            <a:endParaRPr lang="en-US"/>
          </a:p>
        </p:txBody>
      </p:sp>
    </p:spTree>
    <p:extLst>
      <p:ext uri="{BB962C8B-B14F-4D97-AF65-F5344CB8AC3E}">
        <p14:creationId xmlns:p14="http://schemas.microsoft.com/office/powerpoint/2010/main" val="832950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9</a:t>
            </a:fld>
            <a:endParaRPr lang="en-US"/>
          </a:p>
        </p:txBody>
      </p:sp>
    </p:spTree>
    <p:extLst>
      <p:ext uri="{BB962C8B-B14F-4D97-AF65-F5344CB8AC3E}">
        <p14:creationId xmlns:p14="http://schemas.microsoft.com/office/powerpoint/2010/main" val="2778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20133BD-6629-D245-9461-799999F1C98F}" type="slidenum">
              <a:rPr lang="en-US" smtClean="0"/>
              <a:t>10</a:t>
            </a:fld>
            <a:endParaRPr lang="en-US"/>
          </a:p>
        </p:txBody>
      </p:sp>
    </p:spTree>
    <p:extLst>
      <p:ext uri="{BB962C8B-B14F-4D97-AF65-F5344CB8AC3E}">
        <p14:creationId xmlns:p14="http://schemas.microsoft.com/office/powerpoint/2010/main" val="27783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187" y="1427158"/>
            <a:ext cx="5825213" cy="1793104"/>
          </a:xfrm>
          <a:noFill/>
        </p:spPr>
        <p:txBody>
          <a:bodyPr lIns="146304" tIns="91440" rIns="146304" bIns="91440" anchor="t" anchorCtr="0"/>
          <a:lstStyle>
            <a:lvl1pPr>
              <a:defRPr sz="4800" spc="-98" baseline="0">
                <a:solidFill>
                  <a:schemeClr val="bg1"/>
                </a:solidFill>
              </a:defRPr>
            </a:lvl1pPr>
          </a:lstStyle>
          <a:p>
            <a:r>
              <a:rPr lang="en-US"/>
              <a:t>Presentation title</a:t>
            </a:r>
          </a:p>
        </p:txBody>
      </p:sp>
      <p:sp>
        <p:nvSpPr>
          <p:cNvPr id="3" name="Text Placeholder 2"/>
          <p:cNvSpPr>
            <a:spLocks noGrp="1"/>
          </p:cNvSpPr>
          <p:nvPr>
            <p:ph type="body" sz="quarter" idx="14" hasCustomPrompt="1"/>
          </p:nvPr>
        </p:nvSpPr>
        <p:spPr bwMode="auto">
          <a:xfrm>
            <a:off x="267683" y="3927231"/>
            <a:ext cx="5826717" cy="715107"/>
          </a:xfrm>
        </p:spPr>
        <p:txBody>
          <a:bodyPr tIns="109728" bIns="109728">
            <a:noAutofit/>
          </a:bodyPr>
          <a:lstStyle>
            <a:lvl1pPr marL="0" indent="0">
              <a:spcBef>
                <a:spcPts val="0"/>
              </a:spcBef>
              <a:buNone/>
              <a:defRPr sz="3200">
                <a:solidFill>
                  <a:schemeClr val="bg1"/>
                </a:solidFill>
                <a:latin typeface="+mn-lt"/>
              </a:defRPr>
            </a:lvl1pPr>
          </a:lstStyle>
          <a:p>
            <a:pPr lvl="0"/>
            <a:r>
              <a:rPr lang="en-US"/>
              <a:t>Speaker Name</a:t>
            </a:r>
          </a:p>
        </p:txBody>
      </p:sp>
      <p:pic>
        <p:nvPicPr>
          <p:cNvPr id="4" name="Picture 3">
            <a:extLst>
              <a:ext uri="{FF2B5EF4-FFF2-40B4-BE49-F238E27FC236}">
                <a16:creationId xmlns:a16="http://schemas.microsoft.com/office/drawing/2014/main" id="{D4B8B8BB-1A51-426E-BFB3-31A7B8AB78C5}"/>
              </a:ext>
            </a:extLst>
          </p:cNvPr>
          <p:cNvPicPr>
            <a:picLocks noChangeAspect="1"/>
          </p:cNvPicPr>
          <p:nvPr userDrawn="1"/>
        </p:nvPicPr>
        <p:blipFill>
          <a:blip r:embed="rId2"/>
          <a:stretch>
            <a:fillRect/>
          </a:stretch>
        </p:blipFill>
        <p:spPr>
          <a:xfrm>
            <a:off x="6096000" y="0"/>
            <a:ext cx="6096000" cy="6858000"/>
          </a:xfrm>
          <a:prstGeom prst="rect">
            <a:avLst/>
          </a:prstGeom>
        </p:spPr>
      </p:pic>
    </p:spTree>
    <p:extLst>
      <p:ext uri="{BB962C8B-B14F-4D97-AF65-F5344CB8AC3E}">
        <p14:creationId xmlns:p14="http://schemas.microsoft.com/office/powerpoint/2010/main" val="109586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192" rtl="0" eaLnBrk="1" latinLnBrk="0" hangingPunct="1">
              <a:lnSpc>
                <a:spcPct val="90000"/>
              </a:lnSpc>
              <a:spcBef>
                <a:spcPct val="0"/>
              </a:spcBef>
              <a:buNone/>
              <a:defRPr lang="en-US" sz="4000" b="0" kern="1200" cap="none" spc="-100" baseline="0" dirty="0">
                <a:ln w="3175">
                  <a:noFill/>
                </a:ln>
                <a:solidFill>
                  <a:schemeClr val="tx1">
                    <a:lumMod val="75000"/>
                  </a:schemeClr>
                </a:solidFill>
                <a:effectLst/>
                <a:latin typeface="+mj-lt"/>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282115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3"/>
            <a:ext cx="11653523" cy="1158793"/>
          </a:xfrm>
          <a:noFill/>
        </p:spPr>
        <p:txBody>
          <a:bodyPr tIns="91440" bIns="91440" anchor="t" anchorCtr="0">
            <a:spAutoFit/>
          </a:bodyPr>
          <a:lstStyle>
            <a:lvl1pPr>
              <a:defRPr sz="7056" spc="-98" baseline="0">
                <a:gradFill>
                  <a:gsLst>
                    <a:gs pos="100000">
                      <a:schemeClr val="tx1"/>
                    </a:gs>
                    <a:gs pos="0">
                      <a:schemeClr val="tx1"/>
                    </a:gs>
                  </a:gsLst>
                  <a:lin ang="5400000" scaled="0"/>
                </a:gradFill>
              </a:defRPr>
            </a:lvl1pPr>
          </a:lstStyle>
          <a:p>
            <a:r>
              <a:rPr lang="en-US"/>
              <a:t>REVIEW ITEM</a:t>
            </a:r>
          </a:p>
        </p:txBody>
      </p:sp>
    </p:spTree>
    <p:extLst>
      <p:ext uri="{BB962C8B-B14F-4D97-AF65-F5344CB8AC3E}">
        <p14:creationId xmlns:p14="http://schemas.microsoft.com/office/powerpoint/2010/main" val="32411771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200">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24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70083-3A71-48F6-9BD0-D3686BD2843E}"/>
              </a:ext>
            </a:extLst>
          </p:cNvPr>
          <p:cNvSpPr>
            <a:spLocks noGrp="1"/>
          </p:cNvSpPr>
          <p:nvPr>
            <p:ph type="title"/>
          </p:nvPr>
        </p:nvSpPr>
        <p:spPr/>
        <p:txBody>
          <a:bodyPr anchor="ctr"/>
          <a:lstStyle>
            <a:lvl1pPr>
              <a:defRPr sz="4000">
                <a:solidFill>
                  <a:schemeClr val="tx1"/>
                </a:solidFill>
              </a:defRPr>
            </a:lvl1pPr>
          </a:lstStyle>
          <a:p>
            <a:r>
              <a:rPr lang="en-US"/>
              <a:t>Click to edit Master title style</a:t>
            </a:r>
            <a:endParaRPr lang="en-GB"/>
          </a:p>
        </p:txBody>
      </p:sp>
      <p:sp>
        <p:nvSpPr>
          <p:cNvPr id="7" name="Content Placeholder 6">
            <a:extLst>
              <a:ext uri="{FF2B5EF4-FFF2-40B4-BE49-F238E27FC236}">
                <a16:creationId xmlns:a16="http://schemas.microsoft.com/office/drawing/2014/main" id="{9AB5242A-416F-4F00-9C67-1EF1C6073DCE}"/>
              </a:ext>
            </a:extLst>
          </p:cNvPr>
          <p:cNvSpPr>
            <a:spLocks noGrp="1"/>
          </p:cNvSpPr>
          <p:nvPr>
            <p:ph sz="quarter" idx="10"/>
          </p:nvPr>
        </p:nvSpPr>
        <p:spPr>
          <a:xfrm>
            <a:off x="267874" y="1838324"/>
            <a:ext cx="11655839" cy="4587875"/>
          </a:xfrm>
        </p:spPr>
        <p:txBody>
          <a:bodyPr/>
          <a:lstStyle>
            <a:lvl1pPr>
              <a:buSzPct val="100000"/>
              <a:defRPr sz="2000">
                <a:latin typeface="+mn-lt"/>
              </a:defRPr>
            </a:lvl1pPr>
            <a:lvl2pPr>
              <a:buSzPct val="70000"/>
              <a:buFont typeface="Courier New" panose="02070309020205020404" pitchFamily="49" charset="0"/>
              <a:buChar char="o"/>
              <a:defRPr sz="2000">
                <a:latin typeface="+mn-lt"/>
              </a:defRPr>
            </a:lvl2pPr>
            <a:lvl3pPr>
              <a:buSzPct val="60000"/>
              <a:buFont typeface="Wingdings" panose="05000000000000000000" pitchFamily="2" charset="2"/>
              <a:buChar char="§"/>
              <a:defRPr sz="2000">
                <a:latin typeface="+mn-lt"/>
              </a:defRPr>
            </a:lvl3pPr>
            <a:lvl4pPr>
              <a:buSzPct val="60000"/>
              <a:buFont typeface="Wingdings" panose="05000000000000000000" pitchFamily="2" charset="2"/>
              <a:buChar char="§"/>
              <a:defRPr sz="2000">
                <a:latin typeface="+mn-lt"/>
              </a:defRPr>
            </a:lvl4pPr>
            <a:lvl5pPr>
              <a:buSzPct val="60000"/>
              <a:buFont typeface="Wingdings" panose="05000000000000000000" pitchFamily="2" charset="2"/>
              <a:buChar char="§"/>
              <a:defRPr sz="20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10">
            <a:extLst>
              <a:ext uri="{FF2B5EF4-FFF2-40B4-BE49-F238E27FC236}">
                <a16:creationId xmlns:a16="http://schemas.microsoft.com/office/drawing/2014/main" id="{FE10F35C-F5C7-474E-8739-D7BA8C2F7C9E}"/>
              </a:ext>
            </a:extLst>
          </p:cNvPr>
          <p:cNvSpPr>
            <a:spLocks noGrp="1"/>
          </p:cNvSpPr>
          <p:nvPr>
            <p:ph type="body" sz="quarter" idx="11" hasCustomPrompt="1"/>
          </p:nvPr>
        </p:nvSpPr>
        <p:spPr>
          <a:xfrm>
            <a:off x="269875" y="1189038"/>
            <a:ext cx="11652250" cy="461665"/>
          </a:xfrm>
        </p:spPr>
        <p:txBody>
          <a:bodyPr/>
          <a:lstStyle>
            <a:lvl1pPr marL="0" indent="0">
              <a:buFontTx/>
              <a:buNone/>
              <a:defRPr sz="2000">
                <a:solidFill>
                  <a:schemeClr val="accent1"/>
                </a:solidFill>
              </a:defRPr>
            </a:lvl1pPr>
            <a:lvl2pPr marL="336145" indent="0">
              <a:buFontTx/>
              <a:buNone/>
              <a:defRPr sz="2000"/>
            </a:lvl2pPr>
            <a:lvl3pPr marL="560241" indent="0">
              <a:buFontTx/>
              <a:buNone/>
              <a:defRPr sz="2000"/>
            </a:lvl3pPr>
            <a:lvl4pPr marL="784338" indent="0">
              <a:buFontTx/>
              <a:buNone/>
              <a:defRPr sz="2000"/>
            </a:lvl4pPr>
            <a:lvl5pPr marL="1008434" indent="0">
              <a:buFontTx/>
              <a:buNone/>
              <a:defRPr sz="2000"/>
            </a:lvl5pPr>
          </a:lstStyle>
          <a:p>
            <a:pPr lvl="0"/>
            <a:r>
              <a:rPr lang="en-US"/>
              <a:t>Subtitle</a:t>
            </a:r>
          </a:p>
        </p:txBody>
      </p:sp>
    </p:spTree>
    <p:extLst>
      <p:ext uri="{BB962C8B-B14F-4D97-AF65-F5344CB8AC3E}">
        <p14:creationId xmlns:p14="http://schemas.microsoft.com/office/powerpoint/2010/main" val="80878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a:extLst>
              <a:ext uri="{FF2B5EF4-FFF2-40B4-BE49-F238E27FC236}">
                <a16:creationId xmlns:a16="http://schemas.microsoft.com/office/drawing/2014/main" id="{6AD59570-D98B-4F7B-80B6-9471B2041BB8}"/>
              </a:ext>
            </a:extLst>
          </p:cNvPr>
          <p:cNvGrpSpPr/>
          <p:nvPr/>
        </p:nvGrpSpPr>
        <p:grpSpPr>
          <a:xfrm rot="5400000">
            <a:off x="10042168" y="2339070"/>
            <a:ext cx="5409049" cy="730911"/>
            <a:chOff x="3184538" y="0"/>
            <a:chExt cx="9389529" cy="1461567"/>
          </a:xfrm>
        </p:grpSpPr>
        <p:sp>
          <p:nvSpPr>
            <p:cNvPr id="25" name="Shape 4961">
              <a:extLst>
                <a:ext uri="{FF2B5EF4-FFF2-40B4-BE49-F238E27FC236}">
                  <a16:creationId xmlns:a16="http://schemas.microsoft.com/office/drawing/2014/main" id="{2E9321FE-8B80-4A65-A4F1-0A9A645DC267}"/>
                </a:ext>
              </a:extLst>
            </p:cNvPr>
            <p:cNvSpPr/>
            <p:nvPr userDrawn="1"/>
          </p:nvSpPr>
          <p:spPr>
            <a:xfrm>
              <a:off x="4189057" y="0"/>
              <a:ext cx="2006917" cy="881533"/>
            </a:xfrm>
            <a:custGeom>
              <a:avLst/>
              <a:gdLst/>
              <a:ahLst/>
              <a:cxnLst/>
              <a:rect l="0" t="0" r="0" b="0"/>
              <a:pathLst>
                <a:path w="2006917" h="881533">
                  <a:moveTo>
                    <a:pt x="0" y="881533"/>
                  </a:moveTo>
                  <a:lnTo>
                    <a:pt x="2006917" y="881533"/>
                  </a:lnTo>
                  <a:lnTo>
                    <a:pt x="2006917"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26" name="Shape 34744">
              <a:extLst>
                <a:ext uri="{FF2B5EF4-FFF2-40B4-BE49-F238E27FC236}">
                  <a16:creationId xmlns:a16="http://schemas.microsoft.com/office/drawing/2014/main" id="{2A233076-34B9-428C-BA8D-CDA63AA548EE}"/>
                </a:ext>
              </a:extLst>
            </p:cNvPr>
            <p:cNvSpPr/>
            <p:nvPr userDrawn="1"/>
          </p:nvSpPr>
          <p:spPr>
            <a:xfrm>
              <a:off x="7381545"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7" name="Shape 34745">
              <a:extLst>
                <a:ext uri="{FF2B5EF4-FFF2-40B4-BE49-F238E27FC236}">
                  <a16:creationId xmlns:a16="http://schemas.microsoft.com/office/drawing/2014/main" id="{E534E280-234A-4D24-8D84-2EF3AE4ABD87}"/>
                </a:ext>
              </a:extLst>
            </p:cNvPr>
            <p:cNvSpPr/>
            <p:nvPr userDrawn="1"/>
          </p:nvSpPr>
          <p:spPr>
            <a:xfrm>
              <a:off x="10566082" y="0"/>
              <a:ext cx="2006918" cy="881533"/>
            </a:xfrm>
            <a:custGeom>
              <a:avLst/>
              <a:gdLst/>
              <a:ahLst/>
              <a:cxnLst/>
              <a:rect l="0" t="0" r="0" b="0"/>
              <a:pathLst>
                <a:path w="2006918" h="881533">
                  <a:moveTo>
                    <a:pt x="0" y="0"/>
                  </a:moveTo>
                  <a:lnTo>
                    <a:pt x="2006918" y="0"/>
                  </a:lnTo>
                  <a:lnTo>
                    <a:pt x="2006918" y="881533"/>
                  </a:lnTo>
                  <a:lnTo>
                    <a:pt x="0" y="881533"/>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28" name="Shape 34746">
              <a:extLst>
                <a:ext uri="{FF2B5EF4-FFF2-40B4-BE49-F238E27FC236}">
                  <a16:creationId xmlns:a16="http://schemas.microsoft.com/office/drawing/2014/main" id="{D6C72A1A-A69A-4D6B-93DB-F5A42D5DC3A4}"/>
                </a:ext>
              </a:extLst>
            </p:cNvPr>
            <p:cNvSpPr/>
            <p:nvPr userDrawn="1"/>
          </p:nvSpPr>
          <p:spPr>
            <a:xfrm>
              <a:off x="3184538"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29" name="Shape 34747">
              <a:extLst>
                <a:ext uri="{FF2B5EF4-FFF2-40B4-BE49-F238E27FC236}">
                  <a16:creationId xmlns:a16="http://schemas.microsoft.com/office/drawing/2014/main" id="{DFCB0D70-8AB5-4852-A6CD-D0898F48DC48}"/>
                </a:ext>
              </a:extLst>
            </p:cNvPr>
            <p:cNvSpPr/>
            <p:nvPr userDrawn="1"/>
          </p:nvSpPr>
          <p:spPr>
            <a:xfrm>
              <a:off x="3184538"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008272"/>
            </a:fillRef>
            <a:effectRef idx="0">
              <a:scrgbClr r="0" g="0" b="0"/>
            </a:effectRef>
            <a:fontRef idx="none"/>
          </p:style>
          <p:txBody>
            <a:bodyPr/>
            <a:lstStyle/>
            <a:p>
              <a:endParaRPr lang="en-US"/>
            </a:p>
          </p:txBody>
        </p:sp>
        <p:sp>
          <p:nvSpPr>
            <p:cNvPr id="30" name="Shape 34748">
              <a:extLst>
                <a:ext uri="{FF2B5EF4-FFF2-40B4-BE49-F238E27FC236}">
                  <a16:creationId xmlns:a16="http://schemas.microsoft.com/office/drawing/2014/main" id="{FF3E8AEE-5EB8-4FCB-9345-7436A01B5037}"/>
                </a:ext>
              </a:extLst>
            </p:cNvPr>
            <p:cNvSpPr/>
            <p:nvPr userDrawn="1"/>
          </p:nvSpPr>
          <p:spPr>
            <a:xfrm>
              <a:off x="418746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1" name="Shape 34749">
              <a:extLst>
                <a:ext uri="{FF2B5EF4-FFF2-40B4-BE49-F238E27FC236}">
                  <a16:creationId xmlns:a16="http://schemas.microsoft.com/office/drawing/2014/main" id="{0F6F9298-4267-424F-9DE8-A04E5D92C3F2}"/>
                </a:ext>
              </a:extLst>
            </p:cNvPr>
            <p:cNvSpPr/>
            <p:nvPr userDrawn="1"/>
          </p:nvSpPr>
          <p:spPr>
            <a:xfrm>
              <a:off x="7378370"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2" name="Shape 34750">
              <a:extLst>
                <a:ext uri="{FF2B5EF4-FFF2-40B4-BE49-F238E27FC236}">
                  <a16:creationId xmlns:a16="http://schemas.microsoft.com/office/drawing/2014/main" id="{F3A82740-A27D-419A-9071-C99151F8EC7A}"/>
                </a:ext>
              </a:extLst>
            </p:cNvPr>
            <p:cNvSpPr/>
            <p:nvPr userDrawn="1"/>
          </p:nvSpPr>
          <p:spPr>
            <a:xfrm>
              <a:off x="10569257"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75757A"/>
            </a:fillRef>
            <a:effectRef idx="0">
              <a:scrgbClr r="0" g="0" b="0"/>
            </a:effectRef>
            <a:fontRef idx="none"/>
          </p:style>
          <p:txBody>
            <a:bodyPr/>
            <a:lstStyle/>
            <a:p>
              <a:endParaRPr lang="en-US"/>
            </a:p>
          </p:txBody>
        </p:sp>
        <p:sp>
          <p:nvSpPr>
            <p:cNvPr id="33" name="Shape 34751">
              <a:extLst>
                <a:ext uri="{FF2B5EF4-FFF2-40B4-BE49-F238E27FC236}">
                  <a16:creationId xmlns:a16="http://schemas.microsoft.com/office/drawing/2014/main" id="{C6EC78F6-2F73-4674-9D1F-BAAF8641F52B}"/>
                </a:ext>
              </a:extLst>
            </p:cNvPr>
            <p:cNvSpPr/>
            <p:nvPr userDrawn="1"/>
          </p:nvSpPr>
          <p:spPr>
            <a:xfrm>
              <a:off x="5189347" y="1061517"/>
              <a:ext cx="1001865" cy="400050"/>
            </a:xfrm>
            <a:custGeom>
              <a:avLst/>
              <a:gdLst/>
              <a:ahLst/>
              <a:cxnLst/>
              <a:rect l="0" t="0" r="0" b="0"/>
              <a:pathLst>
                <a:path w="1001865" h="400050">
                  <a:moveTo>
                    <a:pt x="0" y="0"/>
                  </a:moveTo>
                  <a:lnTo>
                    <a:pt x="1001865" y="0"/>
                  </a:lnTo>
                  <a:lnTo>
                    <a:pt x="1001865"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4" name="Shape 34752">
              <a:extLst>
                <a:ext uri="{FF2B5EF4-FFF2-40B4-BE49-F238E27FC236}">
                  <a16:creationId xmlns:a16="http://schemas.microsoft.com/office/drawing/2014/main" id="{61B8BD4B-7E5A-4D1B-A617-35C9B0BB9FFB}"/>
                </a:ext>
              </a:extLst>
            </p:cNvPr>
            <p:cNvSpPr/>
            <p:nvPr userDrawn="1"/>
          </p:nvSpPr>
          <p:spPr>
            <a:xfrm>
              <a:off x="8380235"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C3C41"/>
            </a:fillRef>
            <a:effectRef idx="0">
              <a:scrgbClr r="0" g="0" b="0"/>
            </a:effectRef>
            <a:fontRef idx="none"/>
          </p:style>
          <p:txBody>
            <a:bodyPr/>
            <a:lstStyle/>
            <a:p>
              <a:endParaRPr lang="en-US"/>
            </a:p>
          </p:txBody>
        </p:sp>
        <p:sp>
          <p:nvSpPr>
            <p:cNvPr id="35" name="Shape 34753">
              <a:extLst>
                <a:ext uri="{FF2B5EF4-FFF2-40B4-BE49-F238E27FC236}">
                  <a16:creationId xmlns:a16="http://schemas.microsoft.com/office/drawing/2014/main" id="{CDF8ED96-44E3-4FF9-BD37-088F4E4B7590}"/>
                </a:ext>
              </a:extLst>
            </p:cNvPr>
            <p:cNvSpPr/>
            <p:nvPr userDrawn="1"/>
          </p:nvSpPr>
          <p:spPr>
            <a:xfrm>
              <a:off x="9567380"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6" name="Shape 34754">
              <a:extLst>
                <a:ext uri="{FF2B5EF4-FFF2-40B4-BE49-F238E27FC236}">
                  <a16:creationId xmlns:a16="http://schemas.microsoft.com/office/drawing/2014/main" id="{33639B97-4EC8-4A96-8674-EC0CA6D35CCB}"/>
                </a:ext>
              </a:extLst>
            </p:cNvPr>
            <p:cNvSpPr/>
            <p:nvPr userDrawn="1"/>
          </p:nvSpPr>
          <p:spPr>
            <a:xfrm>
              <a:off x="9561564" y="0"/>
              <a:ext cx="1001878" cy="881533"/>
            </a:xfrm>
            <a:custGeom>
              <a:avLst/>
              <a:gdLst/>
              <a:ahLst/>
              <a:cxnLst/>
              <a:rect l="0" t="0" r="0" b="0"/>
              <a:pathLst>
                <a:path w="1001878" h="881533">
                  <a:moveTo>
                    <a:pt x="0" y="0"/>
                  </a:moveTo>
                  <a:lnTo>
                    <a:pt x="1001878" y="0"/>
                  </a:lnTo>
                  <a:lnTo>
                    <a:pt x="1001878" y="881533"/>
                  </a:lnTo>
                  <a:lnTo>
                    <a:pt x="0" y="881533"/>
                  </a:lnTo>
                  <a:lnTo>
                    <a:pt x="0" y="0"/>
                  </a:lnTo>
                </a:path>
              </a:pathLst>
            </a:custGeom>
            <a:ln w="0" cap="flat">
              <a:noFill/>
              <a:miter lim="100000"/>
            </a:ln>
          </p:spPr>
          <p:style>
            <a:lnRef idx="0">
              <a:srgbClr val="000000">
                <a:alpha val="0"/>
              </a:srgbClr>
            </a:lnRef>
            <a:fillRef idx="1">
              <a:srgbClr val="30E5D0"/>
            </a:fillRef>
            <a:effectRef idx="0">
              <a:scrgbClr r="0" g="0" b="0"/>
            </a:effectRef>
            <a:fontRef idx="none"/>
          </p:style>
          <p:txBody>
            <a:bodyPr/>
            <a:lstStyle/>
            <a:p>
              <a:endParaRPr lang="en-US"/>
            </a:p>
          </p:txBody>
        </p:sp>
        <p:sp>
          <p:nvSpPr>
            <p:cNvPr id="37" name="Shape 4980">
              <a:extLst>
                <a:ext uri="{FF2B5EF4-FFF2-40B4-BE49-F238E27FC236}">
                  <a16:creationId xmlns:a16="http://schemas.microsoft.com/office/drawing/2014/main" id="{7FEE606F-FA83-4898-9AAC-BAFFAA27B3D5}"/>
                </a:ext>
              </a:extLst>
            </p:cNvPr>
            <p:cNvSpPr/>
            <p:nvPr userDrawn="1"/>
          </p:nvSpPr>
          <p:spPr>
            <a:xfrm>
              <a:off x="6375438" y="1061517"/>
              <a:ext cx="1001878" cy="400050"/>
            </a:xfrm>
            <a:custGeom>
              <a:avLst/>
              <a:gdLst/>
              <a:ahLst/>
              <a:cxnLst/>
              <a:rect l="0" t="0" r="0" b="0"/>
              <a:pathLst>
                <a:path w="1001878" h="400050">
                  <a:moveTo>
                    <a:pt x="0" y="400050"/>
                  </a:moveTo>
                  <a:lnTo>
                    <a:pt x="1001878" y="400050"/>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sp>
          <p:nvSpPr>
            <p:cNvPr id="38" name="Shape 34755">
              <a:extLst>
                <a:ext uri="{FF2B5EF4-FFF2-40B4-BE49-F238E27FC236}">
                  <a16:creationId xmlns:a16="http://schemas.microsoft.com/office/drawing/2014/main" id="{AB6B6F4D-58DB-4DC8-BF07-D5A6F9C97644}"/>
                </a:ext>
              </a:extLst>
            </p:cNvPr>
            <p:cNvSpPr/>
            <p:nvPr userDrawn="1"/>
          </p:nvSpPr>
          <p:spPr>
            <a:xfrm>
              <a:off x="11572189" y="1061517"/>
              <a:ext cx="1001878" cy="400050"/>
            </a:xfrm>
            <a:custGeom>
              <a:avLst/>
              <a:gdLst/>
              <a:ahLst/>
              <a:cxnLst/>
              <a:rect l="0" t="0" r="0" b="0"/>
              <a:pathLst>
                <a:path w="1001878" h="400050">
                  <a:moveTo>
                    <a:pt x="0" y="0"/>
                  </a:moveTo>
                  <a:lnTo>
                    <a:pt x="1001878" y="0"/>
                  </a:lnTo>
                  <a:lnTo>
                    <a:pt x="1001878" y="400050"/>
                  </a:lnTo>
                  <a:lnTo>
                    <a:pt x="0" y="400050"/>
                  </a:lnTo>
                  <a:lnTo>
                    <a:pt x="0" y="0"/>
                  </a:lnTo>
                </a:path>
              </a:pathLst>
            </a:custGeom>
            <a:ln w="3175" cap="flat">
              <a:noFill/>
              <a:miter lim="100000"/>
            </a:ln>
          </p:spPr>
          <p:style>
            <a:lnRef idx="1">
              <a:srgbClr val="3C3C41"/>
            </a:lnRef>
            <a:fillRef idx="1">
              <a:srgbClr val="3C3C41"/>
            </a:fillRef>
            <a:effectRef idx="0">
              <a:scrgbClr r="0" g="0" b="0"/>
            </a:effectRef>
            <a:fontRef idx="none"/>
          </p:style>
          <p:txBody>
            <a:bodyPr/>
            <a:lstStyle/>
            <a:p>
              <a:endParaRPr lang="en-US"/>
            </a:p>
          </p:txBody>
        </p:sp>
        <p:sp>
          <p:nvSpPr>
            <p:cNvPr id="39" name="Shape 4982">
              <a:extLst>
                <a:ext uri="{FF2B5EF4-FFF2-40B4-BE49-F238E27FC236}">
                  <a16:creationId xmlns:a16="http://schemas.microsoft.com/office/drawing/2014/main" id="{AC2E100E-184C-4DCF-9EDC-71E58BA5A30A}"/>
                </a:ext>
              </a:extLst>
            </p:cNvPr>
            <p:cNvSpPr/>
            <p:nvPr userDrawn="1"/>
          </p:nvSpPr>
          <p:spPr>
            <a:xfrm>
              <a:off x="6377026" y="0"/>
              <a:ext cx="1001878" cy="881533"/>
            </a:xfrm>
            <a:custGeom>
              <a:avLst/>
              <a:gdLst/>
              <a:ahLst/>
              <a:cxnLst/>
              <a:rect l="0" t="0" r="0" b="0"/>
              <a:pathLst>
                <a:path w="1001878" h="881533">
                  <a:moveTo>
                    <a:pt x="0" y="881533"/>
                  </a:moveTo>
                  <a:lnTo>
                    <a:pt x="1001878" y="881533"/>
                  </a:lnTo>
                  <a:lnTo>
                    <a:pt x="1001878" y="0"/>
                  </a:lnTo>
                  <a:lnTo>
                    <a:pt x="0" y="0"/>
                  </a:lnTo>
                  <a:close/>
                </a:path>
              </a:pathLst>
            </a:custGeom>
            <a:solidFill>
              <a:schemeClr val="bg1"/>
            </a:solidFill>
            <a:ln w="3175" cap="flat">
              <a:noFill/>
              <a:miter lim="100000"/>
            </a:ln>
          </p:spPr>
          <p:style>
            <a:lnRef idx="1">
              <a:srgbClr val="3C3C41"/>
            </a:lnRef>
            <a:fillRef idx="0">
              <a:srgbClr val="000000">
                <a:alpha val="0"/>
              </a:srgbClr>
            </a:fillRef>
            <a:effectRef idx="0">
              <a:scrgbClr r="0" g="0" b="0"/>
            </a:effectRef>
            <a:fontRef idx="none"/>
          </p:style>
          <p:txBody>
            <a:bodyPr/>
            <a:lstStyle/>
            <a:p>
              <a:endParaRPr lang="en-US"/>
            </a:p>
          </p:txBody>
        </p:sp>
      </p:grpSp>
      <p:graphicFrame>
        <p:nvGraphicFramePr>
          <p:cNvPr id="40" name="Table 39">
            <a:extLst>
              <a:ext uri="{FF2B5EF4-FFF2-40B4-BE49-F238E27FC236}">
                <a16:creationId xmlns:a16="http://schemas.microsoft.com/office/drawing/2014/main" id="{61EF8645-8B66-48E7-B17B-6F3D48D699CB}"/>
              </a:ext>
            </a:extLst>
          </p:cNvPr>
          <p:cNvGraphicFramePr>
            <a:graphicFrameLocks noGrp="1"/>
          </p:cNvGraphicFramePr>
          <p:nvPr/>
        </p:nvGraphicFramePr>
        <p:xfrm>
          <a:off x="13397218" y="-16936"/>
          <a:ext cx="2500652" cy="5416206"/>
        </p:xfrm>
        <a:graphic>
          <a:graphicData uri="http://schemas.openxmlformats.org/drawingml/2006/table">
            <a:tbl>
              <a:tblPr firstRow="1" firstCol="1" bandRow="1"/>
              <a:tblGrid>
                <a:gridCol w="2500652">
                  <a:extLst>
                    <a:ext uri="{9D8B030D-6E8A-4147-A177-3AD203B41FA5}">
                      <a16:colId xmlns:a16="http://schemas.microsoft.com/office/drawing/2014/main" val="2676493096"/>
                    </a:ext>
                  </a:extLst>
                </a:gridCol>
              </a:tblGrid>
              <a:tr h="1805402">
                <a:tc>
                  <a:txBody>
                    <a:bodyPr/>
                    <a:lstStyle/>
                    <a:p>
                      <a:pPr marL="0" marR="0" algn="l">
                        <a:lnSpc>
                          <a:spcPct val="107000"/>
                        </a:lnSpc>
                        <a:spcBef>
                          <a:spcPts val="0"/>
                        </a:spcBef>
                        <a:spcAft>
                          <a:spcPts val="0"/>
                        </a:spcAft>
                      </a:pPr>
                      <a:r>
                        <a:rPr lang="en-US" sz="3500" b="1">
                          <a:solidFill>
                            <a:srgbClr val="008272"/>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10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57119204"/>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FFFEFD"/>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FFFEFD"/>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1359116892"/>
                  </a:ext>
                </a:extLst>
              </a:tr>
              <a:tr h="1805402">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3500" b="1" kern="1200">
                          <a:solidFill>
                            <a:srgbClr val="30E5D0"/>
                          </a:solidFill>
                          <a:effectLst/>
                          <a:latin typeface="Segoe UI" panose="020B0502040204020203" pitchFamily="34" charset="0"/>
                          <a:ea typeface="Segoe UI" panose="020B0502040204020203" pitchFamily="34" charset="0"/>
                          <a:cs typeface="Times New Roman" panose="02020603050405020304" pitchFamily="18" charset="0"/>
                        </a:rPr>
                        <a:t>Unlock next.</a:t>
                      </a:r>
                      <a:endParaRPr lang="en-US" sz="3500" b="1" kern="1200">
                        <a:solidFill>
                          <a:srgbClr val="30E5D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70251" marR="67608" marT="0" marB="405055"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C3C41"/>
                    </a:solidFill>
                  </a:tcPr>
                </a:tc>
                <a:extLst>
                  <a:ext uri="{0D108BD9-81ED-4DB2-BD59-A6C34878D82A}">
                    <a16:rowId xmlns:a16="http://schemas.microsoft.com/office/drawing/2014/main" val="103630878"/>
                  </a:ext>
                </a:extLst>
              </a:tr>
            </a:tbl>
          </a:graphicData>
        </a:graphic>
      </p:graphicFrame>
      <p:graphicFrame>
        <p:nvGraphicFramePr>
          <p:cNvPr id="41" name="Table 40">
            <a:extLst>
              <a:ext uri="{FF2B5EF4-FFF2-40B4-BE49-F238E27FC236}">
                <a16:creationId xmlns:a16="http://schemas.microsoft.com/office/drawing/2014/main" id="{A0E4FBD6-C58B-4E81-8469-3BF05ED5AE18}"/>
              </a:ext>
            </a:extLst>
          </p:cNvPr>
          <p:cNvGraphicFramePr>
            <a:graphicFrameLocks noGrp="1"/>
          </p:cNvGraphicFramePr>
          <p:nvPr/>
        </p:nvGraphicFramePr>
        <p:xfrm>
          <a:off x="12381237" y="5495708"/>
          <a:ext cx="3968905" cy="1316153"/>
        </p:xfrm>
        <a:graphic>
          <a:graphicData uri="http://schemas.openxmlformats.org/drawingml/2006/table">
            <a:tbl>
              <a:tblPr firstRow="1" firstCol="1" bandRow="1"/>
              <a:tblGrid>
                <a:gridCol w="839668">
                  <a:extLst>
                    <a:ext uri="{9D8B030D-6E8A-4147-A177-3AD203B41FA5}">
                      <a16:colId xmlns:a16="http://schemas.microsoft.com/office/drawing/2014/main" val="1609752180"/>
                    </a:ext>
                  </a:extLst>
                </a:gridCol>
                <a:gridCol w="828447">
                  <a:extLst>
                    <a:ext uri="{9D8B030D-6E8A-4147-A177-3AD203B41FA5}">
                      <a16:colId xmlns:a16="http://schemas.microsoft.com/office/drawing/2014/main" val="1258621652"/>
                    </a:ext>
                  </a:extLst>
                </a:gridCol>
                <a:gridCol w="730561">
                  <a:extLst>
                    <a:ext uri="{9D8B030D-6E8A-4147-A177-3AD203B41FA5}">
                      <a16:colId xmlns:a16="http://schemas.microsoft.com/office/drawing/2014/main" val="1939155094"/>
                    </a:ext>
                  </a:extLst>
                </a:gridCol>
                <a:gridCol w="730561">
                  <a:extLst>
                    <a:ext uri="{9D8B030D-6E8A-4147-A177-3AD203B41FA5}">
                      <a16:colId xmlns:a16="http://schemas.microsoft.com/office/drawing/2014/main" val="1921586234"/>
                    </a:ext>
                  </a:extLst>
                </a:gridCol>
                <a:gridCol w="839668">
                  <a:extLst>
                    <a:ext uri="{9D8B030D-6E8A-4147-A177-3AD203B41FA5}">
                      <a16:colId xmlns:a16="http://schemas.microsoft.com/office/drawing/2014/main" val="1402456235"/>
                    </a:ext>
                  </a:extLst>
                </a:gridCol>
              </a:tblGrid>
              <a:tr h="105690">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bg1"/>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a:txBody>
                    <a:bodyPr/>
                    <a:lstStyle/>
                    <a:p>
                      <a:pPr marL="0" marR="0" algn="l">
                        <a:lnSpc>
                          <a:spcPct val="107000"/>
                        </a:lnSpc>
                        <a:spcBef>
                          <a:spcPts val="0"/>
                        </a:spcBef>
                        <a:spcAft>
                          <a:spcPts val="0"/>
                        </a:spcAft>
                      </a:pPr>
                      <a:r>
                        <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 </a:t>
                      </a:r>
                    </a:p>
                  </a:txBody>
                  <a:tcPr marL="0" marR="32586" marT="0" marB="0">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nchor="b">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2689791449"/>
                  </a:ext>
                </a:extLst>
              </a:tr>
              <a:tr h="214610">
                <a:tc rowSpan="5">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5">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EBEBEB"/>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EBEBEB"/>
                    </a:solidFill>
                  </a:tcPr>
                </a:tc>
                <a:tc>
                  <a:txBody>
                    <a:bodyPr/>
                    <a:lstStyle/>
                    <a:p>
                      <a:pPr marL="177800" marR="412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FEF000"/>
                    </a:solidFill>
                  </a:tcPr>
                </a:tc>
                <a:extLst>
                  <a:ext uri="{0D108BD9-81ED-4DB2-BD59-A6C34878D82A}">
                    <a16:rowId xmlns:a16="http://schemas.microsoft.com/office/drawing/2014/main" val="3281177611"/>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30E5D0"/>
                    </a:solidFill>
                  </a:tcPr>
                </a:tc>
                <a:extLst>
                  <a:ext uri="{0D108BD9-81ED-4DB2-BD59-A6C34878D82A}">
                    <a16:rowId xmlns:a16="http://schemas.microsoft.com/office/drawing/2014/main" val="3605322679"/>
                  </a:ext>
                </a:extLst>
              </a:tr>
              <a:tr h="283465">
                <a:tc vMerge="1">
                  <a:txBody>
                    <a:bodyPr/>
                    <a:lstStyle/>
                    <a:p>
                      <a:endParaRPr lang="en-US"/>
                    </a:p>
                  </a:txBody>
                  <a:tcPr/>
                </a:tc>
                <a:tc vMerge="1">
                  <a:txBody>
                    <a:bodyPr/>
                    <a:lstStyle/>
                    <a:p>
                      <a:endParaRPr lang="en-US"/>
                    </a:p>
                  </a:txBody>
                  <a:tcPr/>
                </a:tc>
                <a:tc rowSpan="2">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75757A"/>
                    </a:solidFill>
                  </a:tcPr>
                </a:tc>
                <a:tc rowSpan="2">
                  <a:txBody>
                    <a:bodyPr/>
                    <a:lstStyle/>
                    <a:p>
                      <a:pPr marL="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75757A"/>
                    </a:solidFill>
                  </a:tcPr>
                </a:tc>
                <a:tc vMerge="1">
                  <a:txBody>
                    <a:bodyPr/>
                    <a:lstStyle/>
                    <a:p>
                      <a:endParaRPr lang="en-US"/>
                    </a:p>
                  </a:txBody>
                  <a:tcPr/>
                </a:tc>
                <a:extLst>
                  <a:ext uri="{0D108BD9-81ED-4DB2-BD59-A6C34878D82A}">
                    <a16:rowId xmlns:a16="http://schemas.microsoft.com/office/drawing/2014/main" val="2317867007"/>
                  </a:ext>
                </a:extLst>
              </a:tr>
              <a:tr h="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rowSpan="2">
                  <a:txBody>
                    <a:bodyPr/>
                    <a:lstStyle/>
                    <a:p>
                      <a:pPr marL="1778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54931" marR="54931" marT="27466" marB="27466">
                    <a:lnL>
                      <a:noFill/>
                    </a:lnL>
                    <a:lnR>
                      <a:noFill/>
                    </a:lnR>
                    <a:lnT>
                      <a:noFill/>
                    </a:lnT>
                    <a:lnB>
                      <a:noFill/>
                    </a:lnB>
                    <a:lnTlToBr w="12700" cmpd="sng">
                      <a:noFill/>
                      <a:prstDash val="solid"/>
                    </a:lnTlToBr>
                    <a:lnBlToTr w="12700" cmpd="sng">
                      <a:noFill/>
                      <a:prstDash val="solid"/>
                    </a:lnBlToTr>
                    <a:solidFill>
                      <a:srgbClr val="008272"/>
                    </a:solidFill>
                  </a:tcPr>
                </a:tc>
                <a:extLst>
                  <a:ext uri="{0D108BD9-81ED-4DB2-BD59-A6C34878D82A}">
                    <a16:rowId xmlns:a16="http://schemas.microsoft.com/office/drawing/2014/main" val="447092800"/>
                  </a:ext>
                </a:extLst>
              </a:tr>
              <a:tr h="606656">
                <a:tc vMerge="1">
                  <a:txBody>
                    <a:bodyPr/>
                    <a:lstStyle/>
                    <a:p>
                      <a:endParaRPr lang="en-US"/>
                    </a:p>
                  </a:txBody>
                  <a:tcPr/>
                </a:tc>
                <a:tc vMerge="1">
                  <a:txBody>
                    <a:bodyPr/>
                    <a:lstStyle/>
                    <a:p>
                      <a:endParaRPr lang="en-US"/>
                    </a:p>
                  </a:txBody>
                  <a:tcPr/>
                </a:tc>
                <a:tc>
                  <a:txBody>
                    <a:bodyPr/>
                    <a:lstStyle/>
                    <a:p>
                      <a:pPr marL="165100" marR="0"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3C3C41"/>
                    </a:solidFill>
                  </a:tcPr>
                </a:tc>
                <a:tc>
                  <a:txBody>
                    <a:bodyPr/>
                    <a:lstStyle/>
                    <a:p>
                      <a:pPr marL="0" marR="854075" algn="l">
                        <a:lnSpc>
                          <a:spcPct val="107000"/>
                        </a:lnSpc>
                        <a:spcBef>
                          <a:spcPts val="0"/>
                        </a:spcBef>
                        <a:spcAft>
                          <a:spcPts val="0"/>
                        </a:spcAft>
                      </a:pPr>
                      <a:endParaRPr lang="en-US" sz="500">
                        <a:solidFill>
                          <a:srgbClr val="000000"/>
                        </a:solidFill>
                        <a:effectLst/>
                        <a:latin typeface="Segoe UI" panose="020B0502040204020203" pitchFamily="34" charset="0"/>
                        <a:ea typeface="Calibri" panose="020F0502020204030204" pitchFamily="34" charset="0"/>
                        <a:cs typeface="Times New Roman" panose="02020603050405020304" pitchFamily="18" charset="0"/>
                      </a:endParaRPr>
                    </a:p>
                  </a:txBody>
                  <a:tcPr marL="0" marR="32586" marT="0" marB="0">
                    <a:lnL>
                      <a:noFill/>
                    </a:lnL>
                    <a:lnR>
                      <a:noFill/>
                    </a:lnR>
                    <a:lnT>
                      <a:noFill/>
                    </a:lnT>
                    <a:lnB>
                      <a:noFill/>
                    </a:lnB>
                    <a:lnTlToBr w="12700" cmpd="sng">
                      <a:noFill/>
                      <a:prstDash val="solid"/>
                    </a:lnTlToBr>
                    <a:lnBlToTr w="12700" cmpd="sng">
                      <a:noFill/>
                      <a:prstDash val="solid"/>
                    </a:lnBlToTr>
                    <a:solidFill>
                      <a:srgbClr val="3C3C41"/>
                    </a:solidFill>
                  </a:tcPr>
                </a:tc>
                <a:tc vMerge="1">
                  <a:txBody>
                    <a:bodyPr/>
                    <a:lstStyle/>
                    <a:p>
                      <a:endParaRPr lang="en-US"/>
                    </a:p>
                  </a:txBody>
                  <a:tcPr/>
                </a:tc>
                <a:extLst>
                  <a:ext uri="{0D108BD9-81ED-4DB2-BD59-A6C34878D82A}">
                    <a16:rowId xmlns:a16="http://schemas.microsoft.com/office/drawing/2014/main" val="1907068851"/>
                  </a:ext>
                </a:extLst>
              </a:tr>
            </a:tbl>
          </a:graphicData>
        </a:graphic>
      </p:graphicFrame>
      <p:pic>
        <p:nvPicPr>
          <p:cNvPr id="22" name="Picture 21">
            <a:extLst>
              <a:ext uri="{FF2B5EF4-FFF2-40B4-BE49-F238E27FC236}">
                <a16:creationId xmlns:a16="http://schemas.microsoft.com/office/drawing/2014/main" id="{2F3AEAC4-DC44-4D3F-BF46-3339379DD5D9}"/>
              </a:ext>
            </a:extLst>
          </p:cNvPr>
          <p:cNvPicPr>
            <a:picLocks noChangeAspect="1"/>
          </p:cNvPicPr>
          <p:nvPr/>
        </p:nvPicPr>
        <p:blipFill>
          <a:blip r:embed="rId7"/>
          <a:stretch>
            <a:fillRect/>
          </a:stretch>
        </p:blipFill>
        <p:spPr>
          <a:xfrm>
            <a:off x="12279377" y="189356"/>
            <a:ext cx="1203358" cy="5903533"/>
          </a:xfrm>
          <a:prstGeom prst="rect">
            <a:avLst/>
          </a:prstGeom>
        </p:spPr>
      </p:pic>
    </p:spTree>
    <p:extLst>
      <p:ext uri="{BB962C8B-B14F-4D97-AF65-F5344CB8AC3E}">
        <p14:creationId xmlns:p14="http://schemas.microsoft.com/office/powerpoint/2010/main" val="993860654"/>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86" r:id="rId3"/>
    <p:sldLayoutId id="2147483707" r:id="rId4"/>
    <p:sldLayoutId id="214748370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tx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tx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392">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icrosoft.sharepoint.com/teams/Dynamics365FastTrack/Shared%20Documents/Success%20by%20Design/FO/_draft/Business%20Intelligence%20and%20Analytics%20Design/40%20Samples/ReportingRequirements.xlsx?web=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package" Target="../embeddings/Microsoft_Excel_Worksheet.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fasttrack/?rtc=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microsoft.sharepoint.com/teams/Dynamics365FastTrack/Shared%20Documents/Success%20by%20Design/FO/_draft/Business%20Intelligence%20and%20Analytics%20Design/40%20Samples/ReportingRequirements.xlsx?web=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AAB675F-0E53-4F4A-8014-781B09191E92}"/>
              </a:ext>
              <a:ext uri="{C183D7F6-B498-43B3-948B-1728B52AA6E4}">
                <adec:decorative xmlns:adec="http://schemas.microsoft.com/office/drawing/2017/decorative" val="1"/>
              </a:ext>
            </a:extLst>
          </p:cNvPr>
          <p:cNvGraphicFramePr>
            <a:graphicFrameLocks noChangeAspect="1"/>
          </p:cNvGraphicFramePr>
          <p:nvPr>
            <p:custDataLst>
              <p:tags r:id="rId1"/>
            </p:custDataLst>
            <p:extLst>
              <p:ext uri="{D42A27DB-BD31-4B8C-83A1-F6EECF244321}">
                <p14:modId xmlns:p14="http://schemas.microsoft.com/office/powerpoint/2010/main" val="2354071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1AAB675F-0E53-4F4A-8014-781B09191E9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9C688989-C678-4EEB-A04D-D19F3B124FD8}"/>
              </a:ext>
              <a:ext uri="{C183D7F6-B498-43B3-948B-1728B52AA6E4}">
                <adec:decorative xmlns:adec="http://schemas.microsoft.com/office/drawing/2017/decorative" val="1"/>
              </a:ext>
            </a:extLst>
          </p:cNvPr>
          <p:cNvSpPr/>
          <p:nvPr>
            <p:custDataLst>
              <p:tags r:id="rId2"/>
            </p:custDataLst>
          </p:nvPr>
        </p:nvSpPr>
        <p:spPr bwMode="auto">
          <a:xfrm>
            <a:off x="0" y="0"/>
            <a:ext cx="158750" cy="1587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4200" err="1">
              <a:gradFill>
                <a:gsLst>
                  <a:gs pos="0">
                    <a:srgbClr val="FFFFFF"/>
                  </a:gs>
                  <a:gs pos="100000">
                    <a:srgbClr val="FFFFFF"/>
                  </a:gs>
                </a:gsLst>
                <a:lin ang="5400000" scaled="0"/>
              </a:gradFill>
              <a:latin typeface="Segoe UI Semibold" panose="020B0702040204020203" pitchFamily="34" charset="0"/>
              <a:cs typeface="Segoe UI" panose="020B0502040204020203" pitchFamily="34" charset="0"/>
              <a:sym typeface="Segoe UI Semibold" panose="020B0702040204020203" pitchFamily="34" charset="0"/>
            </a:endParaRPr>
          </a:p>
        </p:txBody>
      </p:sp>
      <p:sp>
        <p:nvSpPr>
          <p:cNvPr id="11" name="Title 1">
            <a:extLst>
              <a:ext uri="{FF2B5EF4-FFF2-40B4-BE49-F238E27FC236}">
                <a16:creationId xmlns:a16="http://schemas.microsoft.com/office/drawing/2014/main" id="{E5BCFD79-ACCF-4415-ABDE-04E18E58FD42}"/>
              </a:ext>
            </a:extLst>
          </p:cNvPr>
          <p:cNvSpPr txBox="1">
            <a:spLocks noGrp="1"/>
          </p:cNvSpPr>
          <p:nvPr>
            <p:ph type="title" idx="4294967295"/>
          </p:nvPr>
        </p:nvSpPr>
        <p:spPr bwMode="auto">
          <a:xfrm>
            <a:off x="267683" y="1119413"/>
            <a:ext cx="5598097" cy="3049409"/>
          </a:xfrm>
          <a:prstGeom prst="rect">
            <a:avLst/>
          </a:prstGeom>
          <a:noFill/>
          <a:ln>
            <a:noFill/>
            <a:prstDash/>
          </a:ln>
          <a:effectLst/>
        </p:spPr>
        <p:txBody>
          <a:bodyPr rot="0" spcFirstLastPara="0" vertOverflow="overflow" horzOverflow="overflow" vert="horz" wrap="square" lIns="146304" tIns="91440" rIns="146304" bIns="91440" numCol="1" spcCol="0" rtlCol="0" fromWordArt="0" anchor="t" anchorCtr="0" forceAA="0" compatLnSpc="1">
            <a:prstTxWarp prst="textNoShape">
              <a:avLst/>
            </a:prstTxWarp>
            <a:noAutofit/>
          </a:bodyPr>
          <a:lstStyle>
            <a:lvl1pPr algn="l" defTabSz="914367" rtl="0" eaLnBrk="1" latinLnBrk="0" hangingPunct="1">
              <a:lnSpc>
                <a:spcPct val="90000"/>
              </a:lnSpc>
              <a:spcBef>
                <a:spcPct val="0"/>
              </a:spcBef>
              <a:buNone/>
              <a:defRPr lang="en-US" sz="4800" b="0" kern="1200" cap="none" spc="-98" baseline="0">
                <a:ln w="3175">
                  <a:noFill/>
                </a:ln>
                <a:solidFill>
                  <a:schemeClr val="bg1"/>
                </a:solidFill>
                <a:effectLst/>
                <a:latin typeface="+mj-lt"/>
                <a:ea typeface="+mn-ea"/>
                <a:cs typeface="Segoe UI" pitchFamily="34" charset="0"/>
              </a:defRPr>
            </a:lvl1pPr>
          </a:lstStyle>
          <a:p>
            <a:pPr>
              <a:lnSpc>
                <a:spcPct val="112000"/>
              </a:lnSpc>
              <a:defRPr/>
            </a:pPr>
            <a:r>
              <a:rPr kumimoji="0" lang="en-US" sz="4200" b="0" i="0" u="none" strike="noStrike" kern="1200" cap="none" spc="-98" normalizeH="0" baseline="0" noProof="0" dirty="0">
                <a:ln w="3175">
                  <a:noFill/>
                </a:ln>
                <a:solidFill>
                  <a:schemeClr val="bg1"/>
                </a:solidFill>
                <a:effectLst/>
                <a:uLnTx/>
                <a:uFillTx/>
                <a:latin typeface="+mj-lt"/>
                <a:ea typeface="+mn-ea"/>
                <a:cs typeface="Segoe UI"/>
              </a:rPr>
              <a:t>Dynamics 365 </a:t>
            </a:r>
            <a:r>
              <a:rPr lang="en-US" sz="4400" dirty="0">
                <a:latin typeface="Segoe UI Semibold" panose="020B0702040204020203" pitchFamily="34" charset="0"/>
              </a:rPr>
              <a:t>Business Intelligence and Analytics Design Workshop</a:t>
            </a:r>
            <a:br>
              <a:rPr lang="en-US" sz="4400" dirty="0">
                <a:latin typeface="Segoe UI Semibold" panose="020B0702040204020203" pitchFamily="34" charset="0"/>
              </a:rPr>
            </a:br>
            <a:endParaRPr kumimoji="0" lang="en-US" sz="4200" b="0" i="0" u="none" strike="noStrike" kern="1200" cap="none" spc="-98" normalizeH="0" baseline="0" noProof="0" dirty="0">
              <a:ln w="3175">
                <a:noFill/>
              </a:ln>
              <a:solidFill>
                <a:schemeClr val="bg1"/>
              </a:solidFill>
              <a:effectLst/>
              <a:uLnTx/>
              <a:uFillTx/>
              <a:latin typeface="+mj-lt"/>
              <a:ea typeface="+mn-ea"/>
              <a:cs typeface="Segoe UI" pitchFamily="34" charset="0"/>
            </a:endParaRPr>
          </a:p>
        </p:txBody>
      </p:sp>
      <p:sp>
        <p:nvSpPr>
          <p:cNvPr id="13" name="Text Placeholder 2">
            <a:extLst>
              <a:ext uri="{FF2B5EF4-FFF2-40B4-BE49-F238E27FC236}">
                <a16:creationId xmlns:a16="http://schemas.microsoft.com/office/drawing/2014/main" id="{5865844A-B378-4D24-B7F0-B5D3709F5455}"/>
              </a:ext>
            </a:extLst>
          </p:cNvPr>
          <p:cNvSpPr txBox="1">
            <a:spLocks/>
          </p:cNvSpPr>
          <p:nvPr/>
        </p:nvSpPr>
        <p:spPr bwMode="auto">
          <a:xfrm>
            <a:off x="394683" y="5852794"/>
            <a:ext cx="4677342" cy="617302"/>
          </a:xfrm>
          <a:prstGeom prst="rect">
            <a:avLst/>
          </a:prstGeom>
        </p:spPr>
        <p:txBody>
          <a:bodyPr vert="horz" wrap="square" lIns="146304" tIns="109728" rIns="146304" bIns="109728" rtlCol="0" anchor="t">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sz="3200" kern="1200" spc="0" baseline="0">
                <a:solidFill>
                  <a:schemeClr val="bg1"/>
                </a:solidFill>
                <a:latin typeface="+mn-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tx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tx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ea typeface="+mn-lt"/>
                <a:cs typeface="+mn-lt"/>
              </a:rPr>
              <a:t>24 August 2021</a:t>
            </a:r>
            <a:endParaRPr lang="en-US" sz="2800" dirty="0"/>
          </a:p>
          <a:p>
            <a:endParaRPr lang="en-US" sz="2000" dirty="0">
              <a:cs typeface="Segoe UI Light" panose="020B0502040204020203" pitchFamily="34" charset="0"/>
            </a:endParaRPr>
          </a:p>
        </p:txBody>
      </p:sp>
      <p:sp>
        <p:nvSpPr>
          <p:cNvPr id="3" name="Text Placeholder 2">
            <a:extLst>
              <a:ext uri="{FF2B5EF4-FFF2-40B4-BE49-F238E27FC236}">
                <a16:creationId xmlns:a16="http://schemas.microsoft.com/office/drawing/2014/main" id="{D96BB500-A039-4540-A84E-8645C15FD62D}"/>
              </a:ext>
            </a:extLst>
          </p:cNvPr>
          <p:cNvSpPr>
            <a:spLocks noGrp="1"/>
          </p:cNvSpPr>
          <p:nvPr>
            <p:ph type="body" sz="quarter" idx="14"/>
          </p:nvPr>
        </p:nvSpPr>
        <p:spPr>
          <a:xfrm>
            <a:off x="394683" y="4705980"/>
            <a:ext cx="5826717" cy="715107"/>
          </a:xfrm>
        </p:spPr>
        <p:txBody>
          <a:bodyPr/>
          <a:lstStyle/>
          <a:p>
            <a:endParaRPr lang="en-US" dirty="0"/>
          </a:p>
        </p:txBody>
      </p:sp>
    </p:spTree>
    <p:extLst>
      <p:ext uri="{BB962C8B-B14F-4D97-AF65-F5344CB8AC3E}">
        <p14:creationId xmlns:p14="http://schemas.microsoft.com/office/powerpoint/2010/main" val="330035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BI &amp; Reporting Project Plan </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BI &amp; reporting project activities with respect to overall implementation of project plan.</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a:solidFill>
                  <a:srgbClr val="505050"/>
                </a:solidFill>
                <a:highlight>
                  <a:srgbClr val="FFFF00"/>
                </a:highlight>
                <a:latin typeface="Segoe UI" panose="020B0502040204020203" pitchFamily="34" charset="0"/>
              </a:rPr>
              <a:t>Please provide task details for reporting and BI related items. Please describe here or provide detailed project plan as relevant.  </a:t>
            </a:r>
            <a:r>
              <a:rPr lang="en-GB" sz="1600" b="0" i="0" u="none" strike="noStrike">
                <a:solidFill>
                  <a:srgbClr val="505050"/>
                </a:solidFill>
                <a:effectLst/>
                <a:highlight>
                  <a:srgbClr val="FFFF00"/>
                </a:highlight>
                <a:latin typeface="Segoe UI" panose="020B0502040204020203" pitchFamily="34" charset="0"/>
              </a:rPr>
              <a:t>​</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120263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Requirements and Fit Gaps</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reporting requirement and fit gaps. </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hlinkClick r:id="rId3"/>
            <a:extLst>
              <a:ext uri="{FF2B5EF4-FFF2-40B4-BE49-F238E27FC236}">
                <a16:creationId xmlns:a16="http://schemas.microsoft.com/office/drawing/2014/main" id="{9A3A42AD-9245-4AFB-9483-C03A6B5A9A5C}"/>
              </a:ext>
            </a:extLst>
          </p:cNvPr>
          <p:cNvSpPr/>
          <p:nvPr/>
        </p:nvSpPr>
        <p:spPr>
          <a:xfrm>
            <a:off x="457200" y="2260290"/>
            <a:ext cx="11277600" cy="39322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a:solidFill>
                  <a:srgbClr val="505050"/>
                </a:solidFill>
                <a:highlight>
                  <a:srgbClr val="FFFF00"/>
                </a:highlight>
                <a:latin typeface="Segoe UI" panose="020B0502040204020203" pitchFamily="34" charset="0"/>
              </a:rPr>
              <a:t>Please provide the detailed list of BI and reporting requirements and fit gap analysis. You can use sample bellow to prepare and provide the details.</a:t>
            </a: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graphicFrame>
        <p:nvGraphicFramePr>
          <p:cNvPr id="4" name="Object 3">
            <a:extLst>
              <a:ext uri="{FF2B5EF4-FFF2-40B4-BE49-F238E27FC236}">
                <a16:creationId xmlns:a16="http://schemas.microsoft.com/office/drawing/2014/main" id="{0A129B0B-4A50-4C77-8DD0-1DD687A0835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50095920"/>
              </p:ext>
            </p:extLst>
          </p:nvPr>
        </p:nvGraphicFramePr>
        <p:xfrm>
          <a:off x="5894388" y="3405188"/>
          <a:ext cx="1179512" cy="2389187"/>
        </p:xfrm>
        <a:graphic>
          <a:graphicData uri="http://schemas.openxmlformats.org/presentationml/2006/ole">
            <mc:AlternateContent xmlns:mc="http://schemas.openxmlformats.org/markup-compatibility/2006">
              <mc:Choice xmlns:v="urn:schemas-microsoft-com:vml" Requires="v">
                <p:oleObj name="Worksheet" showAsIcon="1" r:id="rId4" imgW="388440" imgH="787320" progId="Excel.Sheet.12">
                  <p:embed/>
                </p:oleObj>
              </mc:Choice>
              <mc:Fallback>
                <p:oleObj name="Worksheet" showAsIcon="1" r:id="rId4" imgW="388440" imgH="787320" progId="Excel.Sheet.12">
                  <p:embed/>
                  <p:pic>
                    <p:nvPicPr>
                      <p:cNvPr id="4" name="Object 3">
                        <a:extLst>
                          <a:ext uri="{FF2B5EF4-FFF2-40B4-BE49-F238E27FC236}">
                            <a16:creationId xmlns:a16="http://schemas.microsoft.com/office/drawing/2014/main" id="{0A129B0B-4A50-4C77-8DD0-1DD687A08358}"/>
                          </a:ext>
                        </a:extLst>
                      </p:cNvPr>
                      <p:cNvPicPr/>
                      <p:nvPr/>
                    </p:nvPicPr>
                    <p:blipFill>
                      <a:blip r:embed="rId5"/>
                      <a:stretch>
                        <a:fillRect/>
                      </a:stretch>
                    </p:blipFill>
                    <p:spPr>
                      <a:xfrm>
                        <a:off x="5894388" y="3405188"/>
                        <a:ext cx="1179512" cy="2389187"/>
                      </a:xfrm>
                      <a:prstGeom prst="rect">
                        <a:avLst/>
                      </a:prstGeom>
                    </p:spPr>
                  </p:pic>
                </p:oleObj>
              </mc:Fallback>
            </mc:AlternateContent>
          </a:graphicData>
        </a:graphic>
      </p:graphicFrame>
    </p:spTree>
    <p:extLst>
      <p:ext uri="{BB962C8B-B14F-4D97-AF65-F5344CB8AC3E}">
        <p14:creationId xmlns:p14="http://schemas.microsoft.com/office/powerpoint/2010/main" val="1018732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2179058"/>
          </a:xfrm>
        </p:spPr>
        <p:txBody>
          <a:bodyPr/>
          <a:lstStyle/>
          <a:p>
            <a:r>
              <a:rPr lang="en-US" sz="7200">
                <a:solidFill>
                  <a:schemeClr val="tx1"/>
                </a:solidFill>
                <a:latin typeface="Segoe UI" panose="020B0502040204020203" pitchFamily="34" charset="0"/>
                <a:cs typeface="Times New Roman" panose="02020603050405020304" pitchFamily="18" charset="0"/>
              </a:rPr>
              <a:t>BI &amp; Reporting Solution Strategy</a:t>
            </a:r>
          </a:p>
        </p:txBody>
      </p:sp>
    </p:spTree>
    <p:extLst>
      <p:ext uri="{BB962C8B-B14F-4D97-AF65-F5344CB8AC3E}">
        <p14:creationId xmlns:p14="http://schemas.microsoft.com/office/powerpoint/2010/main" val="374463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Self-Serve Reporting</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solution strategies for self-serve reporting requirements.</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fontAlgn="base"/>
            <a:r>
              <a:rPr lang="en-GB" sz="1600">
                <a:solidFill>
                  <a:srgbClr val="505050"/>
                </a:solidFill>
                <a:highlight>
                  <a:srgbClr val="FFFF00"/>
                </a:highlight>
                <a:latin typeface="Segoe UI" panose="020B0502040204020203" pitchFamily="34" charset="0"/>
              </a:rPr>
              <a:t>Solution strategy to solve self-serve reporting requirements. </a:t>
            </a:r>
            <a:r>
              <a:rPr lang="en-US" sz="1600">
                <a:solidFill>
                  <a:srgbClr val="505050"/>
                </a:solidFill>
                <a:highlight>
                  <a:srgbClr val="FFFF00"/>
                </a:highlight>
                <a:latin typeface="Segoe UI" panose="020B0502040204020203" pitchFamily="34" charset="0"/>
              </a:rPr>
              <a:t>Native Controls (Dashboards, views, charts, embedded PBI, etc.)</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309594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Operational Reporting</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solution strategies for operational reporting requirements.</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b="0" i="0" u="none" strike="noStrike">
                <a:solidFill>
                  <a:srgbClr val="505050"/>
                </a:solidFill>
                <a:effectLst/>
                <a:highlight>
                  <a:srgbClr val="FFFF00"/>
                </a:highlight>
                <a:latin typeface="Segoe UI" panose="020B0502040204020203" pitchFamily="34" charset="0"/>
              </a:rPr>
              <a:t>Provide details related to operational reporting solution strategy for operational reports that are identified as gap..​</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197370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dirty="0">
                <a:solidFill>
                  <a:schemeClr val="tx1"/>
                </a:solidFill>
              </a:rPr>
              <a:t>Regulatory and Financial Reporting (F&amp;O)</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578639"/>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solution strategies for operational reporting requirements related to business documents, regulatory reporting and financial reporting.</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p>
          <a:p>
            <a:pPr algn="ctr"/>
            <a:r>
              <a:rPr lang="en-US" sz="1600" i="1">
                <a:solidFill>
                  <a:schemeClr val="tx1"/>
                </a:solidFill>
                <a:highlight>
                  <a:srgbClr val="FFFF00"/>
                </a:highlight>
              </a:rPr>
              <a:t>Provide details around solution strategy to solve Finance and Operations Apps specific operational reporting such as  regulatory and financial reporting requirements.  </a:t>
            </a:r>
            <a:endParaRPr lang="en-GB" sz="1600">
              <a:solidFill>
                <a:schemeClr val="tx1"/>
              </a:solidFill>
            </a:endParaRP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875196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dirty="0">
                <a:solidFill>
                  <a:schemeClr val="tx1"/>
                </a:solidFill>
              </a:rPr>
              <a:t>Printing Strategy (F&amp;O)</a:t>
            </a:r>
            <a:endParaRPr lang="en-US" sz="4000" dirty="0">
              <a:solidFill>
                <a:schemeClr val="tx1"/>
              </a:solidFill>
            </a:endParaRP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requirement and solution strategies for printing.</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a:solidFill>
                  <a:srgbClr val="505050"/>
                </a:solidFill>
                <a:highlight>
                  <a:srgbClr val="FFFF00"/>
                </a:highlight>
                <a:latin typeface="Segoe UI" panose="020B0502040204020203" pitchFamily="34" charset="0"/>
              </a:rPr>
              <a:t>Provide details on requirement and solution strategies related to business documents,  warehouse and production execution label printing and other printing requirements. </a:t>
            </a: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2653685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a:solidFill>
                  <a:schemeClr val="tx1"/>
                </a:solidFill>
              </a:rPr>
              <a:t>Strategic</a:t>
            </a:r>
            <a:r>
              <a:rPr lang="en-US" sz="4000">
                <a:solidFill>
                  <a:schemeClr val="tx1"/>
                </a:solidFill>
              </a:rPr>
              <a:t> Reporting</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solution strategies for strategic reporting requirements.</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b="0" i="0" u="none" strike="noStrike">
                <a:solidFill>
                  <a:srgbClr val="505050"/>
                </a:solidFill>
                <a:effectLst/>
                <a:highlight>
                  <a:srgbClr val="FFFF00"/>
                </a:highlight>
                <a:latin typeface="Segoe UI" panose="020B0502040204020203" pitchFamily="34" charset="0"/>
              </a:rPr>
              <a:t>Provide details related to </a:t>
            </a:r>
            <a:r>
              <a:rPr lang="en-GB" sz="1600">
                <a:solidFill>
                  <a:srgbClr val="505050"/>
                </a:solidFill>
                <a:highlight>
                  <a:srgbClr val="FFFF00"/>
                </a:highlight>
                <a:latin typeface="Segoe UI" panose="020B0502040204020203" pitchFamily="34" charset="0"/>
              </a:rPr>
              <a:t>strategic</a:t>
            </a:r>
            <a:r>
              <a:rPr lang="en-GB" sz="1600" b="0" i="0" u="none" strike="noStrike">
                <a:solidFill>
                  <a:srgbClr val="505050"/>
                </a:solidFill>
                <a:effectLst/>
                <a:highlight>
                  <a:srgbClr val="FFFF00"/>
                </a:highlight>
                <a:latin typeface="Segoe UI" panose="020B0502040204020203" pitchFamily="34" charset="0"/>
              </a:rPr>
              <a:t> reporting solution strategy for </a:t>
            </a:r>
            <a:r>
              <a:rPr lang="en-GB" sz="1600">
                <a:solidFill>
                  <a:srgbClr val="505050"/>
                </a:solidFill>
                <a:highlight>
                  <a:srgbClr val="FFFF00"/>
                </a:highlight>
                <a:latin typeface="Segoe UI" panose="020B0502040204020203" pitchFamily="34" charset="0"/>
              </a:rPr>
              <a:t>example KPIs, trends or in-depth data analysis</a:t>
            </a:r>
            <a:r>
              <a:rPr lang="en-GB" sz="1600" b="0" i="0" u="none" strike="noStrike">
                <a:solidFill>
                  <a:srgbClr val="505050"/>
                </a:solidFill>
                <a:effectLst/>
                <a:highlight>
                  <a:srgbClr val="FFFF00"/>
                </a:highlight>
                <a:latin typeface="Segoe UI" panose="020B0502040204020203" pitchFamily="34" charset="0"/>
              </a:rPr>
              <a:t>. </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770204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Data Security</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cs typeface="Segoe UI"/>
              </a:rPr>
              <a:t>Data security requirements and solution strategy.</a:t>
            </a:r>
            <a:endParaRPr lang="en-US" sz="1600">
              <a:solidFill>
                <a:schemeClr val="tx1"/>
              </a:solidFill>
              <a:highlight>
                <a:srgbClr val="FFFF00"/>
              </a:highlight>
              <a:cs typeface="Segoe UI"/>
            </a:endParaRP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b="0" i="0" u="none" strike="noStrike">
                <a:solidFill>
                  <a:srgbClr val="505050"/>
                </a:solidFill>
                <a:effectLst/>
                <a:highlight>
                  <a:srgbClr val="FFFF00"/>
                </a:highlight>
                <a:latin typeface="Segoe UI" panose="020B0502040204020203" pitchFamily="34" charset="0"/>
              </a:rPr>
              <a:t>Provide </a:t>
            </a:r>
            <a:r>
              <a:rPr lang="en-GB" sz="1600">
                <a:solidFill>
                  <a:srgbClr val="505050"/>
                </a:solidFill>
                <a:highlight>
                  <a:srgbClr val="FFFF00"/>
                </a:highlight>
                <a:latin typeface="Segoe UI" panose="020B0502040204020203" pitchFamily="34" charset="0"/>
              </a:rPr>
              <a:t>requirements and solution approach towards data security related requirements</a:t>
            </a:r>
            <a:r>
              <a:rPr lang="en-GB" sz="1600" b="0" i="0" u="none" strike="noStrike">
                <a:solidFill>
                  <a:srgbClr val="505050"/>
                </a:solidFill>
                <a:effectLst/>
                <a:highlight>
                  <a:srgbClr val="FFFF00"/>
                </a:highlight>
                <a:latin typeface="Segoe UI" panose="020B0502040204020203" pitchFamily="34" charset="0"/>
              </a:rPr>
              <a:t>.​</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1516412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GB"/>
              <a:t>Q&amp;A</a:t>
            </a:r>
          </a:p>
        </p:txBody>
      </p:sp>
      <p:sp>
        <p:nvSpPr>
          <p:cNvPr id="18" name="Rectangle 17">
            <a:extLst>
              <a:ext uri="{FF2B5EF4-FFF2-40B4-BE49-F238E27FC236}">
                <a16:creationId xmlns:a16="http://schemas.microsoft.com/office/drawing/2014/main" id="{9E0DB5B5-71CC-4A82-83C7-4427225E89B4}"/>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Brief Q&amp;A to discuss any additional topic areas.</a:t>
            </a:r>
          </a:p>
        </p:txBody>
      </p:sp>
      <p:grpSp>
        <p:nvGrpSpPr>
          <p:cNvPr id="19" name="Group 18">
            <a:extLst>
              <a:ext uri="{FF2B5EF4-FFF2-40B4-BE49-F238E27FC236}">
                <a16:creationId xmlns:a16="http://schemas.microsoft.com/office/drawing/2014/main" id="{369EA57D-195B-4FC2-A16F-1D98E98E9A6D}"/>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20" name="Freeform: Shape 19">
              <a:extLst>
                <a:ext uri="{FF2B5EF4-FFF2-40B4-BE49-F238E27FC236}">
                  <a16:creationId xmlns:a16="http://schemas.microsoft.com/office/drawing/2014/main" id="{6D5F158D-72EA-4FD7-9A32-476745931B0D}"/>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Graphic 77">
              <a:extLst>
                <a:ext uri="{FF2B5EF4-FFF2-40B4-BE49-F238E27FC236}">
                  <a16:creationId xmlns:a16="http://schemas.microsoft.com/office/drawing/2014/main" id="{3CA31C58-F974-4272-8468-1BE1EE27E619}"/>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8" name="Rectangle 37">
            <a:extLst>
              <a:ext uri="{FF2B5EF4-FFF2-40B4-BE49-F238E27FC236}">
                <a16:creationId xmlns:a16="http://schemas.microsoft.com/office/drawing/2014/main" id="{54FDBA81-4E94-4312-93CB-C497C8DC0C5E}"/>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questions and follow up actions</a:t>
            </a:r>
          </a:p>
        </p:txBody>
      </p:sp>
      <p:sp>
        <p:nvSpPr>
          <p:cNvPr id="9" name="Rectangle 8">
            <a:extLst>
              <a:ext uri="{FF2B5EF4-FFF2-40B4-BE49-F238E27FC236}">
                <a16:creationId xmlns:a16="http://schemas.microsoft.com/office/drawing/2014/main" id="{7BCE2C40-90DB-4FC2-953D-507B8E0183F5}"/>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85563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rPr>
              <a:t>Introductions</a:t>
            </a:r>
          </a:p>
        </p:txBody>
      </p:sp>
    </p:spTree>
    <p:extLst>
      <p:ext uri="{BB962C8B-B14F-4D97-AF65-F5344CB8AC3E}">
        <p14:creationId xmlns:p14="http://schemas.microsoft.com/office/powerpoint/2010/main" val="18572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dirty="0"/>
              <a:t>Next Steps</a:t>
            </a:r>
          </a:p>
        </p:txBody>
      </p:sp>
      <p:sp>
        <p:nvSpPr>
          <p:cNvPr id="26" name="Rectangle 25">
            <a:extLst>
              <a:ext uri="{FF2B5EF4-FFF2-40B4-BE49-F238E27FC236}">
                <a16:creationId xmlns:a16="http://schemas.microsoft.com/office/drawing/2014/main" id="{3EE3908A-E7B2-4491-9919-73E1BE3FA993}"/>
              </a:ext>
            </a:extLst>
          </p:cNvPr>
          <p:cNvSpPr/>
          <p:nvPr/>
        </p:nvSpPr>
        <p:spPr>
          <a:xfrm>
            <a:off x="506804" y="1895261"/>
            <a:ext cx="6168633"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548640" rtlCol="0" anchor="ctr"/>
          <a:lstStyle/>
          <a:p>
            <a:r>
              <a:rPr lang="en-US" sz="1600">
                <a:solidFill>
                  <a:schemeClr val="tx1"/>
                </a:solidFill>
              </a:rPr>
              <a:t>Discuss next steps and action items.</a:t>
            </a:r>
          </a:p>
        </p:txBody>
      </p:sp>
      <p:grpSp>
        <p:nvGrpSpPr>
          <p:cNvPr id="28" name="Group 27">
            <a:extLst>
              <a:ext uri="{FF2B5EF4-FFF2-40B4-BE49-F238E27FC236}">
                <a16:creationId xmlns:a16="http://schemas.microsoft.com/office/drawing/2014/main" id="{5EB24ABA-7791-4106-98DF-BC19E22E4C94}"/>
              </a:ext>
              <a:ext uri="{C183D7F6-B498-43B3-948B-1728B52AA6E4}">
                <adec:decorative xmlns:adec="http://schemas.microsoft.com/office/drawing/2017/decorative" val="1"/>
              </a:ext>
            </a:extLst>
          </p:cNvPr>
          <p:cNvGrpSpPr/>
          <p:nvPr/>
        </p:nvGrpSpPr>
        <p:grpSpPr>
          <a:xfrm>
            <a:off x="457200" y="1993398"/>
            <a:ext cx="326112" cy="326112"/>
            <a:chOff x="115497" y="1864737"/>
            <a:chExt cx="461744" cy="461744"/>
          </a:xfrm>
          <a:solidFill>
            <a:schemeClr val="tx2"/>
          </a:solidFill>
        </p:grpSpPr>
        <p:sp>
          <p:nvSpPr>
            <p:cNvPr id="29" name="Freeform: Shape 28">
              <a:extLst>
                <a:ext uri="{FF2B5EF4-FFF2-40B4-BE49-F238E27FC236}">
                  <a16:creationId xmlns:a16="http://schemas.microsoft.com/office/drawing/2014/main" id="{D6BC7BB6-3E3D-4013-9223-2902E1AC58E3}"/>
                </a:ext>
              </a:extLst>
            </p:cNvPr>
            <p:cNvSpPr/>
            <p:nvPr/>
          </p:nvSpPr>
          <p:spPr bwMode="auto">
            <a:xfrm>
              <a:off x="115497" y="1864737"/>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0" name="Graphic 77">
              <a:extLst>
                <a:ext uri="{FF2B5EF4-FFF2-40B4-BE49-F238E27FC236}">
                  <a16:creationId xmlns:a16="http://schemas.microsoft.com/office/drawing/2014/main" id="{7945BD11-124E-4F10-9642-9099F23D22A4}"/>
                </a:ext>
              </a:extLst>
            </p:cNvPr>
            <p:cNvSpPr/>
            <p:nvPr/>
          </p:nvSpPr>
          <p:spPr>
            <a:xfrm>
              <a:off x="230796" y="2004258"/>
              <a:ext cx="243074" cy="175239"/>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sp>
        <p:nvSpPr>
          <p:cNvPr id="31" name="Rectangle 30">
            <a:extLst>
              <a:ext uri="{FF2B5EF4-FFF2-40B4-BE49-F238E27FC236}">
                <a16:creationId xmlns:a16="http://schemas.microsoft.com/office/drawing/2014/main" id="{A35E9EE8-3792-4935-BDF4-3CC3B6FBB0A0}"/>
              </a:ext>
            </a:extLst>
          </p:cNvPr>
          <p:cNvSpPr/>
          <p:nvPr/>
        </p:nvSpPr>
        <p:spPr>
          <a:xfrm>
            <a:off x="6810998" y="1895262"/>
            <a:ext cx="4923802" cy="46198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a:solidFill>
                  <a:schemeClr val="tx1"/>
                </a:solidFill>
              </a:rPr>
              <a:t>List next steps and action items</a:t>
            </a:r>
          </a:p>
        </p:txBody>
      </p:sp>
      <p:sp>
        <p:nvSpPr>
          <p:cNvPr id="9" name="Rectangle 8">
            <a:extLst>
              <a:ext uri="{FF2B5EF4-FFF2-40B4-BE49-F238E27FC236}">
                <a16:creationId xmlns:a16="http://schemas.microsoft.com/office/drawing/2014/main" id="{87A46D8A-4DC1-4337-8C6F-46DCD83BAF11}"/>
              </a:ext>
            </a:extLst>
          </p:cNvPr>
          <p:cNvSpPr/>
          <p:nvPr/>
        </p:nvSpPr>
        <p:spPr>
          <a:xfrm>
            <a:off x="8419249" y="0"/>
            <a:ext cx="3772751"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Tree>
    <p:extLst>
      <p:ext uri="{BB962C8B-B14F-4D97-AF65-F5344CB8AC3E}">
        <p14:creationId xmlns:p14="http://schemas.microsoft.com/office/powerpoint/2010/main" val="2633977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Success by Design</a:t>
            </a:r>
          </a:p>
        </p:txBody>
      </p:sp>
      <p:sp>
        <p:nvSpPr>
          <p:cNvPr id="51" name="Rectangle 50">
            <a:extLst>
              <a:ext uri="{FF2B5EF4-FFF2-40B4-BE49-F238E27FC236}">
                <a16:creationId xmlns:a16="http://schemas.microsoft.com/office/drawing/2014/main" id="{45E8027B-C103-4522-8B97-572E1A99FAF9}"/>
              </a:ext>
            </a:extLst>
          </p:cNvPr>
          <p:cNvSpPr/>
          <p:nvPr/>
        </p:nvSpPr>
        <p:spPr>
          <a:xfrm>
            <a:off x="435763" y="6183201"/>
            <a:ext cx="4717453" cy="307777"/>
          </a:xfrm>
          <a:prstGeom prst="rect">
            <a:avLst/>
          </a:prstGeom>
          <a:noFill/>
        </p:spPr>
        <p:txBody>
          <a:bodyPr wrap="square" lIns="0">
            <a:spAutoFit/>
          </a:bodyPr>
          <a:lstStyle/>
          <a:p>
            <a:pPr defTabSz="895698">
              <a:defRPr/>
            </a:pPr>
            <a:r>
              <a:rPr lang="en-US" sz="1400" kern="0">
                <a:solidFill>
                  <a:schemeClr val="accent2"/>
                </a:solidFill>
                <a:latin typeface="Segoe UI Semibold" panose="020B0702040204020203" pitchFamily="34" charset="0"/>
                <a:cs typeface="Segoe UI Semibold" panose="020B0702040204020203" pitchFamily="34" charset="0"/>
                <a:hlinkClick r:id="rId3">
                  <a:extLst>
                    <a:ext uri="{A12FA001-AC4F-418D-AE19-62706E023703}">
                      <ahyp:hlinkClr xmlns:ahyp="http://schemas.microsoft.com/office/drawing/2018/hyperlinkcolor" val="tx"/>
                    </a:ext>
                  </a:extLst>
                </a:hlinkClick>
              </a:rPr>
              <a:t>FastTrack.microsoft.com</a:t>
            </a:r>
            <a:endParaRPr lang="en-US" sz="1400" kern="0">
              <a:solidFill>
                <a:schemeClr val="accent2"/>
              </a:solidFill>
              <a:latin typeface="Segoe UI Semibold" panose="020B0702040204020203" pitchFamily="34" charset="0"/>
              <a:cs typeface="Segoe UI Semibold" panose="020B0702040204020203" pitchFamily="34" charset="0"/>
            </a:endParaRPr>
          </a:p>
        </p:txBody>
      </p:sp>
      <p:sp>
        <p:nvSpPr>
          <p:cNvPr id="21" name="Rectangle 20">
            <a:extLst>
              <a:ext uri="{FF2B5EF4-FFF2-40B4-BE49-F238E27FC236}">
                <a16:creationId xmlns:a16="http://schemas.microsoft.com/office/drawing/2014/main" id="{15247862-C2AD-40E7-960A-592F6E2A2B27}"/>
              </a:ext>
            </a:extLst>
          </p:cNvPr>
          <p:cNvSpPr/>
          <p:nvPr/>
        </p:nvSpPr>
        <p:spPr>
          <a:xfrm>
            <a:off x="321594" y="919470"/>
            <a:ext cx="11431531" cy="461665"/>
          </a:xfrm>
          <a:prstGeom prst="rect">
            <a:avLst/>
          </a:prstGeom>
        </p:spPr>
        <p:txBody>
          <a:bodyPr wrap="square">
            <a:spAutoFit/>
          </a:bodyPr>
          <a:lstStyle/>
          <a:p>
            <a:r>
              <a:rPr lang="en-US" sz="2400">
                <a:ln w="3175">
                  <a:noFill/>
                </a:ln>
                <a:cs typeface="Segoe UI" pitchFamily="34" charset="0"/>
              </a:rPr>
              <a:t>Our success framework</a:t>
            </a:r>
          </a:p>
        </p:txBody>
      </p:sp>
      <p:cxnSp>
        <p:nvCxnSpPr>
          <p:cNvPr id="108" name="Straight Connector 107">
            <a:extLst>
              <a:ext uri="{FF2B5EF4-FFF2-40B4-BE49-F238E27FC236}">
                <a16:creationId xmlns:a16="http://schemas.microsoft.com/office/drawing/2014/main" id="{940BDD52-E2E4-4BED-B0C7-A59AAC352D97}"/>
              </a:ext>
              <a:ext uri="{C183D7F6-B498-43B3-948B-1728B52AA6E4}">
                <adec:decorative xmlns:adec="http://schemas.microsoft.com/office/drawing/2017/decorative" val="1"/>
              </a:ext>
            </a:extLst>
          </p:cNvPr>
          <p:cNvCxnSpPr>
            <a:cxnSpLocks/>
          </p:cNvCxnSpPr>
          <p:nvPr/>
        </p:nvCxnSpPr>
        <p:spPr>
          <a:xfrm>
            <a:off x="1471632" y="2527636"/>
            <a:ext cx="5538304" cy="0"/>
          </a:xfrm>
          <a:prstGeom prst="line">
            <a:avLst/>
          </a:prstGeom>
          <a:noFill/>
          <a:ln w="3175">
            <a:solidFill>
              <a:schemeClr val="bg1">
                <a:lumMod val="85000"/>
              </a:schemeClr>
            </a:solidFill>
            <a:prstDash val="dash"/>
          </a:ln>
        </p:spPr>
      </p:cxnSp>
      <p:cxnSp>
        <p:nvCxnSpPr>
          <p:cNvPr id="110" name="Straight Connector 109">
            <a:extLst>
              <a:ext uri="{FF2B5EF4-FFF2-40B4-BE49-F238E27FC236}">
                <a16:creationId xmlns:a16="http://schemas.microsoft.com/office/drawing/2014/main" id="{5620C0C8-DA0B-4BA3-AC09-84734C8E8B5C}"/>
              </a:ext>
              <a:ext uri="{C183D7F6-B498-43B3-948B-1728B52AA6E4}">
                <adec:decorative xmlns:adec="http://schemas.microsoft.com/office/drawing/2017/decorative" val="1"/>
              </a:ext>
            </a:extLst>
          </p:cNvPr>
          <p:cNvCxnSpPr>
            <a:cxnSpLocks/>
          </p:cNvCxnSpPr>
          <p:nvPr/>
        </p:nvCxnSpPr>
        <p:spPr>
          <a:xfrm>
            <a:off x="1471632" y="4541454"/>
            <a:ext cx="5538304" cy="0"/>
          </a:xfrm>
          <a:prstGeom prst="line">
            <a:avLst/>
          </a:prstGeom>
          <a:noFill/>
          <a:ln w="3175">
            <a:solidFill>
              <a:schemeClr val="bg1">
                <a:lumMod val="85000"/>
              </a:schemeClr>
            </a:solidFill>
            <a:prstDash val="dash"/>
          </a:ln>
        </p:spPr>
      </p:cxnSp>
      <p:grpSp>
        <p:nvGrpSpPr>
          <p:cNvPr id="18" name="Group 17">
            <a:extLst>
              <a:ext uri="{FF2B5EF4-FFF2-40B4-BE49-F238E27FC236}">
                <a16:creationId xmlns:a16="http://schemas.microsoft.com/office/drawing/2014/main" id="{D93D151E-1C7E-41D3-B466-850E279D563C}"/>
              </a:ext>
              <a:ext uri="{C183D7F6-B498-43B3-948B-1728B52AA6E4}">
                <adec:decorative xmlns:adec="http://schemas.microsoft.com/office/drawing/2017/decorative" val="1"/>
              </a:ext>
            </a:extLst>
          </p:cNvPr>
          <p:cNvGrpSpPr/>
          <p:nvPr/>
        </p:nvGrpSpPr>
        <p:grpSpPr>
          <a:xfrm>
            <a:off x="1438293" y="2678397"/>
            <a:ext cx="5514791" cy="1689296"/>
            <a:chOff x="1501140" y="2848018"/>
            <a:chExt cx="5775960" cy="1723170"/>
          </a:xfrm>
        </p:grpSpPr>
        <p:sp>
          <p:nvSpPr>
            <p:cNvPr id="13" name="Rectangle 12">
              <a:extLst>
                <a:ext uri="{FF2B5EF4-FFF2-40B4-BE49-F238E27FC236}">
                  <a16:creationId xmlns:a16="http://schemas.microsoft.com/office/drawing/2014/main" id="{DF55EDC2-5401-438D-A6F5-08071D2628F2}"/>
                </a:ext>
              </a:extLst>
            </p:cNvPr>
            <p:cNvSpPr/>
            <p:nvPr/>
          </p:nvSpPr>
          <p:spPr>
            <a:xfrm>
              <a:off x="1501140" y="2848018"/>
              <a:ext cx="5775960" cy="7316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The framework is designed around three core principles </a:t>
              </a:r>
            </a:p>
          </p:txBody>
        </p:sp>
        <p:sp>
          <p:nvSpPr>
            <p:cNvPr id="14" name="Rectangle 13">
              <a:extLst>
                <a:ext uri="{FF2B5EF4-FFF2-40B4-BE49-F238E27FC236}">
                  <a16:creationId xmlns:a16="http://schemas.microsoft.com/office/drawing/2014/main" id="{37575196-25AE-42C2-A5B1-7F6C4F348016}"/>
                </a:ext>
              </a:extLst>
            </p:cNvPr>
            <p:cNvSpPr/>
            <p:nvPr/>
          </p:nvSpPr>
          <p:spPr>
            <a:xfrm>
              <a:off x="1592580" y="3581201"/>
              <a:ext cx="5684520" cy="989987"/>
            </a:xfrm>
            <a:prstGeom prst="rect">
              <a:avLst/>
            </a:prstGeom>
            <a:noFill/>
            <a:ln>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spAutoFit/>
            </a:bodyPr>
            <a:lstStyle/>
            <a:p>
              <a:pPr marL="224097" lvl="1" indent="-224097" defTabSz="610041">
                <a:spcBef>
                  <a:spcPct val="0"/>
                </a:spcBef>
                <a:spcAft>
                  <a:spcPts val="588"/>
                </a:spcAft>
                <a:buChar char="•"/>
              </a:pPr>
              <a:r>
                <a:rPr lang="en-US" sz="1765">
                  <a:solidFill>
                    <a:schemeClr val="tx1"/>
                  </a:solidFill>
                </a:rPr>
                <a:t>Early Discovery</a:t>
              </a:r>
            </a:p>
            <a:p>
              <a:pPr marL="224097" lvl="1" indent="-224097" defTabSz="610041">
                <a:spcBef>
                  <a:spcPct val="0"/>
                </a:spcBef>
                <a:spcAft>
                  <a:spcPts val="588"/>
                </a:spcAft>
                <a:buChar char="•"/>
              </a:pPr>
              <a:r>
                <a:rPr lang="en-US" sz="1765">
                  <a:solidFill>
                    <a:schemeClr val="tx1"/>
                  </a:solidFill>
                </a:rPr>
                <a:t>Proactive Guidance </a:t>
              </a:r>
            </a:p>
            <a:p>
              <a:pPr marL="224097" lvl="1" indent="-224097" defTabSz="610041">
                <a:spcBef>
                  <a:spcPct val="0"/>
                </a:spcBef>
                <a:spcAft>
                  <a:spcPts val="588"/>
                </a:spcAft>
                <a:buChar char="•"/>
              </a:pPr>
              <a:r>
                <a:rPr lang="en-US" sz="1765">
                  <a:solidFill>
                    <a:schemeClr val="tx1"/>
                  </a:solidFill>
                </a:rPr>
                <a:t>Predictable Success</a:t>
              </a:r>
            </a:p>
          </p:txBody>
        </p:sp>
      </p:grpSp>
      <p:sp>
        <p:nvSpPr>
          <p:cNvPr id="52" name="Oval 51">
            <a:extLst>
              <a:ext uri="{FF2B5EF4-FFF2-40B4-BE49-F238E27FC236}">
                <a16:creationId xmlns:a16="http://schemas.microsoft.com/office/drawing/2014/main" id="{66D22106-37EB-4F14-A05E-8100125726E7}"/>
              </a:ext>
              <a:ext uri="{C183D7F6-B498-43B3-948B-1728B52AA6E4}">
                <adec:decorative xmlns:adec="http://schemas.microsoft.com/office/drawing/2017/decorative" val="1"/>
              </a:ext>
            </a:extLst>
          </p:cNvPr>
          <p:cNvSpPr/>
          <p:nvPr/>
        </p:nvSpPr>
        <p:spPr>
          <a:xfrm>
            <a:off x="443399" y="2677217"/>
            <a:ext cx="780599" cy="780599"/>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sp>
        <p:nvSpPr>
          <p:cNvPr id="15" name="Rectangle 14">
            <a:extLst>
              <a:ext uri="{FF2B5EF4-FFF2-40B4-BE49-F238E27FC236}">
                <a16:creationId xmlns:a16="http://schemas.microsoft.com/office/drawing/2014/main" id="{8B788170-FA75-4EF9-B4A8-4BC93CC9CDEA}"/>
              </a:ext>
            </a:extLst>
          </p:cNvPr>
          <p:cNvSpPr/>
          <p:nvPr/>
        </p:nvSpPr>
        <p:spPr>
          <a:xfrm>
            <a:off x="1471631" y="4693436"/>
            <a:ext cx="5514791" cy="1050365"/>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Success by Design brings you the learnings and experiences from thousands of customer cloud deployments to make your journey to cloud smoother, faster and successful</a:t>
            </a:r>
          </a:p>
        </p:txBody>
      </p:sp>
      <p:sp>
        <p:nvSpPr>
          <p:cNvPr id="53" name="Oval 52">
            <a:extLst>
              <a:ext uri="{FF2B5EF4-FFF2-40B4-BE49-F238E27FC236}">
                <a16:creationId xmlns:a16="http://schemas.microsoft.com/office/drawing/2014/main" id="{319C0DD1-70F5-4A9E-8D10-39FA7EC07DAF}"/>
              </a:ext>
              <a:ext uri="{C183D7F6-B498-43B3-948B-1728B52AA6E4}">
                <adec:decorative xmlns:adec="http://schemas.microsoft.com/office/drawing/2017/decorative" val="1"/>
              </a:ext>
            </a:extLst>
          </p:cNvPr>
          <p:cNvSpPr/>
          <p:nvPr/>
        </p:nvSpPr>
        <p:spPr>
          <a:xfrm>
            <a:off x="443399" y="4628345"/>
            <a:ext cx="780599" cy="780600"/>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sp>
        <p:nvSpPr>
          <p:cNvPr id="12" name="Rectangle 11">
            <a:extLst>
              <a:ext uri="{FF2B5EF4-FFF2-40B4-BE49-F238E27FC236}">
                <a16:creationId xmlns:a16="http://schemas.microsoft.com/office/drawing/2014/main" id="{0C040E89-E4CA-4171-90DC-ACB6421550B6}"/>
              </a:ext>
            </a:extLst>
          </p:cNvPr>
          <p:cNvSpPr/>
          <p:nvPr/>
        </p:nvSpPr>
        <p:spPr>
          <a:xfrm>
            <a:off x="1471631" y="1652557"/>
            <a:ext cx="5514792" cy="71727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defTabSz="784338">
              <a:spcBef>
                <a:spcPct val="0"/>
              </a:spcBef>
              <a:spcAft>
                <a:spcPct val="35000"/>
              </a:spcAft>
            </a:pPr>
            <a:r>
              <a:rPr lang="en-US" sz="1961">
                <a:solidFill>
                  <a:schemeClr val="tx1"/>
                </a:solidFill>
              </a:rPr>
              <a:t>Success by Design is our FastTrack framework for service delivery</a:t>
            </a:r>
          </a:p>
        </p:txBody>
      </p:sp>
      <p:sp>
        <p:nvSpPr>
          <p:cNvPr id="19" name="Oval 18">
            <a:extLst>
              <a:ext uri="{FF2B5EF4-FFF2-40B4-BE49-F238E27FC236}">
                <a16:creationId xmlns:a16="http://schemas.microsoft.com/office/drawing/2014/main" id="{86EEF643-7D0B-4E1A-B09B-36E89847D64E}"/>
              </a:ext>
              <a:ext uri="{C183D7F6-B498-43B3-948B-1728B52AA6E4}">
                <adec:decorative xmlns:adec="http://schemas.microsoft.com/office/drawing/2017/decorative" val="1"/>
              </a:ext>
            </a:extLst>
          </p:cNvPr>
          <p:cNvSpPr/>
          <p:nvPr/>
        </p:nvSpPr>
        <p:spPr>
          <a:xfrm>
            <a:off x="443399" y="1599046"/>
            <a:ext cx="780599" cy="780599"/>
          </a:xfrm>
          <a:prstGeom prst="ellipse">
            <a:avLst/>
          </a:prstGeom>
          <a:solidFill>
            <a:schemeClr val="tx2"/>
          </a:solidFill>
        </p:spPr>
        <p:txBody>
          <a:bodyPr wrap="square" lIns="0" tIns="0" rIns="0" bIns="0" rtlCol="0" anchor="ctr">
            <a:noAutofit/>
          </a:bodyPr>
          <a:lstStyle/>
          <a:p>
            <a:pPr algn="ctr"/>
            <a:endParaRPr lang="en-US" sz="1765">
              <a:latin typeface="Segoe UI"/>
            </a:endParaRPr>
          </a:p>
        </p:txBody>
      </p:sp>
      <p:grpSp>
        <p:nvGrpSpPr>
          <p:cNvPr id="3" name="Group 2">
            <a:extLst>
              <a:ext uri="{FF2B5EF4-FFF2-40B4-BE49-F238E27FC236}">
                <a16:creationId xmlns:a16="http://schemas.microsoft.com/office/drawing/2014/main" id="{65A60699-AF40-4C95-89AA-365867D09A84}"/>
              </a:ext>
              <a:ext uri="{C183D7F6-B498-43B3-948B-1728B52AA6E4}">
                <adec:decorative xmlns:adec="http://schemas.microsoft.com/office/drawing/2017/decorative" val="1"/>
              </a:ext>
            </a:extLst>
          </p:cNvPr>
          <p:cNvGrpSpPr/>
          <p:nvPr/>
        </p:nvGrpSpPr>
        <p:grpSpPr>
          <a:xfrm>
            <a:off x="7406640" y="1379091"/>
            <a:ext cx="4324922" cy="4292412"/>
            <a:chOff x="7451471" y="6064989"/>
            <a:chExt cx="4324922" cy="4292412"/>
          </a:xfrm>
        </p:grpSpPr>
        <p:sp>
          <p:nvSpPr>
            <p:cNvPr id="61" name="Freeform 5">
              <a:extLst>
                <a:ext uri="{FF2B5EF4-FFF2-40B4-BE49-F238E27FC236}">
                  <a16:creationId xmlns:a16="http://schemas.microsoft.com/office/drawing/2014/main" id="{8958E916-F0A4-476B-BF89-FFAACBECE388}"/>
                </a:ext>
              </a:extLst>
            </p:cNvPr>
            <p:cNvSpPr>
              <a:spLocks/>
            </p:cNvSpPr>
            <p:nvPr/>
          </p:nvSpPr>
          <p:spPr bwMode="auto">
            <a:xfrm>
              <a:off x="7451471" y="7182657"/>
              <a:ext cx="2114697" cy="3174744"/>
            </a:xfrm>
            <a:custGeom>
              <a:avLst/>
              <a:gdLst>
                <a:gd name="T0" fmla="*/ 165 w 330"/>
                <a:gd name="T1" fmla="*/ 166 h 496"/>
                <a:gd name="T2" fmla="*/ 187 w 330"/>
                <a:gd name="T3" fmla="*/ 83 h 496"/>
                <a:gd name="T4" fmla="*/ 44 w 330"/>
                <a:gd name="T5" fmla="*/ 0 h 496"/>
                <a:gd name="T6" fmla="*/ 0 w 330"/>
                <a:gd name="T7" fmla="*/ 166 h 496"/>
                <a:gd name="T8" fmla="*/ 330 w 330"/>
                <a:gd name="T9" fmla="*/ 496 h 496"/>
                <a:gd name="T10" fmla="*/ 330 w 330"/>
                <a:gd name="T11" fmla="*/ 331 h 496"/>
                <a:gd name="T12" fmla="*/ 165 w 330"/>
                <a:gd name="T13" fmla="*/ 166 h 496"/>
              </a:gdLst>
              <a:ahLst/>
              <a:cxnLst>
                <a:cxn ang="0">
                  <a:pos x="T0" y="T1"/>
                </a:cxn>
                <a:cxn ang="0">
                  <a:pos x="T2" y="T3"/>
                </a:cxn>
                <a:cxn ang="0">
                  <a:pos x="T4" y="T5"/>
                </a:cxn>
                <a:cxn ang="0">
                  <a:pos x="T6" y="T7"/>
                </a:cxn>
                <a:cxn ang="0">
                  <a:pos x="T8" y="T9"/>
                </a:cxn>
                <a:cxn ang="0">
                  <a:pos x="T10" y="T11"/>
                </a:cxn>
                <a:cxn ang="0">
                  <a:pos x="T12" y="T13"/>
                </a:cxn>
              </a:cxnLst>
              <a:rect l="0" t="0" r="r" b="b"/>
              <a:pathLst>
                <a:path w="330" h="496">
                  <a:moveTo>
                    <a:pt x="165" y="166"/>
                  </a:moveTo>
                  <a:cubicBezTo>
                    <a:pt x="165" y="135"/>
                    <a:pt x="173" y="107"/>
                    <a:pt x="187" y="83"/>
                  </a:cubicBezTo>
                  <a:cubicBezTo>
                    <a:pt x="44" y="0"/>
                    <a:pt x="44" y="0"/>
                    <a:pt x="44" y="0"/>
                  </a:cubicBezTo>
                  <a:cubicBezTo>
                    <a:pt x="16" y="49"/>
                    <a:pt x="0" y="105"/>
                    <a:pt x="0" y="166"/>
                  </a:cubicBezTo>
                  <a:cubicBezTo>
                    <a:pt x="0" y="348"/>
                    <a:pt x="148" y="496"/>
                    <a:pt x="330" y="496"/>
                  </a:cubicBezTo>
                  <a:cubicBezTo>
                    <a:pt x="330" y="331"/>
                    <a:pt x="330" y="331"/>
                    <a:pt x="330" y="331"/>
                  </a:cubicBezTo>
                  <a:cubicBezTo>
                    <a:pt x="239" y="331"/>
                    <a:pt x="165" y="257"/>
                    <a:pt x="165" y="166"/>
                  </a:cubicBez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6">
              <a:extLst>
                <a:ext uri="{FF2B5EF4-FFF2-40B4-BE49-F238E27FC236}">
                  <a16:creationId xmlns:a16="http://schemas.microsoft.com/office/drawing/2014/main" id="{3FA3E279-7720-455A-81CE-B4F00DB1DE49}"/>
                </a:ext>
              </a:extLst>
            </p:cNvPr>
            <p:cNvSpPr>
              <a:spLocks/>
            </p:cNvSpPr>
            <p:nvPr/>
          </p:nvSpPr>
          <p:spPr bwMode="auto">
            <a:xfrm>
              <a:off x="9656303" y="7182657"/>
              <a:ext cx="2120090" cy="3174744"/>
            </a:xfrm>
            <a:custGeom>
              <a:avLst/>
              <a:gdLst>
                <a:gd name="T0" fmla="*/ 144 w 331"/>
                <a:gd name="T1" fmla="*/ 83 h 496"/>
                <a:gd name="T2" fmla="*/ 166 w 331"/>
                <a:gd name="T3" fmla="*/ 166 h 496"/>
                <a:gd name="T4" fmla="*/ 0 w 331"/>
                <a:gd name="T5" fmla="*/ 331 h 496"/>
                <a:gd name="T6" fmla="*/ 0 w 331"/>
                <a:gd name="T7" fmla="*/ 496 h 496"/>
                <a:gd name="T8" fmla="*/ 331 w 331"/>
                <a:gd name="T9" fmla="*/ 166 h 496"/>
                <a:gd name="T10" fmla="*/ 287 w 331"/>
                <a:gd name="T11" fmla="*/ 0 h 496"/>
                <a:gd name="T12" fmla="*/ 144 w 331"/>
                <a:gd name="T13" fmla="*/ 83 h 496"/>
              </a:gdLst>
              <a:ahLst/>
              <a:cxnLst>
                <a:cxn ang="0">
                  <a:pos x="T0" y="T1"/>
                </a:cxn>
                <a:cxn ang="0">
                  <a:pos x="T2" y="T3"/>
                </a:cxn>
                <a:cxn ang="0">
                  <a:pos x="T4" y="T5"/>
                </a:cxn>
                <a:cxn ang="0">
                  <a:pos x="T6" y="T7"/>
                </a:cxn>
                <a:cxn ang="0">
                  <a:pos x="T8" y="T9"/>
                </a:cxn>
                <a:cxn ang="0">
                  <a:pos x="T10" y="T11"/>
                </a:cxn>
                <a:cxn ang="0">
                  <a:pos x="T12" y="T13"/>
                </a:cxn>
              </a:cxnLst>
              <a:rect l="0" t="0" r="r" b="b"/>
              <a:pathLst>
                <a:path w="331" h="496">
                  <a:moveTo>
                    <a:pt x="144" y="83"/>
                  </a:moveTo>
                  <a:cubicBezTo>
                    <a:pt x="158" y="107"/>
                    <a:pt x="166" y="135"/>
                    <a:pt x="166" y="166"/>
                  </a:cubicBezTo>
                  <a:cubicBezTo>
                    <a:pt x="166" y="257"/>
                    <a:pt x="92" y="331"/>
                    <a:pt x="0" y="331"/>
                  </a:cubicBezTo>
                  <a:cubicBezTo>
                    <a:pt x="0" y="496"/>
                    <a:pt x="0" y="496"/>
                    <a:pt x="0" y="496"/>
                  </a:cubicBezTo>
                  <a:cubicBezTo>
                    <a:pt x="183" y="496"/>
                    <a:pt x="331" y="348"/>
                    <a:pt x="331" y="166"/>
                  </a:cubicBezTo>
                  <a:cubicBezTo>
                    <a:pt x="331" y="105"/>
                    <a:pt x="315" y="49"/>
                    <a:pt x="287" y="0"/>
                  </a:cubicBezTo>
                  <a:lnTo>
                    <a:pt x="144" y="83"/>
                  </a:ln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64" name="Freeform 7">
              <a:extLst>
                <a:ext uri="{FF2B5EF4-FFF2-40B4-BE49-F238E27FC236}">
                  <a16:creationId xmlns:a16="http://schemas.microsoft.com/office/drawing/2014/main" id="{4A8373E1-7AF6-41AA-A8EB-CC0E25A87A26}"/>
                </a:ext>
              </a:extLst>
            </p:cNvPr>
            <p:cNvSpPr>
              <a:spLocks/>
            </p:cNvSpPr>
            <p:nvPr/>
          </p:nvSpPr>
          <p:spPr bwMode="auto">
            <a:xfrm>
              <a:off x="7779758" y="6064989"/>
              <a:ext cx="3668350" cy="1586022"/>
            </a:xfrm>
            <a:custGeom>
              <a:avLst/>
              <a:gdLst>
                <a:gd name="T0" fmla="*/ 286 w 573"/>
                <a:gd name="T1" fmla="*/ 165 h 248"/>
                <a:gd name="T2" fmla="*/ 430 w 573"/>
                <a:gd name="T3" fmla="*/ 248 h 248"/>
                <a:gd name="T4" fmla="*/ 573 w 573"/>
                <a:gd name="T5" fmla="*/ 165 h 248"/>
                <a:gd name="T6" fmla="*/ 286 w 573"/>
                <a:gd name="T7" fmla="*/ 0 h 248"/>
                <a:gd name="T8" fmla="*/ 0 w 573"/>
                <a:gd name="T9" fmla="*/ 165 h 248"/>
                <a:gd name="T10" fmla="*/ 143 w 573"/>
                <a:gd name="T11" fmla="*/ 248 h 248"/>
                <a:gd name="T12" fmla="*/ 286 w 573"/>
                <a:gd name="T13" fmla="*/ 165 h 248"/>
              </a:gdLst>
              <a:ahLst/>
              <a:cxnLst>
                <a:cxn ang="0">
                  <a:pos x="T0" y="T1"/>
                </a:cxn>
                <a:cxn ang="0">
                  <a:pos x="T2" y="T3"/>
                </a:cxn>
                <a:cxn ang="0">
                  <a:pos x="T4" y="T5"/>
                </a:cxn>
                <a:cxn ang="0">
                  <a:pos x="T6" y="T7"/>
                </a:cxn>
                <a:cxn ang="0">
                  <a:pos x="T8" y="T9"/>
                </a:cxn>
                <a:cxn ang="0">
                  <a:pos x="T10" y="T11"/>
                </a:cxn>
                <a:cxn ang="0">
                  <a:pos x="T12" y="T13"/>
                </a:cxn>
              </a:cxnLst>
              <a:rect l="0" t="0" r="r" b="b"/>
              <a:pathLst>
                <a:path w="573" h="248">
                  <a:moveTo>
                    <a:pt x="286" y="165"/>
                  </a:moveTo>
                  <a:cubicBezTo>
                    <a:pt x="348" y="165"/>
                    <a:pt x="401" y="198"/>
                    <a:pt x="430" y="248"/>
                  </a:cubicBezTo>
                  <a:cubicBezTo>
                    <a:pt x="573" y="165"/>
                    <a:pt x="573" y="165"/>
                    <a:pt x="573" y="165"/>
                  </a:cubicBezTo>
                  <a:cubicBezTo>
                    <a:pt x="515" y="67"/>
                    <a:pt x="409" y="0"/>
                    <a:pt x="286" y="0"/>
                  </a:cubicBezTo>
                  <a:cubicBezTo>
                    <a:pt x="164" y="0"/>
                    <a:pt x="57" y="67"/>
                    <a:pt x="0" y="165"/>
                  </a:cubicBezTo>
                  <a:cubicBezTo>
                    <a:pt x="143" y="248"/>
                    <a:pt x="143" y="248"/>
                    <a:pt x="143" y="248"/>
                  </a:cubicBezTo>
                  <a:cubicBezTo>
                    <a:pt x="171" y="198"/>
                    <a:pt x="225" y="165"/>
                    <a:pt x="286" y="165"/>
                  </a:cubicBezTo>
                  <a:close/>
                </a:path>
              </a:pathLst>
            </a:custGeom>
            <a:solidFill>
              <a:schemeClr val="accent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5" name="Group 4">
            <a:extLst>
              <a:ext uri="{FF2B5EF4-FFF2-40B4-BE49-F238E27FC236}">
                <a16:creationId xmlns:a16="http://schemas.microsoft.com/office/drawing/2014/main" id="{34262F06-2160-47A5-896D-445702066946}"/>
              </a:ext>
              <a:ext uri="{C183D7F6-B498-43B3-948B-1728B52AA6E4}">
                <adec:decorative xmlns:adec="http://schemas.microsoft.com/office/drawing/2017/decorative" val="1"/>
              </a:ext>
            </a:extLst>
          </p:cNvPr>
          <p:cNvGrpSpPr/>
          <p:nvPr/>
        </p:nvGrpSpPr>
        <p:grpSpPr>
          <a:xfrm rot="19957037">
            <a:off x="10825741" y="2531620"/>
            <a:ext cx="335420" cy="334063"/>
            <a:chOff x="11181976" y="2925955"/>
            <a:chExt cx="335420" cy="334063"/>
          </a:xfrm>
        </p:grpSpPr>
        <p:sp>
          <p:nvSpPr>
            <p:cNvPr id="4" name="Oval 3">
              <a:extLst>
                <a:ext uri="{FF2B5EF4-FFF2-40B4-BE49-F238E27FC236}">
                  <a16:creationId xmlns:a16="http://schemas.microsoft.com/office/drawing/2014/main" id="{8A2898D3-D143-45BC-8911-CFCA84F2749B}"/>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3" name="Freeform 9">
              <a:extLst>
                <a:ext uri="{FF2B5EF4-FFF2-40B4-BE49-F238E27FC236}">
                  <a16:creationId xmlns:a16="http://schemas.microsoft.com/office/drawing/2014/main" id="{7FB5EA02-0569-4B17-A102-63C420934535}"/>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67" name="Group 66">
            <a:extLst>
              <a:ext uri="{FF2B5EF4-FFF2-40B4-BE49-F238E27FC236}">
                <a16:creationId xmlns:a16="http://schemas.microsoft.com/office/drawing/2014/main" id="{294E6E6F-8115-4BAA-A37D-2342C7797B52}"/>
              </a:ext>
              <a:ext uri="{C183D7F6-B498-43B3-948B-1728B52AA6E4}">
                <adec:decorative xmlns:adec="http://schemas.microsoft.com/office/drawing/2017/decorative" val="1"/>
              </a:ext>
            </a:extLst>
          </p:cNvPr>
          <p:cNvGrpSpPr/>
          <p:nvPr/>
        </p:nvGrpSpPr>
        <p:grpSpPr>
          <a:xfrm rot="5400000">
            <a:off x="9393182" y="4981451"/>
            <a:ext cx="335420" cy="334063"/>
            <a:chOff x="11181976" y="2925955"/>
            <a:chExt cx="335420" cy="334063"/>
          </a:xfrm>
        </p:grpSpPr>
        <p:sp>
          <p:nvSpPr>
            <p:cNvPr id="68" name="Oval 67">
              <a:extLst>
                <a:ext uri="{FF2B5EF4-FFF2-40B4-BE49-F238E27FC236}">
                  <a16:creationId xmlns:a16="http://schemas.microsoft.com/office/drawing/2014/main" id="{FDF78BC7-6AF6-4C1A-B07C-3D7A13CE3BE1}"/>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Freeform 9">
              <a:extLst>
                <a:ext uri="{FF2B5EF4-FFF2-40B4-BE49-F238E27FC236}">
                  <a16:creationId xmlns:a16="http://schemas.microsoft.com/office/drawing/2014/main" id="{ED526EE6-2DB8-49F8-9AC0-FCF85E6048A1}"/>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70" name="Group 69">
            <a:extLst>
              <a:ext uri="{FF2B5EF4-FFF2-40B4-BE49-F238E27FC236}">
                <a16:creationId xmlns:a16="http://schemas.microsoft.com/office/drawing/2014/main" id="{9E331BFB-6D6B-4A72-8340-B9B745B6DEE9}"/>
              </a:ext>
              <a:ext uri="{C183D7F6-B498-43B3-948B-1728B52AA6E4}">
                <adec:decorative xmlns:adec="http://schemas.microsoft.com/office/drawing/2017/decorative" val="1"/>
              </a:ext>
            </a:extLst>
          </p:cNvPr>
          <p:cNvGrpSpPr/>
          <p:nvPr/>
        </p:nvGrpSpPr>
        <p:grpSpPr>
          <a:xfrm rot="12412206">
            <a:off x="8008882" y="2576071"/>
            <a:ext cx="335420" cy="334063"/>
            <a:chOff x="11181976" y="2925955"/>
            <a:chExt cx="335420" cy="334063"/>
          </a:xfrm>
        </p:grpSpPr>
        <p:sp>
          <p:nvSpPr>
            <p:cNvPr id="71" name="Oval 70">
              <a:extLst>
                <a:ext uri="{FF2B5EF4-FFF2-40B4-BE49-F238E27FC236}">
                  <a16:creationId xmlns:a16="http://schemas.microsoft.com/office/drawing/2014/main" id="{F4BFE7F4-B69B-4AE7-860E-CA9120103C3A}"/>
                </a:ext>
              </a:extLst>
            </p:cNvPr>
            <p:cNvSpPr/>
            <p:nvPr/>
          </p:nvSpPr>
          <p:spPr bwMode="auto">
            <a:xfrm>
              <a:off x="11193780" y="2933700"/>
              <a:ext cx="312420" cy="312420"/>
            </a:xfrm>
            <a:prstGeom prst="ellipse">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2" name="Freeform 9">
              <a:extLst>
                <a:ext uri="{FF2B5EF4-FFF2-40B4-BE49-F238E27FC236}">
                  <a16:creationId xmlns:a16="http://schemas.microsoft.com/office/drawing/2014/main" id="{C37AE835-8F65-404B-BD7F-FEAB6D178740}"/>
                </a:ext>
              </a:extLst>
            </p:cNvPr>
            <p:cNvSpPr>
              <a:spLocks noChangeAspect="1" noEditPoints="1"/>
            </p:cNvSpPr>
            <p:nvPr/>
          </p:nvSpPr>
          <p:spPr bwMode="auto">
            <a:xfrm rot="5400000">
              <a:off x="11182654" y="2925277"/>
              <a:ext cx="334063" cy="335420"/>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chemeClr val="bg1"/>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3" tIns="143402" rIns="179253" bIns="143402" numCol="1" spcCol="0" rtlCol="0" fromWordArt="0" anchor="t" anchorCtr="0" forceAA="0" compatLnSpc="1">
              <a:prstTxWarp prst="textNoShape">
                <a:avLst/>
              </a:prstTxWarp>
              <a:noAutofit/>
            </a:bodyPr>
            <a:lstStyle/>
            <a:p>
              <a:pPr algn="ctr" defTabSz="913915"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grpSp>
        <p:nvGrpSpPr>
          <p:cNvPr id="6" name="Group 5">
            <a:extLst>
              <a:ext uri="{FF2B5EF4-FFF2-40B4-BE49-F238E27FC236}">
                <a16:creationId xmlns:a16="http://schemas.microsoft.com/office/drawing/2014/main" id="{911A84D5-D13C-4E37-8C45-0A2C78B54FF8}"/>
              </a:ext>
              <a:ext uri="{C183D7F6-B498-43B3-948B-1728B52AA6E4}">
                <adec:decorative xmlns:adec="http://schemas.microsoft.com/office/drawing/2017/decorative" val="1"/>
              </a:ext>
            </a:extLst>
          </p:cNvPr>
          <p:cNvGrpSpPr/>
          <p:nvPr/>
        </p:nvGrpSpPr>
        <p:grpSpPr>
          <a:xfrm>
            <a:off x="9266511" y="2218362"/>
            <a:ext cx="582827" cy="582825"/>
            <a:chOff x="9322520" y="8310813"/>
            <a:chExt cx="582827" cy="582825"/>
          </a:xfrm>
        </p:grpSpPr>
        <p:sp>
          <p:nvSpPr>
            <p:cNvPr id="100" name="Oval 99">
              <a:extLst>
                <a:ext uri="{FF2B5EF4-FFF2-40B4-BE49-F238E27FC236}">
                  <a16:creationId xmlns:a16="http://schemas.microsoft.com/office/drawing/2014/main" id="{DC845E3A-D25F-470B-A7AB-7A6D6BA35B22}"/>
                </a:ext>
              </a:extLst>
            </p:cNvPr>
            <p:cNvSpPr/>
            <p:nvPr/>
          </p:nvSpPr>
          <p:spPr>
            <a:xfrm>
              <a:off x="9322520" y="8310813"/>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101" name="send" title="Icon of a paper airplane">
              <a:extLst>
                <a:ext uri="{FF2B5EF4-FFF2-40B4-BE49-F238E27FC236}">
                  <a16:creationId xmlns:a16="http://schemas.microsoft.com/office/drawing/2014/main" id="{6D602A2F-7B58-42B6-A515-9D7452B0B02F}"/>
                </a:ext>
              </a:extLst>
            </p:cNvPr>
            <p:cNvSpPr>
              <a:spLocks noChangeAspect="1" noEditPoints="1"/>
            </p:cNvSpPr>
            <p:nvPr/>
          </p:nvSpPr>
          <p:spPr bwMode="auto">
            <a:xfrm rot="19573410">
              <a:off x="9427004" y="8477057"/>
              <a:ext cx="373858" cy="250336"/>
            </a:xfrm>
            <a:custGeom>
              <a:avLst/>
              <a:gdLst>
                <a:gd name="T0" fmla="*/ 18 w 227"/>
                <a:gd name="T1" fmla="*/ 5 h 152"/>
                <a:gd name="T2" fmla="*/ 227 w 227"/>
                <a:gd name="T3" fmla="*/ 76 h 152"/>
                <a:gd name="T4" fmla="*/ 0 w 227"/>
                <a:gd name="T5" fmla="*/ 152 h 152"/>
                <a:gd name="T6" fmla="*/ 26 w 227"/>
                <a:gd name="T7" fmla="*/ 76 h 152"/>
                <a:gd name="T8" fmla="*/ 5 w 227"/>
                <a:gd name="T9" fmla="*/ 17 h 152"/>
                <a:gd name="T10" fmla="*/ 5 w 227"/>
                <a:gd name="T11" fmla="*/ 17 h 152"/>
                <a:gd name="T12" fmla="*/ 0 w 227"/>
                <a:gd name="T13" fmla="*/ 0 h 152"/>
                <a:gd name="T14" fmla="*/ 18 w 227"/>
                <a:gd name="T15" fmla="*/ 5 h 152"/>
                <a:gd name="T16" fmla="*/ 26 w 227"/>
                <a:gd name="T17" fmla="*/ 76 h 152"/>
                <a:gd name="T18" fmla="*/ 227 w 227"/>
                <a:gd name="T19" fmla="*/ 7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52">
                  <a:moveTo>
                    <a:pt x="18" y="5"/>
                  </a:moveTo>
                  <a:lnTo>
                    <a:pt x="227" y="76"/>
                  </a:lnTo>
                  <a:lnTo>
                    <a:pt x="0" y="152"/>
                  </a:lnTo>
                  <a:lnTo>
                    <a:pt x="26" y="76"/>
                  </a:lnTo>
                  <a:lnTo>
                    <a:pt x="5" y="17"/>
                  </a:lnTo>
                  <a:moveTo>
                    <a:pt x="5" y="17"/>
                  </a:moveTo>
                  <a:lnTo>
                    <a:pt x="0" y="0"/>
                  </a:lnTo>
                  <a:lnTo>
                    <a:pt x="18" y="5"/>
                  </a:lnTo>
                  <a:moveTo>
                    <a:pt x="26" y="76"/>
                  </a:moveTo>
                  <a:lnTo>
                    <a:pt x="227" y="76"/>
                  </a:ln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gradFill>
                  <a:gsLst>
                    <a:gs pos="0">
                      <a:srgbClr val="505050"/>
                    </a:gs>
                    <a:gs pos="100000">
                      <a:srgbClr val="505050"/>
                    </a:gs>
                  </a:gsLst>
                </a:gradFill>
              </a:endParaRPr>
            </a:p>
          </p:txBody>
        </p:sp>
      </p:grpSp>
      <p:sp>
        <p:nvSpPr>
          <p:cNvPr id="75" name="Oval 74">
            <a:extLst>
              <a:ext uri="{FF2B5EF4-FFF2-40B4-BE49-F238E27FC236}">
                <a16:creationId xmlns:a16="http://schemas.microsoft.com/office/drawing/2014/main" id="{E1AC9BB9-EEDE-4DA1-B1AE-61F87D31B4BF}"/>
              </a:ext>
              <a:ext uri="{C183D7F6-B498-43B3-948B-1728B52AA6E4}">
                <adec:decorative xmlns:adec="http://schemas.microsoft.com/office/drawing/2017/decorative" val="1"/>
              </a:ext>
            </a:extLst>
          </p:cNvPr>
          <p:cNvSpPr/>
          <p:nvPr/>
        </p:nvSpPr>
        <p:spPr>
          <a:xfrm>
            <a:off x="10170185" y="3664284"/>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85" name="Oval 84">
            <a:extLst>
              <a:ext uri="{FF2B5EF4-FFF2-40B4-BE49-F238E27FC236}">
                <a16:creationId xmlns:a16="http://schemas.microsoft.com/office/drawing/2014/main" id="{D33E0761-F102-47D8-8E08-F5D0927A9A56}"/>
              </a:ext>
              <a:ext uri="{C183D7F6-B498-43B3-948B-1728B52AA6E4}">
                <adec:decorative xmlns:adec="http://schemas.microsoft.com/office/drawing/2017/decorative" val="1"/>
              </a:ext>
            </a:extLst>
          </p:cNvPr>
          <p:cNvSpPr/>
          <p:nvPr/>
        </p:nvSpPr>
        <p:spPr>
          <a:xfrm>
            <a:off x="8352164" y="3664284"/>
            <a:ext cx="582827" cy="582825"/>
          </a:xfrm>
          <a:prstGeom prst="ellipse">
            <a:avLst/>
          </a:prstGeom>
          <a:solidFill>
            <a:schemeClr val="bg1"/>
          </a:solidFill>
          <a:ln w="6350">
            <a:solidFill>
              <a:schemeClr val="accent1"/>
            </a:solidFill>
          </a:ln>
        </p:spPr>
        <p:txBody>
          <a:bodyPr wrap="square" lIns="0" tIns="0" rIns="0" bIns="0" rtlCol="0" anchor="ctr">
            <a:noAutofit/>
          </a:bodyPr>
          <a:lstStyle/>
          <a:p>
            <a:pPr algn="ctr"/>
            <a:endParaRPr lang="en-US" sz="1765">
              <a:latin typeface="Segoe UI"/>
            </a:endParaRPr>
          </a:p>
        </p:txBody>
      </p:sp>
      <p:sp>
        <p:nvSpPr>
          <p:cNvPr id="87" name="Chart_E999" title="Icon of a line graph with an arrow at the end pointing up">
            <a:extLst>
              <a:ext uri="{FF2B5EF4-FFF2-40B4-BE49-F238E27FC236}">
                <a16:creationId xmlns:a16="http://schemas.microsoft.com/office/drawing/2014/main" id="{AD2CB0F0-7CB4-44A3-9CD8-37CFF6BFE636}"/>
              </a:ext>
            </a:extLst>
          </p:cNvPr>
          <p:cNvSpPr>
            <a:spLocks noChangeAspect="1" noEditPoints="1"/>
          </p:cNvSpPr>
          <p:nvPr/>
        </p:nvSpPr>
        <p:spPr bwMode="auto">
          <a:xfrm>
            <a:off x="10311957" y="3805949"/>
            <a:ext cx="299283" cy="299495"/>
          </a:xfrm>
          <a:custGeom>
            <a:avLst/>
            <a:gdLst>
              <a:gd name="T0" fmla="*/ 0 w 4245"/>
              <a:gd name="T1" fmla="*/ 0 h 4248"/>
              <a:gd name="T2" fmla="*/ 0 w 4245"/>
              <a:gd name="T3" fmla="*/ 4248 h 4248"/>
              <a:gd name="T4" fmla="*/ 4245 w 4245"/>
              <a:gd name="T5" fmla="*/ 4248 h 4248"/>
              <a:gd name="T6" fmla="*/ 4088 w 4245"/>
              <a:gd name="T7" fmla="*/ 1101 h 4248"/>
              <a:gd name="T8" fmla="*/ 2515 w 4245"/>
              <a:gd name="T9" fmla="*/ 2675 h 4248"/>
              <a:gd name="T10" fmla="*/ 1886 w 4245"/>
              <a:gd name="T11" fmla="*/ 2045 h 4248"/>
              <a:gd name="T12" fmla="*/ 0 w 4245"/>
              <a:gd name="T13" fmla="*/ 3933 h 4248"/>
              <a:gd name="T14" fmla="*/ 4088 w 4245"/>
              <a:gd name="T15" fmla="*/ 2203 h 4248"/>
              <a:gd name="T16" fmla="*/ 4088 w 4245"/>
              <a:gd name="T17" fmla="*/ 1101 h 4248"/>
              <a:gd name="T18" fmla="*/ 2987 w 4245"/>
              <a:gd name="T19" fmla="*/ 1101 h 4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45" h="4248">
                <a:moveTo>
                  <a:pt x="0" y="0"/>
                </a:moveTo>
                <a:lnTo>
                  <a:pt x="0" y="4248"/>
                </a:lnTo>
                <a:lnTo>
                  <a:pt x="4245" y="4248"/>
                </a:lnTo>
                <a:moveTo>
                  <a:pt x="4088" y="1101"/>
                </a:moveTo>
                <a:lnTo>
                  <a:pt x="2515" y="2675"/>
                </a:lnTo>
                <a:lnTo>
                  <a:pt x="1886" y="2045"/>
                </a:lnTo>
                <a:lnTo>
                  <a:pt x="0" y="3933"/>
                </a:lnTo>
                <a:moveTo>
                  <a:pt x="4088" y="2203"/>
                </a:moveTo>
                <a:lnTo>
                  <a:pt x="4088" y="1101"/>
                </a:lnTo>
                <a:lnTo>
                  <a:pt x="2987" y="1101"/>
                </a:lnTo>
              </a:path>
            </a:pathLst>
          </a:custGeom>
          <a:noFill/>
          <a:ln w="158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106" name="Financial_E7BB" title="Icon of a chart made of vertical lines with a line tracing the top of each, turning into an arrow pointing up">
            <a:extLst>
              <a:ext uri="{FF2B5EF4-FFF2-40B4-BE49-F238E27FC236}">
                <a16:creationId xmlns:a16="http://schemas.microsoft.com/office/drawing/2014/main" id="{AC7B08C0-309B-4E31-9522-AAE3B57E7109}"/>
              </a:ext>
            </a:extLst>
          </p:cNvPr>
          <p:cNvSpPr>
            <a:spLocks noChangeAspect="1" noEditPoints="1"/>
          </p:cNvSpPr>
          <p:nvPr/>
        </p:nvSpPr>
        <p:spPr bwMode="auto">
          <a:xfrm>
            <a:off x="8470755" y="3801534"/>
            <a:ext cx="345644" cy="308325"/>
          </a:xfrm>
          <a:custGeom>
            <a:avLst/>
            <a:gdLst>
              <a:gd name="T0" fmla="*/ 47 w 4770"/>
              <a:gd name="T1" fmla="*/ 4255 h 4255"/>
              <a:gd name="T2" fmla="*/ 47 w 4770"/>
              <a:gd name="T3" fmla="*/ 3626 h 4255"/>
              <a:gd name="T4" fmla="*/ 676 w 4770"/>
              <a:gd name="T5" fmla="*/ 4255 h 4255"/>
              <a:gd name="T6" fmla="*/ 676 w 4770"/>
              <a:gd name="T7" fmla="*/ 2996 h 4255"/>
              <a:gd name="T8" fmla="*/ 1306 w 4770"/>
              <a:gd name="T9" fmla="*/ 4255 h 4255"/>
              <a:gd name="T10" fmla="*/ 1306 w 4770"/>
              <a:gd name="T11" fmla="*/ 2366 h 4255"/>
              <a:gd name="T12" fmla="*/ 1935 w 4770"/>
              <a:gd name="T13" fmla="*/ 4255 h 4255"/>
              <a:gd name="T14" fmla="*/ 1935 w 4770"/>
              <a:gd name="T15" fmla="*/ 1736 h 4255"/>
              <a:gd name="T16" fmla="*/ 2564 w 4770"/>
              <a:gd name="T17" fmla="*/ 4255 h 4255"/>
              <a:gd name="T18" fmla="*/ 2564 w 4770"/>
              <a:gd name="T19" fmla="*/ 1736 h 4255"/>
              <a:gd name="T20" fmla="*/ 3194 w 4770"/>
              <a:gd name="T21" fmla="*/ 4255 h 4255"/>
              <a:gd name="T22" fmla="*/ 3194 w 4770"/>
              <a:gd name="T23" fmla="*/ 2361 h 4255"/>
              <a:gd name="T24" fmla="*/ 3823 w 4770"/>
              <a:gd name="T25" fmla="*/ 4255 h 4255"/>
              <a:gd name="T26" fmla="*/ 3823 w 4770"/>
              <a:gd name="T27" fmla="*/ 1736 h 4255"/>
              <a:gd name="T28" fmla="*/ 4453 w 4770"/>
              <a:gd name="T29" fmla="*/ 4255 h 4255"/>
              <a:gd name="T30" fmla="*/ 4453 w 4770"/>
              <a:gd name="T31" fmla="*/ 1424 h 4255"/>
              <a:gd name="T32" fmla="*/ 4760 w 4770"/>
              <a:gd name="T33" fmla="*/ 5 h 4255"/>
              <a:gd name="T34" fmla="*/ 3191 w 4770"/>
              <a:gd name="T35" fmla="*/ 1575 h 4255"/>
              <a:gd name="T36" fmla="*/ 2247 w 4770"/>
              <a:gd name="T37" fmla="*/ 630 h 4255"/>
              <a:gd name="T38" fmla="*/ 0 w 4770"/>
              <a:gd name="T39" fmla="*/ 2879 h 4255"/>
              <a:gd name="T40" fmla="*/ 4770 w 4770"/>
              <a:gd name="T41" fmla="*/ 948 h 4255"/>
              <a:gd name="T42" fmla="*/ 4770 w 4770"/>
              <a:gd name="T43" fmla="*/ 0 h 4255"/>
              <a:gd name="T44" fmla="*/ 3818 w 4770"/>
              <a:gd name="T45" fmla="*/ 0 h 4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770" h="4255">
                <a:moveTo>
                  <a:pt x="47" y="4255"/>
                </a:moveTo>
                <a:lnTo>
                  <a:pt x="47" y="3626"/>
                </a:lnTo>
                <a:moveTo>
                  <a:pt x="676" y="4255"/>
                </a:moveTo>
                <a:lnTo>
                  <a:pt x="676" y="2996"/>
                </a:lnTo>
                <a:moveTo>
                  <a:pt x="1306" y="4255"/>
                </a:moveTo>
                <a:lnTo>
                  <a:pt x="1306" y="2366"/>
                </a:lnTo>
                <a:moveTo>
                  <a:pt x="1935" y="4255"/>
                </a:moveTo>
                <a:lnTo>
                  <a:pt x="1935" y="1736"/>
                </a:lnTo>
                <a:moveTo>
                  <a:pt x="2564" y="4255"/>
                </a:moveTo>
                <a:lnTo>
                  <a:pt x="2564" y="1736"/>
                </a:lnTo>
                <a:moveTo>
                  <a:pt x="3194" y="4255"/>
                </a:moveTo>
                <a:lnTo>
                  <a:pt x="3194" y="2361"/>
                </a:lnTo>
                <a:moveTo>
                  <a:pt x="3823" y="4255"/>
                </a:moveTo>
                <a:lnTo>
                  <a:pt x="3823" y="1736"/>
                </a:lnTo>
                <a:moveTo>
                  <a:pt x="4453" y="4255"/>
                </a:moveTo>
                <a:lnTo>
                  <a:pt x="4453" y="1424"/>
                </a:lnTo>
                <a:moveTo>
                  <a:pt x="4760" y="5"/>
                </a:moveTo>
                <a:lnTo>
                  <a:pt x="3191" y="1575"/>
                </a:lnTo>
                <a:lnTo>
                  <a:pt x="2247" y="630"/>
                </a:lnTo>
                <a:lnTo>
                  <a:pt x="0" y="2879"/>
                </a:lnTo>
                <a:moveTo>
                  <a:pt x="4770" y="948"/>
                </a:moveTo>
                <a:lnTo>
                  <a:pt x="4770" y="0"/>
                </a:lnTo>
                <a:lnTo>
                  <a:pt x="3818" y="0"/>
                </a:lnTo>
              </a:path>
            </a:pathLst>
          </a:custGeom>
          <a:noFill/>
          <a:ln w="15875" cap="flat">
            <a:solidFill>
              <a:schemeClr val="accent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a:gradFill>
                <a:gsLst>
                  <a:gs pos="0">
                    <a:srgbClr val="505050"/>
                  </a:gs>
                  <a:gs pos="100000">
                    <a:srgbClr val="505050"/>
                  </a:gs>
                </a:gsLst>
                <a:lin ang="5400000" scaled="1"/>
              </a:gradFill>
            </a:endParaRPr>
          </a:p>
        </p:txBody>
      </p:sp>
      <p:sp>
        <p:nvSpPr>
          <p:cNvPr id="112" name="TextBox 111">
            <a:extLst>
              <a:ext uri="{FF2B5EF4-FFF2-40B4-BE49-F238E27FC236}">
                <a16:creationId xmlns:a16="http://schemas.microsoft.com/office/drawing/2014/main" id="{B5404789-7E08-4B5D-9800-A1057A86C8F6}"/>
              </a:ext>
            </a:extLst>
          </p:cNvPr>
          <p:cNvSpPr txBox="1"/>
          <p:nvPr/>
        </p:nvSpPr>
        <p:spPr>
          <a:xfrm>
            <a:off x="8345456" y="2059180"/>
            <a:ext cx="2606994" cy="1985742"/>
          </a:xfrm>
          <a:prstGeom prst="rect">
            <a:avLst/>
          </a:prstGeom>
          <a:noFill/>
        </p:spPr>
        <p:txBody>
          <a:bodyPr spcFirstLastPara="1" wrap="none" lIns="44813" tIns="44813" rIns="44813" bIns="44813" numCol="1" rtlCol="0">
            <a:prstTxWarp prst="textArchUp">
              <a:avLst/>
            </a:prstTxWarp>
            <a:spAutoFit/>
          </a:bodyPr>
          <a:lstStyle/>
          <a:p>
            <a:pPr algn="ctr" defTabSz="914180"/>
            <a:r>
              <a:rPr lang="en-US" sz="1961" spc="-29">
                <a:solidFill>
                  <a:schemeClr val="bg1"/>
                </a:solidFill>
              </a:rPr>
              <a:t>Faster</a:t>
            </a:r>
            <a:br>
              <a:rPr lang="en-US" sz="1961" spc="-29">
                <a:solidFill>
                  <a:schemeClr val="bg1"/>
                </a:solidFill>
              </a:rPr>
            </a:br>
            <a:r>
              <a:rPr lang="en-US" sz="1961" spc="-29">
                <a:solidFill>
                  <a:schemeClr val="bg1"/>
                </a:solidFill>
              </a:rPr>
              <a:t>Deployment</a:t>
            </a:r>
          </a:p>
        </p:txBody>
      </p:sp>
      <p:sp>
        <p:nvSpPr>
          <p:cNvPr id="113" name="TextBox 112">
            <a:extLst>
              <a:ext uri="{FF2B5EF4-FFF2-40B4-BE49-F238E27FC236}">
                <a16:creationId xmlns:a16="http://schemas.microsoft.com/office/drawing/2014/main" id="{889D21FB-8BCC-4741-9AFF-52D79A343816}"/>
              </a:ext>
            </a:extLst>
          </p:cNvPr>
          <p:cNvSpPr txBox="1"/>
          <p:nvPr/>
        </p:nvSpPr>
        <p:spPr>
          <a:xfrm rot="17965387">
            <a:off x="9655487" y="3644715"/>
            <a:ext cx="1856586" cy="754488"/>
          </a:xfrm>
          <a:prstGeom prst="rect">
            <a:avLst/>
          </a:prstGeom>
          <a:noFill/>
        </p:spPr>
        <p:txBody>
          <a:bodyPr spcFirstLastPara="1" wrap="none" lIns="44813" tIns="44813" rIns="44813" bIns="44813" numCol="1" rtlCol="0">
            <a:prstTxWarp prst="textArchDown">
              <a:avLst/>
            </a:prstTxWarp>
            <a:spAutoFit/>
          </a:bodyPr>
          <a:lstStyle/>
          <a:p>
            <a:pPr algn="ctr" defTabSz="914180"/>
            <a:r>
              <a:rPr lang="en-US" sz="1961" spc="-29">
                <a:solidFill>
                  <a:schemeClr val="bg1"/>
                </a:solidFill>
              </a:rPr>
              <a:t>Higher</a:t>
            </a:r>
            <a:br>
              <a:rPr lang="en-US" sz="1961" spc="-29">
                <a:solidFill>
                  <a:schemeClr val="bg1"/>
                </a:solidFill>
              </a:rPr>
            </a:br>
            <a:r>
              <a:rPr lang="en-US" sz="1961" spc="-29">
                <a:solidFill>
                  <a:schemeClr val="bg1"/>
                </a:solidFill>
              </a:rPr>
              <a:t>Adoption</a:t>
            </a:r>
          </a:p>
        </p:txBody>
      </p:sp>
      <p:sp>
        <p:nvSpPr>
          <p:cNvPr id="114" name="TextBox 113">
            <a:extLst>
              <a:ext uri="{FF2B5EF4-FFF2-40B4-BE49-F238E27FC236}">
                <a16:creationId xmlns:a16="http://schemas.microsoft.com/office/drawing/2014/main" id="{D185724B-90BE-4AEA-8B66-35F1D501CF07}"/>
              </a:ext>
            </a:extLst>
          </p:cNvPr>
          <p:cNvSpPr txBox="1"/>
          <p:nvPr/>
        </p:nvSpPr>
        <p:spPr>
          <a:xfrm rot="3474637">
            <a:off x="7739383" y="3674293"/>
            <a:ext cx="1701916" cy="829667"/>
          </a:xfrm>
          <a:prstGeom prst="rect">
            <a:avLst/>
          </a:prstGeom>
          <a:noFill/>
        </p:spPr>
        <p:txBody>
          <a:bodyPr spcFirstLastPara="1" wrap="none" lIns="44813" tIns="44813" rIns="44813" bIns="44813" numCol="1" rtlCol="0">
            <a:prstTxWarp prst="textArchDown">
              <a:avLst>
                <a:gd name="adj" fmla="val 473164"/>
              </a:avLst>
            </a:prstTxWarp>
            <a:spAutoFit/>
          </a:bodyPr>
          <a:lstStyle/>
          <a:p>
            <a:pPr algn="ctr" defTabSz="914180"/>
            <a:r>
              <a:rPr lang="en-US" sz="1961" spc="-29">
                <a:solidFill>
                  <a:schemeClr val="bg1"/>
                </a:solidFill>
              </a:rPr>
              <a:t>Maximized </a:t>
            </a:r>
            <a:br>
              <a:rPr lang="en-US" sz="1961" spc="-29">
                <a:solidFill>
                  <a:schemeClr val="bg1"/>
                </a:solidFill>
              </a:rPr>
            </a:br>
            <a:r>
              <a:rPr lang="en-US" sz="1961" spc="-29">
                <a:solidFill>
                  <a:schemeClr val="bg1"/>
                </a:solidFill>
              </a:rPr>
              <a:t>ROI</a:t>
            </a:r>
          </a:p>
        </p:txBody>
      </p:sp>
      <p:grpSp>
        <p:nvGrpSpPr>
          <p:cNvPr id="17" name="Group 16">
            <a:extLst>
              <a:ext uri="{FF2B5EF4-FFF2-40B4-BE49-F238E27FC236}">
                <a16:creationId xmlns:a16="http://schemas.microsoft.com/office/drawing/2014/main" id="{7CA9523E-2DB7-484E-8650-7348B904C503}"/>
              </a:ext>
              <a:ext uri="{C183D7F6-B498-43B3-948B-1728B52AA6E4}">
                <adec:decorative xmlns:adec="http://schemas.microsoft.com/office/drawing/2017/decorative" val="1"/>
              </a:ext>
            </a:extLst>
          </p:cNvPr>
          <p:cNvGrpSpPr/>
          <p:nvPr/>
        </p:nvGrpSpPr>
        <p:grpSpPr>
          <a:xfrm>
            <a:off x="559695" y="1796416"/>
            <a:ext cx="537684" cy="373606"/>
            <a:chOff x="-2966560" y="2206485"/>
            <a:chExt cx="1426628" cy="991288"/>
          </a:xfrm>
        </p:grpSpPr>
        <p:grpSp>
          <p:nvGrpSpPr>
            <p:cNvPr id="128" name="Group 127">
              <a:extLst>
                <a:ext uri="{FF2B5EF4-FFF2-40B4-BE49-F238E27FC236}">
                  <a16:creationId xmlns:a16="http://schemas.microsoft.com/office/drawing/2014/main" id="{6291253E-F40A-4B02-B9B4-B632A94B9CD6}"/>
                </a:ext>
              </a:extLst>
            </p:cNvPr>
            <p:cNvGrpSpPr/>
            <p:nvPr/>
          </p:nvGrpSpPr>
          <p:grpSpPr>
            <a:xfrm>
              <a:off x="-2966560" y="2538064"/>
              <a:ext cx="637277" cy="659709"/>
              <a:chOff x="5769769" y="3088481"/>
              <a:chExt cx="647700" cy="674370"/>
            </a:xfrm>
          </p:grpSpPr>
          <p:sp>
            <p:nvSpPr>
              <p:cNvPr id="129" name="Freeform: Shape 128">
                <a:extLst>
                  <a:ext uri="{FF2B5EF4-FFF2-40B4-BE49-F238E27FC236}">
                    <a16:creationId xmlns:a16="http://schemas.microsoft.com/office/drawing/2014/main" id="{F9EC5390-57A9-4D1F-8F14-754886EBDA43}"/>
                  </a:ext>
                </a:extLst>
              </p:cNvPr>
              <p:cNvSpPr/>
              <p:nvPr/>
            </p:nvSpPr>
            <p:spPr>
              <a:xfrm>
                <a:off x="5938361" y="3088481"/>
                <a:ext cx="314325" cy="314325"/>
              </a:xfrm>
              <a:custGeom>
                <a:avLst/>
                <a:gdLst>
                  <a:gd name="connsiteX0" fmla="*/ 308134 w 314325"/>
                  <a:gd name="connsiteY0" fmla="*/ 157639 h 314325"/>
                  <a:gd name="connsiteX1" fmla="*/ 157639 w 314325"/>
                  <a:gd name="connsiteY1" fmla="*/ 308134 h 314325"/>
                  <a:gd name="connsiteX2" fmla="*/ 7144 w 314325"/>
                  <a:gd name="connsiteY2" fmla="*/ 157639 h 314325"/>
                  <a:gd name="connsiteX3" fmla="*/ 157639 w 314325"/>
                  <a:gd name="connsiteY3" fmla="*/ 7144 h 314325"/>
                  <a:gd name="connsiteX4" fmla="*/ 308134 w 314325"/>
                  <a:gd name="connsiteY4" fmla="*/ 157639 h 314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325" h="314325">
                    <a:moveTo>
                      <a:pt x="308134" y="157639"/>
                    </a:moveTo>
                    <a:cubicBezTo>
                      <a:pt x="308134" y="240755"/>
                      <a:pt x="240755" y="308134"/>
                      <a:pt x="157639" y="308134"/>
                    </a:cubicBezTo>
                    <a:cubicBezTo>
                      <a:pt x="74523" y="308134"/>
                      <a:pt x="7144" y="240755"/>
                      <a:pt x="7144" y="157639"/>
                    </a:cubicBezTo>
                    <a:cubicBezTo>
                      <a:pt x="7144" y="74523"/>
                      <a:pt x="74523" y="7144"/>
                      <a:pt x="157639" y="7144"/>
                    </a:cubicBezTo>
                    <a:cubicBezTo>
                      <a:pt x="240755" y="7144"/>
                      <a:pt x="308134" y="74523"/>
                      <a:pt x="308134" y="157639"/>
                    </a:cubicBezTo>
                    <a:close/>
                  </a:path>
                </a:pathLst>
              </a:custGeom>
              <a:solidFill>
                <a:schemeClr val="bg1"/>
              </a:solid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7F240053-51A9-4B5D-B7E4-BEDDDA226B26}"/>
                  </a:ext>
                </a:extLst>
              </p:cNvPr>
              <p:cNvSpPr/>
              <p:nvPr/>
            </p:nvSpPr>
            <p:spPr>
              <a:xfrm>
                <a:off x="5769769" y="3410426"/>
                <a:ext cx="647700" cy="352425"/>
              </a:xfrm>
              <a:custGeom>
                <a:avLst/>
                <a:gdLst>
                  <a:gd name="connsiteX0" fmla="*/ 436721 w 647700"/>
                  <a:gd name="connsiteY0" fmla="*/ 7144 h 352425"/>
                  <a:gd name="connsiteX1" fmla="*/ 215741 w 647700"/>
                  <a:gd name="connsiteY1" fmla="*/ 7144 h 352425"/>
                  <a:gd name="connsiteX2" fmla="*/ 7144 w 647700"/>
                  <a:gd name="connsiteY2" fmla="*/ 215741 h 352425"/>
                  <a:gd name="connsiteX3" fmla="*/ 7144 w 647700"/>
                  <a:gd name="connsiteY3" fmla="*/ 351949 h 352425"/>
                  <a:gd name="connsiteX4" fmla="*/ 644366 w 647700"/>
                  <a:gd name="connsiteY4" fmla="*/ 351949 h 352425"/>
                  <a:gd name="connsiteX5" fmla="*/ 644366 w 647700"/>
                  <a:gd name="connsiteY5" fmla="*/ 214789 h 352425"/>
                  <a:gd name="connsiteX6" fmla="*/ 436721 w 647700"/>
                  <a:gd name="connsiteY6" fmla="*/ 7144 h 352425"/>
                  <a:gd name="connsiteX7" fmla="*/ 326231 w 647700"/>
                  <a:gd name="connsiteY7" fmla="*/ 290989 h 352425"/>
                  <a:gd name="connsiteX8" fmla="*/ 302419 w 647700"/>
                  <a:gd name="connsiteY8" fmla="*/ 208121 h 352425"/>
                  <a:gd name="connsiteX9" fmla="*/ 310991 w 647700"/>
                  <a:gd name="connsiteY9" fmla="*/ 77629 h 352425"/>
                  <a:gd name="connsiteX10" fmla="*/ 341471 w 647700"/>
                  <a:gd name="connsiteY10" fmla="*/ 77629 h 352425"/>
                  <a:gd name="connsiteX11" fmla="*/ 350044 w 647700"/>
                  <a:gd name="connsiteY11" fmla="*/ 208121 h 352425"/>
                  <a:gd name="connsiteX12" fmla="*/ 326231 w 647700"/>
                  <a:gd name="connsiteY12" fmla="*/ 290989 h 352425"/>
                  <a:gd name="connsiteX13" fmla="*/ 341471 w 647700"/>
                  <a:gd name="connsiteY13" fmla="*/ 72866 h 352425"/>
                  <a:gd name="connsiteX14" fmla="*/ 341471 w 647700"/>
                  <a:gd name="connsiteY14" fmla="*/ 72866 h 352425"/>
                  <a:gd name="connsiteX15" fmla="*/ 311944 w 647700"/>
                  <a:gd name="connsiteY15" fmla="*/ 72866 h 352425"/>
                  <a:gd name="connsiteX16" fmla="*/ 290989 w 647700"/>
                  <a:gd name="connsiteY16" fmla="*/ 36671 h 352425"/>
                  <a:gd name="connsiteX17" fmla="*/ 363379 w 647700"/>
                  <a:gd name="connsiteY17" fmla="*/ 36671 h 352425"/>
                  <a:gd name="connsiteX18" fmla="*/ 341471 w 647700"/>
                  <a:gd name="connsiteY18" fmla="*/ 72866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7700" h="352425">
                    <a:moveTo>
                      <a:pt x="436721" y="7144"/>
                    </a:moveTo>
                    <a:lnTo>
                      <a:pt x="215741" y="7144"/>
                    </a:lnTo>
                    <a:cubicBezTo>
                      <a:pt x="101441" y="7144"/>
                      <a:pt x="7144" y="100489"/>
                      <a:pt x="7144" y="215741"/>
                    </a:cubicBezTo>
                    <a:lnTo>
                      <a:pt x="7144" y="351949"/>
                    </a:lnTo>
                    <a:lnTo>
                      <a:pt x="644366" y="351949"/>
                    </a:lnTo>
                    <a:lnTo>
                      <a:pt x="644366" y="214789"/>
                    </a:lnTo>
                    <a:cubicBezTo>
                      <a:pt x="645319" y="100489"/>
                      <a:pt x="551021" y="7144"/>
                      <a:pt x="436721" y="7144"/>
                    </a:cubicBezTo>
                    <a:close/>
                    <a:moveTo>
                      <a:pt x="326231" y="290989"/>
                    </a:moveTo>
                    <a:lnTo>
                      <a:pt x="302419" y="208121"/>
                    </a:lnTo>
                    <a:lnTo>
                      <a:pt x="310991" y="77629"/>
                    </a:lnTo>
                    <a:lnTo>
                      <a:pt x="341471" y="77629"/>
                    </a:lnTo>
                    <a:lnTo>
                      <a:pt x="350044" y="208121"/>
                    </a:lnTo>
                    <a:lnTo>
                      <a:pt x="326231" y="290989"/>
                    </a:lnTo>
                    <a:close/>
                    <a:moveTo>
                      <a:pt x="341471" y="72866"/>
                    </a:moveTo>
                    <a:lnTo>
                      <a:pt x="341471" y="72866"/>
                    </a:lnTo>
                    <a:lnTo>
                      <a:pt x="311944" y="72866"/>
                    </a:lnTo>
                    <a:lnTo>
                      <a:pt x="290989" y="36671"/>
                    </a:lnTo>
                    <a:lnTo>
                      <a:pt x="363379" y="36671"/>
                    </a:lnTo>
                    <a:lnTo>
                      <a:pt x="341471" y="72866"/>
                    </a:lnTo>
                    <a:close/>
                  </a:path>
                </a:pathLst>
              </a:custGeom>
              <a:solidFill>
                <a:srgbClr val="00E7CF"/>
              </a:solidFill>
              <a:ln w="9525" cap="flat">
                <a:noFill/>
                <a:prstDash val="solid"/>
                <a:miter/>
              </a:ln>
            </p:spPr>
            <p:txBody>
              <a:bodyPr rtlCol="0" anchor="ctr"/>
              <a:lstStyle/>
              <a:p>
                <a:endParaRPr lang="en-IN"/>
              </a:p>
            </p:txBody>
          </p:sp>
        </p:grpSp>
        <p:sp>
          <p:nvSpPr>
            <p:cNvPr id="137" name="Freeform: Shape 136">
              <a:extLst>
                <a:ext uri="{FF2B5EF4-FFF2-40B4-BE49-F238E27FC236}">
                  <a16:creationId xmlns:a16="http://schemas.microsoft.com/office/drawing/2014/main" id="{83B5B691-A172-46FF-B04B-08C63F01AC35}"/>
                </a:ext>
              </a:extLst>
            </p:cNvPr>
            <p:cNvSpPr/>
            <p:nvPr/>
          </p:nvSpPr>
          <p:spPr bwMode="auto">
            <a:xfrm>
              <a:off x="-2675312" y="2206485"/>
              <a:ext cx="1135380" cy="811499"/>
            </a:xfrm>
            <a:custGeom>
              <a:avLst/>
              <a:gdLst>
                <a:gd name="connsiteX0" fmla="*/ 0 w 1135380"/>
                <a:gd name="connsiteY0" fmla="*/ 0 h 811499"/>
                <a:gd name="connsiteX1" fmla="*/ 1135380 w 1135380"/>
                <a:gd name="connsiteY1" fmla="*/ 0 h 811499"/>
                <a:gd name="connsiteX2" fmla="*/ 1135380 w 1135380"/>
                <a:gd name="connsiteY2" fmla="*/ 811499 h 811499"/>
                <a:gd name="connsiteX3" fmla="*/ 407670 w 1135380"/>
                <a:gd name="connsiteY3" fmla="*/ 811499 h 811499"/>
                <a:gd name="connsiteX4" fmla="*/ 407670 w 1135380"/>
                <a:gd name="connsiteY4" fmla="*/ 751976 h 811499"/>
                <a:gd name="connsiteX5" fmla="*/ 1075857 w 1135380"/>
                <a:gd name="connsiteY5" fmla="*/ 751976 h 811499"/>
                <a:gd name="connsiteX6" fmla="*/ 1075857 w 1135380"/>
                <a:gd name="connsiteY6" fmla="*/ 59523 h 811499"/>
                <a:gd name="connsiteX7" fmla="*/ 59523 w 1135380"/>
                <a:gd name="connsiteY7" fmla="*/ 59523 h 811499"/>
                <a:gd name="connsiteX8" fmla="*/ 59523 w 1135380"/>
                <a:gd name="connsiteY8" fmla="*/ 278741 h 811499"/>
                <a:gd name="connsiteX9" fmla="*/ 0 w 1135380"/>
                <a:gd name="connsiteY9" fmla="*/ 278741 h 811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380" h="811499">
                  <a:moveTo>
                    <a:pt x="0" y="0"/>
                  </a:moveTo>
                  <a:lnTo>
                    <a:pt x="1135380" y="0"/>
                  </a:lnTo>
                  <a:lnTo>
                    <a:pt x="1135380" y="811499"/>
                  </a:lnTo>
                  <a:lnTo>
                    <a:pt x="407670" y="811499"/>
                  </a:lnTo>
                  <a:lnTo>
                    <a:pt x="407670" y="751976"/>
                  </a:lnTo>
                  <a:lnTo>
                    <a:pt x="1075857" y="751976"/>
                  </a:lnTo>
                  <a:lnTo>
                    <a:pt x="1075857" y="59523"/>
                  </a:lnTo>
                  <a:lnTo>
                    <a:pt x="59523" y="59523"/>
                  </a:lnTo>
                  <a:lnTo>
                    <a:pt x="59523" y="278741"/>
                  </a:lnTo>
                  <a:lnTo>
                    <a:pt x="0" y="278741"/>
                  </a:lnTo>
                  <a:close/>
                </a:path>
              </a:pathLst>
            </a:custGeom>
            <a:solidFill>
              <a:schemeClr val="bg1"/>
            </a:solidFill>
            <a:ln w="9525" cap="flat">
              <a:noFill/>
              <a:prstDash val="solid"/>
              <a:miter/>
            </a:ln>
          </p:spPr>
          <p:txBody>
            <a:bodyPr rtlCol="0" anchor="ctr"/>
            <a:lstStyle/>
            <a:p>
              <a:endParaRPr lang="en-US" err="1">
                <a:solidFill>
                  <a:schemeClr val="tx1"/>
                </a:solidFill>
              </a:endParaRPr>
            </a:p>
          </p:txBody>
        </p:sp>
        <p:grpSp>
          <p:nvGrpSpPr>
            <p:cNvPr id="16" name="Group 15">
              <a:extLst>
                <a:ext uri="{FF2B5EF4-FFF2-40B4-BE49-F238E27FC236}">
                  <a16:creationId xmlns:a16="http://schemas.microsoft.com/office/drawing/2014/main" id="{4BF9EC1F-B8E5-4D6B-B19D-561669EB04D7}"/>
                </a:ext>
              </a:extLst>
            </p:cNvPr>
            <p:cNvGrpSpPr/>
            <p:nvPr/>
          </p:nvGrpSpPr>
          <p:grpSpPr>
            <a:xfrm>
              <a:off x="-2419350" y="2412839"/>
              <a:ext cx="717479" cy="336075"/>
              <a:chOff x="-2419350" y="2412839"/>
              <a:chExt cx="717479" cy="336075"/>
            </a:xfrm>
          </p:grpSpPr>
          <p:sp>
            <p:nvSpPr>
              <p:cNvPr id="10" name="Freeform: Shape 9">
                <a:extLst>
                  <a:ext uri="{FF2B5EF4-FFF2-40B4-BE49-F238E27FC236}">
                    <a16:creationId xmlns:a16="http://schemas.microsoft.com/office/drawing/2014/main" id="{54CD0802-B932-40FF-9D58-0058712AAD31}"/>
                  </a:ext>
                </a:extLst>
              </p:cNvPr>
              <p:cNvSpPr/>
              <p:nvPr/>
            </p:nvSpPr>
            <p:spPr bwMode="auto">
              <a:xfrm>
                <a:off x="-2419350" y="2465069"/>
                <a:ext cx="681990" cy="283845"/>
              </a:xfrm>
              <a:custGeom>
                <a:avLst/>
                <a:gdLst>
                  <a:gd name="connsiteX0" fmla="*/ 0 w 681990"/>
                  <a:gd name="connsiteY0" fmla="*/ 243840 h 304800"/>
                  <a:gd name="connsiteX1" fmla="*/ 266700 w 681990"/>
                  <a:gd name="connsiteY1" fmla="*/ 45720 h 304800"/>
                  <a:gd name="connsiteX2" fmla="*/ 358140 w 681990"/>
                  <a:gd name="connsiteY2" fmla="*/ 201930 h 304800"/>
                  <a:gd name="connsiteX3" fmla="*/ 647700 w 681990"/>
                  <a:gd name="connsiteY3" fmla="*/ 0 h 304800"/>
                  <a:gd name="connsiteX4" fmla="*/ 681990 w 681990"/>
                  <a:gd name="connsiteY4" fmla="*/ 38100 h 304800"/>
                  <a:gd name="connsiteX5" fmla="*/ 346710 w 681990"/>
                  <a:gd name="connsiteY5" fmla="*/ 262890 h 304800"/>
                  <a:gd name="connsiteX6" fmla="*/ 251460 w 681990"/>
                  <a:gd name="connsiteY6" fmla="*/ 106680 h 304800"/>
                  <a:gd name="connsiteX7" fmla="*/ 26670 w 681990"/>
                  <a:gd name="connsiteY7" fmla="*/ 304800 h 304800"/>
                  <a:gd name="connsiteX8" fmla="*/ 0 w 681990"/>
                  <a:gd name="connsiteY8" fmla="*/ 243840 h 304800"/>
                  <a:gd name="connsiteX0" fmla="*/ 0 w 681990"/>
                  <a:gd name="connsiteY0" fmla="*/ 243840 h 283845"/>
                  <a:gd name="connsiteX1" fmla="*/ 266700 w 681990"/>
                  <a:gd name="connsiteY1" fmla="*/ 45720 h 283845"/>
                  <a:gd name="connsiteX2" fmla="*/ 358140 w 681990"/>
                  <a:gd name="connsiteY2" fmla="*/ 201930 h 283845"/>
                  <a:gd name="connsiteX3" fmla="*/ 647700 w 681990"/>
                  <a:gd name="connsiteY3" fmla="*/ 0 h 283845"/>
                  <a:gd name="connsiteX4" fmla="*/ 681990 w 681990"/>
                  <a:gd name="connsiteY4" fmla="*/ 38100 h 283845"/>
                  <a:gd name="connsiteX5" fmla="*/ 346710 w 681990"/>
                  <a:gd name="connsiteY5" fmla="*/ 262890 h 283845"/>
                  <a:gd name="connsiteX6" fmla="*/ 251460 w 681990"/>
                  <a:gd name="connsiteY6" fmla="*/ 106680 h 283845"/>
                  <a:gd name="connsiteX7" fmla="*/ 20955 w 681990"/>
                  <a:gd name="connsiteY7" fmla="*/ 283845 h 283845"/>
                  <a:gd name="connsiteX8" fmla="*/ 0 w 681990"/>
                  <a:gd name="connsiteY8" fmla="*/ 243840 h 283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1990" h="283845">
                    <a:moveTo>
                      <a:pt x="0" y="243840"/>
                    </a:moveTo>
                    <a:lnTo>
                      <a:pt x="266700" y="45720"/>
                    </a:lnTo>
                    <a:lnTo>
                      <a:pt x="358140" y="201930"/>
                    </a:lnTo>
                    <a:lnTo>
                      <a:pt x="647700" y="0"/>
                    </a:lnTo>
                    <a:lnTo>
                      <a:pt x="681990" y="38100"/>
                    </a:lnTo>
                    <a:lnTo>
                      <a:pt x="346710" y="262890"/>
                    </a:lnTo>
                    <a:lnTo>
                      <a:pt x="251460" y="106680"/>
                    </a:lnTo>
                    <a:lnTo>
                      <a:pt x="20955" y="283845"/>
                    </a:lnTo>
                    <a:lnTo>
                      <a:pt x="0" y="243840"/>
                    </a:lnTo>
                    <a:close/>
                  </a:path>
                </a:pathLst>
              </a:custGeom>
              <a:solidFill>
                <a:srgbClr val="00E7CF"/>
              </a:solidFill>
              <a:ln w="9525" cap="flat">
                <a:noFill/>
                <a:prstDash val="solid"/>
                <a:miter/>
              </a:ln>
            </p:spPr>
            <p:txBody>
              <a:bodyPr rtlCol="0" anchor="ctr"/>
              <a:lstStyle/>
              <a:p>
                <a:endParaRPr lang="en-US" err="1">
                  <a:solidFill>
                    <a:schemeClr val="tx1"/>
                  </a:solidFill>
                </a:endParaRPr>
              </a:p>
            </p:txBody>
          </p:sp>
          <p:sp>
            <p:nvSpPr>
              <p:cNvPr id="11" name="Isosceles Triangle 10">
                <a:extLst>
                  <a:ext uri="{FF2B5EF4-FFF2-40B4-BE49-F238E27FC236}">
                    <a16:creationId xmlns:a16="http://schemas.microsoft.com/office/drawing/2014/main" id="{1B84A075-8044-47EC-A92F-1D4A209E393E}"/>
                  </a:ext>
                </a:extLst>
              </p:cNvPr>
              <p:cNvSpPr/>
              <p:nvPr/>
            </p:nvSpPr>
            <p:spPr bwMode="auto">
              <a:xfrm rot="3192519">
                <a:off x="-1804747" y="2430686"/>
                <a:ext cx="120724" cy="85029"/>
              </a:xfrm>
              <a:prstGeom prst="triangle">
                <a:avLst/>
              </a:prstGeom>
              <a:solidFill>
                <a:srgbClr val="00E7CF"/>
              </a:solidFill>
              <a:ln w="9525" cap="flat">
                <a:noFill/>
                <a:prstDash val="solid"/>
                <a:miter/>
              </a:ln>
            </p:spPr>
            <p:txBody>
              <a:bodyPr rtlCol="0" anchor="ctr"/>
              <a:lstStyle/>
              <a:p>
                <a:endParaRPr lang="en-US" err="1">
                  <a:solidFill>
                    <a:schemeClr val="tx1"/>
                  </a:solidFill>
                </a:endParaRPr>
              </a:p>
            </p:txBody>
          </p:sp>
        </p:grpSp>
      </p:grpSp>
      <p:grpSp>
        <p:nvGrpSpPr>
          <p:cNvPr id="138" name="Group 137">
            <a:extLst>
              <a:ext uri="{FF2B5EF4-FFF2-40B4-BE49-F238E27FC236}">
                <a16:creationId xmlns:a16="http://schemas.microsoft.com/office/drawing/2014/main" id="{8B3CE1C8-1EE3-4407-9407-502C4150EF09}"/>
              </a:ext>
              <a:ext uri="{C183D7F6-B498-43B3-948B-1728B52AA6E4}">
                <adec:decorative xmlns:adec="http://schemas.microsoft.com/office/drawing/2017/decorative" val="1"/>
              </a:ext>
            </a:extLst>
          </p:cNvPr>
          <p:cNvGrpSpPr/>
          <p:nvPr/>
        </p:nvGrpSpPr>
        <p:grpSpPr>
          <a:xfrm>
            <a:off x="623458" y="4825449"/>
            <a:ext cx="420482" cy="386394"/>
            <a:chOff x="3848315" y="2854269"/>
            <a:chExt cx="180212" cy="166560"/>
          </a:xfrm>
        </p:grpSpPr>
        <p:sp>
          <p:nvSpPr>
            <p:cNvPr id="139" name="Freeform: Shape 138">
              <a:extLst>
                <a:ext uri="{FF2B5EF4-FFF2-40B4-BE49-F238E27FC236}">
                  <a16:creationId xmlns:a16="http://schemas.microsoft.com/office/drawing/2014/main" id="{D344B84B-1C86-48BE-B4CF-00FF96A28A73}"/>
                </a:ext>
              </a:extLst>
            </p:cNvPr>
            <p:cNvSpPr/>
            <p:nvPr/>
          </p:nvSpPr>
          <p:spPr>
            <a:xfrm>
              <a:off x="3848315" y="2854269"/>
              <a:ext cx="121450" cy="166560"/>
            </a:xfrm>
            <a:custGeom>
              <a:avLst/>
              <a:gdLst>
                <a:gd name="connsiteX0" fmla="*/ 241548 w 333375"/>
                <a:gd name="connsiteY0" fmla="*/ 144730 h 457200"/>
                <a:gd name="connsiteX1" fmla="*/ 190110 w 333375"/>
                <a:gd name="connsiteY1" fmla="*/ 93296 h 457200"/>
                <a:gd name="connsiteX2" fmla="*/ 190110 w 333375"/>
                <a:gd name="connsiteY2" fmla="*/ 16715 h 457200"/>
                <a:gd name="connsiteX3" fmla="*/ 191819 w 333375"/>
                <a:gd name="connsiteY3" fmla="*/ 7144 h 457200"/>
                <a:gd name="connsiteX4" fmla="*/ 39495 w 333375"/>
                <a:gd name="connsiteY4" fmla="*/ 7144 h 457200"/>
                <a:gd name="connsiteX5" fmla="*/ 7144 w 333375"/>
                <a:gd name="connsiteY5" fmla="*/ 39486 h 457200"/>
                <a:gd name="connsiteX6" fmla="*/ 7144 w 333375"/>
                <a:gd name="connsiteY6" fmla="*/ 421258 h 457200"/>
                <a:gd name="connsiteX7" fmla="*/ 39495 w 333375"/>
                <a:gd name="connsiteY7" fmla="*/ 453605 h 457200"/>
                <a:gd name="connsiteX8" fmla="*/ 295340 w 333375"/>
                <a:gd name="connsiteY8" fmla="*/ 453605 h 457200"/>
                <a:gd name="connsiteX9" fmla="*/ 327682 w 333375"/>
                <a:gd name="connsiteY9" fmla="*/ 421258 h 457200"/>
                <a:gd name="connsiteX10" fmla="*/ 327682 w 333375"/>
                <a:gd name="connsiteY10" fmla="*/ 143010 h 457200"/>
                <a:gd name="connsiteX11" fmla="*/ 318130 w 333375"/>
                <a:gd name="connsiteY11" fmla="*/ 144730 h 457200"/>
                <a:gd name="connsiteX12" fmla="*/ 241548 w 333375"/>
                <a:gd name="connsiteY12" fmla="*/ 144730 h 457200"/>
                <a:gd name="connsiteX13" fmla="*/ 68545 w 333375"/>
                <a:gd name="connsiteY13" fmla="*/ 88325 h 457200"/>
                <a:gd name="connsiteX14" fmla="*/ 166399 w 333375"/>
                <a:gd name="connsiteY14" fmla="*/ 88325 h 457200"/>
                <a:gd name="connsiteX15" fmla="*/ 175924 w 333375"/>
                <a:gd name="connsiteY15" fmla="*/ 97850 h 457200"/>
                <a:gd name="connsiteX16" fmla="*/ 166399 w 333375"/>
                <a:gd name="connsiteY16" fmla="*/ 107375 h 457200"/>
                <a:gd name="connsiteX17" fmla="*/ 68545 w 333375"/>
                <a:gd name="connsiteY17" fmla="*/ 107375 h 457200"/>
                <a:gd name="connsiteX18" fmla="*/ 59020 w 333375"/>
                <a:gd name="connsiteY18" fmla="*/ 97850 h 457200"/>
                <a:gd name="connsiteX19" fmla="*/ 68545 w 333375"/>
                <a:gd name="connsiteY19" fmla="*/ 88325 h 457200"/>
                <a:gd name="connsiteX20" fmla="*/ 254422 w 333375"/>
                <a:gd name="connsiteY20" fmla="*/ 389809 h 457200"/>
                <a:gd name="connsiteX21" fmla="*/ 68545 w 333375"/>
                <a:gd name="connsiteY21" fmla="*/ 389809 h 457200"/>
                <a:gd name="connsiteX22" fmla="*/ 59020 w 333375"/>
                <a:gd name="connsiteY22" fmla="*/ 380284 h 457200"/>
                <a:gd name="connsiteX23" fmla="*/ 68545 w 333375"/>
                <a:gd name="connsiteY23" fmla="*/ 370759 h 457200"/>
                <a:gd name="connsiteX24" fmla="*/ 254422 w 333375"/>
                <a:gd name="connsiteY24" fmla="*/ 370759 h 457200"/>
                <a:gd name="connsiteX25" fmla="*/ 263947 w 333375"/>
                <a:gd name="connsiteY25" fmla="*/ 380284 h 457200"/>
                <a:gd name="connsiteX26" fmla="*/ 254422 w 333375"/>
                <a:gd name="connsiteY26" fmla="*/ 389809 h 457200"/>
                <a:gd name="connsiteX27" fmla="*/ 254422 w 333375"/>
                <a:gd name="connsiteY27" fmla="*/ 315451 h 457200"/>
                <a:gd name="connsiteX28" fmla="*/ 68545 w 333375"/>
                <a:gd name="connsiteY28" fmla="*/ 315451 h 457200"/>
                <a:gd name="connsiteX29" fmla="*/ 59020 w 333375"/>
                <a:gd name="connsiteY29" fmla="*/ 305926 h 457200"/>
                <a:gd name="connsiteX30" fmla="*/ 68545 w 333375"/>
                <a:gd name="connsiteY30" fmla="*/ 296401 h 457200"/>
                <a:gd name="connsiteX31" fmla="*/ 254422 w 333375"/>
                <a:gd name="connsiteY31" fmla="*/ 296401 h 457200"/>
                <a:gd name="connsiteX32" fmla="*/ 263947 w 333375"/>
                <a:gd name="connsiteY32" fmla="*/ 305926 h 457200"/>
                <a:gd name="connsiteX33" fmla="*/ 254422 w 333375"/>
                <a:gd name="connsiteY33" fmla="*/ 315451 h 457200"/>
                <a:gd name="connsiteX34" fmla="*/ 254422 w 333375"/>
                <a:gd name="connsiteY34" fmla="*/ 241097 h 457200"/>
                <a:gd name="connsiteX35" fmla="*/ 68545 w 333375"/>
                <a:gd name="connsiteY35" fmla="*/ 241097 h 457200"/>
                <a:gd name="connsiteX36" fmla="*/ 59020 w 333375"/>
                <a:gd name="connsiteY36" fmla="*/ 231572 h 457200"/>
                <a:gd name="connsiteX37" fmla="*/ 68545 w 333375"/>
                <a:gd name="connsiteY37" fmla="*/ 222047 h 457200"/>
                <a:gd name="connsiteX38" fmla="*/ 254422 w 333375"/>
                <a:gd name="connsiteY38" fmla="*/ 222047 h 457200"/>
                <a:gd name="connsiteX39" fmla="*/ 263947 w 333375"/>
                <a:gd name="connsiteY39" fmla="*/ 231572 h 457200"/>
                <a:gd name="connsiteX40" fmla="*/ 254422 w 333375"/>
                <a:gd name="connsiteY40" fmla="*/ 241097 h 457200"/>
                <a:gd name="connsiteX41" fmla="*/ 254422 w 333375"/>
                <a:gd name="connsiteY41" fmla="*/ 166744 h 457200"/>
                <a:gd name="connsiteX42" fmla="*/ 68545 w 333375"/>
                <a:gd name="connsiteY42" fmla="*/ 166744 h 457200"/>
                <a:gd name="connsiteX43" fmla="*/ 59020 w 333375"/>
                <a:gd name="connsiteY43" fmla="*/ 157219 h 457200"/>
                <a:gd name="connsiteX44" fmla="*/ 68545 w 333375"/>
                <a:gd name="connsiteY44" fmla="*/ 147694 h 457200"/>
                <a:gd name="connsiteX45" fmla="*/ 254422 w 333375"/>
                <a:gd name="connsiteY45" fmla="*/ 147694 h 457200"/>
                <a:gd name="connsiteX46" fmla="*/ 263947 w 333375"/>
                <a:gd name="connsiteY46" fmla="*/ 157219 h 457200"/>
                <a:gd name="connsiteX47" fmla="*/ 254422 w 333375"/>
                <a:gd name="connsiteY47" fmla="*/ 166744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33375" h="457200">
                  <a:moveTo>
                    <a:pt x="241548" y="144730"/>
                  </a:moveTo>
                  <a:cubicBezTo>
                    <a:pt x="213187" y="144730"/>
                    <a:pt x="190110" y="121658"/>
                    <a:pt x="190110" y="93296"/>
                  </a:cubicBezTo>
                  <a:lnTo>
                    <a:pt x="190110" y="16715"/>
                  </a:lnTo>
                  <a:cubicBezTo>
                    <a:pt x="190110" y="13380"/>
                    <a:pt x="190744" y="10169"/>
                    <a:pt x="191819" y="7144"/>
                  </a:cubicBezTo>
                  <a:lnTo>
                    <a:pt x="39495" y="7144"/>
                  </a:lnTo>
                  <a:cubicBezTo>
                    <a:pt x="21655" y="7144"/>
                    <a:pt x="7144" y="21655"/>
                    <a:pt x="7144" y="39486"/>
                  </a:cubicBezTo>
                  <a:lnTo>
                    <a:pt x="7144" y="421258"/>
                  </a:lnTo>
                  <a:cubicBezTo>
                    <a:pt x="7144" y="439094"/>
                    <a:pt x="21655" y="453605"/>
                    <a:pt x="39495" y="453605"/>
                  </a:cubicBezTo>
                  <a:lnTo>
                    <a:pt x="295340" y="453605"/>
                  </a:lnTo>
                  <a:cubicBezTo>
                    <a:pt x="313172" y="453605"/>
                    <a:pt x="327682" y="439094"/>
                    <a:pt x="327682" y="421258"/>
                  </a:cubicBezTo>
                  <a:lnTo>
                    <a:pt x="327682" y="143010"/>
                  </a:lnTo>
                  <a:cubicBezTo>
                    <a:pt x="324657" y="144094"/>
                    <a:pt x="321453" y="144730"/>
                    <a:pt x="318130" y="144730"/>
                  </a:cubicBezTo>
                  <a:lnTo>
                    <a:pt x="241548" y="144730"/>
                  </a:lnTo>
                  <a:close/>
                  <a:moveTo>
                    <a:pt x="68545" y="88325"/>
                  </a:moveTo>
                  <a:lnTo>
                    <a:pt x="166399" y="88325"/>
                  </a:lnTo>
                  <a:cubicBezTo>
                    <a:pt x="171664" y="88325"/>
                    <a:pt x="175924" y="92589"/>
                    <a:pt x="175924" y="97850"/>
                  </a:cubicBezTo>
                  <a:cubicBezTo>
                    <a:pt x="175924" y="103110"/>
                    <a:pt x="171664" y="107375"/>
                    <a:pt x="166399" y="107375"/>
                  </a:cubicBezTo>
                  <a:lnTo>
                    <a:pt x="68545" y="107375"/>
                  </a:lnTo>
                  <a:cubicBezTo>
                    <a:pt x="63280" y="107375"/>
                    <a:pt x="59020" y="103110"/>
                    <a:pt x="59020" y="97850"/>
                  </a:cubicBezTo>
                  <a:cubicBezTo>
                    <a:pt x="59020" y="92589"/>
                    <a:pt x="63280" y="88325"/>
                    <a:pt x="68545" y="88325"/>
                  </a:cubicBezTo>
                  <a:close/>
                  <a:moveTo>
                    <a:pt x="254422" y="389809"/>
                  </a:moveTo>
                  <a:lnTo>
                    <a:pt x="68545" y="389809"/>
                  </a:lnTo>
                  <a:cubicBezTo>
                    <a:pt x="63280" y="389809"/>
                    <a:pt x="59020" y="385544"/>
                    <a:pt x="59020" y="380284"/>
                  </a:cubicBezTo>
                  <a:cubicBezTo>
                    <a:pt x="59020" y="375024"/>
                    <a:pt x="63280" y="370759"/>
                    <a:pt x="68545" y="370759"/>
                  </a:cubicBezTo>
                  <a:lnTo>
                    <a:pt x="254422" y="370759"/>
                  </a:lnTo>
                  <a:cubicBezTo>
                    <a:pt x="259686" y="370759"/>
                    <a:pt x="263947" y="375024"/>
                    <a:pt x="263947" y="380284"/>
                  </a:cubicBezTo>
                  <a:cubicBezTo>
                    <a:pt x="263947" y="385544"/>
                    <a:pt x="259686" y="389809"/>
                    <a:pt x="254422" y="389809"/>
                  </a:cubicBezTo>
                  <a:close/>
                  <a:moveTo>
                    <a:pt x="254422" y="315451"/>
                  </a:moveTo>
                  <a:lnTo>
                    <a:pt x="68545" y="315451"/>
                  </a:lnTo>
                  <a:cubicBezTo>
                    <a:pt x="63280" y="315451"/>
                    <a:pt x="59020" y="311185"/>
                    <a:pt x="59020" y="305926"/>
                  </a:cubicBezTo>
                  <a:cubicBezTo>
                    <a:pt x="59020" y="300665"/>
                    <a:pt x="63280" y="296401"/>
                    <a:pt x="68545" y="296401"/>
                  </a:cubicBezTo>
                  <a:lnTo>
                    <a:pt x="254422" y="296401"/>
                  </a:lnTo>
                  <a:cubicBezTo>
                    <a:pt x="259686" y="296401"/>
                    <a:pt x="263947" y="300665"/>
                    <a:pt x="263947" y="305926"/>
                  </a:cubicBezTo>
                  <a:cubicBezTo>
                    <a:pt x="263947" y="311185"/>
                    <a:pt x="259686" y="315451"/>
                    <a:pt x="254422" y="315451"/>
                  </a:cubicBezTo>
                  <a:close/>
                  <a:moveTo>
                    <a:pt x="254422" y="241097"/>
                  </a:moveTo>
                  <a:lnTo>
                    <a:pt x="68545" y="241097"/>
                  </a:lnTo>
                  <a:cubicBezTo>
                    <a:pt x="63280" y="241097"/>
                    <a:pt x="59020" y="236832"/>
                    <a:pt x="59020" y="231572"/>
                  </a:cubicBezTo>
                  <a:cubicBezTo>
                    <a:pt x="59020" y="226312"/>
                    <a:pt x="63280" y="222047"/>
                    <a:pt x="68545" y="222047"/>
                  </a:cubicBezTo>
                  <a:lnTo>
                    <a:pt x="254422" y="222047"/>
                  </a:lnTo>
                  <a:cubicBezTo>
                    <a:pt x="259686" y="222047"/>
                    <a:pt x="263947" y="226312"/>
                    <a:pt x="263947" y="231572"/>
                  </a:cubicBezTo>
                  <a:cubicBezTo>
                    <a:pt x="263947" y="236832"/>
                    <a:pt x="259686" y="241097"/>
                    <a:pt x="254422" y="241097"/>
                  </a:cubicBezTo>
                  <a:close/>
                  <a:moveTo>
                    <a:pt x="254422" y="166744"/>
                  </a:moveTo>
                  <a:lnTo>
                    <a:pt x="68545" y="166744"/>
                  </a:lnTo>
                  <a:cubicBezTo>
                    <a:pt x="63280" y="166744"/>
                    <a:pt x="59020" y="162478"/>
                    <a:pt x="59020" y="157219"/>
                  </a:cubicBezTo>
                  <a:cubicBezTo>
                    <a:pt x="59020" y="151958"/>
                    <a:pt x="63280" y="147694"/>
                    <a:pt x="68545" y="147694"/>
                  </a:cubicBezTo>
                  <a:lnTo>
                    <a:pt x="254422" y="147694"/>
                  </a:lnTo>
                  <a:cubicBezTo>
                    <a:pt x="259686" y="147694"/>
                    <a:pt x="263947" y="151958"/>
                    <a:pt x="263947" y="157219"/>
                  </a:cubicBezTo>
                  <a:cubicBezTo>
                    <a:pt x="263947" y="162478"/>
                    <a:pt x="259686" y="166744"/>
                    <a:pt x="254422" y="166744"/>
                  </a:cubicBezTo>
                  <a:close/>
                </a:path>
              </a:pathLst>
            </a:custGeom>
            <a:solidFill>
              <a:schemeClr val="bg1"/>
            </a:solid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687441F1-26E8-4301-A143-819A6CB0DEE9}"/>
                </a:ext>
              </a:extLst>
            </p:cNvPr>
            <p:cNvSpPr/>
            <p:nvPr/>
          </p:nvSpPr>
          <p:spPr>
            <a:xfrm>
              <a:off x="3921911" y="2854272"/>
              <a:ext cx="45110" cy="45110"/>
            </a:xfrm>
            <a:custGeom>
              <a:avLst/>
              <a:gdLst>
                <a:gd name="connsiteX0" fmla="*/ 39529 w 123825"/>
                <a:gd name="connsiteY0" fmla="*/ 125674 h 123825"/>
                <a:gd name="connsiteX1" fmla="*/ 116110 w 123825"/>
                <a:gd name="connsiteY1" fmla="*/ 125674 h 123825"/>
                <a:gd name="connsiteX2" fmla="*/ 124968 w 123825"/>
                <a:gd name="connsiteY2" fmla="*/ 119768 h 123825"/>
                <a:gd name="connsiteX3" fmla="*/ 122873 w 123825"/>
                <a:gd name="connsiteY3" fmla="*/ 109386 h 123825"/>
                <a:gd name="connsiteX4" fmla="*/ 23432 w 123825"/>
                <a:gd name="connsiteY4" fmla="*/ 9945 h 123825"/>
                <a:gd name="connsiteX5" fmla="*/ 13049 w 123825"/>
                <a:gd name="connsiteY5" fmla="*/ 7849 h 123825"/>
                <a:gd name="connsiteX6" fmla="*/ 7144 w 123825"/>
                <a:gd name="connsiteY6" fmla="*/ 16708 h 123825"/>
                <a:gd name="connsiteX7" fmla="*/ 7144 w 123825"/>
                <a:gd name="connsiteY7" fmla="*/ 93289 h 123825"/>
                <a:gd name="connsiteX8" fmla="*/ 39529 w 123825"/>
                <a:gd name="connsiteY8" fmla="*/ 12567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 h="123825">
                  <a:moveTo>
                    <a:pt x="39529" y="125674"/>
                  </a:moveTo>
                  <a:lnTo>
                    <a:pt x="116110" y="125674"/>
                  </a:lnTo>
                  <a:cubicBezTo>
                    <a:pt x="120015" y="125674"/>
                    <a:pt x="123444" y="123292"/>
                    <a:pt x="124968" y="119768"/>
                  </a:cubicBezTo>
                  <a:cubicBezTo>
                    <a:pt x="126397" y="116244"/>
                    <a:pt x="125635" y="112148"/>
                    <a:pt x="122873" y="109386"/>
                  </a:cubicBezTo>
                  <a:lnTo>
                    <a:pt x="23432" y="9945"/>
                  </a:lnTo>
                  <a:cubicBezTo>
                    <a:pt x="20669" y="7183"/>
                    <a:pt x="16573" y="6421"/>
                    <a:pt x="13049" y="7849"/>
                  </a:cubicBezTo>
                  <a:cubicBezTo>
                    <a:pt x="9430" y="9373"/>
                    <a:pt x="7144" y="12802"/>
                    <a:pt x="7144" y="16708"/>
                  </a:cubicBezTo>
                  <a:lnTo>
                    <a:pt x="7144" y="93289"/>
                  </a:lnTo>
                  <a:cubicBezTo>
                    <a:pt x="7144" y="111100"/>
                    <a:pt x="21622" y="125674"/>
                    <a:pt x="39529" y="125674"/>
                  </a:cubicBezTo>
                  <a:close/>
                </a:path>
              </a:pathLst>
            </a:custGeom>
            <a:solidFill>
              <a:schemeClr val="bg1"/>
            </a:solid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8A6F87F5-EC2F-48A4-8745-5F74CF37A33A}"/>
                </a:ext>
              </a:extLst>
            </p:cNvPr>
            <p:cNvSpPr/>
            <p:nvPr/>
          </p:nvSpPr>
          <p:spPr>
            <a:xfrm>
              <a:off x="3982792" y="2866188"/>
              <a:ext cx="34700" cy="27760"/>
            </a:xfrm>
            <a:custGeom>
              <a:avLst/>
              <a:gdLst>
                <a:gd name="connsiteX0" fmla="*/ 72962 w 95250"/>
                <a:gd name="connsiteY0" fmla="*/ 7144 h 76200"/>
                <a:gd name="connsiteX1" fmla="*/ 28670 w 95250"/>
                <a:gd name="connsiteY1" fmla="*/ 7144 h 76200"/>
                <a:gd name="connsiteX2" fmla="*/ 7144 w 95250"/>
                <a:gd name="connsiteY2" fmla="*/ 32385 h 76200"/>
                <a:gd name="connsiteX3" fmla="*/ 7144 w 95250"/>
                <a:gd name="connsiteY3" fmla="*/ 69913 h 76200"/>
                <a:gd name="connsiteX4" fmla="*/ 94583 w 95250"/>
                <a:gd name="connsiteY4" fmla="*/ 69913 h 76200"/>
                <a:gd name="connsiteX5" fmla="*/ 94583 w 95250"/>
                <a:gd name="connsiteY5" fmla="*/ 32385 h 76200"/>
                <a:gd name="connsiteX6" fmla="*/ 72962 w 95250"/>
                <a:gd name="connsiteY6" fmla="*/ 714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76200">
                  <a:moveTo>
                    <a:pt x="72962" y="7144"/>
                  </a:moveTo>
                  <a:lnTo>
                    <a:pt x="28670" y="7144"/>
                  </a:lnTo>
                  <a:cubicBezTo>
                    <a:pt x="16573" y="7144"/>
                    <a:pt x="7144" y="18288"/>
                    <a:pt x="7144" y="32385"/>
                  </a:cubicBezTo>
                  <a:lnTo>
                    <a:pt x="7144" y="69913"/>
                  </a:lnTo>
                  <a:lnTo>
                    <a:pt x="94583" y="69913"/>
                  </a:lnTo>
                  <a:lnTo>
                    <a:pt x="94583" y="32385"/>
                  </a:lnTo>
                  <a:cubicBezTo>
                    <a:pt x="94583" y="18288"/>
                    <a:pt x="85058" y="7144"/>
                    <a:pt x="72962" y="7144"/>
                  </a:cubicBezTo>
                  <a:close/>
                </a:path>
              </a:pathLst>
            </a:custGeom>
            <a:solidFill>
              <a:srgbClr val="00E7CF"/>
            </a:solid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BF3D1771-BD53-40ED-B384-7C24B85ED477}"/>
                </a:ext>
              </a:extLst>
            </p:cNvPr>
            <p:cNvSpPr/>
            <p:nvPr/>
          </p:nvSpPr>
          <p:spPr>
            <a:xfrm>
              <a:off x="3982792" y="2895995"/>
              <a:ext cx="34700" cy="117980"/>
            </a:xfrm>
            <a:custGeom>
              <a:avLst/>
              <a:gdLst>
                <a:gd name="connsiteX0" fmla="*/ 7144 w 95250"/>
                <a:gd name="connsiteY0" fmla="*/ 7144 h 323850"/>
                <a:gd name="connsiteX1" fmla="*/ 7144 w 95250"/>
                <a:gd name="connsiteY1" fmla="*/ 102584 h 323850"/>
                <a:gd name="connsiteX2" fmla="*/ 41815 w 95250"/>
                <a:gd name="connsiteY2" fmla="*/ 311277 h 323850"/>
                <a:gd name="connsiteX3" fmla="*/ 50864 w 95250"/>
                <a:gd name="connsiteY3" fmla="*/ 317659 h 323850"/>
                <a:gd name="connsiteX4" fmla="*/ 59817 w 95250"/>
                <a:gd name="connsiteY4" fmla="*/ 311277 h 323850"/>
                <a:gd name="connsiteX5" fmla="*/ 94583 w 95250"/>
                <a:gd name="connsiteY5" fmla="*/ 102584 h 323850"/>
                <a:gd name="connsiteX6" fmla="*/ 94583 w 95250"/>
                <a:gd name="connsiteY6" fmla="*/ 7144 h 323850"/>
                <a:gd name="connsiteX7" fmla="*/ 16669 w 95250"/>
                <a:gd name="connsiteY7" fmla="*/ 7144 h 323850"/>
                <a:gd name="connsiteX8" fmla="*/ 7144 w 95250"/>
                <a:gd name="connsiteY8" fmla="*/ 7144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323850">
                  <a:moveTo>
                    <a:pt x="7144" y="7144"/>
                  </a:moveTo>
                  <a:lnTo>
                    <a:pt x="7144" y="102584"/>
                  </a:lnTo>
                  <a:cubicBezTo>
                    <a:pt x="7144" y="175070"/>
                    <a:pt x="18859" y="245269"/>
                    <a:pt x="41815" y="311277"/>
                  </a:cubicBezTo>
                  <a:cubicBezTo>
                    <a:pt x="43148" y="315087"/>
                    <a:pt x="46768" y="317659"/>
                    <a:pt x="50864" y="317659"/>
                  </a:cubicBezTo>
                  <a:cubicBezTo>
                    <a:pt x="54864" y="317659"/>
                    <a:pt x="58483" y="315087"/>
                    <a:pt x="59817" y="311277"/>
                  </a:cubicBezTo>
                  <a:cubicBezTo>
                    <a:pt x="82868" y="245269"/>
                    <a:pt x="94583" y="175070"/>
                    <a:pt x="94583" y="102584"/>
                  </a:cubicBezTo>
                  <a:lnTo>
                    <a:pt x="94583" y="7144"/>
                  </a:lnTo>
                  <a:lnTo>
                    <a:pt x="16669" y="7144"/>
                  </a:lnTo>
                  <a:lnTo>
                    <a:pt x="7144" y="7144"/>
                  </a:lnTo>
                  <a:close/>
                </a:path>
              </a:pathLst>
            </a:custGeom>
            <a:solidFill>
              <a:srgbClr val="00E7CF"/>
            </a:solid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607BFB50-025B-4ED5-8D89-E93C57F026C0}"/>
                </a:ext>
              </a:extLst>
            </p:cNvPr>
            <p:cNvSpPr/>
            <p:nvPr/>
          </p:nvSpPr>
          <p:spPr>
            <a:xfrm>
              <a:off x="4014647" y="2889055"/>
              <a:ext cx="13880" cy="58990"/>
            </a:xfrm>
            <a:custGeom>
              <a:avLst/>
              <a:gdLst>
                <a:gd name="connsiteX0" fmla="*/ 30194 w 38100"/>
                <a:gd name="connsiteY0" fmla="*/ 9144 h 161925"/>
                <a:gd name="connsiteX1" fmla="*/ 24384 w 38100"/>
                <a:gd name="connsiteY1" fmla="*/ 7144 h 161925"/>
                <a:gd name="connsiteX2" fmla="*/ 7144 w 38100"/>
                <a:gd name="connsiteY2" fmla="*/ 7144 h 161925"/>
                <a:gd name="connsiteX3" fmla="*/ 7144 w 38100"/>
                <a:gd name="connsiteY3" fmla="*/ 26194 h 161925"/>
                <a:gd name="connsiteX4" fmla="*/ 14859 w 38100"/>
                <a:gd name="connsiteY4" fmla="*/ 26194 h 161925"/>
                <a:gd name="connsiteX5" fmla="*/ 14859 w 38100"/>
                <a:gd name="connsiteY5" fmla="*/ 149828 h 161925"/>
                <a:gd name="connsiteX6" fmla="*/ 24384 w 38100"/>
                <a:gd name="connsiteY6" fmla="*/ 159353 h 161925"/>
                <a:gd name="connsiteX7" fmla="*/ 33909 w 38100"/>
                <a:gd name="connsiteY7" fmla="*/ 149828 h 161925"/>
                <a:gd name="connsiteX8" fmla="*/ 33909 w 38100"/>
                <a:gd name="connsiteY8" fmla="*/ 16669 h 161925"/>
                <a:gd name="connsiteX9" fmla="*/ 30194 w 38100"/>
                <a:gd name="connsiteY9" fmla="*/ 9144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100" h="161925">
                  <a:moveTo>
                    <a:pt x="30194" y="9144"/>
                  </a:moveTo>
                  <a:cubicBezTo>
                    <a:pt x="28575" y="7906"/>
                    <a:pt x="26575" y="7144"/>
                    <a:pt x="24384" y="7144"/>
                  </a:cubicBezTo>
                  <a:lnTo>
                    <a:pt x="7144" y="7144"/>
                  </a:lnTo>
                  <a:lnTo>
                    <a:pt x="7144" y="26194"/>
                  </a:lnTo>
                  <a:lnTo>
                    <a:pt x="14859" y="26194"/>
                  </a:lnTo>
                  <a:lnTo>
                    <a:pt x="14859" y="149828"/>
                  </a:lnTo>
                  <a:cubicBezTo>
                    <a:pt x="14859" y="155162"/>
                    <a:pt x="19145" y="159353"/>
                    <a:pt x="24384" y="159353"/>
                  </a:cubicBezTo>
                  <a:cubicBezTo>
                    <a:pt x="29623" y="159353"/>
                    <a:pt x="33909" y="155162"/>
                    <a:pt x="33909" y="149828"/>
                  </a:cubicBezTo>
                  <a:lnTo>
                    <a:pt x="33909" y="16669"/>
                  </a:lnTo>
                  <a:cubicBezTo>
                    <a:pt x="33909" y="13621"/>
                    <a:pt x="32480" y="10858"/>
                    <a:pt x="30194" y="9144"/>
                  </a:cubicBezTo>
                  <a:close/>
                </a:path>
              </a:pathLst>
            </a:custGeom>
            <a:solidFill>
              <a:srgbClr val="00E7CF"/>
            </a:solidFill>
            <a:ln w="9525" cap="flat">
              <a:noFill/>
              <a:prstDash val="solid"/>
              <a:miter/>
            </a:ln>
          </p:spPr>
          <p:txBody>
            <a:bodyPr rtlCol="0" anchor="ctr"/>
            <a:lstStyle/>
            <a:p>
              <a:endParaRPr lang="en-IN"/>
            </a:p>
          </p:txBody>
        </p:sp>
      </p:grpSp>
      <p:grpSp>
        <p:nvGrpSpPr>
          <p:cNvPr id="144" name="Group 143">
            <a:extLst>
              <a:ext uri="{FF2B5EF4-FFF2-40B4-BE49-F238E27FC236}">
                <a16:creationId xmlns:a16="http://schemas.microsoft.com/office/drawing/2014/main" id="{75E6C490-27C5-464E-B9AA-68C06DC5E379}"/>
              </a:ext>
              <a:ext uri="{C183D7F6-B498-43B3-948B-1728B52AA6E4}">
                <adec:decorative xmlns:adec="http://schemas.microsoft.com/office/drawing/2017/decorative" val="1"/>
              </a:ext>
            </a:extLst>
          </p:cNvPr>
          <p:cNvGrpSpPr/>
          <p:nvPr/>
        </p:nvGrpSpPr>
        <p:grpSpPr>
          <a:xfrm>
            <a:off x="634546" y="2802255"/>
            <a:ext cx="398304" cy="530522"/>
            <a:chOff x="2203659" y="2819574"/>
            <a:chExt cx="179394" cy="240325"/>
          </a:xfrm>
        </p:grpSpPr>
        <p:sp>
          <p:nvSpPr>
            <p:cNvPr id="145" name="Freeform: Shape 144">
              <a:extLst>
                <a:ext uri="{FF2B5EF4-FFF2-40B4-BE49-F238E27FC236}">
                  <a16:creationId xmlns:a16="http://schemas.microsoft.com/office/drawing/2014/main" id="{4148AD17-2C83-4C7B-8A22-FE43EC4A8D03}"/>
                </a:ext>
              </a:extLst>
            </p:cNvPr>
            <p:cNvSpPr/>
            <p:nvPr/>
          </p:nvSpPr>
          <p:spPr>
            <a:xfrm>
              <a:off x="2203659" y="2819574"/>
              <a:ext cx="178206" cy="240325"/>
            </a:xfrm>
            <a:custGeom>
              <a:avLst/>
              <a:gdLst>
                <a:gd name="connsiteX0" fmla="*/ 13688 w 199099"/>
                <a:gd name="connsiteY0" fmla="*/ 13688 h 278739"/>
                <a:gd name="connsiteX1" fmla="*/ 13688 w 199099"/>
                <a:gd name="connsiteY1" fmla="*/ 265881 h 278739"/>
                <a:gd name="connsiteX2" fmla="*/ 195532 w 199099"/>
                <a:gd name="connsiteY2" fmla="*/ 265881 h 278739"/>
                <a:gd name="connsiteX3" fmla="*/ 195532 w 199099"/>
                <a:gd name="connsiteY3" fmla="*/ 93328 h 278739"/>
                <a:gd name="connsiteX4" fmla="*/ 119875 w 199099"/>
                <a:gd name="connsiteY4" fmla="*/ 93328 h 278739"/>
                <a:gd name="connsiteX5" fmla="*/ 119875 w 199099"/>
                <a:gd name="connsiteY5" fmla="*/ 13688 h 278739"/>
                <a:gd name="connsiteX6" fmla="*/ 13688 w 199099"/>
                <a:gd name="connsiteY6" fmla="*/ 13688 h 278739"/>
                <a:gd name="connsiteX7" fmla="*/ 13688 w 199099"/>
                <a:gd name="connsiteY7" fmla="*/ 13688 h 27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099" h="278739">
                  <a:moveTo>
                    <a:pt x="13688" y="13688"/>
                  </a:moveTo>
                  <a:lnTo>
                    <a:pt x="13688" y="265881"/>
                  </a:lnTo>
                  <a:lnTo>
                    <a:pt x="195532" y="265881"/>
                  </a:lnTo>
                  <a:lnTo>
                    <a:pt x="195532" y="93328"/>
                  </a:lnTo>
                  <a:lnTo>
                    <a:pt x="119875" y="93328"/>
                  </a:lnTo>
                  <a:lnTo>
                    <a:pt x="119875" y="13688"/>
                  </a:lnTo>
                  <a:lnTo>
                    <a:pt x="13688" y="13688"/>
                  </a:lnTo>
                  <a:lnTo>
                    <a:pt x="13688" y="13688"/>
                  </a:lnTo>
                  <a:close/>
                </a:path>
              </a:pathLst>
            </a:custGeom>
            <a:solidFill>
              <a:schemeClr val="bg1"/>
            </a:solidFill>
            <a:ln w="13097"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3CCCFCDC-9ED3-4409-9D85-9D5412C90E32}"/>
                </a:ext>
              </a:extLst>
            </p:cNvPr>
            <p:cNvSpPr/>
            <p:nvPr/>
          </p:nvSpPr>
          <p:spPr>
            <a:xfrm>
              <a:off x="2311771" y="2819574"/>
              <a:ext cx="71282" cy="68664"/>
            </a:xfrm>
            <a:custGeom>
              <a:avLst/>
              <a:gdLst>
                <a:gd name="connsiteX0" fmla="*/ 13688 w 79639"/>
                <a:gd name="connsiteY0" fmla="*/ 74745 h 79639"/>
                <a:gd name="connsiteX1" fmla="*/ 74745 w 79639"/>
                <a:gd name="connsiteY1" fmla="*/ 74745 h 79639"/>
                <a:gd name="connsiteX2" fmla="*/ 13688 w 79639"/>
                <a:gd name="connsiteY2" fmla="*/ 13688 h 79639"/>
                <a:gd name="connsiteX3" fmla="*/ 13688 w 79639"/>
                <a:gd name="connsiteY3" fmla="*/ 74745 h 79639"/>
                <a:gd name="connsiteX4" fmla="*/ 13688 w 79639"/>
                <a:gd name="connsiteY4" fmla="*/ 74745 h 79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39" h="79639">
                  <a:moveTo>
                    <a:pt x="13688" y="74745"/>
                  </a:moveTo>
                  <a:lnTo>
                    <a:pt x="74745" y="74745"/>
                  </a:lnTo>
                  <a:lnTo>
                    <a:pt x="13688" y="13688"/>
                  </a:lnTo>
                  <a:lnTo>
                    <a:pt x="13688" y="74745"/>
                  </a:lnTo>
                  <a:lnTo>
                    <a:pt x="13688" y="74745"/>
                  </a:lnTo>
                  <a:close/>
                </a:path>
              </a:pathLst>
            </a:custGeom>
            <a:solidFill>
              <a:schemeClr val="bg1"/>
            </a:solidFill>
            <a:ln w="13097"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A6F6003B-5C76-44B4-B306-C9A9885F8EF7}"/>
                </a:ext>
              </a:extLst>
            </p:cNvPr>
            <p:cNvSpPr/>
            <p:nvPr/>
          </p:nvSpPr>
          <p:spPr>
            <a:xfrm>
              <a:off x="2273857" y="2904552"/>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00E7CF"/>
            </a:solidFill>
            <a:ln w="7408"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4A4A4023-ED49-4217-BFB9-514090B98547}"/>
                </a:ext>
              </a:extLst>
            </p:cNvPr>
            <p:cNvSpPr/>
            <p:nvPr/>
          </p:nvSpPr>
          <p:spPr>
            <a:xfrm>
              <a:off x="2273857" y="2939737"/>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00E7CF"/>
            </a:solidFill>
            <a:ln w="7408"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35784B0D-8A86-49D4-9734-4B2E3269094A}"/>
                </a:ext>
              </a:extLst>
            </p:cNvPr>
            <p:cNvSpPr/>
            <p:nvPr/>
          </p:nvSpPr>
          <p:spPr>
            <a:xfrm>
              <a:off x="2273857" y="2974282"/>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75757A"/>
            </a:solidFill>
            <a:ln w="7408"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80DD81A2-17B1-4E7D-A406-4CA00F955C5F}"/>
                </a:ext>
              </a:extLst>
            </p:cNvPr>
            <p:cNvSpPr/>
            <p:nvPr/>
          </p:nvSpPr>
          <p:spPr>
            <a:xfrm>
              <a:off x="2273857" y="3008827"/>
              <a:ext cx="89561" cy="19191"/>
            </a:xfrm>
            <a:custGeom>
              <a:avLst/>
              <a:gdLst>
                <a:gd name="connsiteX0" fmla="*/ 4424 w 106186"/>
                <a:gd name="connsiteY0" fmla="*/ 4424 h 22754"/>
                <a:gd name="connsiteX1" fmla="*/ 105301 w 106186"/>
                <a:gd name="connsiteY1" fmla="*/ 4424 h 22754"/>
                <a:gd name="connsiteX2" fmla="*/ 105301 w 106186"/>
                <a:gd name="connsiteY2" fmla="*/ 21869 h 22754"/>
                <a:gd name="connsiteX3" fmla="*/ 4424 w 106186"/>
                <a:gd name="connsiteY3" fmla="*/ 21869 h 22754"/>
              </a:gdLst>
              <a:ahLst/>
              <a:cxnLst>
                <a:cxn ang="0">
                  <a:pos x="connsiteX0" y="connsiteY0"/>
                </a:cxn>
                <a:cxn ang="0">
                  <a:pos x="connsiteX1" y="connsiteY1"/>
                </a:cxn>
                <a:cxn ang="0">
                  <a:pos x="connsiteX2" y="connsiteY2"/>
                </a:cxn>
                <a:cxn ang="0">
                  <a:pos x="connsiteX3" y="connsiteY3"/>
                </a:cxn>
              </a:cxnLst>
              <a:rect l="l" t="t" r="r" b="b"/>
              <a:pathLst>
                <a:path w="106186" h="22754">
                  <a:moveTo>
                    <a:pt x="4424" y="4424"/>
                  </a:moveTo>
                  <a:lnTo>
                    <a:pt x="105301" y="4424"/>
                  </a:lnTo>
                  <a:lnTo>
                    <a:pt x="105301" y="21869"/>
                  </a:lnTo>
                  <a:lnTo>
                    <a:pt x="4424" y="21869"/>
                  </a:lnTo>
                  <a:close/>
                </a:path>
              </a:pathLst>
            </a:custGeom>
            <a:solidFill>
              <a:srgbClr val="75757A"/>
            </a:solidFill>
            <a:ln w="7408"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A4F3173-03CF-42BF-B672-876A09FDD555}"/>
                </a:ext>
              </a:extLst>
            </p:cNvPr>
            <p:cNvSpPr/>
            <p:nvPr/>
          </p:nvSpPr>
          <p:spPr>
            <a:xfrm>
              <a:off x="2221614" y="2898368"/>
              <a:ext cx="44780" cy="38383"/>
            </a:xfrm>
            <a:custGeom>
              <a:avLst/>
              <a:gdLst>
                <a:gd name="connsiteX0" fmla="*/ 22375 w 53093"/>
                <a:gd name="connsiteY0" fmla="*/ 39820 h 45508"/>
                <a:gd name="connsiteX1" fmla="*/ 5689 w 53093"/>
                <a:gd name="connsiteY1" fmla="*/ 19341 h 45508"/>
                <a:gd name="connsiteX2" fmla="*/ 14032 w 53093"/>
                <a:gd name="connsiteY2" fmla="*/ 12515 h 45508"/>
                <a:gd name="connsiteX3" fmla="*/ 23892 w 53093"/>
                <a:gd name="connsiteY3" fmla="*/ 23133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19341"/>
                  </a:lnTo>
                  <a:lnTo>
                    <a:pt x="14032" y="12515"/>
                  </a:lnTo>
                  <a:lnTo>
                    <a:pt x="23892" y="23133"/>
                  </a:lnTo>
                  <a:lnTo>
                    <a:pt x="43612" y="5689"/>
                  </a:lnTo>
                  <a:lnTo>
                    <a:pt x="51197" y="14032"/>
                  </a:lnTo>
                  <a:close/>
                </a:path>
              </a:pathLst>
            </a:custGeom>
            <a:solidFill>
              <a:srgbClr val="00E7CF"/>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609ED8A-8249-48BE-8028-8D58B99093D3}"/>
                </a:ext>
              </a:extLst>
            </p:cNvPr>
            <p:cNvSpPr/>
            <p:nvPr/>
          </p:nvSpPr>
          <p:spPr>
            <a:xfrm>
              <a:off x="2221614" y="2932274"/>
              <a:ext cx="44780" cy="38383"/>
            </a:xfrm>
            <a:custGeom>
              <a:avLst/>
              <a:gdLst>
                <a:gd name="connsiteX0" fmla="*/ 22375 w 53093"/>
                <a:gd name="connsiteY0" fmla="*/ 39820 h 45508"/>
                <a:gd name="connsiteX1" fmla="*/ 5689 w 53093"/>
                <a:gd name="connsiteY1" fmla="*/ 20100 h 45508"/>
                <a:gd name="connsiteX2" fmla="*/ 14032 w 53093"/>
                <a:gd name="connsiteY2" fmla="*/ 12515 h 45508"/>
                <a:gd name="connsiteX3" fmla="*/ 23892 w 53093"/>
                <a:gd name="connsiteY3" fmla="*/ 23892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20100"/>
                  </a:lnTo>
                  <a:lnTo>
                    <a:pt x="14032" y="12515"/>
                  </a:lnTo>
                  <a:lnTo>
                    <a:pt x="23892" y="23892"/>
                  </a:lnTo>
                  <a:lnTo>
                    <a:pt x="43612" y="5689"/>
                  </a:lnTo>
                  <a:lnTo>
                    <a:pt x="51197" y="14032"/>
                  </a:lnTo>
                  <a:close/>
                </a:path>
              </a:pathLst>
            </a:custGeom>
            <a:solidFill>
              <a:srgbClr val="00E7CF"/>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A3665710-34CE-45DB-AC20-4E91210725C2}"/>
                </a:ext>
              </a:extLst>
            </p:cNvPr>
            <p:cNvSpPr/>
            <p:nvPr/>
          </p:nvSpPr>
          <p:spPr>
            <a:xfrm>
              <a:off x="2221614" y="2966819"/>
              <a:ext cx="44780" cy="38383"/>
            </a:xfrm>
            <a:custGeom>
              <a:avLst/>
              <a:gdLst>
                <a:gd name="connsiteX0" fmla="*/ 22375 w 53093"/>
                <a:gd name="connsiteY0" fmla="*/ 39820 h 45508"/>
                <a:gd name="connsiteX1" fmla="*/ 5689 w 53093"/>
                <a:gd name="connsiteY1" fmla="*/ 19341 h 45508"/>
                <a:gd name="connsiteX2" fmla="*/ 14032 w 53093"/>
                <a:gd name="connsiteY2" fmla="*/ 12515 h 45508"/>
                <a:gd name="connsiteX3" fmla="*/ 23892 w 53093"/>
                <a:gd name="connsiteY3" fmla="*/ 23133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39820"/>
                  </a:moveTo>
                  <a:lnTo>
                    <a:pt x="5689" y="19341"/>
                  </a:lnTo>
                  <a:lnTo>
                    <a:pt x="14032" y="12515"/>
                  </a:lnTo>
                  <a:lnTo>
                    <a:pt x="23892" y="23133"/>
                  </a:lnTo>
                  <a:lnTo>
                    <a:pt x="43612" y="5689"/>
                  </a:lnTo>
                  <a:lnTo>
                    <a:pt x="51197" y="14032"/>
                  </a:lnTo>
                  <a:close/>
                </a:path>
              </a:pathLst>
            </a:custGeom>
            <a:solidFill>
              <a:srgbClr val="75757A"/>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66F88A0-8827-421D-9C60-2DDA4DE35ECC}"/>
                </a:ext>
              </a:extLst>
            </p:cNvPr>
            <p:cNvSpPr/>
            <p:nvPr/>
          </p:nvSpPr>
          <p:spPr>
            <a:xfrm>
              <a:off x="2221614" y="3000724"/>
              <a:ext cx="44780" cy="38383"/>
            </a:xfrm>
            <a:custGeom>
              <a:avLst/>
              <a:gdLst>
                <a:gd name="connsiteX0" fmla="*/ 22375 w 53093"/>
                <a:gd name="connsiteY0" fmla="*/ 40578 h 45508"/>
                <a:gd name="connsiteX1" fmla="*/ 5689 w 53093"/>
                <a:gd name="connsiteY1" fmla="*/ 20100 h 45508"/>
                <a:gd name="connsiteX2" fmla="*/ 14032 w 53093"/>
                <a:gd name="connsiteY2" fmla="*/ 12515 h 45508"/>
                <a:gd name="connsiteX3" fmla="*/ 23892 w 53093"/>
                <a:gd name="connsiteY3" fmla="*/ 23892 h 45508"/>
                <a:gd name="connsiteX4" fmla="*/ 43612 w 53093"/>
                <a:gd name="connsiteY4" fmla="*/ 5689 h 45508"/>
                <a:gd name="connsiteX5" fmla="*/ 51197 w 53093"/>
                <a:gd name="connsiteY5" fmla="*/ 14032 h 4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093" h="45508">
                  <a:moveTo>
                    <a:pt x="22375" y="40578"/>
                  </a:moveTo>
                  <a:lnTo>
                    <a:pt x="5689" y="20100"/>
                  </a:lnTo>
                  <a:lnTo>
                    <a:pt x="14032" y="12515"/>
                  </a:lnTo>
                  <a:lnTo>
                    <a:pt x="23892" y="23892"/>
                  </a:lnTo>
                  <a:lnTo>
                    <a:pt x="43612" y="5689"/>
                  </a:lnTo>
                  <a:lnTo>
                    <a:pt x="51197" y="14032"/>
                  </a:lnTo>
                  <a:close/>
                </a:path>
              </a:pathLst>
            </a:custGeom>
            <a:solidFill>
              <a:srgbClr val="75757A"/>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567493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p:txBody>
          <a:bodyPr/>
          <a:lstStyle/>
          <a:p>
            <a:r>
              <a:rPr lang="en-US" sz="3600"/>
              <a:t>Business Intelligence and Analytics </a:t>
            </a:r>
            <a:r>
              <a:rPr lang="en-GB" sz="3600"/>
              <a:t>Workshop Agenda</a:t>
            </a:r>
          </a:p>
        </p:txBody>
      </p:sp>
      <p:sp>
        <p:nvSpPr>
          <p:cNvPr id="40" name="Rectangle 39">
            <a:extLst>
              <a:ext uri="{FF2B5EF4-FFF2-40B4-BE49-F238E27FC236}">
                <a16:creationId xmlns:a16="http://schemas.microsoft.com/office/drawing/2014/main" id="{8550DF09-0D7B-4F8E-8ACF-13567A221AF3}"/>
              </a:ext>
            </a:extLst>
          </p:cNvPr>
          <p:cNvSpPr/>
          <p:nvPr/>
        </p:nvSpPr>
        <p:spPr>
          <a:xfrm>
            <a:off x="1500053" y="1374543"/>
            <a:ext cx="4621220" cy="4750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27" rIns="182880" rtlCol="0" anchor="t" anchorCtr="0"/>
          <a:lstStyle/>
          <a:p>
            <a:pPr lvl="0" defTabSz="914225"/>
            <a:r>
              <a:rPr lang="en-US" sz="2000">
                <a:ln w="3175">
                  <a:noFill/>
                </a:ln>
                <a:solidFill>
                  <a:srgbClr val="008272"/>
                </a:solidFill>
                <a:latin typeface="Segoe UI Semibold"/>
                <a:cs typeface="Segoe UI" pitchFamily="34" charset="0"/>
              </a:rPr>
              <a:t>Agenda</a:t>
            </a:r>
          </a:p>
        </p:txBody>
      </p:sp>
      <p:sp>
        <p:nvSpPr>
          <p:cNvPr id="41" name="Rectangle 40">
            <a:extLst>
              <a:ext uri="{FF2B5EF4-FFF2-40B4-BE49-F238E27FC236}">
                <a16:creationId xmlns:a16="http://schemas.microsoft.com/office/drawing/2014/main" id="{177907F9-2172-46A3-AEA0-8DD4122F217B}"/>
              </a:ext>
            </a:extLst>
          </p:cNvPr>
          <p:cNvSpPr/>
          <p:nvPr/>
        </p:nvSpPr>
        <p:spPr>
          <a:xfrm>
            <a:off x="6121273" y="1374543"/>
            <a:ext cx="5613527" cy="5140553"/>
          </a:xfrm>
          <a:prstGeom prst="rect">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lstStyle/>
          <a:p>
            <a:pPr defTabSz="932597"/>
            <a:r>
              <a:rPr lang="en-US" sz="1600">
                <a:solidFill>
                  <a:schemeClr val="tx1"/>
                </a:solidFill>
              </a:rPr>
              <a:t>SHORT DESCRIPTION</a:t>
            </a:r>
            <a:endParaRPr lang="en-US" sz="1600">
              <a:solidFill>
                <a:schemeClr val="tx1"/>
              </a:solidFill>
              <a:cs typeface="Segoe UI"/>
            </a:endParaRPr>
          </a:p>
        </p:txBody>
      </p:sp>
      <p:sp>
        <p:nvSpPr>
          <p:cNvPr id="42" name="Rectangle: Rounded Corners 14">
            <a:extLst>
              <a:ext uri="{FF2B5EF4-FFF2-40B4-BE49-F238E27FC236}">
                <a16:creationId xmlns:a16="http://schemas.microsoft.com/office/drawing/2014/main" id="{FCCFC8E7-228A-485F-B89E-E8B4B03CC681}"/>
              </a:ext>
              <a:ext uri="{C183D7F6-B498-43B3-948B-1728B52AA6E4}">
                <adec:decorative xmlns:adec="http://schemas.microsoft.com/office/drawing/2017/decorative" val="1"/>
              </a:ext>
            </a:extLst>
          </p:cNvPr>
          <p:cNvSpPr/>
          <p:nvPr/>
        </p:nvSpPr>
        <p:spPr bwMode="auto">
          <a:xfrm>
            <a:off x="405657" y="1762061"/>
            <a:ext cx="976312" cy="87504"/>
          </a:xfrm>
          <a:custGeom>
            <a:avLst/>
            <a:gdLst>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0 w 1168400"/>
              <a:gd name="connsiteY7" fmla="*/ 10472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7" fmla="*/ 91440 w 1168400"/>
              <a:gd name="connsiteY7" fmla="*/ 196161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6" fmla="*/ 104721 w 1168400"/>
              <a:gd name="connsiteY6" fmla="*/ 209442 h 209442"/>
              <a:gd name="connsiteX0" fmla="*/ 0 w 1168400"/>
              <a:gd name="connsiteY0" fmla="*/ 104721 h 209442"/>
              <a:gd name="connsiteX1" fmla="*/ 104721 w 1168400"/>
              <a:gd name="connsiteY1" fmla="*/ 0 h 209442"/>
              <a:gd name="connsiteX2" fmla="*/ 1063679 w 1168400"/>
              <a:gd name="connsiteY2" fmla="*/ 0 h 209442"/>
              <a:gd name="connsiteX3" fmla="*/ 1168400 w 1168400"/>
              <a:gd name="connsiteY3" fmla="*/ 104721 h 209442"/>
              <a:gd name="connsiteX4" fmla="*/ 1168400 w 1168400"/>
              <a:gd name="connsiteY4" fmla="*/ 104721 h 209442"/>
              <a:gd name="connsiteX5" fmla="*/ 1063679 w 1168400"/>
              <a:gd name="connsiteY5" fmla="*/ 209442 h 209442"/>
              <a:gd name="connsiteX0" fmla="*/ 0 w 1168400"/>
              <a:gd name="connsiteY0" fmla="*/ 104721 h 104721"/>
              <a:gd name="connsiteX1" fmla="*/ 104721 w 1168400"/>
              <a:gd name="connsiteY1" fmla="*/ 0 h 104721"/>
              <a:gd name="connsiteX2" fmla="*/ 1063679 w 1168400"/>
              <a:gd name="connsiteY2" fmla="*/ 0 h 104721"/>
              <a:gd name="connsiteX3" fmla="*/ 1168400 w 1168400"/>
              <a:gd name="connsiteY3" fmla="*/ 104721 h 104721"/>
              <a:gd name="connsiteX4" fmla="*/ 1168400 w 1168400"/>
              <a:gd name="connsiteY4" fmla="*/ 104721 h 10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104721">
                <a:moveTo>
                  <a:pt x="0" y="104721"/>
                </a:moveTo>
                <a:cubicBezTo>
                  <a:pt x="0" y="46885"/>
                  <a:pt x="46885" y="0"/>
                  <a:pt x="104721" y="0"/>
                </a:cubicBezTo>
                <a:lnTo>
                  <a:pt x="1063679" y="0"/>
                </a:lnTo>
                <a:cubicBezTo>
                  <a:pt x="1121515" y="0"/>
                  <a:pt x="1168400" y="46885"/>
                  <a:pt x="1168400" y="104721"/>
                </a:cubicBezTo>
                <a:lnTo>
                  <a:pt x="1168400" y="104721"/>
                </a:lnTo>
              </a:path>
            </a:pathLst>
          </a:custGeom>
          <a:solidFill>
            <a:schemeClr val="tx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5906ADDC-D360-4A0F-91FF-B494A9B96AC6}"/>
              </a:ext>
              <a:ext uri="{C183D7F6-B498-43B3-948B-1728B52AA6E4}">
                <adec:decorative xmlns:adec="http://schemas.microsoft.com/office/drawing/2017/decorative" val="1"/>
              </a:ext>
            </a:extLst>
          </p:cNvPr>
          <p:cNvCxnSpPr>
            <a:cxnSpLocks/>
          </p:cNvCxnSpPr>
          <p:nvPr/>
        </p:nvCxnSpPr>
        <p:spPr>
          <a:xfrm>
            <a:off x="1494318" y="1349375"/>
            <a:ext cx="0" cy="494513"/>
          </a:xfrm>
          <a:prstGeom prst="line">
            <a:avLst/>
          </a:prstGeom>
          <a:solidFill>
            <a:schemeClr val="bg1"/>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4A8E8564-839D-4D78-B946-D71D10D7FB42}"/>
              </a:ext>
              <a:ext uri="{C183D7F6-B498-43B3-948B-1728B52AA6E4}">
                <adec:decorative xmlns:adec="http://schemas.microsoft.com/office/drawing/2017/decorative" val="1"/>
              </a:ext>
            </a:extLst>
          </p:cNvPr>
          <p:cNvCxnSpPr>
            <a:cxnSpLocks/>
          </p:cNvCxnSpPr>
          <p:nvPr/>
        </p:nvCxnSpPr>
        <p:spPr>
          <a:xfrm>
            <a:off x="1" y="1858175"/>
            <a:ext cx="6121272" cy="0"/>
          </a:xfrm>
          <a:prstGeom prst="line">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B913BBF-6FE9-4291-9E49-F6769461052B}"/>
              </a:ext>
              <a:ext uri="{C183D7F6-B498-43B3-948B-1728B52AA6E4}">
                <adec:decorative xmlns:adec="http://schemas.microsoft.com/office/drawing/2017/decorative" val="1"/>
              </a:ext>
            </a:extLst>
          </p:cNvPr>
          <p:cNvCxnSpPr>
            <a:cxnSpLocks/>
          </p:cNvCxnSpPr>
          <p:nvPr/>
        </p:nvCxnSpPr>
        <p:spPr>
          <a:xfrm flipV="1">
            <a:off x="3531476" y="2876881"/>
            <a:ext cx="2589797" cy="641999"/>
          </a:xfrm>
          <a:prstGeom prst="line">
            <a:avLst/>
          </a:prstGeom>
          <a:noFill/>
          <a:ln w="3175">
            <a:solidFill>
              <a:schemeClr val="bg1">
                <a:lumMod val="85000"/>
              </a:schemeClr>
            </a:solidFill>
            <a:prstDash val="dash"/>
          </a:ln>
        </p:spPr>
      </p:cxnSp>
      <p:cxnSp>
        <p:nvCxnSpPr>
          <p:cNvPr id="49" name="Straight Connector 48">
            <a:extLst>
              <a:ext uri="{FF2B5EF4-FFF2-40B4-BE49-F238E27FC236}">
                <a16:creationId xmlns:a16="http://schemas.microsoft.com/office/drawing/2014/main" id="{F03F52E1-9D12-4CD8-9AFB-DF3694F8E8DF}"/>
              </a:ext>
              <a:ext uri="{C183D7F6-B498-43B3-948B-1728B52AA6E4}">
                <adec:decorative xmlns:adec="http://schemas.microsoft.com/office/drawing/2017/decorative" val="1"/>
              </a:ext>
            </a:extLst>
          </p:cNvPr>
          <p:cNvCxnSpPr>
            <a:cxnSpLocks/>
          </p:cNvCxnSpPr>
          <p:nvPr/>
        </p:nvCxnSpPr>
        <p:spPr>
          <a:xfrm>
            <a:off x="487883" y="4297769"/>
            <a:ext cx="5664073" cy="0"/>
          </a:xfrm>
          <a:prstGeom prst="line">
            <a:avLst/>
          </a:prstGeom>
          <a:noFill/>
          <a:ln w="3175">
            <a:solidFill>
              <a:schemeClr val="bg1">
                <a:lumMod val="85000"/>
              </a:schemeClr>
            </a:solidFill>
            <a:prstDash val="dash"/>
          </a:ln>
        </p:spPr>
      </p:cxnSp>
      <p:cxnSp>
        <p:nvCxnSpPr>
          <p:cNvPr id="52" name="Straight Connector 51">
            <a:extLst>
              <a:ext uri="{FF2B5EF4-FFF2-40B4-BE49-F238E27FC236}">
                <a16:creationId xmlns:a16="http://schemas.microsoft.com/office/drawing/2014/main" id="{721FE680-81D2-484D-B86E-D8BCF74079FD}"/>
              </a:ext>
              <a:ext uri="{C183D7F6-B498-43B3-948B-1728B52AA6E4}">
                <adec:decorative xmlns:adec="http://schemas.microsoft.com/office/drawing/2017/decorative" val="1"/>
              </a:ext>
            </a:extLst>
          </p:cNvPr>
          <p:cNvCxnSpPr>
            <a:cxnSpLocks/>
          </p:cNvCxnSpPr>
          <p:nvPr/>
        </p:nvCxnSpPr>
        <p:spPr>
          <a:xfrm>
            <a:off x="485657" y="3679130"/>
            <a:ext cx="5664073" cy="0"/>
          </a:xfrm>
          <a:prstGeom prst="line">
            <a:avLst/>
          </a:prstGeom>
          <a:noFill/>
          <a:ln w="3175">
            <a:solidFill>
              <a:schemeClr val="bg1">
                <a:lumMod val="85000"/>
              </a:schemeClr>
            </a:solidFill>
            <a:prstDash val="dash"/>
          </a:ln>
        </p:spPr>
      </p:cxnSp>
      <p:cxnSp>
        <p:nvCxnSpPr>
          <p:cNvPr id="53" name="Straight Connector 52">
            <a:extLst>
              <a:ext uri="{FF2B5EF4-FFF2-40B4-BE49-F238E27FC236}">
                <a16:creationId xmlns:a16="http://schemas.microsoft.com/office/drawing/2014/main" id="{76FF7EC1-B2EB-4DC5-B055-C580BB6B5166}"/>
              </a:ext>
              <a:ext uri="{C183D7F6-B498-43B3-948B-1728B52AA6E4}">
                <adec:decorative xmlns:adec="http://schemas.microsoft.com/office/drawing/2017/decorative" val="1"/>
              </a:ext>
            </a:extLst>
          </p:cNvPr>
          <p:cNvCxnSpPr>
            <a:cxnSpLocks/>
          </p:cNvCxnSpPr>
          <p:nvPr/>
        </p:nvCxnSpPr>
        <p:spPr>
          <a:xfrm>
            <a:off x="457200" y="6486604"/>
            <a:ext cx="5664073" cy="0"/>
          </a:xfrm>
          <a:prstGeom prst="line">
            <a:avLst/>
          </a:prstGeom>
          <a:noFill/>
          <a:ln w="3175">
            <a:solidFill>
              <a:schemeClr val="bg1">
                <a:lumMod val="85000"/>
              </a:schemeClr>
            </a:solidFill>
            <a:prstDash val="dash"/>
          </a:ln>
        </p:spPr>
      </p:cxnSp>
      <p:grpSp>
        <p:nvGrpSpPr>
          <p:cNvPr id="54" name="Group 53">
            <a:extLst>
              <a:ext uri="{FF2B5EF4-FFF2-40B4-BE49-F238E27FC236}">
                <a16:creationId xmlns:a16="http://schemas.microsoft.com/office/drawing/2014/main" id="{E3151547-6629-4A30-85D7-9026BFEC7DB1}"/>
              </a:ext>
              <a:ext uri="{C183D7F6-B498-43B3-948B-1728B52AA6E4}">
                <adec:decorative xmlns:adec="http://schemas.microsoft.com/office/drawing/2017/decorative" val="1"/>
              </a:ext>
            </a:extLst>
          </p:cNvPr>
          <p:cNvGrpSpPr/>
          <p:nvPr/>
        </p:nvGrpSpPr>
        <p:grpSpPr>
          <a:xfrm>
            <a:off x="433235" y="2636246"/>
            <a:ext cx="5613527" cy="522386"/>
            <a:chOff x="506805" y="2284149"/>
            <a:chExt cx="5613527" cy="522386"/>
          </a:xfrm>
        </p:grpSpPr>
        <p:sp>
          <p:nvSpPr>
            <p:cNvPr id="55" name="Rectangle 54">
              <a:extLst>
                <a:ext uri="{FF2B5EF4-FFF2-40B4-BE49-F238E27FC236}">
                  <a16:creationId xmlns:a16="http://schemas.microsoft.com/office/drawing/2014/main" id="{D909AFD3-772D-428E-8735-D3CC0F3F9928}"/>
                </a:ext>
              </a:extLst>
            </p:cNvPr>
            <p:cNvSpPr/>
            <p:nvPr/>
          </p:nvSpPr>
          <p:spPr>
            <a:xfrm>
              <a:off x="506805" y="2284149"/>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US" sz="1600">
                  <a:solidFill>
                    <a:schemeClr val="tx1"/>
                  </a:solidFill>
                  <a:latin typeface="Segoe UI" panose="020B0502040204020203" pitchFamily="34" charset="0"/>
                  <a:cs typeface="Times New Roman" panose="02020603050405020304" pitchFamily="18" charset="0"/>
                </a:rPr>
                <a:t>BI &amp; Reporting Solution Strategy</a:t>
              </a:r>
            </a:p>
          </p:txBody>
        </p:sp>
        <p:grpSp>
          <p:nvGrpSpPr>
            <p:cNvPr id="56" name="Group 55">
              <a:extLst>
                <a:ext uri="{FF2B5EF4-FFF2-40B4-BE49-F238E27FC236}">
                  <a16:creationId xmlns:a16="http://schemas.microsoft.com/office/drawing/2014/main" id="{343C8747-F64E-4A18-A94A-9D3F8224370C}"/>
                </a:ext>
              </a:extLst>
            </p:cNvPr>
            <p:cNvGrpSpPr/>
            <p:nvPr/>
          </p:nvGrpSpPr>
          <p:grpSpPr>
            <a:xfrm>
              <a:off x="730757" y="2382286"/>
              <a:ext cx="326112" cy="326112"/>
              <a:chOff x="115497" y="2415364"/>
              <a:chExt cx="461744" cy="461744"/>
            </a:xfrm>
            <a:solidFill>
              <a:schemeClr val="tx2"/>
            </a:solidFill>
          </p:grpSpPr>
          <p:sp>
            <p:nvSpPr>
              <p:cNvPr id="57" name="Freeform: Shape 56">
                <a:extLst>
                  <a:ext uri="{FF2B5EF4-FFF2-40B4-BE49-F238E27FC236}">
                    <a16:creationId xmlns:a16="http://schemas.microsoft.com/office/drawing/2014/main" id="{9A72F8EA-291F-4570-84D1-25DC141B48F8}"/>
                  </a:ext>
                </a:extLst>
              </p:cNvPr>
              <p:cNvSpPr/>
              <p:nvPr/>
            </p:nvSpPr>
            <p:spPr bwMode="auto">
              <a:xfrm>
                <a:off x="115497" y="2415364"/>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Graphic 77">
                <a:extLst>
                  <a:ext uri="{FF2B5EF4-FFF2-40B4-BE49-F238E27FC236}">
                    <a16:creationId xmlns:a16="http://schemas.microsoft.com/office/drawing/2014/main" id="{9A88097F-834B-41ED-84A6-F60654AB22D0}"/>
                  </a:ext>
                </a:extLst>
              </p:cNvPr>
              <p:cNvSpPr/>
              <p:nvPr/>
            </p:nvSpPr>
            <p:spPr>
              <a:xfrm>
                <a:off x="230796" y="2554884"/>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grpSp>
        <p:nvGrpSpPr>
          <p:cNvPr id="84" name="Group 83">
            <a:extLst>
              <a:ext uri="{FF2B5EF4-FFF2-40B4-BE49-F238E27FC236}">
                <a16:creationId xmlns:a16="http://schemas.microsoft.com/office/drawing/2014/main" id="{95831B84-1C17-4A14-9584-93D7C92B4AC9}"/>
              </a:ext>
              <a:ext uri="{C183D7F6-B498-43B3-948B-1728B52AA6E4}">
                <adec:decorative xmlns:adec="http://schemas.microsoft.com/office/drawing/2017/decorative" val="1"/>
              </a:ext>
            </a:extLst>
          </p:cNvPr>
          <p:cNvGrpSpPr/>
          <p:nvPr/>
        </p:nvGrpSpPr>
        <p:grpSpPr>
          <a:xfrm>
            <a:off x="524488" y="3690150"/>
            <a:ext cx="5582733" cy="522386"/>
            <a:chOff x="506805" y="5407363"/>
            <a:chExt cx="5613527" cy="522386"/>
          </a:xfrm>
        </p:grpSpPr>
        <p:sp>
          <p:nvSpPr>
            <p:cNvPr id="85" name="Rectangle 84">
              <a:extLst>
                <a:ext uri="{FF2B5EF4-FFF2-40B4-BE49-F238E27FC236}">
                  <a16:creationId xmlns:a16="http://schemas.microsoft.com/office/drawing/2014/main" id="{8DE2201B-869B-46E1-9DBD-5685B60F9033}"/>
                </a:ext>
              </a:extLst>
            </p:cNvPr>
            <p:cNvSpPr/>
            <p:nvPr/>
          </p:nvSpPr>
          <p:spPr>
            <a:xfrm>
              <a:off x="506805" y="5407363"/>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Next Steps</a:t>
              </a:r>
            </a:p>
          </p:txBody>
        </p:sp>
        <p:grpSp>
          <p:nvGrpSpPr>
            <p:cNvPr id="86" name="Group 85">
              <a:extLst>
                <a:ext uri="{FF2B5EF4-FFF2-40B4-BE49-F238E27FC236}">
                  <a16:creationId xmlns:a16="http://schemas.microsoft.com/office/drawing/2014/main" id="{B2369DA4-97F3-49AA-A7F8-1E5CFA46923C}"/>
                </a:ext>
              </a:extLst>
            </p:cNvPr>
            <p:cNvGrpSpPr/>
            <p:nvPr/>
          </p:nvGrpSpPr>
          <p:grpSpPr>
            <a:xfrm>
              <a:off x="639446" y="5506667"/>
              <a:ext cx="326112" cy="326112"/>
              <a:chOff x="-13791" y="1866389"/>
              <a:chExt cx="461744" cy="461744"/>
            </a:xfrm>
            <a:solidFill>
              <a:schemeClr val="tx2"/>
            </a:solidFill>
          </p:grpSpPr>
          <p:sp>
            <p:nvSpPr>
              <p:cNvPr id="87" name="Freeform: Shape 86">
                <a:extLst>
                  <a:ext uri="{FF2B5EF4-FFF2-40B4-BE49-F238E27FC236}">
                    <a16:creationId xmlns:a16="http://schemas.microsoft.com/office/drawing/2014/main" id="{907CCD18-B526-49B1-B2D6-EC23F8940C59}"/>
                  </a:ext>
                </a:extLst>
              </p:cNvPr>
              <p:cNvSpPr/>
              <p:nvPr/>
            </p:nvSpPr>
            <p:spPr bwMode="auto">
              <a:xfrm>
                <a:off x="-13791" y="1866389"/>
                <a:ext cx="461744" cy="461744"/>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88" name="Graphic 77">
                <a:extLst>
                  <a:ext uri="{FF2B5EF4-FFF2-40B4-BE49-F238E27FC236}">
                    <a16:creationId xmlns:a16="http://schemas.microsoft.com/office/drawing/2014/main" id="{B87852BE-A84F-43C9-9B66-6661E3928140}"/>
                  </a:ext>
                </a:extLst>
              </p:cNvPr>
              <p:cNvSpPr/>
              <p:nvPr/>
            </p:nvSpPr>
            <p:spPr>
              <a:xfrm>
                <a:off x="101508" y="2005910"/>
                <a:ext cx="243074" cy="175240"/>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grpFill/>
              <a:ln w="6572" cap="flat">
                <a:noFill/>
                <a:prstDash val="solid"/>
                <a:miter/>
              </a:ln>
            </p:spPr>
            <p:txBody>
              <a:bodyPr rtlCol="0" anchor="ctr"/>
              <a:lstStyle/>
              <a:p>
                <a:endParaRPr lang="en-US"/>
              </a:p>
            </p:txBody>
          </p:sp>
        </p:grpSp>
      </p:grpSp>
      <p:sp>
        <p:nvSpPr>
          <p:cNvPr id="89" name="Rectangle 88">
            <a:extLst>
              <a:ext uri="{FF2B5EF4-FFF2-40B4-BE49-F238E27FC236}">
                <a16:creationId xmlns:a16="http://schemas.microsoft.com/office/drawing/2014/main" id="{429D1AB2-FD1C-420E-91FC-D03A20DC1B8B}"/>
              </a:ext>
              <a:ext uri="{C183D7F6-B498-43B3-948B-1728B52AA6E4}">
                <adec:decorative xmlns:adec="http://schemas.microsoft.com/office/drawing/2017/decorative" val="1"/>
              </a:ext>
            </a:extLst>
          </p:cNvPr>
          <p:cNvSpPr/>
          <p:nvPr/>
        </p:nvSpPr>
        <p:spPr>
          <a:xfrm>
            <a:off x="6121273" y="1211265"/>
            <a:ext cx="5613527" cy="163278"/>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endParaRPr lang="en-US" sz="1600">
              <a:solidFill>
                <a:schemeClr val="bg1"/>
              </a:solidFill>
              <a:latin typeface="+mj-lt"/>
            </a:endParaRPr>
          </a:p>
        </p:txBody>
      </p:sp>
      <p:grpSp>
        <p:nvGrpSpPr>
          <p:cNvPr id="90" name="Group 89">
            <a:extLst>
              <a:ext uri="{FF2B5EF4-FFF2-40B4-BE49-F238E27FC236}">
                <a16:creationId xmlns:a16="http://schemas.microsoft.com/office/drawing/2014/main" id="{AB4443CD-27CA-4DBD-A805-FB445344CC74}"/>
              </a:ext>
              <a:ext uri="{C183D7F6-B498-43B3-948B-1728B52AA6E4}">
                <adec:decorative xmlns:adec="http://schemas.microsoft.com/office/drawing/2017/decorative" val="1"/>
              </a:ext>
            </a:extLst>
          </p:cNvPr>
          <p:cNvGrpSpPr/>
          <p:nvPr/>
        </p:nvGrpSpPr>
        <p:grpSpPr>
          <a:xfrm>
            <a:off x="6472302" y="2709126"/>
            <a:ext cx="809756" cy="809754"/>
            <a:chOff x="6456428" y="2720976"/>
            <a:chExt cx="917704" cy="917702"/>
          </a:xfrm>
        </p:grpSpPr>
        <p:sp>
          <p:nvSpPr>
            <p:cNvPr id="91" name="Freeform: Shape 90">
              <a:extLst>
                <a:ext uri="{FF2B5EF4-FFF2-40B4-BE49-F238E27FC236}">
                  <a16:creationId xmlns:a16="http://schemas.microsoft.com/office/drawing/2014/main" id="{F71E6BB8-F6B2-4A70-9C26-62A830F5F11B}"/>
                </a:ext>
              </a:extLst>
            </p:cNvPr>
            <p:cNvSpPr/>
            <p:nvPr/>
          </p:nvSpPr>
          <p:spPr bwMode="auto">
            <a:xfrm>
              <a:off x="6456428" y="2720976"/>
              <a:ext cx="917704" cy="917702"/>
            </a:xfrm>
            <a:custGeom>
              <a:avLst/>
              <a:gdLst>
                <a:gd name="connsiteX0" fmla="*/ 458852 w 917704"/>
                <a:gd name="connsiteY0" fmla="*/ 33532 h 917702"/>
                <a:gd name="connsiteX1" fmla="*/ 33532 w 917704"/>
                <a:gd name="connsiteY1" fmla="*/ 458851 h 917702"/>
                <a:gd name="connsiteX2" fmla="*/ 458852 w 917704"/>
                <a:gd name="connsiteY2" fmla="*/ 884170 h 917702"/>
                <a:gd name="connsiteX3" fmla="*/ 884172 w 917704"/>
                <a:gd name="connsiteY3" fmla="*/ 458851 h 917702"/>
                <a:gd name="connsiteX4" fmla="*/ 458852 w 917704"/>
                <a:gd name="connsiteY4" fmla="*/ 33532 h 917702"/>
                <a:gd name="connsiteX5" fmla="*/ 458852 w 917704"/>
                <a:gd name="connsiteY5" fmla="*/ 0 h 917702"/>
                <a:gd name="connsiteX6" fmla="*/ 917704 w 917704"/>
                <a:gd name="connsiteY6" fmla="*/ 458851 h 917702"/>
                <a:gd name="connsiteX7" fmla="*/ 458852 w 917704"/>
                <a:gd name="connsiteY7" fmla="*/ 917702 h 917702"/>
                <a:gd name="connsiteX8" fmla="*/ 0 w 917704"/>
                <a:gd name="connsiteY8" fmla="*/ 458851 h 917702"/>
                <a:gd name="connsiteX9" fmla="*/ 458852 w 917704"/>
                <a:gd name="connsiteY9" fmla="*/ 0 h 917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7704" h="917702">
                  <a:moveTo>
                    <a:pt x="458852" y="33532"/>
                  </a:moveTo>
                  <a:cubicBezTo>
                    <a:pt x="223954" y="33532"/>
                    <a:pt x="33532" y="223954"/>
                    <a:pt x="33532" y="458851"/>
                  </a:cubicBezTo>
                  <a:cubicBezTo>
                    <a:pt x="33532" y="693748"/>
                    <a:pt x="223954" y="884170"/>
                    <a:pt x="458852" y="884170"/>
                  </a:cubicBezTo>
                  <a:cubicBezTo>
                    <a:pt x="693750" y="884170"/>
                    <a:pt x="884172" y="693748"/>
                    <a:pt x="884172" y="458851"/>
                  </a:cubicBezTo>
                  <a:cubicBezTo>
                    <a:pt x="884172" y="223954"/>
                    <a:pt x="693750" y="33532"/>
                    <a:pt x="458852" y="33532"/>
                  </a:cubicBezTo>
                  <a:close/>
                  <a:moveTo>
                    <a:pt x="458852" y="0"/>
                  </a:moveTo>
                  <a:cubicBezTo>
                    <a:pt x="712269" y="0"/>
                    <a:pt x="917704" y="205435"/>
                    <a:pt x="917704" y="458851"/>
                  </a:cubicBezTo>
                  <a:cubicBezTo>
                    <a:pt x="917704" y="712267"/>
                    <a:pt x="712269" y="917702"/>
                    <a:pt x="458852" y="917702"/>
                  </a:cubicBezTo>
                  <a:cubicBezTo>
                    <a:pt x="205435" y="917702"/>
                    <a:pt x="0" y="712267"/>
                    <a:pt x="0" y="458851"/>
                  </a:cubicBezTo>
                  <a:cubicBezTo>
                    <a:pt x="0" y="205435"/>
                    <a:pt x="205435" y="0"/>
                    <a:pt x="45885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2" name="Freeform 8">
              <a:extLst>
                <a:ext uri="{FF2B5EF4-FFF2-40B4-BE49-F238E27FC236}">
                  <a16:creationId xmlns:a16="http://schemas.microsoft.com/office/drawing/2014/main" id="{6BDC5852-9503-4CDA-B807-61D5949A5EBC}"/>
                </a:ext>
              </a:extLst>
            </p:cNvPr>
            <p:cNvSpPr>
              <a:spLocks/>
            </p:cNvSpPr>
            <p:nvPr/>
          </p:nvSpPr>
          <p:spPr bwMode="auto">
            <a:xfrm rot="10800000" flipH="1">
              <a:off x="6678730" y="3009901"/>
              <a:ext cx="473100" cy="339852"/>
            </a:xfrm>
            <a:custGeom>
              <a:avLst/>
              <a:gdLst>
                <a:gd name="T0" fmla="*/ 85 w 231"/>
                <a:gd name="T1" fmla="*/ 0 h 170"/>
                <a:gd name="T2" fmla="*/ 152 w 231"/>
                <a:gd name="T3" fmla="*/ 61 h 170"/>
                <a:gd name="T4" fmla="*/ 0 w 231"/>
                <a:gd name="T5" fmla="*/ 61 h 170"/>
                <a:gd name="T6" fmla="*/ 0 w 231"/>
                <a:gd name="T7" fmla="*/ 105 h 170"/>
                <a:gd name="T8" fmla="*/ 152 w 231"/>
                <a:gd name="T9" fmla="*/ 105 h 170"/>
                <a:gd name="T10" fmla="*/ 85 w 231"/>
                <a:gd name="T11" fmla="*/ 170 h 170"/>
                <a:gd name="T12" fmla="*/ 140 w 231"/>
                <a:gd name="T13" fmla="*/ 170 h 170"/>
                <a:gd name="T14" fmla="*/ 231 w 231"/>
                <a:gd name="T15" fmla="*/ 85 h 170"/>
                <a:gd name="T16" fmla="*/ 140 w 231"/>
                <a:gd name="T17" fmla="*/ 0 h 170"/>
                <a:gd name="T18" fmla="*/ 85 w 23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1" h="170">
                  <a:moveTo>
                    <a:pt x="85" y="0"/>
                  </a:moveTo>
                  <a:cubicBezTo>
                    <a:pt x="85" y="0"/>
                    <a:pt x="85" y="0"/>
                    <a:pt x="152" y="61"/>
                  </a:cubicBezTo>
                  <a:cubicBezTo>
                    <a:pt x="0" y="61"/>
                    <a:pt x="0" y="61"/>
                    <a:pt x="0" y="61"/>
                  </a:cubicBezTo>
                  <a:cubicBezTo>
                    <a:pt x="0" y="61"/>
                    <a:pt x="0" y="61"/>
                    <a:pt x="0" y="105"/>
                  </a:cubicBezTo>
                  <a:cubicBezTo>
                    <a:pt x="0" y="105"/>
                    <a:pt x="0" y="105"/>
                    <a:pt x="152" y="105"/>
                  </a:cubicBezTo>
                  <a:cubicBezTo>
                    <a:pt x="152" y="105"/>
                    <a:pt x="152" y="105"/>
                    <a:pt x="85" y="170"/>
                  </a:cubicBezTo>
                  <a:cubicBezTo>
                    <a:pt x="85" y="170"/>
                    <a:pt x="85" y="170"/>
                    <a:pt x="140" y="170"/>
                  </a:cubicBezTo>
                  <a:cubicBezTo>
                    <a:pt x="140" y="170"/>
                    <a:pt x="140" y="170"/>
                    <a:pt x="231" y="85"/>
                  </a:cubicBezTo>
                  <a:cubicBezTo>
                    <a:pt x="231" y="85"/>
                    <a:pt x="231" y="85"/>
                    <a:pt x="140" y="0"/>
                  </a:cubicBezTo>
                  <a:cubicBezTo>
                    <a:pt x="140" y="0"/>
                    <a:pt x="140" y="0"/>
                    <a:pt x="85"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93" name="Group 92">
            <a:extLst>
              <a:ext uri="{FF2B5EF4-FFF2-40B4-BE49-F238E27FC236}">
                <a16:creationId xmlns:a16="http://schemas.microsoft.com/office/drawing/2014/main" id="{5E1CA762-CB82-429E-89B2-E95C130A0A2A}"/>
              </a:ext>
              <a:ext uri="{C183D7F6-B498-43B3-948B-1728B52AA6E4}">
                <adec:decorative xmlns:adec="http://schemas.microsoft.com/office/drawing/2017/decorative" val="1"/>
              </a:ext>
            </a:extLst>
          </p:cNvPr>
          <p:cNvGrpSpPr/>
          <p:nvPr/>
        </p:nvGrpSpPr>
        <p:grpSpPr>
          <a:xfrm>
            <a:off x="650727" y="1143371"/>
            <a:ext cx="497036" cy="499600"/>
            <a:chOff x="8121835" y="4193647"/>
            <a:chExt cx="847725" cy="852101"/>
          </a:xfrm>
        </p:grpSpPr>
        <p:sp>
          <p:nvSpPr>
            <p:cNvPr id="94" name="Freeform: Shape 93">
              <a:extLst>
                <a:ext uri="{FF2B5EF4-FFF2-40B4-BE49-F238E27FC236}">
                  <a16:creationId xmlns:a16="http://schemas.microsoft.com/office/drawing/2014/main" id="{435EF289-2D65-4F5A-B305-094781357BB8}"/>
                </a:ext>
              </a:extLst>
            </p:cNvPr>
            <p:cNvSpPr/>
            <p:nvPr/>
          </p:nvSpPr>
          <p:spPr>
            <a:xfrm>
              <a:off x="8121835" y="4242767"/>
              <a:ext cx="847725" cy="152400"/>
            </a:xfrm>
            <a:custGeom>
              <a:avLst/>
              <a:gdLst>
                <a:gd name="connsiteX0" fmla="*/ 826296 w 847725"/>
                <a:gd name="connsiteY0" fmla="*/ 0 h 152400"/>
                <a:gd name="connsiteX1" fmla="*/ 738024 w 847725"/>
                <a:gd name="connsiteY1" fmla="*/ 0 h 152400"/>
                <a:gd name="connsiteX2" fmla="*/ 738024 w 847725"/>
                <a:gd name="connsiteY2" fmla="*/ 58298 h 152400"/>
                <a:gd name="connsiteX3" fmla="*/ 710224 w 847725"/>
                <a:gd name="connsiteY3" fmla="*/ 86096 h 152400"/>
                <a:gd name="connsiteX4" fmla="*/ 682423 w 847725"/>
                <a:gd name="connsiteY4" fmla="*/ 58298 h 152400"/>
                <a:gd name="connsiteX5" fmla="*/ 682423 w 847725"/>
                <a:gd name="connsiteY5" fmla="*/ 0 h 152400"/>
                <a:gd name="connsiteX6" fmla="*/ 549318 w 847725"/>
                <a:gd name="connsiteY6" fmla="*/ 0 h 152400"/>
                <a:gd name="connsiteX7" fmla="*/ 549318 w 847725"/>
                <a:gd name="connsiteY7" fmla="*/ 58298 h 152400"/>
                <a:gd name="connsiteX8" fmla="*/ 521516 w 847725"/>
                <a:gd name="connsiteY8" fmla="*/ 86096 h 152400"/>
                <a:gd name="connsiteX9" fmla="*/ 493718 w 847725"/>
                <a:gd name="connsiteY9" fmla="*/ 58298 h 152400"/>
                <a:gd name="connsiteX10" fmla="*/ 493718 w 847725"/>
                <a:gd name="connsiteY10" fmla="*/ 0 h 152400"/>
                <a:gd name="connsiteX11" fmla="*/ 360611 w 847725"/>
                <a:gd name="connsiteY11" fmla="*/ 0 h 152400"/>
                <a:gd name="connsiteX12" fmla="*/ 360611 w 847725"/>
                <a:gd name="connsiteY12" fmla="*/ 58298 h 152400"/>
                <a:gd name="connsiteX13" fmla="*/ 332809 w 847725"/>
                <a:gd name="connsiteY13" fmla="*/ 86096 h 152400"/>
                <a:gd name="connsiteX14" fmla="*/ 305011 w 847725"/>
                <a:gd name="connsiteY14" fmla="*/ 58298 h 152400"/>
                <a:gd name="connsiteX15" fmla="*/ 305011 w 847725"/>
                <a:gd name="connsiteY15" fmla="*/ 0 h 152400"/>
                <a:gd name="connsiteX16" fmla="*/ 171904 w 847725"/>
                <a:gd name="connsiteY16" fmla="*/ 0 h 152400"/>
                <a:gd name="connsiteX17" fmla="*/ 171904 w 847725"/>
                <a:gd name="connsiteY17" fmla="*/ 58298 h 152400"/>
                <a:gd name="connsiteX18" fmla="*/ 144106 w 847725"/>
                <a:gd name="connsiteY18" fmla="*/ 86096 h 152400"/>
                <a:gd name="connsiteX19" fmla="*/ 116304 w 847725"/>
                <a:gd name="connsiteY19" fmla="*/ 58298 h 152400"/>
                <a:gd name="connsiteX20" fmla="*/ 116304 w 847725"/>
                <a:gd name="connsiteY20" fmla="*/ 0 h 152400"/>
                <a:gd name="connsiteX21" fmla="*/ 28073 w 847725"/>
                <a:gd name="connsiteY21" fmla="*/ 0 h 152400"/>
                <a:gd name="connsiteX22" fmla="*/ 0 w 847725"/>
                <a:gd name="connsiteY22" fmla="*/ 28069 h 152400"/>
                <a:gd name="connsiteX23" fmla="*/ 0 w 847725"/>
                <a:gd name="connsiteY23" fmla="*/ 160770 h 152400"/>
                <a:gd name="connsiteX24" fmla="*/ 854366 w 847725"/>
                <a:gd name="connsiteY24" fmla="*/ 160770 h 152400"/>
                <a:gd name="connsiteX25" fmla="*/ 854366 w 847725"/>
                <a:gd name="connsiteY25" fmla="*/ 28069 h 152400"/>
                <a:gd name="connsiteX26" fmla="*/ 826296 w 847725"/>
                <a:gd name="connsiteY26" fmla="*/ 0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47725" h="152400">
                  <a:moveTo>
                    <a:pt x="826296" y="0"/>
                  </a:moveTo>
                  <a:lnTo>
                    <a:pt x="738024" y="0"/>
                  </a:lnTo>
                  <a:lnTo>
                    <a:pt x="738024" y="58298"/>
                  </a:lnTo>
                  <a:cubicBezTo>
                    <a:pt x="738024" y="73627"/>
                    <a:pt x="725550" y="86096"/>
                    <a:pt x="710224" y="86096"/>
                  </a:cubicBezTo>
                  <a:cubicBezTo>
                    <a:pt x="694897" y="86096"/>
                    <a:pt x="682423" y="73627"/>
                    <a:pt x="682423" y="58298"/>
                  </a:cubicBezTo>
                  <a:lnTo>
                    <a:pt x="682423" y="0"/>
                  </a:lnTo>
                  <a:lnTo>
                    <a:pt x="549318" y="0"/>
                  </a:lnTo>
                  <a:lnTo>
                    <a:pt x="549318" y="58298"/>
                  </a:lnTo>
                  <a:cubicBezTo>
                    <a:pt x="549318" y="73627"/>
                    <a:pt x="536846" y="86096"/>
                    <a:pt x="521516" y="86096"/>
                  </a:cubicBezTo>
                  <a:cubicBezTo>
                    <a:pt x="506187" y="86096"/>
                    <a:pt x="493718" y="73627"/>
                    <a:pt x="493718" y="58298"/>
                  </a:cubicBezTo>
                  <a:lnTo>
                    <a:pt x="493718" y="0"/>
                  </a:lnTo>
                  <a:lnTo>
                    <a:pt x="360611" y="0"/>
                  </a:lnTo>
                  <a:lnTo>
                    <a:pt x="360611" y="58298"/>
                  </a:lnTo>
                  <a:cubicBezTo>
                    <a:pt x="360611" y="73627"/>
                    <a:pt x="348139" y="86096"/>
                    <a:pt x="332809" y="86096"/>
                  </a:cubicBezTo>
                  <a:cubicBezTo>
                    <a:pt x="317480" y="86096"/>
                    <a:pt x="305011" y="73627"/>
                    <a:pt x="305011" y="58298"/>
                  </a:cubicBezTo>
                  <a:lnTo>
                    <a:pt x="305011" y="0"/>
                  </a:lnTo>
                  <a:lnTo>
                    <a:pt x="171904" y="0"/>
                  </a:lnTo>
                  <a:lnTo>
                    <a:pt x="171904" y="58298"/>
                  </a:lnTo>
                  <a:cubicBezTo>
                    <a:pt x="171904" y="73627"/>
                    <a:pt x="159435" y="86096"/>
                    <a:pt x="144106" y="86096"/>
                  </a:cubicBezTo>
                  <a:cubicBezTo>
                    <a:pt x="128777" y="86096"/>
                    <a:pt x="116304" y="73627"/>
                    <a:pt x="116304" y="58298"/>
                  </a:cubicBezTo>
                  <a:lnTo>
                    <a:pt x="116304" y="0"/>
                  </a:lnTo>
                  <a:lnTo>
                    <a:pt x="28073" y="0"/>
                  </a:lnTo>
                  <a:cubicBezTo>
                    <a:pt x="12595" y="0"/>
                    <a:pt x="0" y="12594"/>
                    <a:pt x="0" y="28069"/>
                  </a:cubicBezTo>
                  <a:lnTo>
                    <a:pt x="0" y="160770"/>
                  </a:lnTo>
                  <a:lnTo>
                    <a:pt x="854366" y="160770"/>
                  </a:lnTo>
                  <a:lnTo>
                    <a:pt x="854366" y="28069"/>
                  </a:lnTo>
                  <a:cubicBezTo>
                    <a:pt x="854366" y="12594"/>
                    <a:pt x="841774" y="0"/>
                    <a:pt x="826296" y="0"/>
                  </a:cubicBezTo>
                  <a:close/>
                </a:path>
              </a:pathLst>
            </a:custGeom>
            <a:solidFill>
              <a:schemeClr val="accent2"/>
            </a:solidFill>
            <a:ln w="6572"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C3AC4F5-B8CF-4C17-AF27-028BA4F2F78A}"/>
                </a:ext>
              </a:extLst>
            </p:cNvPr>
            <p:cNvSpPr/>
            <p:nvPr/>
          </p:nvSpPr>
          <p:spPr>
            <a:xfrm>
              <a:off x="8817823" y="4193647"/>
              <a:ext cx="19050" cy="114300"/>
            </a:xfrm>
            <a:custGeom>
              <a:avLst/>
              <a:gdLst>
                <a:gd name="connsiteX0" fmla="*/ 14235 w 19050"/>
                <a:gd name="connsiteY0" fmla="*/ 121655 h 114300"/>
                <a:gd name="connsiteX1" fmla="*/ 28471 w 19050"/>
                <a:gd name="connsiteY1" fmla="*/ 107418 h 114300"/>
                <a:gd name="connsiteX2" fmla="*/ 28471 w 19050"/>
                <a:gd name="connsiteY2" fmla="*/ 42405 h 114300"/>
                <a:gd name="connsiteX3" fmla="*/ 28458 w 19050"/>
                <a:gd name="connsiteY3" fmla="*/ 42340 h 114300"/>
                <a:gd name="connsiteX4" fmla="*/ 28471 w 19050"/>
                <a:gd name="connsiteY4" fmla="*/ 42274 h 114300"/>
                <a:gd name="connsiteX5" fmla="*/ 28471 w 19050"/>
                <a:gd name="connsiteY5" fmla="*/ 14243 h 114300"/>
                <a:gd name="connsiteX6" fmla="*/ 14235 w 19050"/>
                <a:gd name="connsiteY6" fmla="*/ 0 h 114300"/>
                <a:gd name="connsiteX7" fmla="*/ 0 w 19050"/>
                <a:gd name="connsiteY7" fmla="*/ 14243 h 114300"/>
                <a:gd name="connsiteX8" fmla="*/ 0 w 19050"/>
                <a:gd name="connsiteY8" fmla="*/ 107418 h 114300"/>
                <a:gd name="connsiteX9" fmla="*/ 14235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5" y="121655"/>
                  </a:moveTo>
                  <a:cubicBezTo>
                    <a:pt x="22083" y="121655"/>
                    <a:pt x="28471" y="115271"/>
                    <a:pt x="28471" y="107418"/>
                  </a:cubicBezTo>
                  <a:lnTo>
                    <a:pt x="28471" y="42405"/>
                  </a:lnTo>
                  <a:cubicBezTo>
                    <a:pt x="28471" y="42382"/>
                    <a:pt x="28458" y="42363"/>
                    <a:pt x="28458" y="42340"/>
                  </a:cubicBezTo>
                  <a:cubicBezTo>
                    <a:pt x="28458" y="42316"/>
                    <a:pt x="28471" y="42297"/>
                    <a:pt x="28471" y="42274"/>
                  </a:cubicBezTo>
                  <a:lnTo>
                    <a:pt x="28471" y="14243"/>
                  </a:lnTo>
                  <a:cubicBezTo>
                    <a:pt x="28471" y="6390"/>
                    <a:pt x="22083" y="0"/>
                    <a:pt x="14235" y="0"/>
                  </a:cubicBezTo>
                  <a:cubicBezTo>
                    <a:pt x="6388" y="0"/>
                    <a:pt x="0" y="6390"/>
                    <a:pt x="0" y="14243"/>
                  </a:cubicBezTo>
                  <a:lnTo>
                    <a:pt x="0" y="107418"/>
                  </a:lnTo>
                  <a:cubicBezTo>
                    <a:pt x="0" y="115271"/>
                    <a:pt x="6388" y="121655"/>
                    <a:pt x="14235" y="121655"/>
                  </a:cubicBezTo>
                  <a:close/>
                </a:path>
              </a:pathLst>
            </a:custGeom>
            <a:solidFill>
              <a:schemeClr val="accent2"/>
            </a:solidFill>
            <a:ln w="6572"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D9CA0F8-45DB-4452-8902-D59EF6987F2E}"/>
                </a:ext>
              </a:extLst>
            </p:cNvPr>
            <p:cNvSpPr/>
            <p:nvPr/>
          </p:nvSpPr>
          <p:spPr>
            <a:xfrm>
              <a:off x="8440408"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AF59A492-AF15-447B-8B4C-3EF2C022C1CB}"/>
                </a:ext>
              </a:extLst>
            </p:cNvPr>
            <p:cNvSpPr/>
            <p:nvPr/>
          </p:nvSpPr>
          <p:spPr>
            <a:xfrm>
              <a:off x="8251701" y="4193647"/>
              <a:ext cx="19050" cy="114300"/>
            </a:xfrm>
            <a:custGeom>
              <a:avLst/>
              <a:gdLst>
                <a:gd name="connsiteX0" fmla="*/ 14240 w 19050"/>
                <a:gd name="connsiteY0" fmla="*/ 121655 h 114300"/>
                <a:gd name="connsiteX1" fmla="*/ 28477 w 19050"/>
                <a:gd name="connsiteY1" fmla="*/ 107418 h 114300"/>
                <a:gd name="connsiteX2" fmla="*/ 28477 w 19050"/>
                <a:gd name="connsiteY2" fmla="*/ 42405 h 114300"/>
                <a:gd name="connsiteX3" fmla="*/ 28463 w 19050"/>
                <a:gd name="connsiteY3" fmla="*/ 42340 h 114300"/>
                <a:gd name="connsiteX4" fmla="*/ 28477 w 19050"/>
                <a:gd name="connsiteY4" fmla="*/ 42274 h 114300"/>
                <a:gd name="connsiteX5" fmla="*/ 28477 w 19050"/>
                <a:gd name="connsiteY5" fmla="*/ 14243 h 114300"/>
                <a:gd name="connsiteX6" fmla="*/ 14240 w 19050"/>
                <a:gd name="connsiteY6" fmla="*/ 0 h 114300"/>
                <a:gd name="connsiteX7" fmla="*/ 0 w 19050"/>
                <a:gd name="connsiteY7" fmla="*/ 14243 h 114300"/>
                <a:gd name="connsiteX8" fmla="*/ 0 w 19050"/>
                <a:gd name="connsiteY8" fmla="*/ 107418 h 114300"/>
                <a:gd name="connsiteX9" fmla="*/ 14240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40" y="121655"/>
                  </a:moveTo>
                  <a:cubicBezTo>
                    <a:pt x="22090" y="121655"/>
                    <a:pt x="28477" y="115271"/>
                    <a:pt x="28477" y="107418"/>
                  </a:cubicBezTo>
                  <a:lnTo>
                    <a:pt x="28477" y="42405"/>
                  </a:lnTo>
                  <a:cubicBezTo>
                    <a:pt x="28476" y="42382"/>
                    <a:pt x="28463" y="42363"/>
                    <a:pt x="28463" y="42340"/>
                  </a:cubicBezTo>
                  <a:cubicBezTo>
                    <a:pt x="28463" y="42316"/>
                    <a:pt x="28476" y="42297"/>
                    <a:pt x="28477" y="42274"/>
                  </a:cubicBezTo>
                  <a:lnTo>
                    <a:pt x="28477" y="14243"/>
                  </a:lnTo>
                  <a:cubicBezTo>
                    <a:pt x="28477" y="6390"/>
                    <a:pt x="22090" y="0"/>
                    <a:pt x="14240" y="0"/>
                  </a:cubicBezTo>
                  <a:cubicBezTo>
                    <a:pt x="6386" y="0"/>
                    <a:pt x="0" y="6390"/>
                    <a:pt x="0" y="14243"/>
                  </a:cubicBezTo>
                  <a:lnTo>
                    <a:pt x="0" y="107418"/>
                  </a:lnTo>
                  <a:cubicBezTo>
                    <a:pt x="0" y="115271"/>
                    <a:pt x="6386" y="121655"/>
                    <a:pt x="14240" y="121655"/>
                  </a:cubicBezTo>
                  <a:close/>
                </a:path>
              </a:pathLst>
            </a:custGeom>
            <a:solidFill>
              <a:schemeClr val="accent2"/>
            </a:solidFill>
            <a:ln w="6572"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4DF95E9-EB5D-45DC-B6C5-FDB46D7810EC}"/>
                </a:ext>
              </a:extLst>
            </p:cNvPr>
            <p:cNvSpPr/>
            <p:nvPr/>
          </p:nvSpPr>
          <p:spPr>
            <a:xfrm>
              <a:off x="8629115" y="4193647"/>
              <a:ext cx="19050" cy="114300"/>
            </a:xfrm>
            <a:custGeom>
              <a:avLst/>
              <a:gdLst>
                <a:gd name="connsiteX0" fmla="*/ 14237 w 19050"/>
                <a:gd name="connsiteY0" fmla="*/ 121655 h 114300"/>
                <a:gd name="connsiteX1" fmla="*/ 28477 w 19050"/>
                <a:gd name="connsiteY1" fmla="*/ 107418 h 114300"/>
                <a:gd name="connsiteX2" fmla="*/ 28477 w 19050"/>
                <a:gd name="connsiteY2" fmla="*/ 42421 h 114300"/>
                <a:gd name="connsiteX3" fmla="*/ 28460 w 19050"/>
                <a:gd name="connsiteY3" fmla="*/ 42340 h 114300"/>
                <a:gd name="connsiteX4" fmla="*/ 28477 w 19050"/>
                <a:gd name="connsiteY4" fmla="*/ 42258 h 114300"/>
                <a:gd name="connsiteX5" fmla="*/ 28477 w 19050"/>
                <a:gd name="connsiteY5" fmla="*/ 14243 h 114300"/>
                <a:gd name="connsiteX6" fmla="*/ 14237 w 19050"/>
                <a:gd name="connsiteY6" fmla="*/ 0 h 114300"/>
                <a:gd name="connsiteX7" fmla="*/ 0 w 19050"/>
                <a:gd name="connsiteY7" fmla="*/ 14243 h 114300"/>
                <a:gd name="connsiteX8" fmla="*/ 0 w 19050"/>
                <a:gd name="connsiteY8" fmla="*/ 107418 h 114300"/>
                <a:gd name="connsiteX9" fmla="*/ 14237 w 19050"/>
                <a:gd name="connsiteY9" fmla="*/ 12165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50" h="114300">
                  <a:moveTo>
                    <a:pt x="14237" y="121655"/>
                  </a:moveTo>
                  <a:cubicBezTo>
                    <a:pt x="22091" y="121655"/>
                    <a:pt x="28477" y="115271"/>
                    <a:pt x="28477" y="107418"/>
                  </a:cubicBezTo>
                  <a:lnTo>
                    <a:pt x="28477" y="42421"/>
                  </a:lnTo>
                  <a:cubicBezTo>
                    <a:pt x="28477" y="42392"/>
                    <a:pt x="28460" y="42369"/>
                    <a:pt x="28460" y="42340"/>
                  </a:cubicBezTo>
                  <a:cubicBezTo>
                    <a:pt x="28460" y="42311"/>
                    <a:pt x="28477" y="42287"/>
                    <a:pt x="28477" y="42258"/>
                  </a:cubicBezTo>
                  <a:lnTo>
                    <a:pt x="28477" y="14243"/>
                  </a:lnTo>
                  <a:cubicBezTo>
                    <a:pt x="28477" y="6390"/>
                    <a:pt x="22091" y="0"/>
                    <a:pt x="14237" y="0"/>
                  </a:cubicBezTo>
                  <a:cubicBezTo>
                    <a:pt x="6387" y="0"/>
                    <a:pt x="0" y="6390"/>
                    <a:pt x="0" y="14243"/>
                  </a:cubicBezTo>
                  <a:lnTo>
                    <a:pt x="0" y="107418"/>
                  </a:lnTo>
                  <a:cubicBezTo>
                    <a:pt x="0" y="115271"/>
                    <a:pt x="6387" y="121655"/>
                    <a:pt x="14237" y="121655"/>
                  </a:cubicBezTo>
                  <a:close/>
                </a:path>
              </a:pathLst>
            </a:custGeom>
            <a:solidFill>
              <a:schemeClr val="accent2"/>
            </a:solidFill>
            <a:ln w="6572"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DAF00A7-42CB-487A-A46E-4043059D2A8C}"/>
                </a:ext>
              </a:extLst>
            </p:cNvPr>
            <p:cNvSpPr/>
            <p:nvPr/>
          </p:nvSpPr>
          <p:spPr>
            <a:xfrm>
              <a:off x="8121835" y="4417098"/>
              <a:ext cx="847725" cy="628650"/>
            </a:xfrm>
            <a:custGeom>
              <a:avLst/>
              <a:gdLst>
                <a:gd name="connsiteX0" fmla="*/ 0 w 847725"/>
                <a:gd name="connsiteY0" fmla="*/ 602871 h 628650"/>
                <a:gd name="connsiteX1" fmla="*/ 28073 w 847725"/>
                <a:gd name="connsiteY1" fmla="*/ 630941 h 628650"/>
                <a:gd name="connsiteX2" fmla="*/ 826296 w 847725"/>
                <a:gd name="connsiteY2" fmla="*/ 630941 h 628650"/>
                <a:gd name="connsiteX3" fmla="*/ 854366 w 847725"/>
                <a:gd name="connsiteY3" fmla="*/ 602871 h 628650"/>
                <a:gd name="connsiteX4" fmla="*/ 854366 w 847725"/>
                <a:gd name="connsiteY4" fmla="*/ 0 h 628650"/>
                <a:gd name="connsiteX5" fmla="*/ 0 w 847725"/>
                <a:gd name="connsiteY5" fmla="*/ 0 h 628650"/>
                <a:gd name="connsiteX6" fmla="*/ 0 w 847725"/>
                <a:gd name="connsiteY6" fmla="*/ 602871 h 628650"/>
                <a:gd name="connsiteX7" fmla="*/ 569167 w 847725"/>
                <a:gd name="connsiteY7" fmla="*/ 191812 h 628650"/>
                <a:gd name="connsiteX8" fmla="*/ 574643 w 847725"/>
                <a:gd name="connsiteY8" fmla="*/ 187197 h 628650"/>
                <a:gd name="connsiteX9" fmla="*/ 612688 w 847725"/>
                <a:gd name="connsiteY9" fmla="*/ 181668 h 628650"/>
                <a:gd name="connsiteX10" fmla="*/ 629700 w 847725"/>
                <a:gd name="connsiteY10" fmla="*/ 147189 h 628650"/>
                <a:gd name="connsiteX11" fmla="*/ 641866 w 847725"/>
                <a:gd name="connsiteY11" fmla="*/ 147189 h 628650"/>
                <a:gd name="connsiteX12" fmla="*/ 658881 w 847725"/>
                <a:gd name="connsiteY12" fmla="*/ 181668 h 628650"/>
                <a:gd name="connsiteX13" fmla="*/ 696921 w 847725"/>
                <a:gd name="connsiteY13" fmla="*/ 187197 h 628650"/>
                <a:gd name="connsiteX14" fmla="*/ 702403 w 847725"/>
                <a:gd name="connsiteY14" fmla="*/ 191812 h 628650"/>
                <a:gd name="connsiteX15" fmla="*/ 700681 w 847725"/>
                <a:gd name="connsiteY15" fmla="*/ 198759 h 628650"/>
                <a:gd name="connsiteX16" fmla="*/ 673149 w 847725"/>
                <a:gd name="connsiteY16" fmla="*/ 225597 h 628650"/>
                <a:gd name="connsiteX17" fmla="*/ 679649 w 847725"/>
                <a:gd name="connsiteY17" fmla="*/ 263493 h 628650"/>
                <a:gd name="connsiteX18" fmla="*/ 676955 w 847725"/>
                <a:gd name="connsiteY18" fmla="*/ 270121 h 628650"/>
                <a:gd name="connsiteX19" fmla="*/ 672965 w 847725"/>
                <a:gd name="connsiteY19" fmla="*/ 271419 h 628650"/>
                <a:gd name="connsiteX20" fmla="*/ 669811 w 847725"/>
                <a:gd name="connsiteY20" fmla="*/ 270638 h 628650"/>
                <a:gd name="connsiteX21" fmla="*/ 635780 w 847725"/>
                <a:gd name="connsiteY21" fmla="*/ 252746 h 628650"/>
                <a:gd name="connsiteX22" fmla="*/ 601752 w 847725"/>
                <a:gd name="connsiteY22" fmla="*/ 270638 h 628650"/>
                <a:gd name="connsiteX23" fmla="*/ 594611 w 847725"/>
                <a:gd name="connsiteY23" fmla="*/ 270121 h 628650"/>
                <a:gd name="connsiteX24" fmla="*/ 591913 w 847725"/>
                <a:gd name="connsiteY24" fmla="*/ 263493 h 628650"/>
                <a:gd name="connsiteX25" fmla="*/ 598412 w 847725"/>
                <a:gd name="connsiteY25" fmla="*/ 225597 h 628650"/>
                <a:gd name="connsiteX26" fmla="*/ 570885 w 847725"/>
                <a:gd name="connsiteY26" fmla="*/ 198759 h 628650"/>
                <a:gd name="connsiteX27" fmla="*/ 569167 w 847725"/>
                <a:gd name="connsiteY27" fmla="*/ 191812 h 628650"/>
                <a:gd name="connsiteX28" fmla="*/ 324463 w 847725"/>
                <a:gd name="connsiteY28" fmla="*/ 108696 h 628650"/>
                <a:gd name="connsiteX29" fmla="*/ 329939 w 847725"/>
                <a:gd name="connsiteY29" fmla="*/ 104081 h 628650"/>
                <a:gd name="connsiteX30" fmla="*/ 392932 w 847725"/>
                <a:gd name="connsiteY30" fmla="*/ 94930 h 628650"/>
                <a:gd name="connsiteX31" fmla="*/ 421101 w 847725"/>
                <a:gd name="connsiteY31" fmla="*/ 37850 h 628650"/>
                <a:gd name="connsiteX32" fmla="*/ 433265 w 847725"/>
                <a:gd name="connsiteY32" fmla="*/ 37850 h 628650"/>
                <a:gd name="connsiteX33" fmla="*/ 461434 w 847725"/>
                <a:gd name="connsiteY33" fmla="*/ 94930 h 628650"/>
                <a:gd name="connsiteX34" fmla="*/ 524423 w 847725"/>
                <a:gd name="connsiteY34" fmla="*/ 104081 h 628650"/>
                <a:gd name="connsiteX35" fmla="*/ 529900 w 847725"/>
                <a:gd name="connsiteY35" fmla="*/ 108696 h 628650"/>
                <a:gd name="connsiteX36" fmla="*/ 528185 w 847725"/>
                <a:gd name="connsiteY36" fmla="*/ 115643 h 628650"/>
                <a:gd name="connsiteX37" fmla="*/ 482604 w 847725"/>
                <a:gd name="connsiteY37" fmla="*/ 160074 h 628650"/>
                <a:gd name="connsiteX38" fmla="*/ 493364 w 847725"/>
                <a:gd name="connsiteY38" fmla="*/ 222816 h 628650"/>
                <a:gd name="connsiteX39" fmla="*/ 490666 w 847725"/>
                <a:gd name="connsiteY39" fmla="*/ 229444 h 628650"/>
                <a:gd name="connsiteX40" fmla="*/ 486680 w 847725"/>
                <a:gd name="connsiteY40" fmla="*/ 230742 h 628650"/>
                <a:gd name="connsiteX41" fmla="*/ 483524 w 847725"/>
                <a:gd name="connsiteY41" fmla="*/ 229960 h 628650"/>
                <a:gd name="connsiteX42" fmla="*/ 427183 w 847725"/>
                <a:gd name="connsiteY42" fmla="*/ 200341 h 628650"/>
                <a:gd name="connsiteX43" fmla="*/ 370842 w 847725"/>
                <a:gd name="connsiteY43" fmla="*/ 229960 h 628650"/>
                <a:gd name="connsiteX44" fmla="*/ 363700 w 847725"/>
                <a:gd name="connsiteY44" fmla="*/ 229444 h 628650"/>
                <a:gd name="connsiteX45" fmla="*/ 361002 w 847725"/>
                <a:gd name="connsiteY45" fmla="*/ 222816 h 628650"/>
                <a:gd name="connsiteX46" fmla="*/ 371762 w 847725"/>
                <a:gd name="connsiteY46" fmla="*/ 160081 h 628650"/>
                <a:gd name="connsiteX47" fmla="*/ 326178 w 847725"/>
                <a:gd name="connsiteY47" fmla="*/ 115643 h 628650"/>
                <a:gd name="connsiteX48" fmla="*/ 324463 w 847725"/>
                <a:gd name="connsiteY48" fmla="*/ 108696 h 628650"/>
                <a:gd name="connsiteX49" fmla="*/ 151966 w 847725"/>
                <a:gd name="connsiteY49" fmla="*/ 191812 h 628650"/>
                <a:gd name="connsiteX50" fmla="*/ 157442 w 847725"/>
                <a:gd name="connsiteY50" fmla="*/ 187197 h 628650"/>
                <a:gd name="connsiteX51" fmla="*/ 195488 w 847725"/>
                <a:gd name="connsiteY51" fmla="*/ 181668 h 628650"/>
                <a:gd name="connsiteX52" fmla="*/ 212499 w 847725"/>
                <a:gd name="connsiteY52" fmla="*/ 147189 h 628650"/>
                <a:gd name="connsiteX53" fmla="*/ 224663 w 847725"/>
                <a:gd name="connsiteY53" fmla="*/ 147189 h 628650"/>
                <a:gd name="connsiteX54" fmla="*/ 241678 w 847725"/>
                <a:gd name="connsiteY54" fmla="*/ 181668 h 628650"/>
                <a:gd name="connsiteX55" fmla="*/ 279723 w 847725"/>
                <a:gd name="connsiteY55" fmla="*/ 187197 h 628650"/>
                <a:gd name="connsiteX56" fmla="*/ 285199 w 847725"/>
                <a:gd name="connsiteY56" fmla="*/ 191812 h 628650"/>
                <a:gd name="connsiteX57" fmla="*/ 283481 w 847725"/>
                <a:gd name="connsiteY57" fmla="*/ 198759 h 628650"/>
                <a:gd name="connsiteX58" fmla="*/ 255951 w 847725"/>
                <a:gd name="connsiteY58" fmla="*/ 225597 h 628650"/>
                <a:gd name="connsiteX59" fmla="*/ 262450 w 847725"/>
                <a:gd name="connsiteY59" fmla="*/ 263493 h 628650"/>
                <a:gd name="connsiteX60" fmla="*/ 259752 w 847725"/>
                <a:gd name="connsiteY60" fmla="*/ 270121 h 628650"/>
                <a:gd name="connsiteX61" fmla="*/ 255766 w 847725"/>
                <a:gd name="connsiteY61" fmla="*/ 271419 h 628650"/>
                <a:gd name="connsiteX62" fmla="*/ 252610 w 847725"/>
                <a:gd name="connsiteY62" fmla="*/ 270638 h 628650"/>
                <a:gd name="connsiteX63" fmla="*/ 218581 w 847725"/>
                <a:gd name="connsiteY63" fmla="*/ 252746 h 628650"/>
                <a:gd name="connsiteX64" fmla="*/ 184552 w 847725"/>
                <a:gd name="connsiteY64" fmla="*/ 270638 h 628650"/>
                <a:gd name="connsiteX65" fmla="*/ 177410 w 847725"/>
                <a:gd name="connsiteY65" fmla="*/ 270121 h 628650"/>
                <a:gd name="connsiteX66" fmla="*/ 174712 w 847725"/>
                <a:gd name="connsiteY66" fmla="*/ 263493 h 628650"/>
                <a:gd name="connsiteX67" fmla="*/ 181211 w 847725"/>
                <a:gd name="connsiteY67" fmla="*/ 225597 h 628650"/>
                <a:gd name="connsiteX68" fmla="*/ 153685 w 847725"/>
                <a:gd name="connsiteY68" fmla="*/ 198759 h 628650"/>
                <a:gd name="connsiteX69" fmla="*/ 151966 w 847725"/>
                <a:gd name="connsiteY69" fmla="*/ 191812 h 628650"/>
                <a:gd name="connsiteX70" fmla="*/ 58175 w 847725"/>
                <a:gd name="connsiteY70" fmla="*/ 315772 h 628650"/>
                <a:gd name="connsiteX71" fmla="*/ 796189 w 847725"/>
                <a:gd name="connsiteY71" fmla="*/ 315772 h 628650"/>
                <a:gd name="connsiteX72" fmla="*/ 802971 w 847725"/>
                <a:gd name="connsiteY72" fmla="*/ 322553 h 628650"/>
                <a:gd name="connsiteX73" fmla="*/ 796189 w 847725"/>
                <a:gd name="connsiteY73" fmla="*/ 329334 h 628650"/>
                <a:gd name="connsiteX74" fmla="*/ 58175 w 847725"/>
                <a:gd name="connsiteY74" fmla="*/ 329334 h 628650"/>
                <a:gd name="connsiteX75" fmla="*/ 51395 w 847725"/>
                <a:gd name="connsiteY75" fmla="*/ 322553 h 628650"/>
                <a:gd name="connsiteX76" fmla="*/ 58175 w 847725"/>
                <a:gd name="connsiteY76" fmla="*/ 315772 h 628650"/>
                <a:gd name="connsiteX77" fmla="*/ 58175 w 847725"/>
                <a:gd name="connsiteY77" fmla="*/ 395445 h 628650"/>
                <a:gd name="connsiteX78" fmla="*/ 796189 w 847725"/>
                <a:gd name="connsiteY78" fmla="*/ 395445 h 628650"/>
                <a:gd name="connsiteX79" fmla="*/ 802971 w 847725"/>
                <a:gd name="connsiteY79" fmla="*/ 402227 h 628650"/>
                <a:gd name="connsiteX80" fmla="*/ 796189 w 847725"/>
                <a:gd name="connsiteY80" fmla="*/ 409010 h 628650"/>
                <a:gd name="connsiteX81" fmla="*/ 58175 w 847725"/>
                <a:gd name="connsiteY81" fmla="*/ 409010 h 628650"/>
                <a:gd name="connsiteX82" fmla="*/ 51395 w 847725"/>
                <a:gd name="connsiteY82" fmla="*/ 402227 h 628650"/>
                <a:gd name="connsiteX83" fmla="*/ 58175 w 847725"/>
                <a:gd name="connsiteY83" fmla="*/ 395445 h 628650"/>
                <a:gd name="connsiteX84" fmla="*/ 58175 w 847725"/>
                <a:gd name="connsiteY84" fmla="*/ 475120 h 628650"/>
                <a:gd name="connsiteX85" fmla="*/ 796189 w 847725"/>
                <a:gd name="connsiteY85" fmla="*/ 475120 h 628650"/>
                <a:gd name="connsiteX86" fmla="*/ 802971 w 847725"/>
                <a:gd name="connsiteY86" fmla="*/ 481896 h 628650"/>
                <a:gd name="connsiteX87" fmla="*/ 796189 w 847725"/>
                <a:gd name="connsiteY87" fmla="*/ 488678 h 628650"/>
                <a:gd name="connsiteX88" fmla="*/ 58175 w 847725"/>
                <a:gd name="connsiteY88" fmla="*/ 488678 h 628650"/>
                <a:gd name="connsiteX89" fmla="*/ 51395 w 847725"/>
                <a:gd name="connsiteY89" fmla="*/ 481896 h 628650"/>
                <a:gd name="connsiteX90" fmla="*/ 58175 w 847725"/>
                <a:gd name="connsiteY90" fmla="*/ 475120 h 628650"/>
                <a:gd name="connsiteX91" fmla="*/ 58175 w 847725"/>
                <a:gd name="connsiteY91" fmla="*/ 554789 h 628650"/>
                <a:gd name="connsiteX92" fmla="*/ 796189 w 847725"/>
                <a:gd name="connsiteY92" fmla="*/ 554789 h 628650"/>
                <a:gd name="connsiteX93" fmla="*/ 802971 w 847725"/>
                <a:gd name="connsiteY93" fmla="*/ 561571 h 628650"/>
                <a:gd name="connsiteX94" fmla="*/ 796189 w 847725"/>
                <a:gd name="connsiteY94" fmla="*/ 568354 h 628650"/>
                <a:gd name="connsiteX95" fmla="*/ 58175 w 847725"/>
                <a:gd name="connsiteY95" fmla="*/ 568354 h 628650"/>
                <a:gd name="connsiteX96" fmla="*/ 51395 w 847725"/>
                <a:gd name="connsiteY96" fmla="*/ 561571 h 628650"/>
                <a:gd name="connsiteX97" fmla="*/ 58175 w 847725"/>
                <a:gd name="connsiteY97" fmla="*/ 554789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47725" h="628650">
                  <a:moveTo>
                    <a:pt x="0" y="602871"/>
                  </a:moveTo>
                  <a:cubicBezTo>
                    <a:pt x="0" y="618349"/>
                    <a:pt x="12595" y="630941"/>
                    <a:pt x="28073" y="630941"/>
                  </a:cubicBezTo>
                  <a:lnTo>
                    <a:pt x="826296" y="630941"/>
                  </a:lnTo>
                  <a:cubicBezTo>
                    <a:pt x="841774" y="630941"/>
                    <a:pt x="854366" y="618349"/>
                    <a:pt x="854366" y="602871"/>
                  </a:cubicBezTo>
                  <a:lnTo>
                    <a:pt x="854366" y="0"/>
                  </a:lnTo>
                  <a:lnTo>
                    <a:pt x="0" y="0"/>
                  </a:lnTo>
                  <a:lnTo>
                    <a:pt x="0" y="602871"/>
                  </a:lnTo>
                  <a:close/>
                  <a:moveTo>
                    <a:pt x="569167" y="191812"/>
                  </a:moveTo>
                  <a:cubicBezTo>
                    <a:pt x="569964" y="189356"/>
                    <a:pt x="572087" y="187568"/>
                    <a:pt x="574643" y="187197"/>
                  </a:cubicBezTo>
                  <a:lnTo>
                    <a:pt x="612688" y="181668"/>
                  </a:lnTo>
                  <a:lnTo>
                    <a:pt x="629700" y="147189"/>
                  </a:lnTo>
                  <a:cubicBezTo>
                    <a:pt x="631981" y="142553"/>
                    <a:pt x="639578" y="142553"/>
                    <a:pt x="641866" y="147189"/>
                  </a:cubicBezTo>
                  <a:lnTo>
                    <a:pt x="658881" y="181668"/>
                  </a:lnTo>
                  <a:lnTo>
                    <a:pt x="696921" y="187197"/>
                  </a:lnTo>
                  <a:cubicBezTo>
                    <a:pt x="699478" y="187568"/>
                    <a:pt x="701601" y="189356"/>
                    <a:pt x="702403" y="191812"/>
                  </a:cubicBezTo>
                  <a:cubicBezTo>
                    <a:pt x="703198" y="194263"/>
                    <a:pt x="702534" y="196958"/>
                    <a:pt x="700681" y="198759"/>
                  </a:cubicBezTo>
                  <a:lnTo>
                    <a:pt x="673149" y="225597"/>
                  </a:lnTo>
                  <a:lnTo>
                    <a:pt x="679649" y="263493"/>
                  </a:lnTo>
                  <a:cubicBezTo>
                    <a:pt x="680083" y="266036"/>
                    <a:pt x="679038" y="268605"/>
                    <a:pt x="676955" y="270121"/>
                  </a:cubicBezTo>
                  <a:cubicBezTo>
                    <a:pt x="675772" y="270982"/>
                    <a:pt x="674372" y="271419"/>
                    <a:pt x="672965" y="271419"/>
                  </a:cubicBezTo>
                  <a:cubicBezTo>
                    <a:pt x="671888" y="271419"/>
                    <a:pt x="670803" y="271161"/>
                    <a:pt x="669811" y="270638"/>
                  </a:cubicBezTo>
                  <a:lnTo>
                    <a:pt x="635780" y="252746"/>
                  </a:lnTo>
                  <a:lnTo>
                    <a:pt x="601752" y="270638"/>
                  </a:lnTo>
                  <a:cubicBezTo>
                    <a:pt x="599481" y="271843"/>
                    <a:pt x="596704" y="271644"/>
                    <a:pt x="594611" y="270121"/>
                  </a:cubicBezTo>
                  <a:cubicBezTo>
                    <a:pt x="592525" y="268605"/>
                    <a:pt x="591479" y="266036"/>
                    <a:pt x="591913" y="263493"/>
                  </a:cubicBezTo>
                  <a:lnTo>
                    <a:pt x="598412" y="225597"/>
                  </a:lnTo>
                  <a:lnTo>
                    <a:pt x="570885" y="198759"/>
                  </a:lnTo>
                  <a:cubicBezTo>
                    <a:pt x="569034" y="196958"/>
                    <a:pt x="568369" y="194263"/>
                    <a:pt x="569167" y="191812"/>
                  </a:cubicBezTo>
                  <a:close/>
                  <a:moveTo>
                    <a:pt x="324463" y="108696"/>
                  </a:moveTo>
                  <a:cubicBezTo>
                    <a:pt x="325261" y="106240"/>
                    <a:pt x="327383" y="104451"/>
                    <a:pt x="329939" y="104081"/>
                  </a:cubicBezTo>
                  <a:lnTo>
                    <a:pt x="392932" y="94930"/>
                  </a:lnTo>
                  <a:lnTo>
                    <a:pt x="421101" y="37850"/>
                  </a:lnTo>
                  <a:cubicBezTo>
                    <a:pt x="423386" y="33215"/>
                    <a:pt x="430980" y="33215"/>
                    <a:pt x="433265" y="37850"/>
                  </a:cubicBezTo>
                  <a:lnTo>
                    <a:pt x="461434" y="94930"/>
                  </a:lnTo>
                  <a:lnTo>
                    <a:pt x="524423" y="104081"/>
                  </a:lnTo>
                  <a:cubicBezTo>
                    <a:pt x="526979" y="104451"/>
                    <a:pt x="529102" y="106240"/>
                    <a:pt x="529900" y="108696"/>
                  </a:cubicBezTo>
                  <a:cubicBezTo>
                    <a:pt x="530698" y="111147"/>
                    <a:pt x="530032" y="113841"/>
                    <a:pt x="528185" y="115643"/>
                  </a:cubicBezTo>
                  <a:lnTo>
                    <a:pt x="482604" y="160074"/>
                  </a:lnTo>
                  <a:lnTo>
                    <a:pt x="493364" y="222816"/>
                  </a:lnTo>
                  <a:cubicBezTo>
                    <a:pt x="493798" y="225359"/>
                    <a:pt x="492752" y="227928"/>
                    <a:pt x="490666" y="229444"/>
                  </a:cubicBezTo>
                  <a:cubicBezTo>
                    <a:pt x="489484" y="230305"/>
                    <a:pt x="488083" y="230742"/>
                    <a:pt x="486680" y="230742"/>
                  </a:cubicBezTo>
                  <a:cubicBezTo>
                    <a:pt x="485600" y="230742"/>
                    <a:pt x="484517" y="230484"/>
                    <a:pt x="483524" y="229960"/>
                  </a:cubicBezTo>
                  <a:lnTo>
                    <a:pt x="427183" y="200341"/>
                  </a:lnTo>
                  <a:lnTo>
                    <a:pt x="370842" y="229960"/>
                  </a:lnTo>
                  <a:cubicBezTo>
                    <a:pt x="368564" y="231172"/>
                    <a:pt x="365793" y="230974"/>
                    <a:pt x="363700" y="229444"/>
                  </a:cubicBezTo>
                  <a:cubicBezTo>
                    <a:pt x="361614" y="227928"/>
                    <a:pt x="360568" y="225359"/>
                    <a:pt x="361002" y="222816"/>
                  </a:cubicBezTo>
                  <a:lnTo>
                    <a:pt x="371762" y="160081"/>
                  </a:lnTo>
                  <a:lnTo>
                    <a:pt x="326178" y="115643"/>
                  </a:lnTo>
                  <a:cubicBezTo>
                    <a:pt x="324331" y="113841"/>
                    <a:pt x="323665" y="111147"/>
                    <a:pt x="324463" y="108696"/>
                  </a:cubicBezTo>
                  <a:close/>
                  <a:moveTo>
                    <a:pt x="151966" y="191812"/>
                  </a:moveTo>
                  <a:cubicBezTo>
                    <a:pt x="152764" y="189356"/>
                    <a:pt x="154886" y="187568"/>
                    <a:pt x="157442" y="187197"/>
                  </a:cubicBezTo>
                  <a:lnTo>
                    <a:pt x="195488" y="181668"/>
                  </a:lnTo>
                  <a:lnTo>
                    <a:pt x="212499" y="147189"/>
                  </a:lnTo>
                  <a:cubicBezTo>
                    <a:pt x="214784" y="142553"/>
                    <a:pt x="222379" y="142553"/>
                    <a:pt x="224663" y="147189"/>
                  </a:cubicBezTo>
                  <a:lnTo>
                    <a:pt x="241678" y="181668"/>
                  </a:lnTo>
                  <a:lnTo>
                    <a:pt x="279723" y="187197"/>
                  </a:lnTo>
                  <a:cubicBezTo>
                    <a:pt x="282279" y="187568"/>
                    <a:pt x="284402" y="189356"/>
                    <a:pt x="285199" y="191812"/>
                  </a:cubicBezTo>
                  <a:cubicBezTo>
                    <a:pt x="285997" y="194263"/>
                    <a:pt x="285331" y="196958"/>
                    <a:pt x="283481" y="198759"/>
                  </a:cubicBezTo>
                  <a:lnTo>
                    <a:pt x="255951" y="225597"/>
                  </a:lnTo>
                  <a:lnTo>
                    <a:pt x="262450" y="263493"/>
                  </a:lnTo>
                  <a:cubicBezTo>
                    <a:pt x="262884" y="266036"/>
                    <a:pt x="261838" y="268605"/>
                    <a:pt x="259752" y="270121"/>
                  </a:cubicBezTo>
                  <a:cubicBezTo>
                    <a:pt x="258570" y="270982"/>
                    <a:pt x="257169" y="271419"/>
                    <a:pt x="255766" y="271419"/>
                  </a:cubicBezTo>
                  <a:cubicBezTo>
                    <a:pt x="254686" y="271419"/>
                    <a:pt x="253603" y="271161"/>
                    <a:pt x="252610" y="270638"/>
                  </a:cubicBezTo>
                  <a:lnTo>
                    <a:pt x="218581" y="252746"/>
                  </a:lnTo>
                  <a:lnTo>
                    <a:pt x="184552" y="270638"/>
                  </a:lnTo>
                  <a:cubicBezTo>
                    <a:pt x="182281" y="271843"/>
                    <a:pt x="179509" y="271644"/>
                    <a:pt x="177410" y="270121"/>
                  </a:cubicBezTo>
                  <a:cubicBezTo>
                    <a:pt x="175324" y="268605"/>
                    <a:pt x="174278" y="266036"/>
                    <a:pt x="174712" y="263493"/>
                  </a:cubicBezTo>
                  <a:lnTo>
                    <a:pt x="181211" y="225597"/>
                  </a:lnTo>
                  <a:lnTo>
                    <a:pt x="153685" y="198759"/>
                  </a:lnTo>
                  <a:cubicBezTo>
                    <a:pt x="151833" y="196958"/>
                    <a:pt x="151168" y="194263"/>
                    <a:pt x="151966" y="191812"/>
                  </a:cubicBezTo>
                  <a:close/>
                  <a:moveTo>
                    <a:pt x="58175" y="315772"/>
                  </a:moveTo>
                  <a:lnTo>
                    <a:pt x="796189" y="315772"/>
                  </a:lnTo>
                  <a:cubicBezTo>
                    <a:pt x="799935" y="315772"/>
                    <a:pt x="802971" y="318805"/>
                    <a:pt x="802971" y="322553"/>
                  </a:cubicBezTo>
                  <a:cubicBezTo>
                    <a:pt x="802971" y="326300"/>
                    <a:pt x="799935" y="329334"/>
                    <a:pt x="796189" y="329334"/>
                  </a:cubicBezTo>
                  <a:lnTo>
                    <a:pt x="58175" y="329334"/>
                  </a:lnTo>
                  <a:cubicBezTo>
                    <a:pt x="54431" y="329334"/>
                    <a:pt x="51395" y="326300"/>
                    <a:pt x="51395" y="322553"/>
                  </a:cubicBezTo>
                  <a:cubicBezTo>
                    <a:pt x="51395" y="318805"/>
                    <a:pt x="54431" y="315772"/>
                    <a:pt x="58175" y="315772"/>
                  </a:cubicBezTo>
                  <a:close/>
                  <a:moveTo>
                    <a:pt x="58175" y="395445"/>
                  </a:moveTo>
                  <a:lnTo>
                    <a:pt x="796189" y="395445"/>
                  </a:lnTo>
                  <a:cubicBezTo>
                    <a:pt x="799935" y="395445"/>
                    <a:pt x="802971" y="398478"/>
                    <a:pt x="802971" y="402227"/>
                  </a:cubicBezTo>
                  <a:cubicBezTo>
                    <a:pt x="802971" y="405973"/>
                    <a:pt x="799935" y="409010"/>
                    <a:pt x="796189" y="409010"/>
                  </a:cubicBezTo>
                  <a:lnTo>
                    <a:pt x="58175" y="409010"/>
                  </a:lnTo>
                  <a:cubicBezTo>
                    <a:pt x="54431" y="409010"/>
                    <a:pt x="51395" y="405973"/>
                    <a:pt x="51395" y="402227"/>
                  </a:cubicBezTo>
                  <a:cubicBezTo>
                    <a:pt x="51395" y="398478"/>
                    <a:pt x="54431" y="395445"/>
                    <a:pt x="58175" y="395445"/>
                  </a:cubicBezTo>
                  <a:close/>
                  <a:moveTo>
                    <a:pt x="58175" y="475120"/>
                  </a:moveTo>
                  <a:lnTo>
                    <a:pt x="796189" y="475120"/>
                  </a:lnTo>
                  <a:cubicBezTo>
                    <a:pt x="799935" y="475120"/>
                    <a:pt x="802971" y="478150"/>
                    <a:pt x="802971" y="481896"/>
                  </a:cubicBezTo>
                  <a:cubicBezTo>
                    <a:pt x="802971" y="485649"/>
                    <a:pt x="799935" y="488678"/>
                    <a:pt x="796189" y="488678"/>
                  </a:cubicBezTo>
                  <a:lnTo>
                    <a:pt x="58175" y="488678"/>
                  </a:lnTo>
                  <a:cubicBezTo>
                    <a:pt x="54431" y="488678"/>
                    <a:pt x="51395" y="485649"/>
                    <a:pt x="51395" y="481896"/>
                  </a:cubicBezTo>
                  <a:cubicBezTo>
                    <a:pt x="51395" y="478150"/>
                    <a:pt x="54431" y="475120"/>
                    <a:pt x="58175" y="475120"/>
                  </a:cubicBezTo>
                  <a:close/>
                  <a:moveTo>
                    <a:pt x="58175" y="554789"/>
                  </a:moveTo>
                  <a:lnTo>
                    <a:pt x="796189" y="554789"/>
                  </a:lnTo>
                  <a:cubicBezTo>
                    <a:pt x="799935" y="554789"/>
                    <a:pt x="802971" y="557825"/>
                    <a:pt x="802971" y="561571"/>
                  </a:cubicBezTo>
                  <a:cubicBezTo>
                    <a:pt x="802971" y="565317"/>
                    <a:pt x="799935" y="568354"/>
                    <a:pt x="796189" y="568354"/>
                  </a:cubicBezTo>
                  <a:lnTo>
                    <a:pt x="58175" y="568354"/>
                  </a:lnTo>
                  <a:cubicBezTo>
                    <a:pt x="54431" y="568354"/>
                    <a:pt x="51395" y="565317"/>
                    <a:pt x="51395" y="561571"/>
                  </a:cubicBezTo>
                  <a:cubicBezTo>
                    <a:pt x="51395" y="557825"/>
                    <a:pt x="54431" y="554789"/>
                    <a:pt x="58175" y="554789"/>
                  </a:cubicBezTo>
                  <a:close/>
                </a:path>
              </a:pathLst>
            </a:custGeom>
            <a:solidFill>
              <a:schemeClr val="accent4"/>
            </a:solidFill>
            <a:ln w="6572" cap="flat">
              <a:noFill/>
              <a:prstDash val="solid"/>
              <a:miter/>
            </a:ln>
          </p:spPr>
          <p:txBody>
            <a:bodyPr rtlCol="0" anchor="ctr"/>
            <a:lstStyle/>
            <a:p>
              <a:endParaRPr lang="en-US"/>
            </a:p>
          </p:txBody>
        </p:sp>
      </p:grpSp>
      <p:sp>
        <p:nvSpPr>
          <p:cNvPr id="103" name="Rectangle 6">
            <a:extLst>
              <a:ext uri="{FF2B5EF4-FFF2-40B4-BE49-F238E27FC236}">
                <a16:creationId xmlns:a16="http://schemas.microsoft.com/office/drawing/2014/main" id="{58D773B7-673F-419E-B0B9-B5B66FF34DCD}"/>
              </a:ext>
            </a:extLst>
          </p:cNvPr>
          <p:cNvSpPr/>
          <p:nvPr/>
        </p:nvSpPr>
        <p:spPr bwMode="auto">
          <a:xfrm>
            <a:off x="7365322" y="2672644"/>
            <a:ext cx="4369478" cy="1662154"/>
          </a:xfrm>
          <a:prstGeom prst="rect">
            <a:avLst/>
          </a:prstGeom>
          <a:noFill/>
          <a:ln w="10000" cap="flat" cmpd="sng" algn="ctr">
            <a:noFill/>
            <a:prstDash val="solid"/>
            <a:headEnd type="none" w="med" len="med"/>
            <a:tailEnd type="none" w="med" len="med"/>
          </a:ln>
          <a:effectLst/>
        </p:spPr>
        <p:txBody>
          <a:bodyPr rot="0" spcFirstLastPara="0" vertOverflow="overflow" horzOverflow="overflow" vert="horz" wrap="square" lIns="182880" tIns="91440" rIns="91440" bIns="91440" numCol="1" spcCol="0" rtlCol="0" fromWordArt="0" anchor="t" anchorCtr="0" forceAA="0" compatLnSpc="1">
            <a:prstTxWarp prst="textNoShape">
              <a:avLst/>
            </a:prstTxWarp>
            <a:noAutofit/>
          </a:bodyPr>
          <a:lstStyle/>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Format: </a:t>
            </a:r>
            <a:r>
              <a:rPr lang="en-US" sz="1600" kern="0" dirty="0">
                <a:highlight>
                  <a:srgbClr val="FFFF00"/>
                </a:highlight>
                <a:ea typeface="Segoe UI" pitchFamily="34" charset="0"/>
                <a:cs typeface="Segoe UI"/>
              </a:rPr>
              <a:t>90-minute</a:t>
            </a:r>
            <a:r>
              <a:rPr lang="en-US" sz="1600" kern="0" dirty="0">
                <a:ea typeface="Segoe UI" pitchFamily="34" charset="0"/>
                <a:cs typeface="Segoe UI"/>
              </a:rPr>
              <a:t> Microsoft Teams call</a:t>
            </a:r>
          </a:p>
          <a:p>
            <a:pPr defTabSz="878102" fontAlgn="base">
              <a:spcBef>
                <a:spcPts val="600"/>
              </a:spcBef>
              <a:spcAft>
                <a:spcPts val="600"/>
              </a:spcAft>
              <a:defRPr/>
            </a:pPr>
            <a:r>
              <a:rPr lang="en-US" sz="1600" kern="0" dirty="0">
                <a:solidFill>
                  <a:schemeClr val="tx2"/>
                </a:solidFill>
                <a:latin typeface="+mj-lt"/>
                <a:ea typeface="Segoe UI" pitchFamily="34" charset="0"/>
                <a:cs typeface="Segoe UI"/>
              </a:rPr>
              <a:t>Attendees: </a:t>
            </a:r>
            <a:r>
              <a:rPr lang="en-US" sz="1600" kern="0" dirty="0">
                <a:ea typeface="Segoe UI" pitchFamily="34" charset="0"/>
                <a:cs typeface="Segoe UI"/>
              </a:rPr>
              <a:t>Key stakeholders from the customer and partner teams. Solution architects, functional and technical leads</a:t>
            </a:r>
            <a:br>
              <a:rPr lang="en-US" sz="1600" kern="0" dirty="0">
                <a:ea typeface="Segoe UI" pitchFamily="34" charset="0"/>
                <a:cs typeface="Segoe UI" pitchFamily="34" charset="0"/>
              </a:rPr>
            </a:br>
            <a:r>
              <a:rPr lang="en-US" sz="1600" kern="0" dirty="0">
                <a:ea typeface="Segoe UI" pitchFamily="34" charset="0"/>
                <a:cs typeface="Segoe UI"/>
              </a:rPr>
              <a:t>are mandatory</a:t>
            </a:r>
          </a:p>
        </p:txBody>
      </p:sp>
      <p:sp>
        <p:nvSpPr>
          <p:cNvPr id="3" name="Rectangle 2">
            <a:extLst>
              <a:ext uri="{FF2B5EF4-FFF2-40B4-BE49-F238E27FC236}">
                <a16:creationId xmlns:a16="http://schemas.microsoft.com/office/drawing/2014/main" id="{0F12BD61-EA10-4C09-9375-FB0B3C783110}"/>
              </a:ext>
            </a:extLst>
          </p:cNvPr>
          <p:cNvSpPr/>
          <p:nvPr/>
        </p:nvSpPr>
        <p:spPr>
          <a:xfrm>
            <a:off x="405657" y="2114387"/>
            <a:ext cx="5613527"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tIns="45720" rIns="91440" bIns="45720" rtlCol="0" anchor="ctr"/>
          <a:lstStyle/>
          <a:p>
            <a:r>
              <a:rPr lang="en-GB" sz="160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BI</a:t>
            </a:r>
            <a:r>
              <a:rPr lang="en-GB" sz="1600">
                <a:solidFill>
                  <a:schemeClr val="tx1"/>
                </a:solidFill>
                <a:latin typeface="Segoe UI" panose="020B0502040204020203" pitchFamily="34" charset="0"/>
                <a:ea typeface="Calibri" panose="020F0502020204030204" pitchFamily="34" charset="0"/>
                <a:cs typeface="Times New Roman" panose="02020603050405020304" pitchFamily="18" charset="0"/>
              </a:rPr>
              <a:t> &amp; Reporting Planning</a:t>
            </a:r>
            <a:endParaRPr lang="en-US" sz="1800">
              <a:solidFill>
                <a:srgbClr val="505050"/>
              </a:solidFill>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Freeform: Shape 3">
            <a:extLst>
              <a:ext uri="{FF2B5EF4-FFF2-40B4-BE49-F238E27FC236}">
                <a16:creationId xmlns:a16="http://schemas.microsoft.com/office/drawing/2014/main" id="{15B77A54-BD3C-48BB-9474-4EB5E96E0399}"/>
              </a:ext>
              <a:ext uri="{C183D7F6-B498-43B3-948B-1728B52AA6E4}">
                <adec:decorative xmlns:adec="http://schemas.microsoft.com/office/drawing/2017/decorative" val="1"/>
              </a:ext>
            </a:extLst>
          </p:cNvPr>
          <p:cNvSpPr/>
          <p:nvPr/>
        </p:nvSpPr>
        <p:spPr bwMode="auto">
          <a:xfrm>
            <a:off x="657187" y="3283839"/>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 name="Graphic 77">
            <a:extLst>
              <a:ext uri="{FF2B5EF4-FFF2-40B4-BE49-F238E27FC236}">
                <a16:creationId xmlns:a16="http://schemas.microsoft.com/office/drawing/2014/main" id="{0968A3D9-EC32-4880-8818-1563455B5AEC}"/>
              </a:ext>
              <a:ext uri="{C183D7F6-B498-43B3-948B-1728B52AA6E4}">
                <adec:decorative xmlns:adec="http://schemas.microsoft.com/office/drawing/2017/decorative" val="1"/>
              </a:ext>
            </a:extLst>
          </p:cNvPr>
          <p:cNvSpPr/>
          <p:nvPr/>
        </p:nvSpPr>
        <p:spPr>
          <a:xfrm>
            <a:off x="706559" y="2282014"/>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sp>
        <p:nvSpPr>
          <p:cNvPr id="9" name="Rectangle 8">
            <a:extLst>
              <a:ext uri="{FF2B5EF4-FFF2-40B4-BE49-F238E27FC236}">
                <a16:creationId xmlns:a16="http://schemas.microsoft.com/office/drawing/2014/main" id="{EFF1701B-5923-44E1-A8E2-5E03BA797C14}"/>
              </a:ext>
            </a:extLst>
          </p:cNvPr>
          <p:cNvSpPr/>
          <p:nvPr/>
        </p:nvSpPr>
        <p:spPr>
          <a:xfrm>
            <a:off x="450505" y="3153650"/>
            <a:ext cx="5582732" cy="52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05936" rtlCol="0" anchor="ctr"/>
          <a:lstStyle/>
          <a:p>
            <a:r>
              <a:rPr lang="en-GB" sz="1600">
                <a:solidFill>
                  <a:schemeClr val="tx1"/>
                </a:solidFill>
              </a:rPr>
              <a:t> Q&amp;A</a:t>
            </a:r>
          </a:p>
        </p:txBody>
      </p:sp>
      <p:sp>
        <p:nvSpPr>
          <p:cNvPr id="7" name="Graphic 77">
            <a:extLst>
              <a:ext uri="{FF2B5EF4-FFF2-40B4-BE49-F238E27FC236}">
                <a16:creationId xmlns:a16="http://schemas.microsoft.com/office/drawing/2014/main" id="{DC1DD928-2EA9-40CC-9A49-EF5953DE0677}"/>
              </a:ext>
              <a:ext uri="{C183D7F6-B498-43B3-948B-1728B52AA6E4}">
                <adec:decorative xmlns:adec="http://schemas.microsoft.com/office/drawing/2017/decorative" val="1"/>
              </a:ext>
            </a:extLst>
          </p:cNvPr>
          <p:cNvSpPr/>
          <p:nvPr/>
        </p:nvSpPr>
        <p:spPr>
          <a:xfrm>
            <a:off x="725568" y="3399221"/>
            <a:ext cx="171674" cy="123765"/>
          </a:xfrm>
          <a:custGeom>
            <a:avLst/>
            <a:gdLst>
              <a:gd name="connsiteX0" fmla="*/ 349767 w 409575"/>
              <a:gd name="connsiteY0" fmla="*/ 0 h 295275"/>
              <a:gd name="connsiteX1" fmla="*/ 155475 w 409575"/>
              <a:gd name="connsiteY1" fmla="*/ 182790 h 295275"/>
              <a:gd name="connsiteX2" fmla="*/ 55043 w 409575"/>
              <a:gd name="connsiteY2" fmla="*/ 107415 h 295275"/>
              <a:gd name="connsiteX3" fmla="*/ 0 w 409575"/>
              <a:gd name="connsiteY3" fmla="*/ 181147 h 295275"/>
              <a:gd name="connsiteX4" fmla="*/ 131445 w 409575"/>
              <a:gd name="connsiteY4" fmla="*/ 279731 h 295275"/>
              <a:gd name="connsiteX5" fmla="*/ 163279 w 409575"/>
              <a:gd name="connsiteY5" fmla="*/ 303556 h 295275"/>
              <a:gd name="connsiteX6" fmla="*/ 191623 w 409575"/>
              <a:gd name="connsiteY6" fmla="*/ 275418 h 295275"/>
              <a:gd name="connsiteX7" fmla="*/ 415079 w 409575"/>
              <a:gd name="connsiteY7" fmla="*/ 65106 h 295275"/>
              <a:gd name="connsiteX8" fmla="*/ 349767 w 409575"/>
              <a:gd name="connsiteY8" fmla="*/ 0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575" h="295275">
                <a:moveTo>
                  <a:pt x="349767" y="0"/>
                </a:moveTo>
                <a:cubicBezTo>
                  <a:pt x="290526" y="59369"/>
                  <a:pt x="220475" y="120315"/>
                  <a:pt x="155475" y="182790"/>
                </a:cubicBezTo>
                <a:lnTo>
                  <a:pt x="55043" y="107415"/>
                </a:lnTo>
                <a:lnTo>
                  <a:pt x="0" y="181147"/>
                </a:lnTo>
                <a:lnTo>
                  <a:pt x="131445" y="279731"/>
                </a:lnTo>
                <a:lnTo>
                  <a:pt x="163279" y="303556"/>
                </a:lnTo>
                <a:lnTo>
                  <a:pt x="191623" y="275418"/>
                </a:lnTo>
                <a:cubicBezTo>
                  <a:pt x="259626" y="207269"/>
                  <a:pt x="342874" y="137467"/>
                  <a:pt x="415079" y="65106"/>
                </a:cubicBezTo>
                <a:lnTo>
                  <a:pt x="349767" y="0"/>
                </a:lnTo>
                <a:close/>
              </a:path>
            </a:pathLst>
          </a:custGeom>
          <a:solidFill>
            <a:schemeClr val="tx2"/>
          </a:solidFill>
          <a:ln w="657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549E04E0-5130-48DD-8760-E8A3A521274D}"/>
              </a:ext>
              <a:ext uri="{C183D7F6-B498-43B3-948B-1728B52AA6E4}">
                <adec:decorative xmlns:adec="http://schemas.microsoft.com/office/drawing/2017/decorative" val="1"/>
              </a:ext>
            </a:extLst>
          </p:cNvPr>
          <p:cNvSpPr/>
          <p:nvPr/>
        </p:nvSpPr>
        <p:spPr bwMode="auto">
          <a:xfrm>
            <a:off x="622042" y="2163084"/>
            <a:ext cx="326112" cy="326112"/>
          </a:xfrm>
          <a:custGeom>
            <a:avLst/>
            <a:gdLst>
              <a:gd name="connsiteX0" fmla="*/ 230872 w 461744"/>
              <a:gd name="connsiteY0" fmla="*/ 30738 h 461744"/>
              <a:gd name="connsiteX1" fmla="*/ 30738 w 461744"/>
              <a:gd name="connsiteY1" fmla="*/ 230872 h 461744"/>
              <a:gd name="connsiteX2" fmla="*/ 230872 w 461744"/>
              <a:gd name="connsiteY2" fmla="*/ 431006 h 461744"/>
              <a:gd name="connsiteX3" fmla="*/ 431006 w 461744"/>
              <a:gd name="connsiteY3" fmla="*/ 230872 h 461744"/>
              <a:gd name="connsiteX4" fmla="*/ 230872 w 461744"/>
              <a:gd name="connsiteY4" fmla="*/ 30738 h 461744"/>
              <a:gd name="connsiteX5" fmla="*/ 230872 w 461744"/>
              <a:gd name="connsiteY5" fmla="*/ 0 h 461744"/>
              <a:gd name="connsiteX6" fmla="*/ 461744 w 461744"/>
              <a:gd name="connsiteY6" fmla="*/ 230872 h 461744"/>
              <a:gd name="connsiteX7" fmla="*/ 230872 w 461744"/>
              <a:gd name="connsiteY7" fmla="*/ 461744 h 461744"/>
              <a:gd name="connsiteX8" fmla="*/ 0 w 461744"/>
              <a:gd name="connsiteY8" fmla="*/ 230872 h 461744"/>
              <a:gd name="connsiteX9" fmla="*/ 230872 w 461744"/>
              <a:gd name="connsiteY9" fmla="*/ 0 h 46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1744" h="461744">
                <a:moveTo>
                  <a:pt x="230872" y="30738"/>
                </a:moveTo>
                <a:cubicBezTo>
                  <a:pt x="120341" y="30738"/>
                  <a:pt x="30738" y="120341"/>
                  <a:pt x="30738" y="230872"/>
                </a:cubicBezTo>
                <a:cubicBezTo>
                  <a:pt x="30738" y="341403"/>
                  <a:pt x="120341" y="431006"/>
                  <a:pt x="230872" y="431006"/>
                </a:cubicBezTo>
                <a:cubicBezTo>
                  <a:pt x="341403" y="431006"/>
                  <a:pt x="431006" y="341403"/>
                  <a:pt x="431006" y="230872"/>
                </a:cubicBezTo>
                <a:cubicBezTo>
                  <a:pt x="431006" y="120341"/>
                  <a:pt x="341403" y="30738"/>
                  <a:pt x="230872" y="30738"/>
                </a:cubicBezTo>
                <a:close/>
                <a:moveTo>
                  <a:pt x="230872" y="0"/>
                </a:moveTo>
                <a:cubicBezTo>
                  <a:pt x="358379" y="0"/>
                  <a:pt x="461744" y="103365"/>
                  <a:pt x="461744" y="230872"/>
                </a:cubicBezTo>
                <a:cubicBezTo>
                  <a:pt x="461744" y="358379"/>
                  <a:pt x="358379" y="461744"/>
                  <a:pt x="230872" y="461744"/>
                </a:cubicBezTo>
                <a:cubicBezTo>
                  <a:pt x="103365" y="461744"/>
                  <a:pt x="0" y="358379"/>
                  <a:pt x="0" y="230872"/>
                </a:cubicBezTo>
                <a:cubicBezTo>
                  <a:pt x="0" y="103365"/>
                  <a:pt x="103365" y="0"/>
                  <a:pt x="230872" y="0"/>
                </a:cubicBezTo>
                <a:close/>
              </a:path>
            </a:pathLst>
          </a:cu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1197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DD339-5C08-46FC-8731-430C31DC143F}"/>
              </a:ext>
            </a:extLst>
          </p:cNvPr>
          <p:cNvSpPr>
            <a:spLocks noGrp="1"/>
          </p:cNvSpPr>
          <p:nvPr>
            <p:ph type="title"/>
          </p:nvPr>
        </p:nvSpPr>
        <p:spPr/>
        <p:txBody>
          <a:bodyPr/>
          <a:lstStyle/>
          <a:p>
            <a:r>
              <a:rPr lang="en-GB"/>
              <a:t>The Role of FastTrack</a:t>
            </a:r>
          </a:p>
        </p:txBody>
      </p:sp>
      <p:sp>
        <p:nvSpPr>
          <p:cNvPr id="6" name="Text Placeholder 5">
            <a:extLst>
              <a:ext uri="{FF2B5EF4-FFF2-40B4-BE49-F238E27FC236}">
                <a16:creationId xmlns:a16="http://schemas.microsoft.com/office/drawing/2014/main" id="{3858C028-4AE4-4BBE-94FB-B9D03D7ED23F}"/>
              </a:ext>
            </a:extLst>
          </p:cNvPr>
          <p:cNvSpPr>
            <a:spLocks noGrp="1"/>
          </p:cNvSpPr>
          <p:nvPr>
            <p:ph type="body" sz="quarter" idx="10"/>
          </p:nvPr>
        </p:nvSpPr>
        <p:spPr>
          <a:xfrm>
            <a:off x="269241" y="1189176"/>
            <a:ext cx="5378548" cy="4899803"/>
          </a:xfrm>
        </p:spPr>
        <p:txBody>
          <a:bodyPr/>
          <a:lstStyle/>
          <a:p>
            <a:r>
              <a:rPr lang="en-GB" sz="3200"/>
              <a:t>In Scope</a:t>
            </a:r>
          </a:p>
          <a:p>
            <a:pPr marL="571500" indent="-571500">
              <a:buFont typeface="Arial" panose="020B0604020202020204" pitchFamily="34" charset="0"/>
              <a:buChar char="•"/>
            </a:pPr>
            <a:r>
              <a:rPr lang="en-GB" sz="2400">
                <a:solidFill>
                  <a:schemeClr val="tx1"/>
                </a:solidFill>
                <a:latin typeface="+mn-lt"/>
              </a:rPr>
              <a:t>Review the answers provided </a:t>
            </a:r>
          </a:p>
          <a:p>
            <a:pPr marL="571500" indent="-571500">
              <a:buFont typeface="Arial" panose="020B0604020202020204" pitchFamily="34" charset="0"/>
              <a:buChar char="•"/>
            </a:pPr>
            <a:r>
              <a:rPr lang="en-GB" sz="2400">
                <a:solidFill>
                  <a:schemeClr val="tx1"/>
                </a:solidFill>
                <a:latin typeface="+mn-lt"/>
              </a:rPr>
              <a:t>Provide findings and recommendations following the workshop presentation</a:t>
            </a:r>
          </a:p>
          <a:p>
            <a:pPr marL="571500" indent="-571500">
              <a:buFont typeface="Arial" panose="020B0604020202020204" pitchFamily="34" charset="0"/>
              <a:buChar char="•"/>
            </a:pPr>
            <a:r>
              <a:rPr lang="en-GB" sz="2400">
                <a:solidFill>
                  <a:schemeClr val="tx1"/>
                </a:solidFill>
                <a:latin typeface="+mn-lt"/>
              </a:rPr>
              <a:t>Highlight technical and project risks and issues (including unrealistic product expectations)</a:t>
            </a:r>
          </a:p>
          <a:p>
            <a:pPr marL="571500" indent="-571500">
              <a:buFont typeface="Arial" panose="020B0604020202020204" pitchFamily="34" charset="0"/>
              <a:buChar char="•"/>
            </a:pPr>
            <a:r>
              <a:rPr lang="en-GB" sz="2400">
                <a:solidFill>
                  <a:schemeClr val="tx1"/>
                </a:solidFill>
                <a:latin typeface="+mn-lt"/>
              </a:rPr>
              <a:t>Point out gaps in the plan and solution strategy that can result in an unsuccessful implementation</a:t>
            </a:r>
          </a:p>
        </p:txBody>
      </p:sp>
      <p:sp>
        <p:nvSpPr>
          <p:cNvPr id="7" name="Text Placeholder 6">
            <a:extLst>
              <a:ext uri="{FF2B5EF4-FFF2-40B4-BE49-F238E27FC236}">
                <a16:creationId xmlns:a16="http://schemas.microsoft.com/office/drawing/2014/main" id="{11EF1AD8-8B3A-4133-A284-5E7968D490BC}"/>
              </a:ext>
            </a:extLst>
          </p:cNvPr>
          <p:cNvSpPr>
            <a:spLocks noGrp="1"/>
          </p:cNvSpPr>
          <p:nvPr>
            <p:ph type="body" sz="quarter" idx="11"/>
          </p:nvPr>
        </p:nvSpPr>
        <p:spPr>
          <a:xfrm>
            <a:off x="6544214" y="1189176"/>
            <a:ext cx="5378548" cy="4388894"/>
          </a:xfrm>
        </p:spPr>
        <p:txBody>
          <a:bodyPr/>
          <a:lstStyle/>
          <a:p>
            <a:r>
              <a:rPr lang="en-GB"/>
              <a:t>Out of Scope</a:t>
            </a:r>
          </a:p>
          <a:p>
            <a:pPr marL="571500" indent="-571500">
              <a:buFont typeface="Arial" panose="020B0604020202020204" pitchFamily="34" charset="0"/>
              <a:buChar char="•"/>
            </a:pPr>
            <a:r>
              <a:rPr lang="en-GB" sz="2400">
                <a:solidFill>
                  <a:schemeClr val="tx1"/>
                </a:solidFill>
                <a:latin typeface="+mn-lt"/>
              </a:rPr>
              <a:t>Create a solution architecture based on findings</a:t>
            </a:r>
          </a:p>
          <a:p>
            <a:pPr marL="571500" indent="-571500">
              <a:buFont typeface="Arial" panose="020B0604020202020204" pitchFamily="34" charset="0"/>
              <a:buChar char="•"/>
            </a:pPr>
            <a:r>
              <a:rPr lang="en-GB" sz="2400">
                <a:solidFill>
                  <a:schemeClr val="tx1"/>
                </a:solidFill>
                <a:latin typeface="+mn-lt"/>
              </a:rPr>
              <a:t>Decide on solutions that best fit gaps identified</a:t>
            </a:r>
          </a:p>
          <a:p>
            <a:pPr marL="571500" indent="-571500">
              <a:buFont typeface="Arial" panose="020B0604020202020204" pitchFamily="34" charset="0"/>
              <a:buChar char="•"/>
            </a:pPr>
            <a:r>
              <a:rPr lang="en-GB" sz="2400">
                <a:solidFill>
                  <a:schemeClr val="tx1"/>
                </a:solidFill>
                <a:latin typeface="+mn-lt"/>
              </a:rPr>
              <a:t>Code review</a:t>
            </a:r>
          </a:p>
          <a:p>
            <a:pPr marL="571500" indent="-571500">
              <a:buFont typeface="Arial" panose="020B0604020202020204" pitchFamily="34" charset="0"/>
              <a:buChar char="•"/>
            </a:pPr>
            <a:r>
              <a:rPr lang="en-GB" sz="2400">
                <a:solidFill>
                  <a:schemeClr val="tx1"/>
                </a:solidFill>
                <a:latin typeface="+mn-lt"/>
              </a:rPr>
              <a:t>Provide training on product features (user or administrative)</a:t>
            </a:r>
          </a:p>
          <a:p>
            <a:pPr marL="571500" indent="-571500">
              <a:buFont typeface="Arial" panose="020B0604020202020204" pitchFamily="34" charset="0"/>
              <a:buChar char="•"/>
            </a:pPr>
            <a:r>
              <a:rPr lang="en-GB" sz="2400">
                <a:solidFill>
                  <a:schemeClr val="tx1"/>
                </a:solidFill>
                <a:latin typeface="+mn-lt"/>
              </a:rPr>
              <a:t>Create comparison between ISV solutions</a:t>
            </a:r>
          </a:p>
        </p:txBody>
      </p:sp>
    </p:spTree>
    <p:extLst>
      <p:ext uri="{BB962C8B-B14F-4D97-AF65-F5344CB8AC3E}">
        <p14:creationId xmlns:p14="http://schemas.microsoft.com/office/powerpoint/2010/main" val="2179969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610B21-2ECC-44E0-86AF-D74811AF72AC}"/>
              </a:ext>
            </a:extLst>
          </p:cNvPr>
          <p:cNvSpPr>
            <a:spLocks noGrp="1"/>
          </p:cNvSpPr>
          <p:nvPr>
            <p:ph type="title"/>
          </p:nvPr>
        </p:nvSpPr>
        <p:spPr/>
        <p:txBody>
          <a:bodyPr/>
          <a:lstStyle/>
          <a:p>
            <a:r>
              <a:rPr lang="en-GB"/>
              <a:t>Instructions for Customer and Partner</a:t>
            </a:r>
          </a:p>
        </p:txBody>
      </p:sp>
      <p:sp>
        <p:nvSpPr>
          <p:cNvPr id="4" name="Content Placeholder 3">
            <a:extLst>
              <a:ext uri="{FF2B5EF4-FFF2-40B4-BE49-F238E27FC236}">
                <a16:creationId xmlns:a16="http://schemas.microsoft.com/office/drawing/2014/main" id="{7CE4786D-C856-4ED1-AD42-4D6D5704E74E}"/>
              </a:ext>
            </a:extLst>
          </p:cNvPr>
          <p:cNvSpPr>
            <a:spLocks noGrp="1"/>
          </p:cNvSpPr>
          <p:nvPr>
            <p:ph sz="quarter" idx="10"/>
          </p:nvPr>
        </p:nvSpPr>
        <p:spPr>
          <a:xfrm>
            <a:off x="412751" y="1838325"/>
            <a:ext cx="11309350" cy="3385542"/>
          </a:xfrm>
        </p:spPr>
        <p:txBody>
          <a:bodyPr/>
          <a:lstStyle/>
          <a:p>
            <a:pPr marL="457200" indent="-457200">
              <a:lnSpc>
                <a:spcPct val="100000"/>
              </a:lnSpc>
              <a:spcBef>
                <a:spcPts val="0"/>
              </a:spcBef>
              <a:spcAft>
                <a:spcPts val="1200"/>
              </a:spcAft>
              <a:buFont typeface="+mj-lt"/>
              <a:buAutoNum type="arabicPeriod"/>
            </a:pPr>
            <a:r>
              <a:rPr lang="en-GB" sz="2400"/>
              <a:t>Complete each slide providing the required information</a:t>
            </a:r>
          </a:p>
          <a:p>
            <a:pPr marL="457200" indent="-457200">
              <a:lnSpc>
                <a:spcPct val="100000"/>
              </a:lnSpc>
              <a:spcBef>
                <a:spcPts val="0"/>
              </a:spcBef>
              <a:spcAft>
                <a:spcPts val="1200"/>
              </a:spcAft>
              <a:buFont typeface="+mj-lt"/>
              <a:buAutoNum type="arabicPeriod"/>
            </a:pPr>
            <a:r>
              <a:rPr lang="en-GB" sz="2400"/>
              <a:t>Skip slides that are not applicable to your project</a:t>
            </a:r>
          </a:p>
          <a:p>
            <a:pPr marL="457200" indent="-457200">
              <a:lnSpc>
                <a:spcPct val="100000"/>
              </a:lnSpc>
              <a:spcBef>
                <a:spcPts val="0"/>
              </a:spcBef>
              <a:spcAft>
                <a:spcPts val="1200"/>
              </a:spcAft>
              <a:buFont typeface="+mj-lt"/>
              <a:buAutoNum type="arabicPeriod"/>
            </a:pPr>
            <a:r>
              <a:rPr lang="en-GB" sz="2400"/>
              <a:t>Extend topic area slides to capture the required information if needed. </a:t>
            </a:r>
            <a:br>
              <a:rPr lang="en-GB" sz="2400"/>
            </a:br>
            <a:r>
              <a:rPr lang="en-GB" sz="2400"/>
              <a:t>Do not hesitate to paste your own slides.</a:t>
            </a:r>
          </a:p>
          <a:p>
            <a:pPr marL="457200" indent="-457200">
              <a:lnSpc>
                <a:spcPct val="100000"/>
              </a:lnSpc>
              <a:spcBef>
                <a:spcPts val="0"/>
              </a:spcBef>
              <a:spcAft>
                <a:spcPts val="1200"/>
              </a:spcAft>
              <a:buFont typeface="+mj-lt"/>
              <a:buAutoNum type="arabicPeriod"/>
            </a:pPr>
            <a:r>
              <a:rPr lang="en-GB" sz="2400"/>
              <a:t>Reach out to your FastTrack SA if you have questions on the format or content</a:t>
            </a:r>
          </a:p>
          <a:p>
            <a:pPr marL="457200" indent="-457200">
              <a:lnSpc>
                <a:spcPct val="100000"/>
              </a:lnSpc>
              <a:spcBef>
                <a:spcPts val="0"/>
              </a:spcBef>
              <a:spcAft>
                <a:spcPts val="1200"/>
              </a:spcAft>
              <a:buFont typeface="+mj-lt"/>
              <a:buAutoNum type="arabicPeriod"/>
            </a:pPr>
            <a:r>
              <a:rPr lang="en-GB" sz="2400"/>
              <a:t>Send completed deck back to the FastTrack SA 5 business day before the scheduled Solution Blueprint workshop.</a:t>
            </a:r>
          </a:p>
        </p:txBody>
      </p:sp>
      <p:sp>
        <p:nvSpPr>
          <p:cNvPr id="2" name="Text Placeholder 1">
            <a:extLst>
              <a:ext uri="{FF2B5EF4-FFF2-40B4-BE49-F238E27FC236}">
                <a16:creationId xmlns:a16="http://schemas.microsoft.com/office/drawing/2014/main" id="{98ED09A5-A38C-4A4E-B308-A11A4BF5F4B8}"/>
              </a:ext>
            </a:extLst>
          </p:cNvPr>
          <p:cNvSpPr>
            <a:spLocks noGrp="1"/>
          </p:cNvSpPr>
          <p:nvPr>
            <p:ph type="body" sz="quarter" idx="11"/>
          </p:nvPr>
        </p:nvSpPr>
        <p:spPr>
          <a:xfrm>
            <a:off x="269875" y="1189038"/>
            <a:ext cx="11652250" cy="572464"/>
          </a:xfrm>
        </p:spPr>
        <p:txBody>
          <a:bodyPr/>
          <a:lstStyle/>
          <a:p>
            <a:r>
              <a:rPr lang="en-GB" sz="2800"/>
              <a:t>How to fill this PowerPoint document</a:t>
            </a:r>
          </a:p>
        </p:txBody>
      </p:sp>
    </p:spTree>
    <p:extLst>
      <p:ext uri="{BB962C8B-B14F-4D97-AF65-F5344CB8AC3E}">
        <p14:creationId xmlns:p14="http://schemas.microsoft.com/office/powerpoint/2010/main" val="130456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CF57-F2A1-42EE-9165-46846F68AA78}"/>
              </a:ext>
            </a:extLst>
          </p:cNvPr>
          <p:cNvSpPr>
            <a:spLocks noGrp="1"/>
          </p:cNvSpPr>
          <p:nvPr>
            <p:ph type="title"/>
          </p:nvPr>
        </p:nvSpPr>
        <p:spPr>
          <a:xfrm>
            <a:off x="269240" y="2084173"/>
            <a:ext cx="11653523" cy="1181862"/>
          </a:xfrm>
        </p:spPr>
        <p:txBody>
          <a:bodyPr/>
          <a:lstStyle/>
          <a:p>
            <a:r>
              <a:rPr lang="en-GB" sz="7200">
                <a:solidFill>
                  <a:schemeClr val="tx1"/>
                </a:solidFill>
                <a:effectLst/>
                <a:latin typeface="Segoe UI" panose="020B0502040204020203" pitchFamily="34" charset="0"/>
                <a:ea typeface="Calibri" panose="020F0502020204030204" pitchFamily="34" charset="0"/>
                <a:cs typeface="Times New Roman" panose="02020603050405020304" pitchFamily="18" charset="0"/>
              </a:rPr>
              <a:t>BI</a:t>
            </a:r>
            <a:r>
              <a:rPr lang="en-GB" sz="7200">
                <a:solidFill>
                  <a:schemeClr val="tx1"/>
                </a:solidFill>
                <a:latin typeface="Segoe UI" panose="020B0502040204020203" pitchFamily="34" charset="0"/>
                <a:ea typeface="Calibri" panose="020F0502020204030204" pitchFamily="34" charset="0"/>
                <a:cs typeface="Times New Roman" panose="02020603050405020304" pitchFamily="18" charset="0"/>
              </a:rPr>
              <a:t> &amp; Reporting Planning</a:t>
            </a:r>
            <a:endParaRPr lang="en-US" sz="8000">
              <a:solidFill>
                <a:srgbClr val="505050"/>
              </a:solidFill>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7218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dirty="0">
                <a:solidFill>
                  <a:schemeClr val="tx1"/>
                </a:solidFill>
              </a:rPr>
              <a:t>BI Design Blueprint</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about overall design, integrations points, involved systems – visual diagram </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hlinkClick r:id="rId3"/>
            <a:extLst>
              <a:ext uri="{FF2B5EF4-FFF2-40B4-BE49-F238E27FC236}">
                <a16:creationId xmlns:a16="http://schemas.microsoft.com/office/drawing/2014/main" id="{9A3A42AD-9245-4AFB-9483-C03A6B5A9A5C}"/>
              </a:ext>
            </a:extLst>
          </p:cNvPr>
          <p:cNvSpPr/>
          <p:nvPr/>
        </p:nvSpPr>
        <p:spPr>
          <a:xfrm>
            <a:off x="457200" y="2260290"/>
            <a:ext cx="11277600" cy="39322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rtl="0" fontAlgn="base"/>
            <a:r>
              <a:rPr lang="en-GB" sz="1600">
                <a:solidFill>
                  <a:srgbClr val="505050"/>
                </a:solidFill>
                <a:highlight>
                  <a:srgbClr val="FFFF00"/>
                </a:highlight>
                <a:latin typeface="Segoe UI" panose="020B0502040204020203" pitchFamily="34" charset="0"/>
              </a:rPr>
              <a:t>Please provide d</a:t>
            </a:r>
            <a:r>
              <a:rPr lang="en-GB" sz="1600" b="0" i="0" u="none" strike="noStrike">
                <a:solidFill>
                  <a:srgbClr val="505050"/>
                </a:solidFill>
                <a:effectLst/>
                <a:highlight>
                  <a:srgbClr val="FFFF00"/>
                </a:highlight>
                <a:latin typeface="Segoe UI" panose="020B0502040204020203" pitchFamily="34" charset="0"/>
              </a:rPr>
              <a:t>iagram showing the BI </a:t>
            </a:r>
            <a:r>
              <a:rPr lang="en-GB" sz="1600">
                <a:solidFill>
                  <a:srgbClr val="505050"/>
                </a:solidFill>
                <a:highlight>
                  <a:srgbClr val="FFFF00"/>
                </a:highlight>
                <a:latin typeface="Segoe UI" panose="020B0502040204020203" pitchFamily="34" charset="0"/>
              </a:rPr>
              <a:t>design </a:t>
            </a:r>
            <a:r>
              <a:rPr lang="en-GB" sz="1600" b="0" i="0" u="none" strike="noStrike">
                <a:solidFill>
                  <a:srgbClr val="505050"/>
                </a:solidFill>
                <a:effectLst/>
                <a:highlight>
                  <a:srgbClr val="FFFF00"/>
                </a:highlight>
                <a:latin typeface="Segoe UI" panose="020B0502040204020203" pitchFamily="34" charset="0"/>
              </a:rPr>
              <a:t>blueprint</a:t>
            </a:r>
            <a:r>
              <a:rPr lang="en-GB" sz="1600">
                <a:solidFill>
                  <a:srgbClr val="505050"/>
                </a:solidFill>
                <a:highlight>
                  <a:srgbClr val="FFFF00"/>
                </a:highlight>
                <a:latin typeface="Segoe UI" panose="020B0502040204020203" pitchFamily="34" charset="0"/>
              </a:rPr>
              <a:t>. Provide diagrams of current, planned systems.</a:t>
            </a:r>
            <a:r>
              <a:rPr lang="en-GB" sz="1600" b="0" i="0" u="none" strike="noStrike">
                <a:solidFill>
                  <a:srgbClr val="505050"/>
                </a:solidFill>
                <a:effectLst/>
                <a:highlight>
                  <a:srgbClr val="FFFF00"/>
                </a:highlight>
                <a:latin typeface="Segoe UI" panose="020B0502040204020203" pitchFamily="34" charset="0"/>
              </a:rPr>
              <a:t>​</a:t>
            </a:r>
          </a:p>
          <a:p>
            <a:pPr algn="ctr" rtl="0" fontAlgn="base"/>
            <a:endParaRPr lang="en-GB" sz="1600">
              <a:solidFill>
                <a:srgbClr val="505050"/>
              </a:solidFill>
              <a:highlight>
                <a:srgbClr val="FFFF00"/>
              </a:highlight>
              <a:latin typeface="Segoe UI" panose="020B0502040204020203" pitchFamily="34" charset="0"/>
            </a:endParaRPr>
          </a:p>
          <a:p>
            <a:pPr algn="ctr" rtl="0" fontAlgn="base"/>
            <a:endParaRPr lang="en-GB" sz="1600" b="0" i="0" u="none" strike="noStrike">
              <a:solidFill>
                <a:srgbClr val="505050"/>
              </a:solidFill>
              <a:effectLst/>
              <a:highlight>
                <a:srgbClr val="FFFF00"/>
              </a:highlight>
              <a:latin typeface="Segoe UI" panose="020B0502040204020203" pitchFamily="34" charset="0"/>
            </a:endParaRPr>
          </a:p>
        </p:txBody>
      </p:sp>
    </p:spTree>
    <p:extLst>
      <p:ext uri="{BB962C8B-B14F-4D97-AF65-F5344CB8AC3E}">
        <p14:creationId xmlns:p14="http://schemas.microsoft.com/office/powerpoint/2010/main" val="294186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10FE8-BF09-4146-B084-66CB05B66FD9}"/>
              </a:ext>
            </a:extLst>
          </p:cNvPr>
          <p:cNvSpPr>
            <a:spLocks noGrp="1"/>
          </p:cNvSpPr>
          <p:nvPr>
            <p:ph type="title"/>
          </p:nvPr>
        </p:nvSpPr>
        <p:spPr>
          <a:xfrm>
            <a:off x="268080" y="387647"/>
            <a:ext cx="11655840" cy="899665"/>
          </a:xfrm>
        </p:spPr>
        <p:txBody>
          <a:bodyPr/>
          <a:lstStyle/>
          <a:p>
            <a:r>
              <a:rPr lang="en-US" sz="4000">
                <a:solidFill>
                  <a:schemeClr val="tx1"/>
                </a:solidFill>
              </a:rPr>
              <a:t>BI &amp; Reporting Workstream</a:t>
            </a:r>
          </a:p>
        </p:txBody>
      </p:sp>
      <p:sp>
        <p:nvSpPr>
          <p:cNvPr id="15" name="Rectangle 14">
            <a:extLst>
              <a:ext uri="{FF2B5EF4-FFF2-40B4-BE49-F238E27FC236}">
                <a16:creationId xmlns:a16="http://schemas.microsoft.com/office/drawing/2014/main" id="{BDD64BFD-7ED9-4476-ABC3-6BBAC4A275B2}"/>
              </a:ext>
            </a:extLst>
          </p:cNvPr>
          <p:cNvSpPr/>
          <p:nvPr/>
        </p:nvSpPr>
        <p:spPr>
          <a:xfrm>
            <a:off x="432398" y="1366607"/>
            <a:ext cx="11327204" cy="6167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r>
              <a:rPr lang="en-US" sz="1600">
                <a:solidFill>
                  <a:schemeClr val="tx1"/>
                </a:solidFill>
              </a:rPr>
              <a:t>Details on BI and reporting workstream structure. </a:t>
            </a:r>
          </a:p>
        </p:txBody>
      </p:sp>
      <p:sp>
        <p:nvSpPr>
          <p:cNvPr id="9" name="Rectangle 8">
            <a:extLst>
              <a:ext uri="{FF2B5EF4-FFF2-40B4-BE49-F238E27FC236}">
                <a16:creationId xmlns:a16="http://schemas.microsoft.com/office/drawing/2014/main" id="{5F10B7DA-EBAD-49D8-8636-A3336D68F659}"/>
              </a:ext>
            </a:extLst>
          </p:cNvPr>
          <p:cNvSpPr/>
          <p:nvPr/>
        </p:nvSpPr>
        <p:spPr>
          <a:xfrm>
            <a:off x="8392668" y="0"/>
            <a:ext cx="3799332" cy="443365"/>
          </a:xfrm>
          <a:prstGeom prst="rect">
            <a:avLst/>
          </a:prstGeom>
          <a:solidFill>
            <a:schemeClr val="tx2"/>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2000">
                <a:solidFill>
                  <a:schemeClr val="bg1"/>
                </a:solidFill>
                <a:latin typeface="+mj-lt"/>
              </a:rPr>
              <a:t>Customer slide (please update)</a:t>
            </a:r>
          </a:p>
        </p:txBody>
      </p:sp>
      <p:sp>
        <p:nvSpPr>
          <p:cNvPr id="7" name="Rectangle 6">
            <a:extLst>
              <a:ext uri="{FF2B5EF4-FFF2-40B4-BE49-F238E27FC236}">
                <a16:creationId xmlns:a16="http://schemas.microsoft.com/office/drawing/2014/main" id="{9A3A42AD-9245-4AFB-9483-C03A6B5A9A5C}"/>
              </a:ext>
            </a:extLst>
          </p:cNvPr>
          <p:cNvSpPr/>
          <p:nvPr/>
        </p:nvSpPr>
        <p:spPr>
          <a:xfrm>
            <a:off x="482002" y="2305038"/>
            <a:ext cx="11277600" cy="42100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tlCol="0" anchor="t"/>
          <a:lstStyle/>
          <a:p>
            <a:pPr algn="ctr"/>
            <a:r>
              <a:rPr lang="en-US" sz="1600" i="1">
                <a:solidFill>
                  <a:schemeClr val="tx1"/>
                </a:solidFill>
                <a:highlight>
                  <a:srgbClr val="FFFF00"/>
                </a:highlight>
              </a:rPr>
              <a:t>Add info:</a:t>
            </a:r>
            <a:endParaRPr lang="en-GB" sz="1600">
              <a:solidFill>
                <a:schemeClr val="tx1"/>
              </a:solidFill>
            </a:endParaRPr>
          </a:p>
          <a:p>
            <a:pPr algn="ctr" rtl="0" fontAlgn="base"/>
            <a:r>
              <a:rPr lang="en-GB" sz="1600" b="0" i="0" u="none" strike="noStrike">
                <a:solidFill>
                  <a:srgbClr val="505050"/>
                </a:solidFill>
                <a:effectLst/>
                <a:highlight>
                  <a:srgbClr val="FFFF00"/>
                </a:highlight>
                <a:latin typeface="Segoe UI" panose="020B0502040204020203" pitchFamily="34" charset="0"/>
              </a:rPr>
              <a:t>Please provide reporting and BI workstream details, team structures, roles and responsibilities. </a:t>
            </a:r>
            <a:r>
              <a:rPr lang="en-GB" sz="1600">
                <a:solidFill>
                  <a:srgbClr val="505050"/>
                </a:solidFill>
                <a:highlight>
                  <a:srgbClr val="FFFF00"/>
                </a:highlight>
                <a:latin typeface="Segoe UI" panose="020B0502040204020203" pitchFamily="34" charset="0"/>
              </a:rPr>
              <a:t>Details can be provided as list or visual diagram.</a:t>
            </a:r>
            <a:r>
              <a:rPr lang="en-GB" sz="1600" b="0" i="0" u="none" strike="noStrike">
                <a:solidFill>
                  <a:srgbClr val="505050"/>
                </a:solidFill>
                <a:effectLst/>
                <a:highlight>
                  <a:srgbClr val="FFFF00"/>
                </a:highlight>
                <a:latin typeface="Segoe UI" panose="020B0502040204020203" pitchFamily="34" charset="0"/>
              </a:rPr>
              <a:t>​</a:t>
            </a:r>
          </a:p>
          <a:p>
            <a:pPr algn="ctr" rtl="0" fontAlgn="base"/>
            <a:endParaRPr lang="en-GB" sz="1600">
              <a:solidFill>
                <a:srgbClr val="505050"/>
              </a:solidFill>
              <a:highlight>
                <a:srgbClr val="FFFF00"/>
              </a:highlight>
              <a:latin typeface="Segoe UI" panose="020B0502040204020203" pitchFamily="34" charset="0"/>
            </a:endParaRPr>
          </a:p>
          <a:p>
            <a:pPr algn="ctr" rtl="0" fontAlgn="base"/>
            <a:r>
              <a:rPr lang="en-US" sz="1600" b="0" i="0">
                <a:effectLst/>
                <a:highlight>
                  <a:srgbClr val="FFFF00"/>
                </a:highlight>
                <a:latin typeface="Segoe UI" panose="020B0502040204020203" pitchFamily="34" charset="0"/>
              </a:rPr>
              <a:t>​</a:t>
            </a:r>
            <a:endParaRPr lang="en-US" sz="1600" b="0" i="0">
              <a:effectLst/>
              <a:highlight>
                <a:srgbClr val="FFFF00"/>
              </a:highlight>
            </a:endParaRPr>
          </a:p>
        </p:txBody>
      </p:sp>
    </p:spTree>
    <p:extLst>
      <p:ext uri="{BB962C8B-B14F-4D97-AF65-F5344CB8AC3E}">
        <p14:creationId xmlns:p14="http://schemas.microsoft.com/office/powerpoint/2010/main" val="234506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cdWOKmPFLDgGZxGfiF.s1w"/>
</p:tagLst>
</file>

<file path=ppt/theme/theme1.xml><?xml version="1.0" encoding="utf-8"?>
<a:theme xmlns:a="http://schemas.openxmlformats.org/drawingml/2006/main" name="Microsoft Dynamics 365">
  <a:themeElements>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fontScheme name="Custom 33">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DARK_BLUE_2016_8.potx" id="{4FF32A3D-B0EC-495C-AF46-E5EB76C621A5}" vid="{49D7FC66-7821-4689-8681-3263CCC233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SFT Dynamics 365">
    <a:dk1>
      <a:srgbClr val="505050"/>
    </a:dk1>
    <a:lt1>
      <a:sysClr val="window" lastClr="FFFFFF"/>
    </a:lt1>
    <a:dk2>
      <a:srgbClr val="008272"/>
    </a:dk2>
    <a:lt2>
      <a:srgbClr val="E7E6E6"/>
    </a:lt2>
    <a:accent1>
      <a:srgbClr val="008272"/>
    </a:accent1>
    <a:accent2>
      <a:srgbClr val="30E5D0"/>
    </a:accent2>
    <a:accent3>
      <a:srgbClr val="FEF000"/>
    </a:accent3>
    <a:accent4>
      <a:srgbClr val="3C3C41"/>
    </a:accent4>
    <a:accent5>
      <a:srgbClr val="75757A"/>
    </a:accent5>
    <a:accent6>
      <a:srgbClr val="EBEBEB"/>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System.Storyboarding.WindowsAppIcons.Web" Revision="1" Stencil="System.Storyboarding.WindowsAppIcons" StencilVersion="0.1"/>
</Control>
</file>

<file path=customXml/item4.xml><?xml version="1.0" encoding="utf-8"?>
<ct:contentTypeSchema xmlns:ct="http://schemas.microsoft.com/office/2006/metadata/contentType" xmlns:ma="http://schemas.microsoft.com/office/2006/metadata/properties/metaAttributes" ct:_="" ma:_="" ma:contentTypeName="Document" ma:contentTypeID="0x0101003C23B1A370DB454895F1017B66A82434" ma:contentTypeVersion="15" ma:contentTypeDescription="Create a new document." ma:contentTypeScope="" ma:versionID="eef06004c515176c12416b0fb511e7c4">
  <xsd:schema xmlns:xsd="http://www.w3.org/2001/XMLSchema" xmlns:xs="http://www.w3.org/2001/XMLSchema" xmlns:p="http://schemas.microsoft.com/office/2006/metadata/properties" xmlns:ns1="http://schemas.microsoft.com/sharepoint/v3" xmlns:ns2="8e793c00-403c-4e2e-9f3f-1f9fce3bba0e" xmlns:ns3="21801293-8b26-4deb-98c0-71fc7c1e1877" targetNamespace="http://schemas.microsoft.com/office/2006/metadata/properties" ma:root="true" ma:fieldsID="60551183d560ece34b54a706bc0b5231" ns1:_="" ns2:_="" ns3:_="">
    <xsd:import namespace="http://schemas.microsoft.com/sharepoint/v3"/>
    <xsd:import namespace="8e793c00-403c-4e2e-9f3f-1f9fce3bba0e"/>
    <xsd:import namespace="21801293-8b26-4deb-98c0-71fc7c1e18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1:_ip_UnifiedCompliancePolicyProperties" minOccurs="0"/>
                <xsd:element ref="ns1:_ip_UnifiedCompliancePolicyUIActio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793c00-403c-4e2e-9f3f-1f9fce3bba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AutoTags" ma:index="18" nillable="true" ma:displayName="Tags" ma:internalName="MediaServiceAutoTags"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1801293-8b26-4deb-98c0-71fc7c1e18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D7729-9157-422A-A322-F886DC74C10E}">
  <ds:schemaRefs>
    <ds:schemaRef ds:uri="http://schemas.microsoft.com/office/2006/metadata/properties"/>
    <ds:schemaRef ds:uri="http://www.w3.org/XML/1998/namespace"/>
    <ds:schemaRef ds:uri="21801293-8b26-4deb-98c0-71fc7c1e1877"/>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8e793c00-403c-4e2e-9f3f-1f9fce3bba0e"/>
    <ds:schemaRef ds:uri="http://schemas.microsoft.com/sharepoint/v3"/>
    <ds:schemaRef ds:uri="http://purl.org/dc/dcmitype/"/>
  </ds:schemaRefs>
</ds:datastoreItem>
</file>

<file path=customXml/itemProps2.xml><?xml version="1.0" encoding="utf-8"?>
<ds:datastoreItem xmlns:ds="http://schemas.openxmlformats.org/officeDocument/2006/customXml" ds:itemID="{FE1882E7-9227-4C06-A2E1-D3F4BF0D38BE}">
  <ds:schemaRefs>
    <ds:schemaRef ds:uri="http://schemas.microsoft.com/sharepoint/v3/contenttype/forms"/>
  </ds:schemaRefs>
</ds:datastoreItem>
</file>

<file path=customXml/itemProps3.xml><?xml version="1.0" encoding="utf-8"?>
<ds:datastoreItem xmlns:ds="http://schemas.openxmlformats.org/officeDocument/2006/customXml" ds:itemID="{69E592DB-7878-4072-B210-6383350E3C66}">
  <ds:schemaRefs>
    <ds:schemaRef ds:uri="http://schemas.microsoft.com/VisualStudio/2011/storyboarding/control"/>
  </ds:schemaRefs>
</ds:datastoreItem>
</file>

<file path=customXml/itemProps4.xml><?xml version="1.0" encoding="utf-8"?>
<ds:datastoreItem xmlns:ds="http://schemas.openxmlformats.org/officeDocument/2006/customXml" ds:itemID="{D9E983F5-FA96-4F4D-9C5F-7484A8C247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e793c00-403c-4e2e-9f3f-1f9fce3bba0e"/>
    <ds:schemaRef ds:uri="21801293-8b26-4deb-98c0-71fc7c1e1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18</TotalTime>
  <Words>1263</Words>
  <Application>Microsoft Office PowerPoint</Application>
  <PresentationFormat>Widescreen</PresentationFormat>
  <Paragraphs>167</Paragraphs>
  <Slides>20</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30" baseType="lpstr">
      <vt:lpstr>Calibri</vt:lpstr>
      <vt:lpstr>Courier New</vt:lpstr>
      <vt:lpstr>Arial</vt:lpstr>
      <vt:lpstr>Wingdings</vt:lpstr>
      <vt:lpstr>Segoe UI Semibold</vt:lpstr>
      <vt:lpstr>Segoe UI</vt:lpstr>
      <vt:lpstr>Calibri Light</vt:lpstr>
      <vt:lpstr>Microsoft Dynamics 365</vt:lpstr>
      <vt:lpstr>think-cell Slide</vt:lpstr>
      <vt:lpstr>Worksheet</vt:lpstr>
      <vt:lpstr>Dynamics 365 Business Intelligence and Analytics Design Workshop </vt:lpstr>
      <vt:lpstr>Introductions</vt:lpstr>
      <vt:lpstr>Success by Design</vt:lpstr>
      <vt:lpstr>Business Intelligence and Analytics Workshop Agenda</vt:lpstr>
      <vt:lpstr>The Role of FastTrack</vt:lpstr>
      <vt:lpstr>Instructions for Customer and Partner</vt:lpstr>
      <vt:lpstr>BI &amp; Reporting Planning</vt:lpstr>
      <vt:lpstr>BI Design Blueprint</vt:lpstr>
      <vt:lpstr>BI &amp; Reporting Workstream</vt:lpstr>
      <vt:lpstr>BI &amp; Reporting Project Plan </vt:lpstr>
      <vt:lpstr>Requirements and Fit Gaps</vt:lpstr>
      <vt:lpstr>BI &amp; Reporting Solution Strategy</vt:lpstr>
      <vt:lpstr>Self-Serve Reporting</vt:lpstr>
      <vt:lpstr>Operational Reporting</vt:lpstr>
      <vt:lpstr>Regulatory and Financial Reporting (F&amp;O)</vt:lpstr>
      <vt:lpstr>Printing Strategy (F&amp;O)</vt:lpstr>
      <vt:lpstr>Strategic Reporting</vt:lpstr>
      <vt:lpstr>Data Security</vt:lpstr>
      <vt:lpstr>Q&amp;A</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FastTrack for Microsoft Dynamics 365 for Customer Engagement</dc:title>
  <cp:revision>6</cp:revision>
  <dcterms:created xsi:type="dcterms:W3CDTF">2019-03-30T00:28:33Z</dcterms:created>
  <dcterms:modified xsi:type="dcterms:W3CDTF">2021-08-24T19:46:17Z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0x0101003C23B1A370DB454895F1017B66A82434</vt:lpwstr>
  </property>
  <property fmtid="{D5CDD505-2E9C-101B-9397-08002B2CF9AE}" pid="3" name="AuthorIds_UIVersion_512">
    <vt:lpwstr>68</vt:lpwstr>
  </property>
</Properties>
</file>