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3142" r:id="rId5"/>
    <p:sldId id="1735" r:id="rId6"/>
    <p:sldId id="3143" r:id="rId7"/>
    <p:sldId id="1737" r:id="rId8"/>
    <p:sldId id="1742" r:id="rId9"/>
    <p:sldId id="3137" r:id="rId10"/>
    <p:sldId id="1792" r:id="rId11"/>
    <p:sldId id="1793" r:id="rId12"/>
    <p:sldId id="3138" r:id="rId13"/>
    <p:sldId id="3139" r:id="rId14"/>
    <p:sldId id="1796" r:id="rId15"/>
    <p:sldId id="3144" r:id="rId16"/>
    <p:sldId id="1798" r:id="rId17"/>
    <p:sldId id="3145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Neiley" initials="JN" lastIdx="7" clrIdx="0">
    <p:extLst>
      <p:ext uri="{19B8F6BF-5375-455C-9EA6-DF929625EA0E}">
        <p15:presenceInfo xmlns:p15="http://schemas.microsoft.com/office/powerpoint/2012/main" userId="S::juneiley@microsoft.com::af98ba14-8982-42eb-8fbe-118df68fa5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7CF"/>
    <a:srgbClr val="008272"/>
    <a:srgbClr val="3D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 autoAdjust="0"/>
    <p:restoredTop sz="86135" autoAdjust="0"/>
  </p:normalViewPr>
  <p:slideViewPr>
    <p:cSldViewPr snapToGrid="0">
      <p:cViewPr varScale="1">
        <p:scale>
          <a:sx n="94" d="100"/>
          <a:sy n="94" d="100"/>
        </p:scale>
        <p:origin x="9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-2328"/>
    </p:cViewPr>
  </p:sorter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EC9A59-2D54-4EB5-A21F-8B0704F6F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193E-CD2D-4EBD-BB6B-DAF2B64F91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934B-9E7B-47BD-9E11-CD9D0B99011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B0A6-1F75-44FD-8F68-A2AAA1D59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2C96-14CF-48ED-BA80-70B9F297D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8807-CD91-4D83-9199-4BCB992A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A970-998E-44B5-A973-040C3B8B343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B356-2F22-40D0-A92B-C8127227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customer-engagement/admin/enable-use-comprehensive-audit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microsoft.com/en-us/power-platform/admin/recover-database-space-deleting-audit-logs" TargetMode="External"/><Relationship Id="rId4" Type="http://schemas.openxmlformats.org/officeDocument/2006/relationships/hyperlink" Target="https://docs.microsoft.com/en-us/power-platform/admin/enable-use-comprehensive-auditing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maker/model-driven-apps/embed-canvas-app-in-form" TargetMode="External"/><Relationship Id="rId7" Type="http://schemas.openxmlformats.org/officeDocument/2006/relationships/hyperlink" Target="https://docs.microsoft.com/en-us/powerapps/maker/common-data-service/export-to-data-lak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powerapps/maker/common-data-service/create-edit-virtual-entities" TargetMode="External"/><Relationship Id="rId5" Type="http://schemas.openxmlformats.org/officeDocument/2006/relationships/hyperlink" Target="https://docs.microsoft.com/en-us/powerapps/maker/model-driven-apps/embed-powerbi-report-in-system-form" TargetMode="External"/><Relationship Id="rId4" Type="http://schemas.openxmlformats.org/officeDocument/2006/relationships/hyperlink" Target="https://docs.microsoft.com/en-us/powerapps/developer/component-framework/overview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8/24/2021 12:28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Ensure that Auditing is aligned to business needs and not excessive.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Deleting audit logs frees up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Bring awareness around the new model for logs storage &amp; Office 365 Activity Logging</a:t>
            </a:r>
          </a:p>
          <a:p>
            <a:endParaRPr lang="en-US" noProof="0" dirty="0"/>
          </a:p>
          <a:p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FAQ: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https://docs.microsoft.com/en-us/power-platform/admin/capacity-storage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https://docs.microsoft.com/en-us/power-platform/admin/enable-use-comprehensive-auditing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https://docs.microsoft.com/en-us/power-platform/admin/recover-database-space-deleting-audit-logs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61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PowerApps embedding – ability to leverage 200+ out-of-the-box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Power BI embedding – ability to display data stored in other systems and filter it to be contextual to a record.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noProof="0" dirty="0"/>
              <a:t>Virtual Entities to avoid custom code and integrations, although must be carefully considered in </a:t>
            </a:r>
            <a:r>
              <a:rPr lang="en-US" dirty="0"/>
              <a:t>regarding </a:t>
            </a:r>
            <a:r>
              <a:rPr lang="en-US" noProof="0" dirty="0"/>
              <a:t>limitations, roadmap for alternatives, etc.</a:t>
            </a:r>
            <a:r>
              <a:rPr lang="en-US" dirty="0"/>
              <a:t> </a:t>
            </a:r>
            <a:endParaRPr lang="en-US" noProof="0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/>
          </a:p>
          <a:p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FAQ: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https://docs.microsoft.com/en-us/powerapps/maker/model-driven-apps/embed-canvas-app-in-form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https://docs.microsoft.com/en-us/powerapps/developer/component-framework/overview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https://docs.microsoft.com/en-us/powerapps/maker/model-driven-apps/embed-powerbi-report-in-system-form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https://docs.microsoft.com/en-us/powerapps/maker/common-data-service/create-edit-virtual-entities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7"/>
              </a:rPr>
              <a:t>https://docs.microsoft.com/en-us/powerapps/maker/common-data-service/export-to-data-lake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1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PowerApps embedding – ability to leverage 200+ out-of-the-box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Power BI embedding – ability to display data stored in other systems and filter it to be contextual to a record.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Virtual Entities to avoid custom code and integrations, although must be carefully considered in retards to limitations, roadmap for alternatives,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8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way data is modeled in Dynamics 365 can deeply impact user experience and how "easy" the application is for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Take the time to “clean” field and entity data so that users are not confused with the data to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multiple teams or project streams work on a single implementation, it is especially important that governance is in place to manage metadata in order to have a consistent data model and avoid potential field duplicates.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4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Where possible avoid too many depth level in data model to avoid complex queries.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Avoid data duplication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Review Cascading Behaviors that could impact business logic (Parental relationships, Assign, Share, </a:t>
            </a:r>
            <a:r>
              <a:rPr lang="en-US" noProof="0" dirty="0" err="1"/>
              <a:t>Unshare</a:t>
            </a:r>
            <a:r>
              <a:rPr lang="en-US" noProof="0" dirty="0"/>
              <a:t>, reparent, Delete, Merge, Rollup View…)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What we’ll do with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presentation will provide us with an overview of your customizations and also help understand in more details the design and implemented functionalities.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Based on the information provided, we will make recommendations if we identify areas of improvements or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What standard entities are you using the most?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case you are replacing standard entities with custom ones, what is the reason behind it?</a:t>
            </a:r>
            <a:br>
              <a:rPr lang="en-US" noProof="0" dirty="0"/>
            </a:br>
            <a:r>
              <a:rPr lang="en-US" noProof="0" dirty="0"/>
              <a:t>Using out-of-the-box ensures 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 reliance on the Core Platform features and it is easier to benefit from new features (e.g. Sales AI, etc.)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All unnecessary options (depends on the context, but for example: notes, connections…) should be unchecked when creating a new entity, otherwise they create unnecessary attributes and relationships that can impact the user experience. They can be added later.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Custom Activity entity contain a lot of default OOB fields (such as To, From, etc.) that can be useful in specific scenarios.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N:N relationships are lightweight but the association between 2 records can be hard to import.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Bridge custom entities can be leveraged to hold more attributes (e.g. creating date) and be easier to maintain.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case customizations come from different environments with the same solution publisher (name and system name) then it must also be truly unique (same GUID) to avoid any deployment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Use of custom entities must be done according to the rules defined in the licensing guide.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FAQ: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https://go.microsoft.com/fwlink/?LinkId=866544&amp;clcid=0x409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70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Global Option-Sets are easier to manage at the solution level. They can be used by different entities, and they don’t have the limitations that simple option-sets have in Workflows.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Option-Set</a:t>
            </a:r>
            <a:r>
              <a:rPr lang="en-150" noProof="0" dirty="0"/>
              <a:t> </a:t>
            </a:r>
            <a:r>
              <a:rPr lang="fr-FR" noProof="0" dirty="0"/>
              <a:t>v</a:t>
            </a:r>
            <a:r>
              <a:rPr lang="en-150" noProof="0" dirty="0"/>
              <a:t>a</a:t>
            </a:r>
            <a:r>
              <a:rPr lang="fr-FR" noProof="0" dirty="0"/>
              <a:t>l</a:t>
            </a:r>
            <a:r>
              <a:rPr lang="en-150" noProof="0" dirty="0"/>
              <a:t>u</a:t>
            </a:r>
            <a:r>
              <a:rPr lang="fr-FR" noProof="0" dirty="0"/>
              <a:t>e</a:t>
            </a:r>
            <a:r>
              <a:rPr lang="en-150" noProof="0" dirty="0"/>
              <a:t>s</a:t>
            </a:r>
            <a:r>
              <a:rPr lang="en-US" noProof="0" dirty="0"/>
              <a:t> can be translated in the user’s language when custom entities can’t.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Custom entities can contain multiple custom attributes, but option-sets</a:t>
            </a: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now also contain external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entities can be better suited if they contain large amount of records.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Option-Set values follow with solution deployment, when custom entity records must be created and maintained on each environment individually.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If values from custom entities are used in business logic (for example used in a Workflow), make sure that the GUIDs used for the records are the same across environments.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noProof="0"/>
              <a:t>“Whole number” attributes can be of type “language”  to allow to filter records based on the current user’s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31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Referential data generally do not require ownership if you don’t need to segregate privileges to those records based on the owner or the business unit.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case of doubt, it is better to create the entity with a “User or Team” ownership as you can always grant an organization access to these records for your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Relationship behaviors impacting security:	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Assign (cascading – from parent to children)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Share (cascading – from parent to children)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 err="1"/>
              <a:t>Unshare</a:t>
            </a:r>
            <a:r>
              <a:rPr lang="en-US" noProof="0" dirty="0"/>
              <a:t> (cascading – from parent to children)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Reparent (not cascading – occurs when child record is associated with parent) – important for implicit sharing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Field-Level Security operates at a global level and is not sensitive to the User / Business Unit context (unless these fields are shared on per-record basis).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12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=========================</a:t>
            </a:r>
          </a:p>
          <a:p>
            <a:r>
              <a:rPr lang="en-US" b="1" noProof="0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Are you using Alternate Keys? - This forces OOB uniqueness and allows for faster searches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Are you using Calculated Fields? avoid excess JavaScript or Plugin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Are you using Rollup Fields? Avoid unnecessary plugins, even though they are 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133BD-6629-D245-9461-799999F1C9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3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9CF5F55-3910-4058-9B49-629B1CB28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0" t="148" r="5113" b="19994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9527B2-D526-4CEB-A7B6-E8A2DC1A67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360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9527B2-D526-4CEB-A7B6-E8A2DC1A67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248D34-F62C-43CD-9EBC-A7D85B85CCA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8706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5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8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AAB675F-0E53-4F4A-8014-781B09191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828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AAB675F-0E53-4F4A-8014-781B09191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C688989-C678-4EEB-A04D-D19F3B124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FBC0D-DE8D-4835-81AF-E0530F5D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3" y="1436913"/>
            <a:ext cx="5237645" cy="2433979"/>
          </a:xfrm>
        </p:spPr>
        <p:txBody>
          <a:bodyPr/>
          <a:lstStyle/>
          <a:p>
            <a:r>
              <a:rPr lang="en-US" sz="3600" dirty="0"/>
              <a:t>Dynamics 365 Data Model Workshop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AC55D7-2C71-4C96-AB12-D02743EE58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EB712-5E1A-40B1-B459-0971EDB85D32}"/>
              </a:ext>
            </a:extLst>
          </p:cNvPr>
          <p:cNvSpPr txBox="1"/>
          <p:nvPr/>
        </p:nvSpPr>
        <p:spPr>
          <a:xfrm>
            <a:off x="267683" y="5902960"/>
            <a:ext cx="333248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24 August 2021</a:t>
            </a:r>
          </a:p>
        </p:txBody>
      </p:sp>
    </p:spTree>
    <p:extLst>
      <p:ext uri="{BB962C8B-B14F-4D97-AF65-F5344CB8AC3E}">
        <p14:creationId xmlns:p14="http://schemas.microsoft.com/office/powerpoint/2010/main" val="6976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A9BBA9-7957-4755-BA84-F7DEE1971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7397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B59A249-A245-458A-96D2-42E875BC307E}"/>
              </a:ext>
            </a:extLst>
          </p:cNvPr>
          <p:cNvSpPr/>
          <p:nvPr/>
        </p:nvSpPr>
        <p:spPr>
          <a:xfrm>
            <a:off x="506805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configured auditing?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C4B735-1C8B-4526-B9D3-FFCF0BDD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294C4B-7357-4690-92D5-E4E66ECB1D8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Graphic 77">
              <a:extLst>
                <a:ext uri="{FF2B5EF4-FFF2-40B4-BE49-F238E27FC236}">
                  <a16:creationId xmlns:a16="http://schemas.microsoft.com/office/drawing/2014/main" id="{25EA3F0D-C7D3-4CBC-9BCA-69D3EA013C2D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165FED1-CFDE-4BC1-8D91-E637AFCE16B1}"/>
              </a:ext>
            </a:extLst>
          </p:cNvPr>
          <p:cNvSpPr/>
          <p:nvPr/>
        </p:nvSpPr>
        <p:spPr>
          <a:xfrm>
            <a:off x="506805" y="304344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periodically delete Audit Logs?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86FDDB-B22C-4781-BF47-8481597C2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14157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2C210D-CB4D-4FA0-B2DA-64A78930983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Graphic 77">
              <a:extLst>
                <a:ext uri="{FF2B5EF4-FFF2-40B4-BE49-F238E27FC236}">
                  <a16:creationId xmlns:a16="http://schemas.microsoft.com/office/drawing/2014/main" id="{F5B98EDE-5CC2-4D4B-8E5D-85B6DCCEDA0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881FD2-8C23-4C80-BE54-C8320CB4150C}"/>
              </a:ext>
            </a:extLst>
          </p:cNvPr>
          <p:cNvSpPr/>
          <p:nvPr/>
        </p:nvSpPr>
        <p:spPr>
          <a:xfrm>
            <a:off x="6810998" y="189526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00D374-242F-4131-AE01-162C9B52901C}"/>
              </a:ext>
            </a:extLst>
          </p:cNvPr>
          <p:cNvSpPr/>
          <p:nvPr/>
        </p:nvSpPr>
        <p:spPr>
          <a:xfrm>
            <a:off x="6810998" y="3036576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137E13-EBD3-4938-9DCF-CEC742797F86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7CA84-D56A-443E-9945-88670B139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12550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936FF2-62D9-4DF3-8538-EB32109D72DD}"/>
              </a:ext>
            </a:extLst>
          </p:cNvPr>
          <p:cNvSpPr/>
          <p:nvPr/>
        </p:nvSpPr>
        <p:spPr>
          <a:xfrm>
            <a:off x="506805" y="419497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have a process in place to periodically clean log data?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D9B07-1D2F-4F0D-836B-1B6116C8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29311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1543F6-73CB-4824-87CA-FC6A0DD960D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Graphic 77">
              <a:extLst>
                <a:ext uri="{FF2B5EF4-FFF2-40B4-BE49-F238E27FC236}">
                  <a16:creationId xmlns:a16="http://schemas.microsoft.com/office/drawing/2014/main" id="{55A95423-558C-4AB3-9D3A-6A7CC37E3FF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0B19D-D4ED-4F10-8BCA-0A0BD23DDF65}"/>
              </a:ext>
            </a:extLst>
          </p:cNvPr>
          <p:cNvSpPr/>
          <p:nvPr/>
        </p:nvSpPr>
        <p:spPr>
          <a:xfrm>
            <a:off x="6810998" y="4188108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00A6F-A204-4893-8A2D-8FFE8BA1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78028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82EC96-B6D4-4CA6-BBBB-675E4662D2D3}"/>
              </a:ext>
            </a:extLst>
          </p:cNvPr>
          <p:cNvSpPr/>
          <p:nvPr/>
        </p:nvSpPr>
        <p:spPr>
          <a:xfrm>
            <a:off x="506805" y="5347498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have a process in place to periodically archive transactional data?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B0844D-A9BA-4A81-A0D0-D102F052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45635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E7A989-E8FA-43AD-89D0-6BE6ECC450C5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Graphic 77">
              <a:extLst>
                <a:ext uri="{FF2B5EF4-FFF2-40B4-BE49-F238E27FC236}">
                  <a16:creationId xmlns:a16="http://schemas.microsoft.com/office/drawing/2014/main" id="{B4FAA296-A0EA-462D-9F2D-0FF4FDADB72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41C716B-6BEB-452B-872A-2B4A8E791BF2}"/>
              </a:ext>
            </a:extLst>
          </p:cNvPr>
          <p:cNvSpPr/>
          <p:nvPr/>
        </p:nvSpPr>
        <p:spPr>
          <a:xfrm>
            <a:off x="6810998" y="5340633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14540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External Data Display or Integration</a:t>
            </a:r>
            <a:r>
              <a:rPr lang="en-GB" sz="3200" dirty="0"/>
              <a:t> </a:t>
            </a:r>
            <a:r>
              <a:rPr lang="en-GB" sz="3200" dirty="0">
                <a:latin typeface="+mn-lt"/>
              </a:rPr>
              <a:t>(1/2)</a:t>
            </a:r>
            <a:endParaRPr lang="en-US" dirty="0"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2EDD0F-6196-431D-B2CD-5FE8E04C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31003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9ADAAA-4088-4B08-A297-2F5F2189B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19417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780D5-DE5E-4A92-9746-218D9BE92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05926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47BC2-1FA1-4A68-8039-9623DA57D432}"/>
              </a:ext>
            </a:extLst>
          </p:cNvPr>
          <p:cNvSpPr/>
          <p:nvPr/>
        </p:nvSpPr>
        <p:spPr>
          <a:xfrm>
            <a:off x="506805" y="1485686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copy external data in Dynamics 365 entities?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199E0C-F1D6-4FBC-A016-2C75C1B3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58382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12D0AB7-EEEB-42EB-9B34-2F77CAE413B8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Graphic 77">
              <a:extLst>
                <a:ext uri="{FF2B5EF4-FFF2-40B4-BE49-F238E27FC236}">
                  <a16:creationId xmlns:a16="http://schemas.microsoft.com/office/drawing/2014/main" id="{DF1D80B2-8D67-4FBF-BBAC-D47B86D0D53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02A8EAF-1E37-4840-AEF0-FD7767864FBB}"/>
              </a:ext>
            </a:extLst>
          </p:cNvPr>
          <p:cNvSpPr/>
          <p:nvPr/>
        </p:nvSpPr>
        <p:spPr>
          <a:xfrm>
            <a:off x="506805" y="2379506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considered leveraging Canvas Power Apps to display external data?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03E704-8D89-4FE0-99D6-09B253CF8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47764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F4B86D-276C-49FA-A791-7B51FE84EFE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Graphic 77">
              <a:extLst>
                <a:ext uri="{FF2B5EF4-FFF2-40B4-BE49-F238E27FC236}">
                  <a16:creationId xmlns:a16="http://schemas.microsoft.com/office/drawing/2014/main" id="{165CABDE-3E63-4605-9897-3895FEA6571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130B1-3896-42FC-8C86-AE1DDAC1BAB5}"/>
              </a:ext>
            </a:extLst>
          </p:cNvPr>
          <p:cNvSpPr/>
          <p:nvPr/>
        </p:nvSpPr>
        <p:spPr>
          <a:xfrm>
            <a:off x="506806" y="327352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considered leveraging the Power Apps Component Framework to display external data?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C40D25-42D9-43D4-81DB-A7960802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37166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5C0F5B-32F4-42F0-A3A9-0CC48E4B56B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Graphic 77">
              <a:extLst>
                <a:ext uri="{FF2B5EF4-FFF2-40B4-BE49-F238E27FC236}">
                  <a16:creationId xmlns:a16="http://schemas.microsoft.com/office/drawing/2014/main" id="{74109981-7A71-4E24-994E-4BF08248883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3D93272-2D52-4312-96E4-201EC0B7062A}"/>
              </a:ext>
            </a:extLst>
          </p:cNvPr>
          <p:cNvSpPr/>
          <p:nvPr/>
        </p:nvSpPr>
        <p:spPr>
          <a:xfrm>
            <a:off x="506806" y="4132380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considered leveraging embedding Power BI tiles to display external data?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EEC6F4-FF26-4348-B7F0-FC70123E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23051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F52D3D4-D8B1-4F80-80D4-5E7350AEC6EB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Graphic 77">
              <a:extLst>
                <a:ext uri="{FF2B5EF4-FFF2-40B4-BE49-F238E27FC236}">
                  <a16:creationId xmlns:a16="http://schemas.microsoft.com/office/drawing/2014/main" id="{F7A23967-80E1-4806-9A71-BE97CA17304E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69298F3-8F58-494A-8FC8-5811D139FB39}"/>
              </a:ext>
            </a:extLst>
          </p:cNvPr>
          <p:cNvSpPr/>
          <p:nvPr/>
        </p:nvSpPr>
        <p:spPr>
          <a:xfrm>
            <a:off x="6810998" y="1485687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C48795-6810-4B41-9F59-CD23781E3301}"/>
              </a:ext>
            </a:extLst>
          </p:cNvPr>
          <p:cNvSpPr/>
          <p:nvPr/>
        </p:nvSpPr>
        <p:spPr>
          <a:xfrm>
            <a:off x="6810998" y="2372642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982B10-974B-4D4C-9950-C20FF7E1BA94}"/>
              </a:ext>
            </a:extLst>
          </p:cNvPr>
          <p:cNvSpPr/>
          <p:nvPr/>
        </p:nvSpPr>
        <p:spPr>
          <a:xfrm>
            <a:off x="6810998" y="3256782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9F197F-DD3F-44F6-8390-4CCA37CC1FA6}"/>
              </a:ext>
            </a:extLst>
          </p:cNvPr>
          <p:cNvSpPr/>
          <p:nvPr/>
        </p:nvSpPr>
        <p:spPr>
          <a:xfrm>
            <a:off x="6810998" y="4121871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07A8FE-A936-43E4-BB92-E1E5BA4B4FC5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89B9CD-918C-48F6-87D4-F4A89AC74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93921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DBF8E3-00A9-4B29-AF8C-096459CE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80430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CA27E2-37BC-4207-AF48-5699C153DA0A}"/>
              </a:ext>
            </a:extLst>
          </p:cNvPr>
          <p:cNvSpPr/>
          <p:nvPr/>
        </p:nvSpPr>
        <p:spPr>
          <a:xfrm>
            <a:off x="506806" y="501856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use Virtual Entities?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9220A4-2A62-4D7E-B70F-8BE9BA6E0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1670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80CCE7-D2BD-4F19-91A6-3C4E6007884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77">
              <a:extLst>
                <a:ext uri="{FF2B5EF4-FFF2-40B4-BE49-F238E27FC236}">
                  <a16:creationId xmlns:a16="http://schemas.microsoft.com/office/drawing/2014/main" id="{FDF03C7B-BA3B-4FE6-B538-474174E7BD0D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1850433-A264-4606-A44E-F1E735BD1365}"/>
              </a:ext>
            </a:extLst>
          </p:cNvPr>
          <p:cNvSpPr/>
          <p:nvPr/>
        </p:nvSpPr>
        <p:spPr>
          <a:xfrm>
            <a:off x="506806" y="5877420"/>
            <a:ext cx="6168633" cy="528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considered using Export to Data Lake if you need Dynamics data for external BI purposes?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395A68-08AC-4ECE-88D3-F81F3B441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97555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B6F7FC6-D09D-4404-AA08-44EF635DE56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Graphic 77">
              <a:extLst>
                <a:ext uri="{FF2B5EF4-FFF2-40B4-BE49-F238E27FC236}">
                  <a16:creationId xmlns:a16="http://schemas.microsoft.com/office/drawing/2014/main" id="{8886F355-F743-4B13-A277-DB62CDC4BA20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999EBB5-108C-4C98-84A1-35F95D8E0159}"/>
              </a:ext>
            </a:extLst>
          </p:cNvPr>
          <p:cNvSpPr/>
          <p:nvPr/>
        </p:nvSpPr>
        <p:spPr>
          <a:xfrm>
            <a:off x="6810998" y="5001822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062B9-FAB9-4933-ACC6-65B1B25AB460}"/>
              </a:ext>
            </a:extLst>
          </p:cNvPr>
          <p:cNvSpPr/>
          <p:nvPr/>
        </p:nvSpPr>
        <p:spPr>
          <a:xfrm>
            <a:off x="6810998" y="5866911"/>
            <a:ext cx="4923802" cy="757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8556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External Data Display or Integration</a:t>
            </a:r>
            <a:r>
              <a:rPr lang="en-GB" sz="3200" dirty="0"/>
              <a:t> </a:t>
            </a:r>
            <a:r>
              <a:rPr lang="en-GB" sz="3200" dirty="0">
                <a:latin typeface="+mn-lt"/>
              </a:rPr>
              <a:t>(2/2)</a:t>
            </a:r>
            <a:endParaRPr lang="en-US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47DC3-BB66-4FD8-A484-E1D09BC8B9ED}"/>
              </a:ext>
            </a:extLst>
          </p:cNvPr>
          <p:cNvSpPr/>
          <p:nvPr/>
        </p:nvSpPr>
        <p:spPr>
          <a:xfrm>
            <a:off x="506804" y="1895261"/>
            <a:ext cx="11227996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Please detail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0312E-6877-4C3E-9585-F385F52FD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B55D9D-6656-4EB7-A8ED-7888E761761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Graphic 77">
              <a:extLst>
                <a:ext uri="{FF2B5EF4-FFF2-40B4-BE49-F238E27FC236}">
                  <a16:creationId xmlns:a16="http://schemas.microsoft.com/office/drawing/2014/main" id="{6447717C-2FA3-438E-B124-249F17E7483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9CFD4-26E4-4AFF-80AA-670953787FC8}"/>
              </a:ext>
            </a:extLst>
          </p:cNvPr>
          <p:cNvSpPr/>
          <p:nvPr/>
        </p:nvSpPr>
        <p:spPr>
          <a:xfrm>
            <a:off x="457200" y="2650659"/>
            <a:ext cx="11277600" cy="3864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84B274-75E2-48F6-BBA3-9F96E9CBA34A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4711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DE351-CC68-4FD8-AB86-73106A53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7397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889C7F-43CB-4A95-BE93-91554F2A6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11528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39EE6DA-C32E-43CA-9C83-394E7A25BF3A}"/>
              </a:ext>
            </a:extLst>
          </p:cNvPr>
          <p:cNvSpPr/>
          <p:nvPr/>
        </p:nvSpPr>
        <p:spPr>
          <a:xfrm>
            <a:off x="506805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excluded unused fields and relationships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from search?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B84A97-789F-4126-9433-D7F73856C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27040DA-D3E7-451A-B1B5-51DF6109EF1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Graphic 77">
              <a:extLst>
                <a:ext uri="{FF2B5EF4-FFF2-40B4-BE49-F238E27FC236}">
                  <a16:creationId xmlns:a16="http://schemas.microsoft.com/office/drawing/2014/main" id="{30B95B09-787C-4630-80DF-88470B5C81F0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93C05-3536-4FD5-AC2B-CAC48F2AC706}"/>
              </a:ext>
            </a:extLst>
          </p:cNvPr>
          <p:cNvSpPr/>
          <p:nvPr/>
        </p:nvSpPr>
        <p:spPr>
          <a:xfrm>
            <a:off x="506805" y="304344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prefixed unused fields (e.g. “ZZ field“) to make sure they appear at the end of list?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C97BD9-F540-4A89-BA63-1214B31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14157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70910D-599F-4023-8990-B79254FECF9E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Graphic 77">
              <a:extLst>
                <a:ext uri="{FF2B5EF4-FFF2-40B4-BE49-F238E27FC236}">
                  <a16:creationId xmlns:a16="http://schemas.microsoft.com/office/drawing/2014/main" id="{5F039FC1-278C-4E38-B939-B4942504F815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E813D-670D-433C-918B-C837209A1EAB}"/>
              </a:ext>
            </a:extLst>
          </p:cNvPr>
          <p:cNvSpPr/>
          <p:nvPr/>
        </p:nvSpPr>
        <p:spPr>
          <a:xfrm>
            <a:off x="506806" y="419463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adopted consistent naming convention for metadata to simplify UX?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72FADC-8FB3-472B-8938-6889F110D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2927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6CA60E-3D38-4F11-AB7A-6620291F31C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Graphic 77">
              <a:extLst>
                <a:ext uri="{FF2B5EF4-FFF2-40B4-BE49-F238E27FC236}">
                  <a16:creationId xmlns:a16="http://schemas.microsoft.com/office/drawing/2014/main" id="{8C956A88-57C3-458E-AC0C-DD9EBFBCAC0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A213366-95EB-4C5F-A263-EB209D3B6C62}"/>
              </a:ext>
            </a:extLst>
          </p:cNvPr>
          <p:cNvSpPr/>
          <p:nvPr/>
        </p:nvSpPr>
        <p:spPr>
          <a:xfrm>
            <a:off x="6810998" y="189526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5AFD2B-1395-4535-8CDB-97209B878EC2}"/>
              </a:ext>
            </a:extLst>
          </p:cNvPr>
          <p:cNvSpPr/>
          <p:nvPr/>
        </p:nvSpPr>
        <p:spPr>
          <a:xfrm>
            <a:off x="6810998" y="3036576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199862-42F0-4B02-8A03-5B74CFC918ED}"/>
              </a:ext>
            </a:extLst>
          </p:cNvPr>
          <p:cNvSpPr/>
          <p:nvPr/>
        </p:nvSpPr>
        <p:spPr>
          <a:xfrm>
            <a:off x="6810998" y="417789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72131A-AD52-451A-AF00-92D23AA21C4F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9405F-F364-411C-9CA8-B1D654AB9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5660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D56BE-C04D-4D9C-B730-3214EA4A3726}"/>
              </a:ext>
            </a:extLst>
          </p:cNvPr>
          <p:cNvSpPr/>
          <p:nvPr/>
        </p:nvSpPr>
        <p:spPr>
          <a:xfrm>
            <a:off x="506806" y="5335947"/>
            <a:ext cx="6168633" cy="626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adopted a consistent procedure for managing metadata (adding new fields, etc.) to avoid conflicts and duplicates?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05B661-6EBB-4096-9334-C97EBAEC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34085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7EE2FA-CF78-43CB-A8C6-278BCDB89E80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Graphic 77">
              <a:extLst>
                <a:ext uri="{FF2B5EF4-FFF2-40B4-BE49-F238E27FC236}">
                  <a16:creationId xmlns:a16="http://schemas.microsoft.com/office/drawing/2014/main" id="{18E8F4C1-128D-4F9C-A725-405BF35C49E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54C1392-6A09-4FEF-88BF-2450041CE29B}"/>
              </a:ext>
            </a:extLst>
          </p:cNvPr>
          <p:cNvSpPr/>
          <p:nvPr/>
        </p:nvSpPr>
        <p:spPr>
          <a:xfrm>
            <a:off x="6810998" y="5319205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26339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2D1E-8C6A-47D8-A5EF-F2638A62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2859991"/>
            <a:ext cx="11655840" cy="89966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966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Workshop Agenda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D6076A-15E9-4884-A4DB-B490ACF8890C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 dirty="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055B37-47D5-4BFA-B0B4-CEAEB80186C4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 dirty="0">
                <a:solidFill>
                  <a:schemeClr val="tx1"/>
                </a:solidFill>
              </a:rPr>
              <a:t>Review data modeling best practice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20A8D04-492B-41F0-83C5-E368A2E9A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CE817A-CB34-464D-91BA-B862943E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CBC082-B726-4788-8186-CFD4FA12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84DA52-1783-4695-9AF3-D44879F3E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38668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C923E4-AB39-4CAF-B229-33E27FF2E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0878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E9ED77-28D4-4E99-9616-1965FB262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43088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347693-4468-46D9-A9AB-AD4192A54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95299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D5974B-D2CC-433A-BD80-A25EAEB98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47509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3767CF5-C7E5-472E-BF8C-76E5A4944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99719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624A9CC-9FAC-4745-8F23-06FF12E38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1932156"/>
            <a:ext cx="5613527" cy="386956"/>
            <a:chOff x="506805" y="1962978"/>
            <a:chExt cx="5613527" cy="3869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3AC0AA-861D-424C-9A74-D812A8656209}"/>
                </a:ext>
              </a:extLst>
            </p:cNvPr>
            <p:cNvSpPr/>
            <p:nvPr/>
          </p:nvSpPr>
          <p:spPr>
            <a:xfrm>
              <a:off x="506805" y="1962978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Entity Relationship Diagram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3A1768D-2CE1-46AC-ABF5-95E2976CC72C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0730E6D-B7DA-465A-8184-E31A4B7C6752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85DA9A4F-BADE-4D05-BE9A-342EEBB7E41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C1022-F498-451B-A390-6F7662DB8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454258"/>
            <a:ext cx="5613527" cy="386956"/>
            <a:chOff x="506805" y="2552492"/>
            <a:chExt cx="5613527" cy="3869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C77F34-09E3-429A-BE04-6C753F583A10}"/>
                </a:ext>
              </a:extLst>
            </p:cNvPr>
            <p:cNvSpPr/>
            <p:nvPr/>
          </p:nvSpPr>
          <p:spPr>
            <a:xfrm>
              <a:off x="506805" y="2552492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Out-Of-the-Box versus Custom Entities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BF67A95-8417-47FA-ADA0-56459D68D35C}"/>
                </a:ext>
              </a:extLst>
            </p:cNvPr>
            <p:cNvGrpSpPr/>
            <p:nvPr/>
          </p:nvGrpSpPr>
          <p:grpSpPr>
            <a:xfrm>
              <a:off x="730757" y="258291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EC70E4F-F639-460F-9319-949B5A23DCB5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Graphic 77">
                <a:extLst>
                  <a:ext uri="{FF2B5EF4-FFF2-40B4-BE49-F238E27FC236}">
                    <a16:creationId xmlns:a16="http://schemas.microsoft.com/office/drawing/2014/main" id="{D0EF4687-6322-46E7-8A88-FC1EF5AB772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4605B-E51F-4FE9-AC9C-203D7DC6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2976360"/>
            <a:ext cx="5613527" cy="386956"/>
            <a:chOff x="506805" y="3142006"/>
            <a:chExt cx="5613527" cy="3869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B3D3FA4-91D5-436E-85A2-60D3FF76488C}"/>
                </a:ext>
              </a:extLst>
            </p:cNvPr>
            <p:cNvSpPr/>
            <p:nvPr/>
          </p:nvSpPr>
          <p:spPr>
            <a:xfrm>
              <a:off x="506805" y="3142006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Entity Configuration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D9BEF1-B19F-47C3-8853-865C3BCD6B2E}"/>
                </a:ext>
              </a:extLst>
            </p:cNvPr>
            <p:cNvGrpSpPr/>
            <p:nvPr/>
          </p:nvGrpSpPr>
          <p:grpSpPr>
            <a:xfrm>
              <a:off x="730757" y="317242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DCBB182-C041-4595-BAD6-624348CC2CA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Graphic 77">
                <a:extLst>
                  <a:ext uri="{FF2B5EF4-FFF2-40B4-BE49-F238E27FC236}">
                    <a16:creationId xmlns:a16="http://schemas.microsoft.com/office/drawing/2014/main" id="{503B3D59-6599-4237-9AFD-F5FC6A2E695E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0ADAE5-6A58-4568-8410-EA8336C2A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3498462"/>
            <a:ext cx="5613527" cy="386956"/>
            <a:chOff x="506805" y="3731520"/>
            <a:chExt cx="5613527" cy="3869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6ACEDF-2564-4B10-AE54-B59D60A94F2B}"/>
                </a:ext>
              </a:extLst>
            </p:cNvPr>
            <p:cNvSpPr/>
            <p:nvPr/>
          </p:nvSpPr>
          <p:spPr>
            <a:xfrm>
              <a:off x="506805" y="3731520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Option-Sets, Custom Entities &amp; Localization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68F5A5-5CF9-452D-AA10-E72BB9DEE4E9}"/>
                </a:ext>
              </a:extLst>
            </p:cNvPr>
            <p:cNvGrpSpPr/>
            <p:nvPr/>
          </p:nvGrpSpPr>
          <p:grpSpPr>
            <a:xfrm>
              <a:off x="730757" y="376194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DDDC568-E7BE-42D0-AB3E-ACB0BEAE9DF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Graphic 77">
                <a:extLst>
                  <a:ext uri="{FF2B5EF4-FFF2-40B4-BE49-F238E27FC236}">
                    <a16:creationId xmlns:a16="http://schemas.microsoft.com/office/drawing/2014/main" id="{07F350FD-6AD5-4833-8D66-DA0F8DCCD503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C8B51B-2160-45EC-B731-106936C2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020564"/>
            <a:ext cx="5613527" cy="386956"/>
            <a:chOff x="506805" y="4321034"/>
            <a:chExt cx="5613527" cy="38695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0ECB09-ADC6-4949-AF56-AFDFFB4E9E06}"/>
                </a:ext>
              </a:extLst>
            </p:cNvPr>
            <p:cNvSpPr/>
            <p:nvPr/>
          </p:nvSpPr>
          <p:spPr>
            <a:xfrm>
              <a:off x="506805" y="4321034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Security, Relationships and Performance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871546-4B61-451D-9D4C-394E972D2F6B}"/>
                </a:ext>
              </a:extLst>
            </p:cNvPr>
            <p:cNvGrpSpPr/>
            <p:nvPr/>
          </p:nvGrpSpPr>
          <p:grpSpPr>
            <a:xfrm>
              <a:off x="730757" y="4351456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C824918-D6CE-4B9B-9E91-388D11CF8C5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Graphic 77">
                <a:extLst>
                  <a:ext uri="{FF2B5EF4-FFF2-40B4-BE49-F238E27FC236}">
                    <a16:creationId xmlns:a16="http://schemas.microsoft.com/office/drawing/2014/main" id="{DE8766AE-B7DD-4485-A7C0-138A8B8EDB3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1CED08-8099-483D-9703-A7D115E5C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4542666"/>
            <a:ext cx="5613527" cy="386956"/>
            <a:chOff x="506805" y="4910548"/>
            <a:chExt cx="5613527" cy="38695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F24EDE-B6E2-43CD-A2C0-A969F6E51C5A}"/>
                </a:ext>
              </a:extLst>
            </p:cNvPr>
            <p:cNvSpPr/>
            <p:nvPr/>
          </p:nvSpPr>
          <p:spPr>
            <a:xfrm>
              <a:off x="506805" y="4910548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Fields: Alternate Keys, Calculated and Rollup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7FB7826-3263-4A9C-A4BE-A7F5BA464289}"/>
                </a:ext>
              </a:extLst>
            </p:cNvPr>
            <p:cNvGrpSpPr/>
            <p:nvPr/>
          </p:nvGrpSpPr>
          <p:grpSpPr>
            <a:xfrm>
              <a:off x="730757" y="494097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0478892-A01B-48F4-BE1C-4D2C139E49D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Graphic 77">
                <a:extLst>
                  <a:ext uri="{FF2B5EF4-FFF2-40B4-BE49-F238E27FC236}">
                    <a16:creationId xmlns:a16="http://schemas.microsoft.com/office/drawing/2014/main" id="{09D40ACE-6B71-4709-9F8E-B2FC862E94C6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FC6AB7-1EA1-44AA-93D0-AD718E973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5064768"/>
            <a:ext cx="5613527" cy="386956"/>
            <a:chOff x="506805" y="5500062"/>
            <a:chExt cx="5613527" cy="3869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C54D99-A04D-4C74-8A1D-4B086436911C}"/>
                </a:ext>
              </a:extLst>
            </p:cNvPr>
            <p:cNvSpPr/>
            <p:nvPr/>
          </p:nvSpPr>
          <p:spPr>
            <a:xfrm>
              <a:off x="506805" y="5500062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Auditing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6A6C14D-F26F-4C62-B25D-E5CEE2DA654E}"/>
                </a:ext>
              </a:extLst>
            </p:cNvPr>
            <p:cNvGrpSpPr/>
            <p:nvPr/>
          </p:nvGrpSpPr>
          <p:grpSpPr>
            <a:xfrm>
              <a:off x="730757" y="553048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FA8DE61-F37F-4E6B-B3E8-79EE0E40A4D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Graphic 77">
                <a:extLst>
                  <a:ext uri="{FF2B5EF4-FFF2-40B4-BE49-F238E27FC236}">
                    <a16:creationId xmlns:a16="http://schemas.microsoft.com/office/drawing/2014/main" id="{DE4BBB3A-E2B9-4E7B-8442-9B43A88101D6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E60D85A-E03F-453C-BDCA-271C8643D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52C5A9-D32F-47A7-B7A7-D684BF16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2709126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B840131-92B7-40E2-844B-3ADE01030B34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5594403-EA57-4570-A5AF-E1894B521CF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F94263-D050-445F-BBB3-9CD3A8538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83E94A-84AC-4EDD-BAFA-340798C7907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38869BE-76FB-4C9F-825F-8A838B32BC41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C99ABC-5F42-49AA-A399-5568426CD999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69939EA-5E1D-4133-9357-E3D3002E1877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0F73B88-9345-4FC9-B6B7-E7092C8EFF95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E4F4CC-1F6D-4A44-9EAA-ADA81684F1C8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16F16D3-745E-4678-BA11-6529CC976B26}"/>
              </a:ext>
            </a:extLst>
          </p:cNvPr>
          <p:cNvSpPr/>
          <p:nvPr/>
        </p:nvSpPr>
        <p:spPr bwMode="auto">
          <a:xfrm>
            <a:off x="7365322" y="2672644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 dirty="0">
                <a:ea typeface="Segoe UI" pitchFamily="34" charset="0"/>
                <a:cs typeface="Segoe UI" pitchFamily="34" charset="0"/>
              </a:rPr>
              <a:t>1 hour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 </a:t>
            </a:r>
            <a:r>
              <a:rPr lang="en-US" sz="1600" kern="0" dirty="0">
                <a:ea typeface="Segoe UI" pitchFamily="34" charset="0"/>
                <a:cs typeface="Segoe UI" pitchFamily="34" charset="0"/>
              </a:rPr>
              <a:t>Key stakeholders from the customer and partner teams. Solution architects, functional and technical leads</a:t>
            </a:r>
            <a:br>
              <a:rPr lang="en-US" sz="1600" kern="0" dirty="0">
                <a:ea typeface="Segoe UI" pitchFamily="34" charset="0"/>
                <a:cs typeface="Segoe UI" pitchFamily="34" charset="0"/>
              </a:rPr>
            </a:br>
            <a:r>
              <a:rPr lang="en-US" sz="1600" kern="0" dirty="0">
                <a:ea typeface="Segoe UI" pitchFamily="34" charset="0"/>
                <a:cs typeface="Segoe UI" pitchFamily="34" charset="0"/>
              </a:rPr>
              <a:t>are mandatory</a:t>
            </a: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7E5C5ED-6344-482D-96A8-D3F541871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 dirty="0">
              <a:latin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DF3DC01-BD8C-476E-9007-DD2CD26E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51929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3A72A3-5AF0-413B-BC7A-50A00676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5586870"/>
            <a:ext cx="5613527" cy="386956"/>
            <a:chOff x="506805" y="6089583"/>
            <a:chExt cx="5613527" cy="38695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CD0C511-592F-4897-989C-DDA34631C87E}"/>
                </a:ext>
              </a:extLst>
            </p:cNvPr>
            <p:cNvSpPr/>
            <p:nvPr/>
          </p:nvSpPr>
          <p:spPr>
            <a:xfrm>
              <a:off x="506805" y="6089583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External Data Display or Integration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B3042C-9F73-4D95-9071-62326D56C685}"/>
                </a:ext>
              </a:extLst>
            </p:cNvPr>
            <p:cNvGrpSpPr/>
            <p:nvPr/>
          </p:nvGrpSpPr>
          <p:grpSpPr>
            <a:xfrm>
              <a:off x="730757" y="6120005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3249ED6-FCA7-47D2-93FC-289DC72A2BD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Graphic 77">
                <a:extLst>
                  <a:ext uri="{FF2B5EF4-FFF2-40B4-BE49-F238E27FC236}">
                    <a16:creationId xmlns:a16="http://schemas.microsoft.com/office/drawing/2014/main" id="{43CDC77A-0AE8-40CC-AD82-3A7D8711961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63378C0-5C58-4EA9-AEA4-EC8AF2B54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604139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8671A71-0896-494D-9BC5-23E94EA64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805" y="6108978"/>
            <a:ext cx="5613527" cy="386956"/>
            <a:chOff x="506805" y="6089583"/>
            <a:chExt cx="5613527" cy="38695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7A9D9D9-DD1D-47F9-A18B-5D1E53DB0739}"/>
                </a:ext>
              </a:extLst>
            </p:cNvPr>
            <p:cNvSpPr/>
            <p:nvPr/>
          </p:nvSpPr>
          <p:spPr>
            <a:xfrm>
              <a:off x="506805" y="6089583"/>
              <a:ext cx="5613527" cy="386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User Experience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CA2306F-DF0D-46BD-87A1-BFA889A9CA20}"/>
                </a:ext>
              </a:extLst>
            </p:cNvPr>
            <p:cNvGrpSpPr/>
            <p:nvPr/>
          </p:nvGrpSpPr>
          <p:grpSpPr>
            <a:xfrm>
              <a:off x="730757" y="6120005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A70C567-5068-44F9-A1B2-78041B48D89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Graphic 77">
                <a:extLst>
                  <a:ext uri="{FF2B5EF4-FFF2-40B4-BE49-F238E27FC236}">
                    <a16:creationId xmlns:a16="http://schemas.microsoft.com/office/drawing/2014/main" id="{A9B11662-7DB4-418E-96B8-93EA0B93629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Success by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C2FC6-016A-4BD3-86F0-35B0C6D46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0001" y="1190848"/>
            <a:ext cx="6071998" cy="566710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765"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71942-C8A1-453A-BB4C-2DBB6B019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190800"/>
            <a:ext cx="6120000" cy="56671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765">
              <a:latin typeface="Segoe UI"/>
            </a:endParaRP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A4AFFE5-459D-4E9A-9CBE-30AF92B5975A}"/>
              </a:ext>
            </a:extLst>
          </p:cNvPr>
          <p:cNvSpPr txBox="1">
            <a:spLocks/>
          </p:cNvSpPr>
          <p:nvPr/>
        </p:nvSpPr>
        <p:spPr>
          <a:xfrm>
            <a:off x="6544212" y="1189175"/>
            <a:ext cx="5378548" cy="5668824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b="1" dirty="0">
                <a:solidFill>
                  <a:schemeClr val="bg1"/>
                </a:solidFill>
                <a:latin typeface="+mn-lt"/>
              </a:rPr>
              <a:t>Out of Scope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Conduct field level analysis of the data model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Validate that data model will meet user requirements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Train configurators or system administrators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Conduct performance tests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Conduct a configuration review</a:t>
            </a:r>
          </a:p>
          <a:p>
            <a:pPr lvl="1"/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7" name="Text Placeholder 1">
            <a:extLst>
              <a:ext uri="{FF2B5EF4-FFF2-40B4-BE49-F238E27FC236}">
                <a16:creationId xmlns:a16="http://schemas.microsoft.com/office/drawing/2014/main" id="{35873EE5-4220-4809-9976-429F421846E2}"/>
              </a:ext>
            </a:extLst>
          </p:cNvPr>
          <p:cNvSpPr txBox="1">
            <a:spLocks/>
          </p:cNvSpPr>
          <p:nvPr/>
        </p:nvSpPr>
        <p:spPr>
          <a:xfrm>
            <a:off x="419639" y="1189176"/>
            <a:ext cx="5378548" cy="566882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b="1" dirty="0">
                <a:solidFill>
                  <a:schemeClr val="bg1"/>
                </a:solidFill>
                <a:latin typeface="+mn-lt"/>
              </a:rPr>
              <a:t>In Scope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Provide findings and recommendations following the workshop presentation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Highlight technical risks and issues (including unrealistic product expectations)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Point out gaps that can result in an unsuccessful implementation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Identify data modelling practices that are known to create performance issues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Point out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523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47DC3-BB66-4FD8-A484-E1D09BC8B9ED}"/>
              </a:ext>
            </a:extLst>
          </p:cNvPr>
          <p:cNvSpPr/>
          <p:nvPr/>
        </p:nvSpPr>
        <p:spPr>
          <a:xfrm>
            <a:off x="506804" y="1895261"/>
            <a:ext cx="11227996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Entity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0312E-6877-4C3E-9585-F385F52FD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B55D9D-6656-4EB7-A8ED-7888E761761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Graphic 77">
              <a:extLst>
                <a:ext uri="{FF2B5EF4-FFF2-40B4-BE49-F238E27FC236}">
                  <a16:creationId xmlns:a16="http://schemas.microsoft.com/office/drawing/2014/main" id="{6447717C-2FA3-438E-B124-249F17E7483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9CFD4-26E4-4AFF-80AA-670953787FC8}"/>
              </a:ext>
            </a:extLst>
          </p:cNvPr>
          <p:cNvSpPr/>
          <p:nvPr/>
        </p:nvSpPr>
        <p:spPr>
          <a:xfrm>
            <a:off x="457200" y="2650659"/>
            <a:ext cx="11277600" cy="3864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Please copy/past your entity relationship diagram here or in another slide.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(please only include main entities that are relevant to your project, highlighting standard vs. custom entities)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84B274-75E2-48F6-BBA3-9F96E9CBA34A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6968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Out-Of-the-Box versus Custom Entities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EAC743-8223-44DE-8360-32B77F8E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548225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CEE26-F8B5-4FD7-BC7B-F4A4196F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11530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BFE7C8-7293-4897-B185-FECBD4B2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9883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E703E8-00B0-4B49-BAC9-D3FA0F1BAABB}"/>
              </a:ext>
            </a:extLst>
          </p:cNvPr>
          <p:cNvSpPr/>
          <p:nvPr/>
        </p:nvSpPr>
        <p:spPr>
          <a:xfrm>
            <a:off x="506805" y="1895263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Main OOB entities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308AE6-CCF9-49AA-8520-08C74715B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4257DC-0EDD-455E-B490-9521401433BE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Graphic 77">
              <a:extLst>
                <a:ext uri="{FF2B5EF4-FFF2-40B4-BE49-F238E27FC236}">
                  <a16:creationId xmlns:a16="http://schemas.microsoft.com/office/drawing/2014/main" id="{CB14D3BA-3F6E-4C62-8F73-F3904B4C91C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63E00-FCB7-4F9E-A425-3F560E031C7A}"/>
              </a:ext>
            </a:extLst>
          </p:cNvPr>
          <p:cNvSpPr/>
          <p:nvPr/>
        </p:nvSpPr>
        <p:spPr>
          <a:xfrm>
            <a:off x="506805" y="267880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Number of OOB entities: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2BD7E8-D819-4CD1-9ADE-AA63BF6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77693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312303A-6B29-41D0-947C-DE2EE02D04A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Graphic 77">
              <a:extLst>
                <a:ext uri="{FF2B5EF4-FFF2-40B4-BE49-F238E27FC236}">
                  <a16:creationId xmlns:a16="http://schemas.microsoft.com/office/drawing/2014/main" id="{4EE67410-FF1C-4B30-850C-6E01FDFA3F9B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E16E619-515F-465E-B17A-28B10D43BD5A}"/>
              </a:ext>
            </a:extLst>
          </p:cNvPr>
          <p:cNvSpPr/>
          <p:nvPr/>
        </p:nvSpPr>
        <p:spPr>
          <a:xfrm>
            <a:off x="506805" y="4245877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List custom entities (except for the ones you use as option-sets / referential data)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28F449F-93D0-4A6C-8A2A-0776791C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344014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AE8C0D-F266-46CA-9C67-4074D1131E77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Graphic 77">
              <a:extLst>
                <a:ext uri="{FF2B5EF4-FFF2-40B4-BE49-F238E27FC236}">
                  <a16:creationId xmlns:a16="http://schemas.microsoft.com/office/drawing/2014/main" id="{B29CFFDC-6706-402A-8280-31F0A197D1F8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39E88-C6F2-4BF2-A70B-52FA6FA3C903}"/>
              </a:ext>
            </a:extLst>
          </p:cNvPr>
          <p:cNvSpPr/>
          <p:nvPr/>
        </p:nvSpPr>
        <p:spPr>
          <a:xfrm>
            <a:off x="506805" y="5029415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Number of custom entities: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D3D12C-E7DC-4568-A5C7-92B860C9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12755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F6E00E-FAFE-4BED-A9A6-FEF32F0B6DB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E3A5156D-A245-450A-8172-7571E3A952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EB8E379-6496-435B-A61A-52B66C5E2CC3}"/>
              </a:ext>
            </a:extLst>
          </p:cNvPr>
          <p:cNvSpPr/>
          <p:nvPr/>
        </p:nvSpPr>
        <p:spPr>
          <a:xfrm>
            <a:off x="5581288" y="267880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67BAB0-D970-4058-BBEC-18B5296DD9B3}"/>
              </a:ext>
            </a:extLst>
          </p:cNvPr>
          <p:cNvSpPr/>
          <p:nvPr/>
        </p:nvSpPr>
        <p:spPr>
          <a:xfrm>
            <a:off x="6810998" y="1895262"/>
            <a:ext cx="4923802" cy="20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marL="198438" indent="-19843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List OOB entities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8FC250-6346-4D2B-8D69-68C971E4CD20}"/>
              </a:ext>
            </a:extLst>
          </p:cNvPr>
          <p:cNvSpPr/>
          <p:nvPr/>
        </p:nvSpPr>
        <p:spPr>
          <a:xfrm>
            <a:off x="6810998" y="4245873"/>
            <a:ext cx="4923802" cy="20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marL="198438" indent="-19843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List custom entities here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ABE505-8CEC-42C4-9700-6FCC5F42E593}"/>
              </a:ext>
            </a:extLst>
          </p:cNvPr>
          <p:cNvSpPr/>
          <p:nvPr/>
        </p:nvSpPr>
        <p:spPr>
          <a:xfrm>
            <a:off x="5581288" y="5029415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97702E-F731-416F-9BEF-61162AFABD61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41931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Configuration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FA33AF-0051-4E95-BEB5-30574727A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189071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96D817-96A1-4217-B4DA-1A3A024C5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1575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DAEF4F-8B1F-420C-841F-CC8771223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67967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594CAC-FF72-49E5-98B4-E272B74A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4436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0D654-548E-41A9-A00F-8C830A1D8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07535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191B4-E585-4049-A5AA-C3EF1930D0A4}"/>
              </a:ext>
            </a:extLst>
          </p:cNvPr>
          <p:cNvSpPr/>
          <p:nvPr/>
        </p:nvSpPr>
        <p:spPr>
          <a:xfrm>
            <a:off x="506805" y="124756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removed all unnecessary options before creating a new entity?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CDA152-3192-4C17-B1AB-AA06F3297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3457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BDA879-5098-4CF1-A6D3-F9A29DE0DCF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Graphic 77">
              <a:extLst>
                <a:ext uri="{FF2B5EF4-FFF2-40B4-BE49-F238E27FC236}">
                  <a16:creationId xmlns:a16="http://schemas.microsoft.com/office/drawing/2014/main" id="{F5057291-9E59-479C-983F-C8D5DFD941C8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12D7F92-B80B-4667-8DEA-6D1229478487}"/>
              </a:ext>
            </a:extLst>
          </p:cNvPr>
          <p:cNvSpPr/>
          <p:nvPr/>
        </p:nvSpPr>
        <p:spPr>
          <a:xfrm>
            <a:off x="506805" y="2142042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Are you leveraging OOB capabilities instead of creating new fields (e.g. “Sending email”, or creating an “Activity Entity” for native party list fields, etc.)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F5B57E-9574-40C3-952A-3D1A3A3E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240179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424F2E-F1B1-4573-9CC2-2A23E34AE165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Graphic 77">
              <a:extLst>
                <a:ext uri="{FF2B5EF4-FFF2-40B4-BE49-F238E27FC236}">
                  <a16:creationId xmlns:a16="http://schemas.microsoft.com/office/drawing/2014/main" id="{2B1A48A7-C1A7-46D9-A03A-44C260649E0B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AA1E2DC-BA0D-4199-9F57-DB3470B3A8C2}"/>
              </a:ext>
            </a:extLst>
          </p:cNvPr>
          <p:cNvSpPr/>
          <p:nvPr/>
        </p:nvSpPr>
        <p:spPr>
          <a:xfrm>
            <a:off x="506805" y="3036522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use N:N relationships?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42C936-0294-4239-9FF0-9D3142EC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134659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C454BA7-F7BD-44B1-BA9A-28D862234D1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Graphic 77">
              <a:extLst>
                <a:ext uri="{FF2B5EF4-FFF2-40B4-BE49-F238E27FC236}">
                  <a16:creationId xmlns:a16="http://schemas.microsoft.com/office/drawing/2014/main" id="{AAF3DA69-016C-406B-AE91-D4E8C6D3F0B9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E326DB1-B091-4363-820B-81F09659D8CC}"/>
              </a:ext>
            </a:extLst>
          </p:cNvPr>
          <p:cNvSpPr/>
          <p:nvPr/>
        </p:nvSpPr>
        <p:spPr>
          <a:xfrm>
            <a:off x="506805" y="3800450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Instead of N:N relationships, have you considered bridge custom entities?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606253-BFC0-4A89-9948-15EC07A37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89858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67EC91-9779-472A-AFF6-5D91F35A35E7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Graphic 77">
              <a:extLst>
                <a:ext uri="{FF2B5EF4-FFF2-40B4-BE49-F238E27FC236}">
                  <a16:creationId xmlns:a16="http://schemas.microsoft.com/office/drawing/2014/main" id="{F8E704BA-38E1-4DB5-AAD6-9A77952AE92E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3DDCBCA-A4AA-449F-ACE2-0BD779E8F111}"/>
              </a:ext>
            </a:extLst>
          </p:cNvPr>
          <p:cNvSpPr/>
          <p:nvPr/>
        </p:nvSpPr>
        <p:spPr>
          <a:xfrm>
            <a:off x="506805" y="4564378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take advantage of field mappings in your entity relationships?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2B2C35-6D5D-45A8-A83F-61A04018E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662515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2A73CA-F967-4E09-9A42-C87B9BB7BB10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93C39E14-047A-435F-98F2-748E1C6030B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B078788-B6C9-4DEB-A812-1FD755E0CE49}"/>
              </a:ext>
            </a:extLst>
          </p:cNvPr>
          <p:cNvSpPr/>
          <p:nvPr/>
        </p:nvSpPr>
        <p:spPr>
          <a:xfrm>
            <a:off x="506805" y="5328308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use a single publisher for your customization and a custom prefix?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097492-8A40-4062-B0C4-E565F9FEA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26445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C2195BE-8920-4044-987B-AD82716A83A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Graphic 77">
              <a:extLst>
                <a:ext uri="{FF2B5EF4-FFF2-40B4-BE49-F238E27FC236}">
                  <a16:creationId xmlns:a16="http://schemas.microsoft.com/office/drawing/2014/main" id="{3772B474-339F-47A2-A315-A5B28625A02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5BBE20B-C16D-4387-8C71-7E170423EB34}"/>
              </a:ext>
            </a:extLst>
          </p:cNvPr>
          <p:cNvSpPr/>
          <p:nvPr/>
        </p:nvSpPr>
        <p:spPr>
          <a:xfrm>
            <a:off x="6810998" y="3800450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33705D-39A6-4323-B042-4E8CC856BF33}"/>
              </a:ext>
            </a:extLst>
          </p:cNvPr>
          <p:cNvSpPr/>
          <p:nvPr/>
        </p:nvSpPr>
        <p:spPr>
          <a:xfrm>
            <a:off x="6810998" y="4564378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10D9F0-35AB-43F4-8AA0-E95E8EE2C05B}"/>
              </a:ext>
            </a:extLst>
          </p:cNvPr>
          <p:cNvSpPr/>
          <p:nvPr/>
        </p:nvSpPr>
        <p:spPr>
          <a:xfrm>
            <a:off x="6810998" y="5328308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EA92E6-1DEA-4D70-AB15-29DAED330D98}"/>
              </a:ext>
            </a:extLst>
          </p:cNvPr>
          <p:cNvSpPr/>
          <p:nvPr/>
        </p:nvSpPr>
        <p:spPr>
          <a:xfrm>
            <a:off x="6810998" y="1247562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09705EA-EA5C-493A-BE43-7FE311974052}"/>
              </a:ext>
            </a:extLst>
          </p:cNvPr>
          <p:cNvSpPr/>
          <p:nvPr/>
        </p:nvSpPr>
        <p:spPr>
          <a:xfrm>
            <a:off x="6810998" y="3036522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962567-5C11-449C-83D9-4973538A3BB9}"/>
              </a:ext>
            </a:extLst>
          </p:cNvPr>
          <p:cNvSpPr/>
          <p:nvPr/>
        </p:nvSpPr>
        <p:spPr>
          <a:xfrm>
            <a:off x="6810998" y="2011490"/>
            <a:ext cx="4923802" cy="783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4AEBF8-9130-4D9A-838B-3053BA19D143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E847F-F2F4-4D6A-B1BB-CAED8F161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94883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2DA060-D329-4873-A0AB-FF7EDBB990C8}"/>
              </a:ext>
            </a:extLst>
          </p:cNvPr>
          <p:cNvSpPr/>
          <p:nvPr/>
        </p:nvSpPr>
        <p:spPr>
          <a:xfrm>
            <a:off x="506805" y="606960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use custom entities for licensing reasons?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5CBED4-4AD8-4E61-BDE3-C0F72C58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616774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BA9B649-E526-4ACC-A034-C972AFB99B6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Graphic 77">
              <a:extLst>
                <a:ext uri="{FF2B5EF4-FFF2-40B4-BE49-F238E27FC236}">
                  <a16:creationId xmlns:a16="http://schemas.microsoft.com/office/drawing/2014/main" id="{4470BC43-6915-4C92-8A93-04A0835217FD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751CA38-4305-4DC1-B53F-2C13E69EE913}"/>
              </a:ext>
            </a:extLst>
          </p:cNvPr>
          <p:cNvSpPr/>
          <p:nvPr/>
        </p:nvSpPr>
        <p:spPr>
          <a:xfrm>
            <a:off x="6810998" y="6069603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31812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Option-Sets, Custom Entities &amp; Localization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B5F702-C33D-4B34-AA81-825E8BC6B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7397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6F29A5-B78E-46CD-999D-2CDEE77A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11528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E902BA-4973-466E-BAB9-0F21BA333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25660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DA6072-C728-4652-A85C-612F96CDA11D}"/>
              </a:ext>
            </a:extLst>
          </p:cNvPr>
          <p:cNvSpPr/>
          <p:nvPr/>
        </p:nvSpPr>
        <p:spPr>
          <a:xfrm>
            <a:off x="506805" y="189526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Are you making sure to always prefer global option-sets instead of entity-specific ones?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06BD7B-D42A-4DC0-8A4C-9DCCE1327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99339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E8E7-DCD8-4B0B-89FE-CB7A4ABE526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Graphic 77">
              <a:extLst>
                <a:ext uri="{FF2B5EF4-FFF2-40B4-BE49-F238E27FC236}">
                  <a16:creationId xmlns:a16="http://schemas.microsoft.com/office/drawing/2014/main" id="{4EA7702B-E32B-4CC4-AE58-77CEAAF7379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F7D0EE7-A081-4415-850F-C4AB32453703}"/>
              </a:ext>
            </a:extLst>
          </p:cNvPr>
          <p:cNvSpPr/>
          <p:nvPr/>
        </p:nvSpPr>
        <p:spPr>
          <a:xfrm>
            <a:off x="506805" y="304344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Are you using custom entities to replace option-sets?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33BE4C-8847-4C9B-8AC5-E992B0DA1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14157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46D7F4-6388-4F5C-A9C9-CCEE40492FCE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Graphic 77">
              <a:extLst>
                <a:ext uri="{FF2B5EF4-FFF2-40B4-BE49-F238E27FC236}">
                  <a16:creationId xmlns:a16="http://schemas.microsoft.com/office/drawing/2014/main" id="{E60ADA24-D06F-4A03-97DD-A118B41534F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7CC8F-0855-43BA-B247-D62E5DD57EA6}"/>
              </a:ext>
            </a:extLst>
          </p:cNvPr>
          <p:cNvSpPr/>
          <p:nvPr/>
        </p:nvSpPr>
        <p:spPr>
          <a:xfrm>
            <a:off x="506806" y="419463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are you managing metadata and/or data localization?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A68DCF-C457-4E49-90AB-9ADED4A8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2927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2E6EAC-34B1-499B-BC07-918B4D091B8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Graphic 77">
              <a:extLst>
                <a:ext uri="{FF2B5EF4-FFF2-40B4-BE49-F238E27FC236}">
                  <a16:creationId xmlns:a16="http://schemas.microsoft.com/office/drawing/2014/main" id="{076E3A9D-1031-4D64-946F-7F6F3546D57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69343A0-31B9-4132-8D85-32CC4E516259}"/>
              </a:ext>
            </a:extLst>
          </p:cNvPr>
          <p:cNvSpPr/>
          <p:nvPr/>
        </p:nvSpPr>
        <p:spPr>
          <a:xfrm>
            <a:off x="506806" y="5329715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 you leverage “Whole number” attributes of format “language” to filter records based on the user’s language?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644707-5CD1-4170-98B5-DCCF6D55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42785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155D70-3932-4848-91F1-FAD79F01AD78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Graphic 77">
              <a:extLst>
                <a:ext uri="{FF2B5EF4-FFF2-40B4-BE49-F238E27FC236}">
                  <a16:creationId xmlns:a16="http://schemas.microsoft.com/office/drawing/2014/main" id="{D42E67AB-6D98-4E2D-8A7B-FD7BB75E3E1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D4F5677-9F0E-4602-BE3A-7B55E164C58E}"/>
              </a:ext>
            </a:extLst>
          </p:cNvPr>
          <p:cNvSpPr/>
          <p:nvPr/>
        </p:nvSpPr>
        <p:spPr>
          <a:xfrm>
            <a:off x="6810998" y="189526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8D42A1-FAD5-4239-98A7-C93B9AB0D58E}"/>
              </a:ext>
            </a:extLst>
          </p:cNvPr>
          <p:cNvSpPr/>
          <p:nvPr/>
        </p:nvSpPr>
        <p:spPr>
          <a:xfrm>
            <a:off x="6810998" y="3036576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0ED2C2-7F0A-4081-A210-C118CC40B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998" y="4177891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DAE09A-7BB7-4FAA-905A-532F6527A924}"/>
              </a:ext>
            </a:extLst>
          </p:cNvPr>
          <p:cNvSpPr/>
          <p:nvPr/>
        </p:nvSpPr>
        <p:spPr>
          <a:xfrm>
            <a:off x="6810998" y="5319205"/>
            <a:ext cx="4923802" cy="101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0E22BD-CBDD-422F-8382-9E44FA4073D1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7116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Relationships and Performance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93C292-248E-429A-A3E5-7B84DF453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01842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515510-3DD4-4BE2-B56A-B7BDDA6E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96191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1C8199-8C95-4346-A582-12D3761C7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90539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3D924-B028-49A8-9B3F-1152D99C5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84888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B0B0F4-252E-4339-A7A3-ADD904949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1162206"/>
            <a:ext cx="6218238" cy="584775"/>
            <a:chOff x="457200" y="2018373"/>
            <a:chExt cx="6218238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7DB682-D7E9-4317-B086-00B73ED4E2C8}"/>
                </a:ext>
              </a:extLst>
            </p:cNvPr>
            <p:cNvSpPr/>
            <p:nvPr/>
          </p:nvSpPr>
          <p:spPr>
            <a:xfrm>
              <a:off x="506805" y="2018373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Have you considered using User/Team owned vs Organization-owned entities?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083307-4BB4-4CC3-B3B4-B7855A28EE08}"/>
                </a:ext>
              </a:extLst>
            </p:cNvPr>
            <p:cNvGrpSpPr/>
            <p:nvPr/>
          </p:nvGrpSpPr>
          <p:grpSpPr>
            <a:xfrm>
              <a:off x="457200" y="214770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EF4976A-9375-4782-AF24-E38C6623FC5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Graphic 77">
                <a:extLst>
                  <a:ext uri="{FF2B5EF4-FFF2-40B4-BE49-F238E27FC236}">
                    <a16:creationId xmlns:a16="http://schemas.microsoft.com/office/drawing/2014/main" id="{47C15B23-BC7D-469A-984A-EE97CA4EE56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C8337-D41D-4B6F-8D3A-32D663817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074671"/>
            <a:ext cx="6218238" cy="830997"/>
            <a:chOff x="457200" y="2838747"/>
            <a:chExt cx="6218238" cy="8309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79F32A-15BC-496F-86DB-96212D4893A9}"/>
                </a:ext>
              </a:extLst>
            </p:cNvPr>
            <p:cNvSpPr/>
            <p:nvPr/>
          </p:nvSpPr>
          <p:spPr>
            <a:xfrm>
              <a:off x="506805" y="2838747"/>
              <a:ext cx="616863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Have you reviewed relationships within your data model and their impact on security? </a:t>
              </a:r>
              <a:r>
                <a:rPr lang="en-US" sz="1600" i="1" dirty="0">
                  <a:solidFill>
                    <a:schemeClr val="tx1"/>
                  </a:solidFill>
                </a:rPr>
                <a:t>(E.g. the Reparent behavior can create implicit sharing)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58734E-58FA-4ECB-9A5B-2152429DE764}"/>
                </a:ext>
              </a:extLst>
            </p:cNvPr>
            <p:cNvGrpSpPr/>
            <p:nvPr/>
          </p:nvGrpSpPr>
          <p:grpSpPr>
            <a:xfrm>
              <a:off x="457200" y="3091189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177E9B6-D85F-4A8B-BA49-2DFB36452DBD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Graphic 77">
                <a:extLst>
                  <a:ext uri="{FF2B5EF4-FFF2-40B4-BE49-F238E27FC236}">
                    <a16:creationId xmlns:a16="http://schemas.microsoft.com/office/drawing/2014/main" id="{D8199FA0-F47A-44F3-9145-767FBA3A8B4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1F6AF7-6F29-49BC-92ED-D1A55A14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084752"/>
            <a:ext cx="6218238" cy="584775"/>
            <a:chOff x="457200" y="4725717"/>
            <a:chExt cx="6218238" cy="5847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A45800-F8B1-4449-9DC9-8A879631CAAB}"/>
                </a:ext>
              </a:extLst>
            </p:cNvPr>
            <p:cNvSpPr/>
            <p:nvPr/>
          </p:nvSpPr>
          <p:spPr>
            <a:xfrm>
              <a:off x="506805" y="4725717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Have you considered moving sensitive data to a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separate entity?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DFF5CC-7649-451F-92F6-B29E9A943646}"/>
                </a:ext>
              </a:extLst>
            </p:cNvPr>
            <p:cNvGrpSpPr/>
            <p:nvPr/>
          </p:nvGrpSpPr>
          <p:grpSpPr>
            <a:xfrm>
              <a:off x="457200" y="4855048"/>
              <a:ext cx="326112" cy="326112"/>
              <a:chOff x="457200" y="4953637"/>
              <a:chExt cx="326112" cy="326112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1891EA6-6AD8-4B2D-ADB8-7987058CE84A}"/>
                  </a:ext>
                </a:extLst>
              </p:cNvPr>
              <p:cNvSpPr/>
              <p:nvPr/>
            </p:nvSpPr>
            <p:spPr bwMode="auto">
              <a:xfrm>
                <a:off x="457200" y="4953637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Graphic 77">
                <a:extLst>
                  <a:ext uri="{FF2B5EF4-FFF2-40B4-BE49-F238E27FC236}">
                    <a16:creationId xmlns:a16="http://schemas.microsoft.com/office/drawing/2014/main" id="{F93BFBB2-B9D8-4EC4-B0AC-D70D5E26E704}"/>
                  </a:ext>
                </a:extLst>
              </p:cNvPr>
              <p:cNvSpPr/>
              <p:nvPr/>
            </p:nvSpPr>
            <p:spPr>
              <a:xfrm>
                <a:off x="538631" y="5052175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EA8B1F2-969A-43DF-B1F0-0189E95CD291}"/>
              </a:ext>
            </a:extLst>
          </p:cNvPr>
          <p:cNvSpPr/>
          <p:nvPr/>
        </p:nvSpPr>
        <p:spPr>
          <a:xfrm>
            <a:off x="6810998" y="3954192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652FE81-F96D-484D-95BF-617196F8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028240"/>
            <a:ext cx="6218238" cy="584775"/>
            <a:chOff x="457200" y="5664427"/>
            <a:chExt cx="6218238" cy="58477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E1B6AA-00D1-44F3-BE18-B00B4CFEECD9}"/>
                </a:ext>
              </a:extLst>
            </p:cNvPr>
            <p:cNvSpPr/>
            <p:nvPr/>
          </p:nvSpPr>
          <p:spPr>
            <a:xfrm>
              <a:off x="506805" y="5664427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Do you track or have naming conventions for sensitive PII fields (e.g. for GDPR)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9BF353-E8D8-43C6-9E7D-6235E111C97D}"/>
                </a:ext>
              </a:extLst>
            </p:cNvPr>
            <p:cNvGrpSpPr/>
            <p:nvPr/>
          </p:nvGrpSpPr>
          <p:grpSpPr>
            <a:xfrm>
              <a:off x="457200" y="579375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D961FFC-A0EC-4B27-8A7F-CFEBF0ECBB8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Graphic 77">
                <a:extLst>
                  <a:ext uri="{FF2B5EF4-FFF2-40B4-BE49-F238E27FC236}">
                    <a16:creationId xmlns:a16="http://schemas.microsoft.com/office/drawing/2014/main" id="{51CE8B48-91B8-48D6-B12F-455E1179722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10495-5187-48D3-8620-7C1AC4C778E7}"/>
              </a:ext>
            </a:extLst>
          </p:cNvPr>
          <p:cNvSpPr/>
          <p:nvPr/>
        </p:nvSpPr>
        <p:spPr>
          <a:xfrm>
            <a:off x="6810998" y="4897680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9CC00-813F-4127-95B6-A4917BE648BF}"/>
              </a:ext>
            </a:extLst>
          </p:cNvPr>
          <p:cNvSpPr/>
          <p:nvPr/>
        </p:nvSpPr>
        <p:spPr>
          <a:xfrm>
            <a:off x="6810998" y="1123737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AE6B61-AC24-4998-951C-391BE30B794F}"/>
              </a:ext>
            </a:extLst>
          </p:cNvPr>
          <p:cNvSpPr/>
          <p:nvPr/>
        </p:nvSpPr>
        <p:spPr>
          <a:xfrm>
            <a:off x="6810998" y="2067222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0BAE8B1-0956-4044-B87B-4A480FA20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264377"/>
            <a:ext cx="6218238" cy="338554"/>
            <a:chOff x="457200" y="4028453"/>
            <a:chExt cx="6218238" cy="33855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7D1CA7-512A-48B7-A723-A29F0F11EA70}"/>
                </a:ext>
              </a:extLst>
            </p:cNvPr>
            <p:cNvSpPr/>
            <p:nvPr/>
          </p:nvSpPr>
          <p:spPr>
            <a:xfrm>
              <a:off x="506805" y="4028453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Do you use Field-Level Security?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322E5D-ED1C-47F1-A76F-3696A5563F57}"/>
                </a:ext>
              </a:extLst>
            </p:cNvPr>
            <p:cNvGrpSpPr/>
            <p:nvPr/>
          </p:nvGrpSpPr>
          <p:grpSpPr>
            <a:xfrm>
              <a:off x="457200" y="4034674"/>
              <a:ext cx="326112" cy="326112"/>
              <a:chOff x="457200" y="4267823"/>
              <a:chExt cx="326112" cy="32611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5E77CFC-4E43-4001-BE6E-8B9AA47C1518}"/>
                  </a:ext>
                </a:extLst>
              </p:cNvPr>
              <p:cNvSpPr/>
              <p:nvPr/>
            </p:nvSpPr>
            <p:spPr bwMode="auto">
              <a:xfrm>
                <a:off x="457200" y="4267823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Graphic 77">
                <a:extLst>
                  <a:ext uri="{FF2B5EF4-FFF2-40B4-BE49-F238E27FC236}">
                    <a16:creationId xmlns:a16="http://schemas.microsoft.com/office/drawing/2014/main" id="{099689AA-173E-4023-8FF4-125F95E516BB}"/>
                  </a:ext>
                </a:extLst>
              </p:cNvPr>
              <p:cNvSpPr/>
              <p:nvPr/>
            </p:nvSpPr>
            <p:spPr>
              <a:xfrm>
                <a:off x="538631" y="4366361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C0510CB-025C-466A-8FE2-7E2DB9B1F861}"/>
              </a:ext>
            </a:extLst>
          </p:cNvPr>
          <p:cNvSpPr/>
          <p:nvPr/>
        </p:nvSpPr>
        <p:spPr>
          <a:xfrm>
            <a:off x="6810998" y="3010707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32969E-81C0-4D19-B6FB-E05654C68254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EB9DE9-00AF-440B-8774-97B4C31C7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80435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5EE5645-13BE-4407-92A6-0D99C9D7D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983714"/>
            <a:ext cx="6218238" cy="584775"/>
            <a:chOff x="457200" y="5664427"/>
            <a:chExt cx="6218238" cy="5847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F677727-2D0E-4B78-BE9E-7C5722615B08}"/>
                </a:ext>
              </a:extLst>
            </p:cNvPr>
            <p:cNvSpPr/>
            <p:nvPr/>
          </p:nvSpPr>
          <p:spPr>
            <a:xfrm>
              <a:off x="506805" y="5664427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Are you aware of a 4TB technical limitation for Common Data Service Database storage and designing accordingly?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0589DAA-0113-4CE4-A289-69DAC4929F4F}"/>
                </a:ext>
              </a:extLst>
            </p:cNvPr>
            <p:cNvGrpSpPr/>
            <p:nvPr/>
          </p:nvGrpSpPr>
          <p:grpSpPr>
            <a:xfrm>
              <a:off x="457200" y="579375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5B28A6B-18CD-48E4-B57E-FAD3C9F5D6F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Graphic 77">
                <a:extLst>
                  <a:ext uri="{FF2B5EF4-FFF2-40B4-BE49-F238E27FC236}">
                    <a16:creationId xmlns:a16="http://schemas.microsoft.com/office/drawing/2014/main" id="{EA8B886B-98C2-4052-AAA5-488D28BABDDA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E43FF40-AADE-42D2-A557-5028BC386815}"/>
              </a:ext>
            </a:extLst>
          </p:cNvPr>
          <p:cNvSpPr/>
          <p:nvPr/>
        </p:nvSpPr>
        <p:spPr>
          <a:xfrm>
            <a:off x="6810998" y="5853154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</p:spTree>
    <p:extLst>
      <p:ext uri="{BB962C8B-B14F-4D97-AF65-F5344CB8AC3E}">
        <p14:creationId xmlns:p14="http://schemas.microsoft.com/office/powerpoint/2010/main" val="8740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Fields: Alternate Keys, Calculated &amp; Rollup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C6876F-2082-44A5-93B9-2DF66F07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278995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A6E6D4-8092-4244-98C0-859F969B2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373343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2AACE5-7794-492D-B1ED-F3BE73FDE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467692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8D797D-AE40-4993-A154-FC63332BE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" y="562040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31C31E-0C80-42A7-983C-BB0D0C51B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2056841"/>
            <a:ext cx="6218238" cy="338554"/>
            <a:chOff x="457200" y="2141483"/>
            <a:chExt cx="6218238" cy="33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074691-AA09-4438-B096-5783B3C24CE3}"/>
                </a:ext>
              </a:extLst>
            </p:cNvPr>
            <p:cNvSpPr/>
            <p:nvPr/>
          </p:nvSpPr>
          <p:spPr>
            <a:xfrm>
              <a:off x="506805" y="2141483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Are you using Alternate Keys?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5E97E0-EEF6-4E8A-8E5C-5A5C00E1487B}"/>
                </a:ext>
              </a:extLst>
            </p:cNvPr>
            <p:cNvGrpSpPr/>
            <p:nvPr/>
          </p:nvGrpSpPr>
          <p:grpSpPr>
            <a:xfrm>
              <a:off x="457200" y="2147704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ECB4E40-4525-44E4-B1D4-57176C8EE5E2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Graphic 77">
                <a:extLst>
                  <a:ext uri="{FF2B5EF4-FFF2-40B4-BE49-F238E27FC236}">
                    <a16:creationId xmlns:a16="http://schemas.microsoft.com/office/drawing/2014/main" id="{0CF012D2-1551-41BD-A4BC-D9781130800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FDE447-7700-428E-A4F9-CD609A7B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3092417"/>
            <a:ext cx="6218238" cy="338554"/>
            <a:chOff x="457200" y="3084968"/>
            <a:chExt cx="6218238" cy="33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FFFE41-B4BF-4771-BE0B-6CF9A0DA2ED2}"/>
                </a:ext>
              </a:extLst>
            </p:cNvPr>
            <p:cNvSpPr/>
            <p:nvPr/>
          </p:nvSpPr>
          <p:spPr>
            <a:xfrm>
              <a:off x="506805" y="3084968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Are you using Calculated Fields?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A038268-25A7-4833-9E24-B6711C2BA76A}"/>
                </a:ext>
              </a:extLst>
            </p:cNvPr>
            <p:cNvGrpSpPr/>
            <p:nvPr/>
          </p:nvGrpSpPr>
          <p:grpSpPr>
            <a:xfrm>
              <a:off x="457200" y="3091189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908927D-91B7-4958-94E3-D1F613A8FB0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Graphic 77">
                <a:extLst>
                  <a:ext uri="{FF2B5EF4-FFF2-40B4-BE49-F238E27FC236}">
                    <a16:creationId xmlns:a16="http://schemas.microsoft.com/office/drawing/2014/main" id="{542015E2-E5AE-445D-9683-7B5D6AA2282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7DF31A-FC80-4B0F-87C6-27936551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733166"/>
            <a:ext cx="6218238" cy="830997"/>
            <a:chOff x="457200" y="4602606"/>
            <a:chExt cx="6218238" cy="8309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FB89BA-9E2B-412B-BC66-508F304AF159}"/>
                </a:ext>
              </a:extLst>
            </p:cNvPr>
            <p:cNvSpPr/>
            <p:nvPr/>
          </p:nvSpPr>
          <p:spPr>
            <a:xfrm>
              <a:off x="506805" y="4602606"/>
              <a:ext cx="616863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Have you verified the min / max length or values of each of your fields was coherent with business requirements as well as with any data integration or data mapping?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19EAC6-D770-48BE-A7B5-8072EB7439A1}"/>
                </a:ext>
              </a:extLst>
            </p:cNvPr>
            <p:cNvGrpSpPr/>
            <p:nvPr/>
          </p:nvGrpSpPr>
          <p:grpSpPr>
            <a:xfrm>
              <a:off x="457200" y="4855048"/>
              <a:ext cx="326112" cy="326112"/>
              <a:chOff x="457200" y="4953637"/>
              <a:chExt cx="326112" cy="32611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A2E4AA-B874-4849-92D7-2F641013D65C}"/>
                  </a:ext>
                </a:extLst>
              </p:cNvPr>
              <p:cNvSpPr/>
              <p:nvPr/>
            </p:nvSpPr>
            <p:spPr bwMode="auto">
              <a:xfrm>
                <a:off x="457200" y="4953637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Graphic 77">
                <a:extLst>
                  <a:ext uri="{FF2B5EF4-FFF2-40B4-BE49-F238E27FC236}">
                    <a16:creationId xmlns:a16="http://schemas.microsoft.com/office/drawing/2014/main" id="{0D4D7CD6-10B4-4B58-9006-D40FE148154E}"/>
                  </a:ext>
                </a:extLst>
              </p:cNvPr>
              <p:cNvSpPr/>
              <p:nvPr/>
            </p:nvSpPr>
            <p:spPr>
              <a:xfrm>
                <a:off x="538631" y="5052175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290004C-F3D4-410F-8BD5-2F2D86753A45}"/>
              </a:ext>
            </a:extLst>
          </p:cNvPr>
          <p:cNvSpPr/>
          <p:nvPr/>
        </p:nvSpPr>
        <p:spPr>
          <a:xfrm>
            <a:off x="6810998" y="4725717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D62EFF9-AEE2-4030-951C-28701B10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5799765"/>
            <a:ext cx="6218238" cy="584775"/>
            <a:chOff x="457200" y="5664427"/>
            <a:chExt cx="6218238" cy="5847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763A63-EE46-4D38-B50C-2B071AFBFE0E}"/>
                </a:ext>
              </a:extLst>
            </p:cNvPr>
            <p:cNvSpPr/>
            <p:nvPr/>
          </p:nvSpPr>
          <p:spPr>
            <a:xfrm>
              <a:off x="506805" y="5664427"/>
              <a:ext cx="6168633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Have you considered using Date Only or Time-Zone independent date fields?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327A177-7A51-4914-A8CD-3E56F8FB089E}"/>
                </a:ext>
              </a:extLst>
            </p:cNvPr>
            <p:cNvGrpSpPr/>
            <p:nvPr/>
          </p:nvGrpSpPr>
          <p:grpSpPr>
            <a:xfrm>
              <a:off x="457200" y="579375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68A2723-210C-4929-A200-30AEC9B2391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Graphic 77">
                <a:extLst>
                  <a:ext uri="{FF2B5EF4-FFF2-40B4-BE49-F238E27FC236}">
                    <a16:creationId xmlns:a16="http://schemas.microsoft.com/office/drawing/2014/main" id="{5E3CFAFD-8748-4E1B-B209-774D632B330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48E7699-E216-4B48-83EE-A1DAD1DF9688}"/>
              </a:ext>
            </a:extLst>
          </p:cNvPr>
          <p:cNvSpPr/>
          <p:nvPr/>
        </p:nvSpPr>
        <p:spPr>
          <a:xfrm>
            <a:off x="6810998" y="5669205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85C759-9957-419D-8D47-5E08B68179A4}"/>
              </a:ext>
            </a:extLst>
          </p:cNvPr>
          <p:cNvSpPr/>
          <p:nvPr/>
        </p:nvSpPr>
        <p:spPr>
          <a:xfrm>
            <a:off x="6810998" y="1895262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AB32CB-2A8A-4CEF-A894-A3361B6064FF}"/>
              </a:ext>
            </a:extLst>
          </p:cNvPr>
          <p:cNvSpPr/>
          <p:nvPr/>
        </p:nvSpPr>
        <p:spPr>
          <a:xfrm>
            <a:off x="6810998" y="2838747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23638A-4B93-4282-A91E-98DC3AB4D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200" y="4035902"/>
            <a:ext cx="6218238" cy="338554"/>
            <a:chOff x="457200" y="4028453"/>
            <a:chExt cx="6218238" cy="33855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3E29D-6DA6-40CD-BFDF-9ED3E1A41D66}"/>
                </a:ext>
              </a:extLst>
            </p:cNvPr>
            <p:cNvSpPr/>
            <p:nvPr/>
          </p:nvSpPr>
          <p:spPr>
            <a:xfrm>
              <a:off x="506805" y="4028453"/>
              <a:ext cx="616863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8640" rtlCol="0" anchor="ctr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Are you using Rollup Fields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D1363A8-FD40-44E5-B104-C9E9BE02CD36}"/>
                </a:ext>
              </a:extLst>
            </p:cNvPr>
            <p:cNvGrpSpPr/>
            <p:nvPr/>
          </p:nvGrpSpPr>
          <p:grpSpPr>
            <a:xfrm>
              <a:off x="457200" y="4034674"/>
              <a:ext cx="326112" cy="326112"/>
              <a:chOff x="457200" y="4267823"/>
              <a:chExt cx="326112" cy="326112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297F694-6BD3-4575-8DFA-F811F6314AA2}"/>
                  </a:ext>
                </a:extLst>
              </p:cNvPr>
              <p:cNvSpPr/>
              <p:nvPr/>
            </p:nvSpPr>
            <p:spPr bwMode="auto">
              <a:xfrm>
                <a:off x="457200" y="4267823"/>
                <a:ext cx="326112" cy="326112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Graphic 77">
                <a:extLst>
                  <a:ext uri="{FF2B5EF4-FFF2-40B4-BE49-F238E27FC236}">
                    <a16:creationId xmlns:a16="http://schemas.microsoft.com/office/drawing/2014/main" id="{991A676C-BC0C-4A10-9511-DD3910B4E3AF}"/>
                  </a:ext>
                </a:extLst>
              </p:cNvPr>
              <p:cNvSpPr/>
              <p:nvPr/>
            </p:nvSpPr>
            <p:spPr>
              <a:xfrm>
                <a:off x="538631" y="4366361"/>
                <a:ext cx="171674" cy="123765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solidFill>
                <a:schemeClr val="tx2"/>
              </a:solidFill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AE352F1-800C-4DC3-9632-E337253C610D}"/>
              </a:ext>
            </a:extLst>
          </p:cNvPr>
          <p:cNvSpPr/>
          <p:nvPr/>
        </p:nvSpPr>
        <p:spPr>
          <a:xfrm>
            <a:off x="6810998" y="3782232"/>
            <a:ext cx="4923802" cy="845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 /No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B4C85E-0FFA-404E-B1BC-7FF7A4079171}"/>
              </a:ext>
            </a:extLst>
          </p:cNvPr>
          <p:cNvSpPr/>
          <p:nvPr/>
        </p:nvSpPr>
        <p:spPr>
          <a:xfrm>
            <a:off x="8424566" y="0"/>
            <a:ext cx="3767434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665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9AMThGLMdpwwbD3T1W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WOKmPFLDgGZxGfiF.s1w"/>
</p:tagLst>
</file>

<file path=ppt/theme/theme1.xml><?xml version="1.0" encoding="utf-8"?>
<a:theme xmlns:a="http://schemas.openxmlformats.org/drawingml/2006/main" name="Microsoft Dynamics 365">
  <a:themeElements>
    <a:clrScheme name="MSFT Dynamics 365">
      <a:dk1>
        <a:srgbClr val="505050"/>
      </a:dk1>
      <a:lt1>
        <a:sysClr val="window" lastClr="FFFFFF"/>
      </a:lt1>
      <a:dk2>
        <a:srgbClr val="008272"/>
      </a:dk2>
      <a:lt2>
        <a:srgbClr val="E7E6E6"/>
      </a:lt2>
      <a:accent1>
        <a:srgbClr val="008272"/>
      </a:accent1>
      <a:accent2>
        <a:srgbClr val="30E5D0"/>
      </a:accent2>
      <a:accent3>
        <a:srgbClr val="FEF000"/>
      </a:accent3>
      <a:accent4>
        <a:srgbClr val="3C3C41"/>
      </a:accent4>
      <a:accent5>
        <a:srgbClr val="75757A"/>
      </a:accent5>
      <a:accent6>
        <a:srgbClr val="EBEBEB"/>
      </a:accent6>
      <a:hlink>
        <a:srgbClr val="0563C1"/>
      </a:hlink>
      <a:folHlink>
        <a:srgbClr val="954F72"/>
      </a:folHlink>
    </a:clrScheme>
    <a:fontScheme name="Custom 3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8e793c00-403c-4e2e-9f3f-1f9fce3bba0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C4D574-5182-4EB2-87B1-B71ED72FCB85}"/>
</file>

<file path=customXml/itemProps2.xml><?xml version="1.0" encoding="utf-8"?>
<ds:datastoreItem xmlns:ds="http://schemas.openxmlformats.org/officeDocument/2006/customXml" ds:itemID="{807D7729-9157-422A-A322-F886DC74C10E}">
  <ds:schemaRefs>
    <ds:schemaRef ds:uri="http://schemas.microsoft.com/office/2006/metadata/properties"/>
    <ds:schemaRef ds:uri="http://schemas.microsoft.com/office/infopath/2007/PartnerControls"/>
    <ds:schemaRef ds:uri="7bf6cf65-4c30-4280-a16c-0a3c64fc017a"/>
    <ds:schemaRef ds:uri="http://schemas.microsoft.com/sharepoint/v3"/>
    <ds:schemaRef ds:uri="8e793c00-403c-4e2e-9f3f-1f9fce3bba0e"/>
  </ds:schemaRefs>
</ds:datastoreItem>
</file>

<file path=customXml/itemProps3.xml><?xml version="1.0" encoding="utf-8"?>
<ds:datastoreItem xmlns:ds="http://schemas.openxmlformats.org/officeDocument/2006/customXml" ds:itemID="{FE1882E7-9227-4C06-A2E1-D3F4BF0D38B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2126</Words>
  <Application>Microsoft Office PowerPoint</Application>
  <PresentationFormat>Widescreen</PresentationFormat>
  <Paragraphs>234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Semibold</vt:lpstr>
      <vt:lpstr>Microsoft Dynamics 365</vt:lpstr>
      <vt:lpstr>think-cell Slide</vt:lpstr>
      <vt:lpstr>Dynamics 365 Data Model Workshop</vt:lpstr>
      <vt:lpstr>Data Model Workshop Agenda</vt:lpstr>
      <vt:lpstr>The Role of Success by Design</vt:lpstr>
      <vt:lpstr>Entity Relationship Diagram</vt:lpstr>
      <vt:lpstr>Out-Of-the-Box versus Custom Entities</vt:lpstr>
      <vt:lpstr>Entity Configuration</vt:lpstr>
      <vt:lpstr>Option-Sets, Custom Entities &amp; Localization</vt:lpstr>
      <vt:lpstr>Security, Relationships and Performance</vt:lpstr>
      <vt:lpstr>Fields: Alternate Keys, Calculated &amp; Rollup</vt:lpstr>
      <vt:lpstr>Auditing</vt:lpstr>
      <vt:lpstr>External Data Display or Integration (1/2)</vt:lpstr>
      <vt:lpstr>External Data Display or Integration (2/2)</vt:lpstr>
      <vt:lpstr>User Experience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Microsoft Dynamics 365 for Customer Engagement</dc:title>
  <cp:revision>660</cp:revision>
  <dcterms:created xsi:type="dcterms:W3CDTF">2019-03-30T00:28:33Z</dcterms:created>
  <dcterms:modified xsi:type="dcterms:W3CDTF">2021-08-24T19:30:30Z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AuthorIds_UIVersion_512">
    <vt:lpwstr>68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hejammes@DynamicsFastTrack.onmicrosoft.com</vt:lpwstr>
  </property>
  <property fmtid="{D5CDD505-2E9C-101B-9397-08002B2CF9AE}" pid="7" name="MSIP_Label_f42aa342-8706-4288-bd11-ebb85995028c_SetDate">
    <vt:lpwstr>2020-03-10T16:20:29.3547675Z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ActionId">
    <vt:lpwstr>726c1f13-d50e-44ec-9b66-3bb7c4d3343f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</Properties>
</file>