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3"/>
  </p:notesMasterIdLst>
  <p:handoutMasterIdLst>
    <p:handoutMasterId r:id="rId24"/>
  </p:handoutMasterIdLst>
  <p:sldIdLst>
    <p:sldId id="10222" r:id="rId5"/>
    <p:sldId id="1735" r:id="rId6"/>
    <p:sldId id="10456" r:id="rId7"/>
    <p:sldId id="10457" r:id="rId8"/>
    <p:sldId id="10458" r:id="rId9"/>
    <p:sldId id="10459" r:id="rId10"/>
    <p:sldId id="10460" r:id="rId11"/>
    <p:sldId id="10461" r:id="rId12"/>
    <p:sldId id="10462" r:id="rId13"/>
    <p:sldId id="10463" r:id="rId14"/>
    <p:sldId id="10464" r:id="rId15"/>
    <p:sldId id="10465" r:id="rId16"/>
    <p:sldId id="10466" r:id="rId17"/>
    <p:sldId id="10467" r:id="rId18"/>
    <p:sldId id="10468" r:id="rId19"/>
    <p:sldId id="10469" r:id="rId20"/>
    <p:sldId id="10470" r:id="rId21"/>
    <p:sldId id="10471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CBED"/>
    <a:srgbClr val="1392B4"/>
    <a:srgbClr val="191919"/>
    <a:srgbClr val="0B556A"/>
    <a:srgbClr val="30E5D0"/>
    <a:srgbClr val="008575"/>
    <a:srgbClr val="107C10"/>
    <a:srgbClr val="000000"/>
    <a:srgbClr val="E6E6E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0" autoAdjust="0"/>
    <p:restoredTop sz="94601" autoAdjust="0"/>
  </p:normalViewPr>
  <p:slideViewPr>
    <p:cSldViewPr snapToGrid="0">
      <p:cViewPr varScale="1">
        <p:scale>
          <a:sx n="94" d="100"/>
          <a:sy n="94" d="100"/>
        </p:scale>
        <p:origin x="6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8/24/2021 11:48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8/24/2021 11:47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8/24/2021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C6D9-B0B0-44A0-86FD-59D841B50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9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0E8ADD-5317-4C14-B1BC-530D7C569EE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11:47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789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48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927231"/>
            <a:ext cx="5826717" cy="71510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8B8BB-1A51-426E-BFB3-31A7B8AB78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86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2045">
          <p15:clr>
            <a:srgbClr val="FBAE40"/>
          </p15:clr>
        </p15:guide>
        <p15:guide id="2" pos="57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B36951B0-9DD1-9642-A782-90F1E7DB8FA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494791" y="2855691"/>
            <a:ext cx="6858001" cy="11466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03" r:id="rId2"/>
    <p:sldLayoutId id="2147484583" r:id="rId3"/>
    <p:sldLayoutId id="2147484671" r:id="rId4"/>
    <p:sldLayoutId id="2147484977" r:id="rId5"/>
    <p:sldLayoutId id="2147484978" r:id="rId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://portal.office.com/Servicestatu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bs.microsoft.com/customersource/northamerica/CRM/support/support-news/Support_Telephone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26" Type="http://schemas.openxmlformats.org/officeDocument/2006/relationships/hyperlink" Target="https://community.dynamics.com/" TargetMode="External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34" Type="http://schemas.openxmlformats.org/officeDocument/2006/relationships/hyperlink" Target="https://go.microsoft.com/fwlink/?LinkId=872277&amp;clcid=0x409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hyperlink" Target="https://docs.microsoft.com/en-us/dynamics365/" TargetMode="External"/><Relationship Id="rId25" Type="http://schemas.openxmlformats.org/officeDocument/2006/relationships/image" Target="../media/image27.svg"/><Relationship Id="rId33" Type="http://schemas.openxmlformats.org/officeDocument/2006/relationships/hyperlink" Target="https://go.microsoft.com/fwlink/?LinkId=871946&amp;clcid=0x409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svg"/><Relationship Id="rId20" Type="http://schemas.openxmlformats.org/officeDocument/2006/relationships/hyperlink" Target="https://lcs.dynamics.com/Logon/Index" TargetMode="External"/><Relationship Id="rId29" Type="http://schemas.openxmlformats.org/officeDocument/2006/relationships/hyperlink" Target="https://community.dynamics.com/365/b/365teamblo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hyperlink" Target="https://docs.microsoft.com/en-us/learn/dynamics365/" TargetMode="External"/><Relationship Id="rId24" Type="http://schemas.openxmlformats.org/officeDocument/2006/relationships/image" Target="../media/image26.png"/><Relationship Id="rId32" Type="http://schemas.openxmlformats.org/officeDocument/2006/relationships/hyperlink" Target="https://go.microsoft.com/fwlink/?LinkId=871943&amp;clcid=0x409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23" Type="http://schemas.openxmlformats.org/officeDocument/2006/relationships/hyperlink" Target="https://community.dynamics.com/365/b/techtalks" TargetMode="External"/><Relationship Id="rId28" Type="http://schemas.openxmlformats.org/officeDocument/2006/relationships/image" Target="../media/image29.svg"/><Relationship Id="rId10" Type="http://schemas.openxmlformats.org/officeDocument/2006/relationships/image" Target="../media/image17.svg"/><Relationship Id="rId19" Type="http://schemas.openxmlformats.org/officeDocument/2006/relationships/image" Target="../media/image23.svg"/><Relationship Id="rId31" Type="http://schemas.openxmlformats.org/officeDocument/2006/relationships/image" Target="../media/image3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hyperlink" Target="https://docs.microsoft.com/en-us/dynamics365/fin-ops-core/dev-itpro/user-interface/task-recorder" TargetMode="External"/><Relationship Id="rId22" Type="http://schemas.openxmlformats.org/officeDocument/2006/relationships/image" Target="../media/image25.svg"/><Relationship Id="rId27" Type="http://schemas.openxmlformats.org/officeDocument/2006/relationships/image" Target="../media/image28.png"/><Relationship Id="rId30" Type="http://schemas.openxmlformats.org/officeDocument/2006/relationships/image" Target="../media/image30.png"/><Relationship Id="rId8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ynamics.microsoft.com/en-us/support/plan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11" Type="http://schemas.openxmlformats.org/officeDocument/2006/relationships/image" Target="../media/image6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hyperlink" Target="mailto:carecruitment@microsoft.com" TargetMode="External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hyperlink" Target="https://www.microsoft.com/en-us/businessapplicationssummit/video/BAS2018-2196" TargetMode="External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hyperlink" Target="mailto:carecruitment@microsoft.com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hyperlink" Target="https://www.microsoft.com/en-us/businessapplicationssummit/video/BAS2018-2196" TargetMode="External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BCFD79-ACCF-4415-ABDE-04E18E58FD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auto">
          <a:xfrm>
            <a:off x="269303" y="1436913"/>
            <a:ext cx="5237645" cy="243397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46304" tIns="91440" rIns="146304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98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Dynamics 365 Post Go-Live Workshop</a:t>
            </a:r>
            <a:endParaRPr kumimoji="0" lang="en-US" sz="4200" b="0" i="0" u="none" strike="noStrike" kern="1200" cap="none" spc="-98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844A-B378-4D24-B7F0-B5D3709F5455}"/>
              </a:ext>
            </a:extLst>
          </p:cNvPr>
          <p:cNvSpPr txBox="1">
            <a:spLocks/>
          </p:cNvSpPr>
          <p:nvPr/>
        </p:nvSpPr>
        <p:spPr bwMode="auto">
          <a:xfrm>
            <a:off x="267683" y="5804672"/>
            <a:ext cx="1622077" cy="453375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i="0" u="none" strike="noStrike" dirty="0">
                <a:effectLst/>
                <a:latin typeface="Segoe UI Semibold" panose="020B0702040204020203" pitchFamily="34" charset="0"/>
              </a:rPr>
              <a:t>24 August, 2021</a:t>
            </a:r>
            <a:endParaRPr lang="en-US" sz="2400" dirty="0"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F2A4F-2B05-4AAA-A8E8-F4E31AE8FD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cs typeface="Arial" charset="0"/>
              </a:rPr>
              <a:t>What if you suspect something is wrong?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5648F-51F8-4D99-830F-6D230E585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84081" y="2174782"/>
            <a:ext cx="3199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428F4-5F3D-405F-8A46-412CDC18319B}"/>
              </a:ext>
            </a:extLst>
          </p:cNvPr>
          <p:cNvSpPr/>
          <p:nvPr/>
        </p:nvSpPr>
        <p:spPr>
          <a:xfrm>
            <a:off x="578646" y="2200566"/>
            <a:ext cx="1103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r>
              <a:rPr lang="en-US" b="1" dirty="0"/>
              <a:t>If you face a Service issue,</a:t>
            </a:r>
            <a:r>
              <a:rPr lang="en-US" b="1" dirty="0">
                <a:solidFill>
                  <a:schemeClr val="tx2"/>
                </a:solidFill>
              </a:rPr>
              <a:t> take the following steps to improve awareness and get engaged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B51EB3-8EFB-4901-9487-BBC65BA1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8646" y="2963966"/>
            <a:ext cx="11034709" cy="2412000"/>
            <a:chOff x="573780" y="2963966"/>
            <a:chExt cx="11034709" cy="2412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CFA6DD-9054-43EE-A42B-F94313FF5713}"/>
                </a:ext>
              </a:extLst>
            </p:cNvPr>
            <p:cNvGrpSpPr/>
            <p:nvPr/>
          </p:nvGrpSpPr>
          <p:grpSpPr>
            <a:xfrm>
              <a:off x="573780" y="2963966"/>
              <a:ext cx="3240000" cy="2412000"/>
              <a:chOff x="444127" y="2877144"/>
              <a:chExt cx="3240000" cy="2412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A50EC0-8F09-44F9-A55A-DE5AA2C50B69}"/>
                  </a:ext>
                </a:extLst>
              </p:cNvPr>
              <p:cNvSpPr/>
              <p:nvPr/>
            </p:nvSpPr>
            <p:spPr bwMode="auto">
              <a:xfrm>
                <a:off x="444127" y="3129144"/>
                <a:ext cx="3240000" cy="2160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36000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Check your Service Health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Dashboard</a:t>
                </a:r>
              </a:p>
              <a:p>
                <a:pPr marR="0" lvl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at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http://portal.office.com/Servicestatus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238D2CF-9096-47C4-9725-A4F71D7B41FA}"/>
                  </a:ext>
                </a:extLst>
              </p:cNvPr>
              <p:cNvGrpSpPr/>
              <p:nvPr/>
            </p:nvGrpSpPr>
            <p:grpSpPr>
              <a:xfrm>
                <a:off x="1704127" y="2877144"/>
                <a:ext cx="720000" cy="504000"/>
                <a:chOff x="3939275" y="5356627"/>
                <a:chExt cx="720000" cy="5040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99177F5-0143-41B0-9586-0D3EECD445E0}"/>
                    </a:ext>
                  </a:extLst>
                </p:cNvPr>
                <p:cNvSpPr/>
                <p:nvPr/>
              </p:nvSpPr>
              <p:spPr bwMode="auto">
                <a:xfrm>
                  <a:off x="3939275" y="5356627"/>
                  <a:ext cx="72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64CE32E-02F9-4A39-8667-1FCB91888EDC}"/>
                    </a:ext>
                  </a:extLst>
                </p:cNvPr>
                <p:cNvGrpSpPr/>
                <p:nvPr/>
              </p:nvGrpSpPr>
              <p:grpSpPr>
                <a:xfrm>
                  <a:off x="4083275" y="5392627"/>
                  <a:ext cx="432000" cy="432000"/>
                  <a:chOff x="3615512" y="5428627"/>
                  <a:chExt cx="432000" cy="43200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306FA73-943B-4547-9942-C64BA0B5C1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15512" y="5428627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pic>
                <p:nvPicPr>
                  <p:cNvPr id="29" name="Graphic 28" descr="Checkmark">
                    <a:extLst>
                      <a:ext uri="{FF2B5EF4-FFF2-40B4-BE49-F238E27FC236}">
                        <a16:creationId xmlns:a16="http://schemas.microsoft.com/office/drawing/2014/main" id="{C7D91AD0-5CAE-47DF-9FD7-53799B23EC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7512" y="5500627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388278-6B79-49E1-B2D9-B21283750BE3}"/>
                </a:ext>
              </a:extLst>
            </p:cNvPr>
            <p:cNvGrpSpPr/>
            <p:nvPr/>
          </p:nvGrpSpPr>
          <p:grpSpPr>
            <a:xfrm>
              <a:off x="4471135" y="2963966"/>
              <a:ext cx="3240000" cy="2412000"/>
              <a:chOff x="444127" y="2877144"/>
              <a:chExt cx="3240000" cy="241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8F0812-55C5-4893-B537-94E9F87E80BC}"/>
                  </a:ext>
                </a:extLst>
              </p:cNvPr>
              <p:cNvSpPr/>
              <p:nvPr/>
            </p:nvSpPr>
            <p:spPr bwMode="auto">
              <a:xfrm>
                <a:off x="444127" y="3129144"/>
                <a:ext cx="3240000" cy="2160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36000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Contact Microsoft Support</a:t>
                </a:r>
              </a:p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via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LifeCycle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Services or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via phone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027E231-D037-4A46-A4B7-9CDCCD99E47B}"/>
                  </a:ext>
                </a:extLst>
              </p:cNvPr>
              <p:cNvGrpSpPr/>
              <p:nvPr/>
            </p:nvGrpSpPr>
            <p:grpSpPr>
              <a:xfrm>
                <a:off x="1704127" y="2877144"/>
                <a:ext cx="720000" cy="504000"/>
                <a:chOff x="3939275" y="5356627"/>
                <a:chExt cx="720000" cy="504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C6500-5FED-4544-9FFC-61CFD2AC44E2}"/>
                    </a:ext>
                  </a:extLst>
                </p:cNvPr>
                <p:cNvSpPr/>
                <p:nvPr/>
              </p:nvSpPr>
              <p:spPr bwMode="auto">
                <a:xfrm>
                  <a:off x="3939275" y="5356627"/>
                  <a:ext cx="72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C8C779B-1560-490F-858A-B940BF4D3831}"/>
                    </a:ext>
                  </a:extLst>
                </p:cNvPr>
                <p:cNvGrpSpPr/>
                <p:nvPr/>
              </p:nvGrpSpPr>
              <p:grpSpPr>
                <a:xfrm>
                  <a:off x="4083275" y="5392627"/>
                  <a:ext cx="432000" cy="432000"/>
                  <a:chOff x="3615512" y="5428627"/>
                  <a:chExt cx="432000" cy="432000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9C83FB7-F63A-4CFF-8181-25B94EE061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15512" y="5428627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pic>
                <p:nvPicPr>
                  <p:cNvPr id="34" name="Graphic 33" descr="Tools">
                    <a:extLst>
                      <a:ext uri="{FF2B5EF4-FFF2-40B4-BE49-F238E27FC236}">
                        <a16:creationId xmlns:a16="http://schemas.microsoft.com/office/drawing/2014/main" id="{FACCEA00-1C1D-42FD-942F-426D8AADBC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/>
                  <a:stretch/>
                </p:blipFill>
                <p:spPr>
                  <a:xfrm>
                    <a:off x="3687512" y="5500627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BD0813-83FB-4408-AAE2-2CF7123A2B87}"/>
                </a:ext>
              </a:extLst>
            </p:cNvPr>
            <p:cNvGrpSpPr/>
            <p:nvPr/>
          </p:nvGrpSpPr>
          <p:grpSpPr>
            <a:xfrm>
              <a:off x="8368489" y="2963966"/>
              <a:ext cx="3240000" cy="2412000"/>
              <a:chOff x="444127" y="2877144"/>
              <a:chExt cx="3240000" cy="241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5AABFB1-0777-49C0-81B6-882ACED3D53F}"/>
                  </a:ext>
                </a:extLst>
              </p:cNvPr>
              <p:cNvSpPr/>
              <p:nvPr/>
            </p:nvSpPr>
            <p:spPr bwMode="auto">
              <a:xfrm>
                <a:off x="444127" y="3129144"/>
                <a:ext cx="3240000" cy="2160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36000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Contact your Microsoft Representative:</a:t>
                </a:r>
              </a:p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Customer Success Manager,</a:t>
                </a:r>
              </a:p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Customer </a:t>
                </a:r>
                <a:r>
                  <a:rPr lang="en-US" sz="1600" dirty="0">
                    <a:solidFill>
                      <a:srgbClr val="505050"/>
                    </a:solidFill>
                    <a:latin typeface="Segoe UI"/>
                  </a:rPr>
                  <a:t>Success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Account Manager or Account Executive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C82716-E33F-4156-A7F3-89DF0657720B}"/>
                  </a:ext>
                </a:extLst>
              </p:cNvPr>
              <p:cNvGrpSpPr/>
              <p:nvPr/>
            </p:nvGrpSpPr>
            <p:grpSpPr>
              <a:xfrm>
                <a:off x="1704127" y="2877144"/>
                <a:ext cx="720000" cy="504000"/>
                <a:chOff x="3939275" y="5356627"/>
                <a:chExt cx="720000" cy="504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C14FCB4-A5F0-4D63-B3FA-079A8F6EADA1}"/>
                    </a:ext>
                  </a:extLst>
                </p:cNvPr>
                <p:cNvSpPr/>
                <p:nvPr/>
              </p:nvSpPr>
              <p:spPr bwMode="auto">
                <a:xfrm>
                  <a:off x="3939275" y="5356627"/>
                  <a:ext cx="720000" cy="50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25C0067-90AD-45FA-A0F6-C0EB75A7F933}"/>
                    </a:ext>
                  </a:extLst>
                </p:cNvPr>
                <p:cNvGrpSpPr/>
                <p:nvPr/>
              </p:nvGrpSpPr>
              <p:grpSpPr>
                <a:xfrm>
                  <a:off x="4083275" y="5392627"/>
                  <a:ext cx="432000" cy="432000"/>
                  <a:chOff x="3615512" y="5428627"/>
                  <a:chExt cx="432000" cy="432000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98CE107E-AA91-4ADF-91DF-DDDFDFAB83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15512" y="5428627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pic>
                <p:nvPicPr>
                  <p:cNvPr id="41" name="Graphic 40" descr="Meeting">
                    <a:extLst>
                      <a:ext uri="{FF2B5EF4-FFF2-40B4-BE49-F238E27FC236}">
                        <a16:creationId xmlns:a16="http://schemas.microsoft.com/office/drawing/2014/main" id="{D5D5604C-20C5-432C-A752-D56CA1A1A0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/>
                  <a:stretch/>
                </p:blipFill>
                <p:spPr>
                  <a:xfrm>
                    <a:off x="3687512" y="5500627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7534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6C8D-13B5-49F5-A448-DEBEC09D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Support from the right channels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12AC17-1C2A-408F-BD5B-BC5ED0427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1295" y="1660880"/>
            <a:ext cx="3111667" cy="4514906"/>
            <a:chOff x="542073" y="1230574"/>
            <a:chExt cx="3111667" cy="4514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73906E-DC04-436C-9FA7-E6C50A4FCCB7}"/>
                </a:ext>
              </a:extLst>
            </p:cNvPr>
            <p:cNvSpPr/>
            <p:nvPr/>
          </p:nvSpPr>
          <p:spPr>
            <a:xfrm>
              <a:off x="542073" y="1230574"/>
              <a:ext cx="3068584" cy="45149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Partner Support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0F62D4-A58D-4953-9FEB-E98A4F820EE1}"/>
                </a:ext>
              </a:extLst>
            </p:cNvPr>
            <p:cNvSpPr/>
            <p:nvPr/>
          </p:nvSpPr>
          <p:spPr>
            <a:xfrm>
              <a:off x="1179956" y="2040037"/>
              <a:ext cx="2473784" cy="6173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3C3C41"/>
                  </a:solidFill>
                </a:rPr>
                <a:t>First Line</a:t>
              </a:r>
            </a:p>
            <a:p>
              <a:r>
                <a:rPr lang="en-US" dirty="0">
                  <a:solidFill>
                    <a:srgbClr val="3C3C41"/>
                  </a:solidFill>
                </a:rPr>
                <a:t>of Support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365D9B-9AF2-432B-811B-CF6B85B836C2}"/>
                </a:ext>
              </a:extLst>
            </p:cNvPr>
            <p:cNvSpPr/>
            <p:nvPr/>
          </p:nvSpPr>
          <p:spPr>
            <a:xfrm>
              <a:off x="1179956" y="2868338"/>
              <a:ext cx="2359236" cy="6173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3C3C41"/>
                  </a:solidFill>
                </a:rPr>
                <a:t>Functional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094D9B-3CB2-440F-8D4B-0F74B9A2EBA3}"/>
                </a:ext>
              </a:extLst>
            </p:cNvPr>
            <p:cNvSpPr/>
            <p:nvPr/>
          </p:nvSpPr>
          <p:spPr>
            <a:xfrm>
              <a:off x="1179956" y="3763705"/>
              <a:ext cx="2359236" cy="6173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3C3C41"/>
                  </a:solidFill>
                </a:rPr>
                <a:t>Technical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4AEBB7-7DCB-42D4-9BDB-83A4F275E8CC}"/>
                </a:ext>
              </a:extLst>
            </p:cNvPr>
            <p:cNvSpPr/>
            <p:nvPr/>
          </p:nvSpPr>
          <p:spPr>
            <a:xfrm>
              <a:off x="1167207" y="4736033"/>
              <a:ext cx="2359236" cy="6173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3C3C41"/>
                  </a:solidFill>
                </a:rPr>
                <a:t>Implementation</a:t>
              </a:r>
            </a:p>
            <a:p>
              <a:r>
                <a:rPr lang="en-US" dirty="0">
                  <a:solidFill>
                    <a:srgbClr val="3C3C41"/>
                  </a:solidFill>
                </a:rPr>
                <a:t>Methodology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B5DA0D9-36FD-4BF7-9D8F-9B1CC33BD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60" y="4772929"/>
              <a:ext cx="532109" cy="532109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035166BC-1EC9-451C-B1AA-76965CE7C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442" y="3866806"/>
              <a:ext cx="465431" cy="465431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9B10308D-2630-4AB3-8DFB-28CF0C423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6833" y="2073913"/>
              <a:ext cx="553123" cy="553123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E05D6DA-D1D8-4000-A26D-B2A996BA1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1442" y="2954979"/>
              <a:ext cx="465430" cy="46543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B933B15-8D96-463F-BF06-76C5BE3C1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060" y="4777389"/>
              <a:ext cx="532109" cy="532109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383BD56F-0EAB-46F0-BD92-9F0089BE5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442" y="3871266"/>
              <a:ext cx="465431" cy="46543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F6DCAE-44FF-4D4D-B707-8697EAA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69248" y="1660880"/>
            <a:ext cx="8288396" cy="1993263"/>
            <a:chOff x="3569248" y="1230574"/>
            <a:chExt cx="8288396" cy="1993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B46D74-DCF5-4D04-BD3B-E2B6A14E103C}"/>
                </a:ext>
              </a:extLst>
            </p:cNvPr>
            <p:cNvSpPr/>
            <p:nvPr/>
          </p:nvSpPr>
          <p:spPr>
            <a:xfrm>
              <a:off x="3569248" y="1230574"/>
              <a:ext cx="8288396" cy="199326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Support Content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59458C-2909-46AC-A842-BA2B5EC24934}"/>
                </a:ext>
              </a:extLst>
            </p:cNvPr>
            <p:cNvGrpSpPr/>
            <p:nvPr/>
          </p:nvGrpSpPr>
          <p:grpSpPr>
            <a:xfrm>
              <a:off x="7110013" y="1396421"/>
              <a:ext cx="1132859" cy="1223778"/>
              <a:chOff x="7110013" y="1396421"/>
              <a:chExt cx="1132859" cy="1223778"/>
            </a:xfrm>
          </p:grpSpPr>
          <p:sp>
            <p:nvSpPr>
              <p:cNvPr id="58" name="Oval 57">
                <a:hlinkClick r:id="rId11"/>
                <a:extLst>
                  <a:ext uri="{FF2B5EF4-FFF2-40B4-BE49-F238E27FC236}">
                    <a16:creationId xmlns:a16="http://schemas.microsoft.com/office/drawing/2014/main" id="{07DC3BA0-2CA7-400F-868B-383D6351C530}"/>
                  </a:ext>
                </a:extLst>
              </p:cNvPr>
              <p:cNvSpPr/>
              <p:nvPr/>
            </p:nvSpPr>
            <p:spPr>
              <a:xfrm>
                <a:off x="7292871" y="1396421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6661DC8-BD3E-46D6-AC5F-2B99281D53B0}"/>
                  </a:ext>
                </a:extLst>
              </p:cNvPr>
              <p:cNvSpPr/>
              <p:nvPr/>
            </p:nvSpPr>
            <p:spPr>
              <a:xfrm>
                <a:off x="7110013" y="2289669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accent1"/>
                    </a:solidFill>
                  </a:rPr>
                  <a:t>Learn</a:t>
                </a:r>
              </a:p>
            </p:txBody>
          </p:sp>
          <p:pic>
            <p:nvPicPr>
              <p:cNvPr id="12" name="Graphic 11" descr="Classroom">
                <a:hlinkClick r:id="rId11"/>
                <a:extLst>
                  <a:ext uri="{FF2B5EF4-FFF2-40B4-BE49-F238E27FC236}">
                    <a16:creationId xmlns:a16="http://schemas.microsoft.com/office/drawing/2014/main" id="{3277B17D-582E-4191-96F1-9CE562912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37881" y="1527121"/>
                <a:ext cx="476818" cy="476818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E96E8E-F763-4AE8-8F69-ADA7FA0C788F}"/>
                </a:ext>
              </a:extLst>
            </p:cNvPr>
            <p:cNvGrpSpPr/>
            <p:nvPr/>
          </p:nvGrpSpPr>
          <p:grpSpPr>
            <a:xfrm>
              <a:off x="3658082" y="1412996"/>
              <a:ext cx="1132859" cy="1223777"/>
              <a:chOff x="4079347" y="1412996"/>
              <a:chExt cx="1132859" cy="1223777"/>
            </a:xfrm>
          </p:grpSpPr>
          <p:sp>
            <p:nvSpPr>
              <p:cNvPr id="22" name="Oval 21">
                <a:hlinkClick r:id="rId14"/>
                <a:extLst>
                  <a:ext uri="{FF2B5EF4-FFF2-40B4-BE49-F238E27FC236}">
                    <a16:creationId xmlns:a16="http://schemas.microsoft.com/office/drawing/2014/main" id="{A27EAD61-535F-4A2B-B1DD-3AE8572D2872}"/>
                  </a:ext>
                </a:extLst>
              </p:cNvPr>
              <p:cNvSpPr/>
              <p:nvPr/>
            </p:nvSpPr>
            <p:spPr>
              <a:xfrm>
                <a:off x="4262204" y="1412996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4AF9686-3BDC-48AB-BF14-B15F88646587}"/>
                  </a:ext>
                </a:extLst>
              </p:cNvPr>
              <p:cNvSpPr/>
              <p:nvPr/>
            </p:nvSpPr>
            <p:spPr>
              <a:xfrm>
                <a:off x="4079347" y="2306243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Task Guides</a:t>
                </a:r>
              </a:p>
            </p:txBody>
          </p:sp>
          <p:pic>
            <p:nvPicPr>
              <p:cNvPr id="51" name="Graphic 50" descr="Map with pin">
                <a:hlinkClick r:id="rId14"/>
                <a:extLst>
                  <a:ext uri="{FF2B5EF4-FFF2-40B4-BE49-F238E27FC236}">
                    <a16:creationId xmlns:a16="http://schemas.microsoft.com/office/drawing/2014/main" id="{F5D83727-9135-44C0-88E0-73149123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385542" y="1533482"/>
                <a:ext cx="478375" cy="47837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E5A875-8B7F-4C62-B720-914BF1B570B2}"/>
                </a:ext>
              </a:extLst>
            </p:cNvPr>
            <p:cNvGrpSpPr/>
            <p:nvPr/>
          </p:nvGrpSpPr>
          <p:grpSpPr>
            <a:xfrm>
              <a:off x="5943495" y="1396421"/>
              <a:ext cx="1132859" cy="1223778"/>
              <a:chOff x="6519500" y="1412995"/>
              <a:chExt cx="1132859" cy="1223778"/>
            </a:xfrm>
          </p:grpSpPr>
          <p:sp>
            <p:nvSpPr>
              <p:cNvPr id="18" name="Oval 17">
                <a:hlinkClick r:id="rId17"/>
                <a:extLst>
                  <a:ext uri="{FF2B5EF4-FFF2-40B4-BE49-F238E27FC236}">
                    <a16:creationId xmlns:a16="http://schemas.microsoft.com/office/drawing/2014/main" id="{0788F4BA-4E09-4640-A54A-FC54D116F348}"/>
                  </a:ext>
                </a:extLst>
              </p:cNvPr>
              <p:cNvSpPr/>
              <p:nvPr/>
            </p:nvSpPr>
            <p:spPr>
              <a:xfrm>
                <a:off x="6702358" y="1412995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9E03574-7EE9-44D5-AB90-5A2DEC43E645}"/>
                  </a:ext>
                </a:extLst>
              </p:cNvPr>
              <p:cNvSpPr/>
              <p:nvPr/>
            </p:nvSpPr>
            <p:spPr>
              <a:xfrm>
                <a:off x="6519500" y="2306243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accent1"/>
                    </a:solidFill>
                  </a:rPr>
                  <a:t>Docs</a:t>
                </a:r>
              </a:p>
            </p:txBody>
          </p:sp>
          <p:pic>
            <p:nvPicPr>
              <p:cNvPr id="53" name="Graphic 52" descr="Checklist">
                <a:hlinkClick r:id="rId17"/>
                <a:extLst>
                  <a:ext uri="{FF2B5EF4-FFF2-40B4-BE49-F238E27FC236}">
                    <a16:creationId xmlns:a16="http://schemas.microsoft.com/office/drawing/2014/main" id="{7C3654F7-AAFB-40DD-8ECC-D10234C8C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47521" y="1554852"/>
                <a:ext cx="476818" cy="476818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B3A880-1282-4B47-A0AA-5336F1D84C68}"/>
                </a:ext>
              </a:extLst>
            </p:cNvPr>
            <p:cNvGrpSpPr/>
            <p:nvPr/>
          </p:nvGrpSpPr>
          <p:grpSpPr>
            <a:xfrm>
              <a:off x="4790011" y="1398065"/>
              <a:ext cx="1132859" cy="1223778"/>
              <a:chOff x="5299423" y="1412995"/>
              <a:chExt cx="1132859" cy="1223778"/>
            </a:xfrm>
          </p:grpSpPr>
          <p:sp>
            <p:nvSpPr>
              <p:cNvPr id="17" name="Oval 16">
                <a:hlinkClick r:id="rId20"/>
                <a:extLst>
                  <a:ext uri="{FF2B5EF4-FFF2-40B4-BE49-F238E27FC236}">
                    <a16:creationId xmlns:a16="http://schemas.microsoft.com/office/drawing/2014/main" id="{E3107BAC-6831-4E12-9558-320950819080}"/>
                  </a:ext>
                </a:extLst>
              </p:cNvPr>
              <p:cNvSpPr/>
              <p:nvPr/>
            </p:nvSpPr>
            <p:spPr>
              <a:xfrm>
                <a:off x="5482281" y="1412995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20FC7B7-D584-4374-9356-2A16A7B25105}"/>
                  </a:ext>
                </a:extLst>
              </p:cNvPr>
              <p:cNvSpPr/>
              <p:nvPr/>
            </p:nvSpPr>
            <p:spPr>
              <a:xfrm>
                <a:off x="5299423" y="2306243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LCS</a:t>
                </a:r>
              </a:p>
            </p:txBody>
          </p:sp>
          <p:pic>
            <p:nvPicPr>
              <p:cNvPr id="55" name="Graphic 54" descr="Monitor">
                <a:hlinkClick r:id="rId20"/>
                <a:extLst>
                  <a:ext uri="{FF2B5EF4-FFF2-40B4-BE49-F238E27FC236}">
                    <a16:creationId xmlns:a16="http://schemas.microsoft.com/office/drawing/2014/main" id="{A34DA48E-2A0C-46D3-B3A9-E113287CF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619082" y="1537680"/>
                <a:ext cx="485560" cy="4855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D4D0DB-C462-45B9-B54A-FB0E69EE25BE}"/>
                </a:ext>
              </a:extLst>
            </p:cNvPr>
            <p:cNvGrpSpPr/>
            <p:nvPr/>
          </p:nvGrpSpPr>
          <p:grpSpPr>
            <a:xfrm>
              <a:off x="8281704" y="1389946"/>
              <a:ext cx="1132859" cy="1223778"/>
              <a:chOff x="7739577" y="1412995"/>
              <a:chExt cx="1132859" cy="1223778"/>
            </a:xfrm>
          </p:grpSpPr>
          <p:sp>
            <p:nvSpPr>
              <p:cNvPr id="21" name="Oval 20">
                <a:hlinkClick r:id="rId23"/>
                <a:extLst>
                  <a:ext uri="{FF2B5EF4-FFF2-40B4-BE49-F238E27FC236}">
                    <a16:creationId xmlns:a16="http://schemas.microsoft.com/office/drawing/2014/main" id="{D0B68335-9779-4966-8924-5F6A5EDFB2BE}"/>
                  </a:ext>
                </a:extLst>
              </p:cNvPr>
              <p:cNvSpPr/>
              <p:nvPr/>
            </p:nvSpPr>
            <p:spPr>
              <a:xfrm>
                <a:off x="7922435" y="1412995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312F95-39CC-419C-996B-6569298DD5AB}"/>
                  </a:ext>
                </a:extLst>
              </p:cNvPr>
              <p:cNvSpPr/>
              <p:nvPr/>
            </p:nvSpPr>
            <p:spPr>
              <a:xfrm>
                <a:off x="7739577" y="2306243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hlinkClick r:id="rId2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Tech Talks</a:t>
                </a:r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Graphic 56" descr="Person with a headset">
                <a:hlinkClick r:id="rId23"/>
                <a:extLst>
                  <a:ext uri="{FF2B5EF4-FFF2-40B4-BE49-F238E27FC236}">
                    <a16:creationId xmlns:a16="http://schemas.microsoft.com/office/drawing/2014/main" id="{74CB0D2B-B709-4D3A-97B2-A9511CC8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8069939" y="1539721"/>
                <a:ext cx="472136" cy="47213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13119B-2B21-407D-8BBD-36F6F744B342}"/>
                </a:ext>
              </a:extLst>
            </p:cNvPr>
            <p:cNvGrpSpPr/>
            <p:nvPr/>
          </p:nvGrpSpPr>
          <p:grpSpPr>
            <a:xfrm>
              <a:off x="10674785" y="1398169"/>
              <a:ext cx="1132859" cy="1223779"/>
              <a:chOff x="10179729" y="1412994"/>
              <a:chExt cx="1132859" cy="1223779"/>
            </a:xfrm>
          </p:grpSpPr>
          <p:sp>
            <p:nvSpPr>
              <p:cNvPr id="19" name="Oval 18">
                <a:hlinkClick r:id="rId26"/>
                <a:extLst>
                  <a:ext uri="{FF2B5EF4-FFF2-40B4-BE49-F238E27FC236}">
                    <a16:creationId xmlns:a16="http://schemas.microsoft.com/office/drawing/2014/main" id="{848C94B8-920C-4C79-A191-C38B2E9BD534}"/>
                  </a:ext>
                </a:extLst>
              </p:cNvPr>
              <p:cNvSpPr/>
              <p:nvPr/>
            </p:nvSpPr>
            <p:spPr>
              <a:xfrm>
                <a:off x="10362587" y="1412994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72BC95E-08F9-4E10-9C4D-11AFE2E170A6}"/>
                  </a:ext>
                </a:extLst>
              </p:cNvPr>
              <p:cNvSpPr/>
              <p:nvPr/>
            </p:nvSpPr>
            <p:spPr>
              <a:xfrm>
                <a:off x="10179729" y="2306243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Community</a:t>
                </a:r>
              </a:p>
            </p:txBody>
          </p:sp>
          <p:pic>
            <p:nvPicPr>
              <p:cNvPr id="59" name="Graphic 58" descr="Team of three people">
                <a:hlinkClick r:id="rId26"/>
                <a:extLst>
                  <a:ext uri="{FF2B5EF4-FFF2-40B4-BE49-F238E27FC236}">
                    <a16:creationId xmlns:a16="http://schemas.microsoft.com/office/drawing/2014/main" id="{D82D639D-9D7C-4636-9E2C-B05FF791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10495759" y="1514527"/>
                <a:ext cx="516283" cy="51628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4B8458-FC4F-431A-97A3-B9A6C06FC148}"/>
                </a:ext>
              </a:extLst>
            </p:cNvPr>
            <p:cNvGrpSpPr/>
            <p:nvPr/>
          </p:nvGrpSpPr>
          <p:grpSpPr>
            <a:xfrm>
              <a:off x="9448222" y="1389946"/>
              <a:ext cx="1132859" cy="1223778"/>
              <a:chOff x="8191883" y="1412568"/>
              <a:chExt cx="1132859" cy="1223778"/>
            </a:xfrm>
          </p:grpSpPr>
          <p:sp>
            <p:nvSpPr>
              <p:cNvPr id="20" name="Oval 19">
                <a:hlinkClick r:id="rId29"/>
                <a:extLst>
                  <a:ext uri="{FF2B5EF4-FFF2-40B4-BE49-F238E27FC236}">
                    <a16:creationId xmlns:a16="http://schemas.microsoft.com/office/drawing/2014/main" id="{60FD5445-6FD5-43D6-8656-52A7E1CE61C9}"/>
                  </a:ext>
                </a:extLst>
              </p:cNvPr>
              <p:cNvSpPr/>
              <p:nvPr/>
            </p:nvSpPr>
            <p:spPr>
              <a:xfrm>
                <a:off x="8374741" y="1412568"/>
                <a:ext cx="767146" cy="76119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7DFFB2-2A20-44F6-B076-2A46E6AF5FEB}"/>
                  </a:ext>
                </a:extLst>
              </p:cNvPr>
              <p:cNvSpPr/>
              <p:nvPr/>
            </p:nvSpPr>
            <p:spPr>
              <a:xfrm>
                <a:off x="8191883" y="2305816"/>
                <a:ext cx="1132859" cy="330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accent1"/>
                    </a:solidFill>
                  </a:rPr>
                  <a:t>Team Blogs</a:t>
                </a:r>
              </a:p>
            </p:txBody>
          </p:sp>
          <p:pic>
            <p:nvPicPr>
              <p:cNvPr id="61" name="Graphic 60" descr="Contract">
                <a:hlinkClick r:id="rId29"/>
                <a:extLst>
                  <a:ext uri="{FF2B5EF4-FFF2-40B4-BE49-F238E27FC236}">
                    <a16:creationId xmlns:a16="http://schemas.microsoft.com/office/drawing/2014/main" id="{BA962754-C719-4DCA-999D-D378FE420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501421" y="1533056"/>
                <a:ext cx="516283" cy="516283"/>
              </a:xfrm>
              <a:prstGeom prst="rect">
                <a:avLst/>
              </a:prstGeom>
            </p:spPr>
          </p:pic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CEC8C20-05C9-4587-BD7D-84F6C72442B0}"/>
              </a:ext>
            </a:extLst>
          </p:cNvPr>
          <p:cNvSpPr/>
          <p:nvPr/>
        </p:nvSpPr>
        <p:spPr>
          <a:xfrm>
            <a:off x="3569248" y="3797533"/>
            <a:ext cx="8288396" cy="23782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Microsoft Support Plans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5532B0-0B86-40CC-9833-646AE4F4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4377" y="4069570"/>
            <a:ext cx="4838952" cy="1455645"/>
            <a:chOff x="5217377" y="4154944"/>
            <a:chExt cx="4935983" cy="1484834"/>
          </a:xfrm>
        </p:grpSpPr>
        <p:sp>
          <p:nvSpPr>
            <p:cNvPr id="50" name="Rectangle 49">
              <a:hlinkClick r:id="rId32"/>
              <a:extLst>
                <a:ext uri="{FF2B5EF4-FFF2-40B4-BE49-F238E27FC236}">
                  <a16:creationId xmlns:a16="http://schemas.microsoft.com/office/drawing/2014/main" id="{749ECD19-C583-4126-8442-A44E813C00B1}"/>
                </a:ext>
              </a:extLst>
            </p:cNvPr>
            <p:cNvSpPr/>
            <p:nvPr/>
          </p:nvSpPr>
          <p:spPr>
            <a:xfrm>
              <a:off x="5217377" y="4825091"/>
              <a:ext cx="1440000" cy="8146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44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688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032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76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064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408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752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72"/>
                <a:t>Subscription</a:t>
              </a:r>
            </a:p>
          </p:txBody>
        </p:sp>
        <p:sp>
          <p:nvSpPr>
            <p:cNvPr id="52" name="Rectangle 51">
              <a:hlinkClick r:id="rId33"/>
              <a:extLst>
                <a:ext uri="{FF2B5EF4-FFF2-40B4-BE49-F238E27FC236}">
                  <a16:creationId xmlns:a16="http://schemas.microsoft.com/office/drawing/2014/main" id="{5E823BEC-E1A3-4BD3-BB1A-CB7EE5B12261}"/>
                </a:ext>
              </a:extLst>
            </p:cNvPr>
            <p:cNvSpPr/>
            <p:nvPr/>
          </p:nvSpPr>
          <p:spPr>
            <a:xfrm>
              <a:off x="6966137" y="4490322"/>
              <a:ext cx="1440000" cy="1136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44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688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032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76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064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408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752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72"/>
                <a:t>Professional Direct</a:t>
              </a:r>
            </a:p>
          </p:txBody>
        </p:sp>
        <p:sp>
          <p:nvSpPr>
            <p:cNvPr id="54" name="Rectangle 53">
              <a:hlinkClick r:id="rId34"/>
              <a:extLst>
                <a:ext uri="{FF2B5EF4-FFF2-40B4-BE49-F238E27FC236}">
                  <a16:creationId xmlns:a16="http://schemas.microsoft.com/office/drawing/2014/main" id="{B67E333F-86EB-46EF-921F-24412415767A}"/>
                </a:ext>
              </a:extLst>
            </p:cNvPr>
            <p:cNvSpPr/>
            <p:nvPr/>
          </p:nvSpPr>
          <p:spPr>
            <a:xfrm>
              <a:off x="8713360" y="4154944"/>
              <a:ext cx="1440000" cy="14471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44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688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032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76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064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408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752" algn="l" defTabSz="932688" rtl="0" eaLnBrk="1" latinLnBrk="0" hangingPunct="1">
                <a:defRPr sz="183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72"/>
                <a:t>Unified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support plan for your needs</a:t>
            </a:r>
            <a:endParaRPr lang="en-GB" dirty="0"/>
          </a:p>
        </p:txBody>
      </p:sp>
      <p:pic>
        <p:nvPicPr>
          <p:cNvPr id="4" name="Picture 3" descr="Table showing the levels of support available to be replaced with your support offering">
            <a:extLst>
              <a:ext uri="{FF2B5EF4-FFF2-40B4-BE49-F238E27FC236}">
                <a16:creationId xmlns:a16="http://schemas.microsoft.com/office/drawing/2014/main" id="{D2CBAB2E-4E9B-4965-8320-3DD3D336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064084"/>
            <a:ext cx="9000000" cy="530245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598B9D6-B01E-4590-8142-11DFE5A5B35A}"/>
              </a:ext>
            </a:extLst>
          </p:cNvPr>
          <p:cNvSpPr txBox="1"/>
          <p:nvPr/>
        </p:nvSpPr>
        <p:spPr>
          <a:xfrm>
            <a:off x="0" y="6366538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Compare the Microsoft support plans using: </a:t>
            </a:r>
            <a:r>
              <a:rPr lang="en-US" sz="1400" i="1" dirty="0">
                <a:hlinkClick r:id="rId4"/>
              </a:rPr>
              <a:t>https://dynamics.microsoft.com/en-us/support/plans/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5844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0984DB35-049C-4658-A519-0B862D4BEFBB}"/>
              </a:ext>
            </a:extLst>
          </p:cNvPr>
          <p:cNvGraphicFramePr>
            <a:graphicFrameLocks noGrp="1"/>
          </p:cNvGraphicFramePr>
          <p:nvPr/>
        </p:nvGraphicFramePr>
        <p:xfrm>
          <a:off x="1056000" y="1951836"/>
          <a:ext cx="10080000" cy="3476530"/>
        </p:xfrm>
        <a:graphic>
          <a:graphicData uri="http://schemas.openxmlformats.org/drawingml/2006/table">
            <a:tbl>
              <a:tblPr firstRow="1" bandRow="1"/>
              <a:tblGrid>
                <a:gridCol w="2016000">
                  <a:extLst>
                    <a:ext uri="{9D8B030D-6E8A-4147-A177-3AD203B41FA5}">
                      <a16:colId xmlns:a16="http://schemas.microsoft.com/office/drawing/2014/main" val="3166098009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64230783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323222277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88473478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566298720"/>
                    </a:ext>
                  </a:extLst>
                </a:gridCol>
              </a:tblGrid>
              <a:tr h="546141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144000" marB="144000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579832"/>
                  </a:ext>
                </a:extLst>
              </a:tr>
              <a:tr h="546141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Account Executive</a:t>
                      </a:r>
                    </a:p>
                  </a:txBody>
                  <a:tcPr marT="144000" marB="144000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The Solution Sales Professional</a:t>
                      </a:r>
                      <a:endParaRPr lang="en-US" sz="1600" b="1" i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The Customer Success Manager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Customer Success Account Manager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Dedicated Support Engineer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997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[AE_NAME]</a:t>
                      </a:r>
                      <a:endParaRPr lang="en-US" sz="1600" b="1" i="1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72000" marB="72000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[SSP_NAME]</a:t>
                      </a:r>
                      <a:endParaRPr lang="en-US" sz="1600" b="1" i="0">
                        <a:highlight>
                          <a:srgbClr val="00FF00"/>
                        </a:highlight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[CSM_NAME]</a:t>
                      </a:r>
                      <a:endParaRPr lang="en-US" sz="16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[CSAM_NAME]</a:t>
                      </a:r>
                      <a:endParaRPr lang="en-US" sz="1600" b="1" i="0">
                        <a:highlight>
                          <a:srgbClr val="00FF00"/>
                        </a:highlight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[DSE_NAME]</a:t>
                      </a:r>
                      <a:endParaRPr lang="en-US" sz="1600" b="1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9011160"/>
                  </a:ext>
                </a:extLst>
              </a:tr>
              <a:tr h="1478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Manages the relationship between Microsoft and you including but not limited to Dynamics</a:t>
                      </a:r>
                    </a:p>
                  </a:txBody>
                  <a:tcPr marT="144000" marB="144000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Deals with anything related to licensing or purchase of Dynamics 365</a:t>
                      </a: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588"/>
                        </a:spcAft>
                      </a:pPr>
                      <a:r>
                        <a:rPr lang="en-US" sz="1400" dirty="0"/>
                        <a:t>Focuses on the deployment and post Go-Live success with a specific attention to change management and user adoption</a:t>
                      </a: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Copes with anything and everything Microsoft Unified Support related</a:t>
                      </a: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 enhancement to Unified Support, helps you to improve the Dynamics 365 solution health</a:t>
                      </a:r>
                    </a:p>
                  </a:txBody>
                  <a:tcPr marT="144000" marB="144000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72981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+mj-lt"/>
              </a:rPr>
              <a:t>Your Microsoft Account Team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77610-65FC-4286-B85F-31764AB4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065968" y="5782045"/>
            <a:ext cx="6060065" cy="51384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F5CAB-4649-42A7-B14D-8B9521CD3FCC}"/>
              </a:ext>
            </a:extLst>
          </p:cNvPr>
          <p:cNvSpPr txBox="1"/>
          <p:nvPr/>
        </p:nvSpPr>
        <p:spPr>
          <a:xfrm>
            <a:off x="2008094" y="5944976"/>
            <a:ext cx="8175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Microsoft remains invested in your success!</a:t>
            </a:r>
          </a:p>
        </p:txBody>
      </p:sp>
      <p:pic>
        <p:nvPicPr>
          <p:cNvPr id="25" name="Graphic 24" descr="Handshake">
            <a:extLst>
              <a:ext uri="{FF2B5EF4-FFF2-40B4-BE49-F238E27FC236}">
                <a16:creationId xmlns:a16="http://schemas.microsoft.com/office/drawing/2014/main" id="{BA3E0DFD-73AC-4CA2-95CB-A24DF0C5D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894" y="1489663"/>
            <a:ext cx="864000" cy="864000"/>
          </a:xfrm>
          <a:prstGeom prst="rect">
            <a:avLst/>
          </a:prstGeom>
        </p:spPr>
      </p:pic>
      <p:pic>
        <p:nvPicPr>
          <p:cNvPr id="28" name="Graphic 27" descr="Contract">
            <a:extLst>
              <a:ext uri="{FF2B5EF4-FFF2-40B4-BE49-F238E27FC236}">
                <a16:creationId xmlns:a16="http://schemas.microsoft.com/office/drawing/2014/main" id="{6751697B-E8C4-4C70-8644-A7D216F6F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1147" y="1489663"/>
            <a:ext cx="864000" cy="864000"/>
          </a:xfrm>
          <a:prstGeom prst="rect">
            <a:avLst/>
          </a:prstGeom>
        </p:spPr>
      </p:pic>
      <p:pic>
        <p:nvPicPr>
          <p:cNvPr id="30" name="Graphic 29" descr="Hockey Stick Curve Graph">
            <a:extLst>
              <a:ext uri="{FF2B5EF4-FFF2-40B4-BE49-F238E27FC236}">
                <a16:creationId xmlns:a16="http://schemas.microsoft.com/office/drawing/2014/main" id="{C981A107-FEE8-48F7-9499-D45BEDF49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1400" y="1489663"/>
            <a:ext cx="864000" cy="864000"/>
          </a:xfrm>
          <a:prstGeom prst="rect">
            <a:avLst/>
          </a:prstGeom>
        </p:spPr>
      </p:pic>
      <p:pic>
        <p:nvPicPr>
          <p:cNvPr id="64" name="Graphic 63" descr="Gears">
            <a:extLst>
              <a:ext uri="{FF2B5EF4-FFF2-40B4-BE49-F238E27FC236}">
                <a16:creationId xmlns:a16="http://schemas.microsoft.com/office/drawing/2014/main" id="{21066408-5B92-4B57-9B49-2B713BA67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906" y="1489663"/>
            <a:ext cx="864000" cy="864000"/>
          </a:xfrm>
          <a:prstGeom prst="rect">
            <a:avLst/>
          </a:prstGeom>
        </p:spPr>
      </p:pic>
      <p:pic>
        <p:nvPicPr>
          <p:cNvPr id="66" name="Graphic 65" descr="Tools">
            <a:extLst>
              <a:ext uri="{FF2B5EF4-FFF2-40B4-BE49-F238E27FC236}">
                <a16:creationId xmlns:a16="http://schemas.microsoft.com/office/drawing/2014/main" id="{BD0A7EB9-9755-4E24-A284-C92EBB2F1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1653" y="1489663"/>
            <a:ext cx="864000" cy="8640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4CE2ED-3FCF-4656-AB31-F45CE7B4D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79205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4732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80F8F6-0A01-4CF1-9CEC-9F3936D7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5888872"/>
            <a:ext cx="12192000" cy="960120"/>
            <a:chOff x="1" y="5888871"/>
            <a:chExt cx="12191999" cy="9691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F3FCE7-6EE0-4C85-B410-114DEE8F6622}"/>
                </a:ext>
              </a:extLst>
            </p:cNvPr>
            <p:cNvSpPr/>
            <p:nvPr/>
          </p:nvSpPr>
          <p:spPr bwMode="auto">
            <a:xfrm>
              <a:off x="1" y="5888871"/>
              <a:ext cx="12191999" cy="96912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Learn More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619F3-55DF-4A47-A4A2-622B43DA6A88}"/>
                </a:ext>
              </a:extLst>
            </p:cNvPr>
            <p:cNvSpPr txBox="1"/>
            <p:nvPr/>
          </p:nvSpPr>
          <p:spPr>
            <a:xfrm>
              <a:off x="36203" y="6275809"/>
              <a:ext cx="12119594" cy="541646"/>
            </a:xfrm>
            <a:prstGeom prst="rect">
              <a:avLst/>
            </a:prstGeom>
            <a:noFill/>
          </p:spPr>
          <p:txBody>
            <a:bodyPr wrap="square" lIns="182854" tIns="146284" rIns="182854" bIns="146284" numCol="1" rtlCol="0">
              <a:spAutoFit/>
            </a:bodyPr>
            <a:lstStyle/>
            <a:p>
              <a:pPr algn="ctr"/>
              <a:r>
                <a:rPr lang="en-US" sz="1600" dirty="0"/>
                <a:t>Talk to your Solution Architect or email </a:t>
              </a:r>
              <a:r>
                <a:rPr lang="en-US" sz="1600" dirty="0">
                  <a:hlinkClick r:id="rId3"/>
                </a:rPr>
                <a:t>carecruitment@microsoft.com</a:t>
              </a:r>
              <a:endPara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Microsoft Customer Advocacy Program – Share Your Story!</a:t>
            </a:r>
            <a:endParaRPr lang="en-GB" sz="32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7486EB-0B7F-483A-84FA-82A196CE3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1483" y="1631560"/>
            <a:ext cx="3389269" cy="1617721"/>
            <a:chOff x="661483" y="2009507"/>
            <a:chExt cx="3389269" cy="1617721"/>
          </a:xfrm>
        </p:grpSpPr>
        <p:pic>
          <p:nvPicPr>
            <p:cNvPr id="26" name="Picture 25" descr="A picture containing phone and a calendar.">
              <a:extLst>
                <a:ext uri="{FF2B5EF4-FFF2-40B4-BE49-F238E27FC236}">
                  <a16:creationId xmlns:a16="http://schemas.microsoft.com/office/drawing/2014/main" id="{430C749F-A856-49B6-9D8E-2ED69C41A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168" y="2009507"/>
              <a:ext cx="544428" cy="54442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06390C-862B-45FE-B91F-6542EEE7FFFE}"/>
                </a:ext>
              </a:extLst>
            </p:cNvPr>
            <p:cNvSpPr txBox="1"/>
            <p:nvPr/>
          </p:nvSpPr>
          <p:spPr>
            <a:xfrm>
              <a:off x="661483" y="2590021"/>
              <a:ext cx="3389269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chemeClr val="tx2"/>
                  </a:solidFill>
                </a:rPr>
                <a:t>Customer-to-customer calls </a:t>
              </a: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–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 your experience with other customers.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CEB3A2-4C3B-491B-8179-7118A7B0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45999" y="1635516"/>
            <a:ext cx="3389269" cy="1835364"/>
            <a:chOff x="4545999" y="1635516"/>
            <a:chExt cx="3389269" cy="18353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A096C3-EB67-403A-94E8-D75F3307E05C}"/>
                </a:ext>
              </a:extLst>
            </p:cNvPr>
            <p:cNvSpPr txBox="1"/>
            <p:nvPr/>
          </p:nvSpPr>
          <p:spPr>
            <a:xfrm>
              <a:off x="4545999" y="2212074"/>
              <a:ext cx="3389269" cy="12588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tx2"/>
                  </a:solidFill>
                </a:rPr>
                <a:t>Written content </a:t>
              </a: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–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Customer story, blog, and/or social to promote your company and your solution.</a:t>
              </a:r>
            </a:p>
          </p:txBody>
        </p:sp>
        <p:pic>
          <p:nvPicPr>
            <p:cNvPr id="31" name="Picture 30" descr="A picture containing drawing">
              <a:extLst>
                <a:ext uri="{FF2B5EF4-FFF2-40B4-BE49-F238E27FC236}">
                  <a16:creationId xmlns:a16="http://schemas.microsoft.com/office/drawing/2014/main" id="{F8EA84D6-BC21-4DF1-B623-BF3E297E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023" y="1635516"/>
              <a:ext cx="544428" cy="54442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2E91E0-6F0D-4029-A94F-8B5150AD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30515" y="1638576"/>
            <a:ext cx="3389269" cy="1610705"/>
            <a:chOff x="8430515" y="1638576"/>
            <a:chExt cx="3389269" cy="1610705"/>
          </a:xfrm>
        </p:grpSpPr>
        <p:pic>
          <p:nvPicPr>
            <p:cNvPr id="24" name="Picture 23" descr="A picture containing two people have a chat conversation">
              <a:extLst>
                <a:ext uri="{FF2B5EF4-FFF2-40B4-BE49-F238E27FC236}">
                  <a16:creationId xmlns:a16="http://schemas.microsoft.com/office/drawing/2014/main" id="{7B9FB2D7-E75E-49AF-90E0-9616A852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588" y="1638576"/>
              <a:ext cx="530259" cy="53741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78ADFF-7D60-4B6E-A6CD-78E4DBF6D916}"/>
                </a:ext>
              </a:extLst>
            </p:cNvPr>
            <p:cNvSpPr txBox="1"/>
            <p:nvPr/>
          </p:nvSpPr>
          <p:spPr>
            <a:xfrm>
              <a:off x="8430515" y="2212074"/>
              <a:ext cx="3389269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tx2"/>
                  </a:solidFill>
                </a:rPr>
                <a:t>Press interviews </a:t>
              </a: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–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Tech, business, or industry press highlighting your company.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0E31EE-7F7F-4E18-BF9C-123C09380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0237" y="3803913"/>
            <a:ext cx="3389269" cy="1582107"/>
            <a:chOff x="660237" y="3803913"/>
            <a:chExt cx="3389269" cy="158210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9BE34EF-9DC3-4B32-8E08-21A82FA0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25922" y="3803913"/>
              <a:ext cx="625025" cy="62708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972B09-8B5C-4DC5-A4B4-06C397B8F6E7}"/>
                </a:ext>
              </a:extLst>
            </p:cNvPr>
            <p:cNvSpPr txBox="1"/>
            <p:nvPr/>
          </p:nvSpPr>
          <p:spPr>
            <a:xfrm>
              <a:off x="660237" y="4425757"/>
              <a:ext cx="3389269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tx2"/>
                  </a:solidFill>
                </a:rPr>
                <a:t>Microsoft event participation </a:t>
              </a: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– Round-table discussion, keynote showcase, product launch, etc.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8E65E5-47A1-4F22-97C4-C92233EB5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2467" y="3712336"/>
            <a:ext cx="3389269" cy="1750628"/>
            <a:chOff x="4602467" y="3712336"/>
            <a:chExt cx="3389269" cy="175062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9128C3-F0BF-40C8-9D75-0F120D767019}"/>
                </a:ext>
              </a:extLst>
            </p:cNvPr>
            <p:cNvGrpSpPr/>
            <p:nvPr/>
          </p:nvGrpSpPr>
          <p:grpSpPr>
            <a:xfrm>
              <a:off x="5868152" y="3712336"/>
              <a:ext cx="672220" cy="672220"/>
              <a:chOff x="5036490" y="3712336"/>
              <a:chExt cx="672220" cy="672220"/>
            </a:xfrm>
          </p:grpSpPr>
          <p:pic>
            <p:nvPicPr>
              <p:cNvPr id="39" name="Graphic 38" descr="Clapper board">
                <a:extLst>
                  <a:ext uri="{FF2B5EF4-FFF2-40B4-BE49-F238E27FC236}">
                    <a16:creationId xmlns:a16="http://schemas.microsoft.com/office/drawing/2014/main" id="{A52A423E-44AA-45CC-A998-27A9F46C9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036490" y="3712336"/>
                <a:ext cx="672220" cy="672220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1AC674-7051-448B-BCEE-C4BC3DA30F34}"/>
                  </a:ext>
                </a:extLst>
              </p:cNvPr>
              <p:cNvSpPr/>
              <p:nvPr/>
            </p:nvSpPr>
            <p:spPr bwMode="auto">
              <a:xfrm>
                <a:off x="5212557" y="4067175"/>
                <a:ext cx="338137" cy="857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de-DE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368599-9923-478E-B314-22414F0C0A54}"/>
                </a:ext>
              </a:extLst>
            </p:cNvPr>
            <p:cNvSpPr txBox="1"/>
            <p:nvPr/>
          </p:nvSpPr>
          <p:spPr>
            <a:xfrm>
              <a:off x="4602467" y="4425757"/>
              <a:ext cx="3389269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tx2"/>
                  </a:solidFill>
                </a:rPr>
                <a:t>Testimonial video </a:t>
              </a: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–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Your success story shared via web properties and events.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AA5E1B-B1DA-46AB-A726-5F0FFE1D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30514" y="3759555"/>
            <a:ext cx="3389269" cy="1898336"/>
            <a:chOff x="8430514" y="3759555"/>
            <a:chExt cx="3389269" cy="1898336"/>
          </a:xfrm>
        </p:grpSpPr>
        <p:pic>
          <p:nvPicPr>
            <p:cNvPr id="42" name="Picture 41" descr="A chart with an upward trend&#10;&#10;">
              <a:extLst>
                <a:ext uri="{FF2B5EF4-FFF2-40B4-BE49-F238E27FC236}">
                  <a16:creationId xmlns:a16="http://schemas.microsoft.com/office/drawing/2014/main" id="{B3B1F11B-14B7-4A55-B63C-BF4129CB0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065" y="3759555"/>
              <a:ext cx="527013" cy="527013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05CE06-54E7-400A-A1D2-808A31E361D1}"/>
                </a:ext>
              </a:extLst>
            </p:cNvPr>
            <p:cNvGrpSpPr/>
            <p:nvPr/>
          </p:nvGrpSpPr>
          <p:grpSpPr>
            <a:xfrm>
              <a:off x="8430514" y="4040503"/>
              <a:ext cx="3389269" cy="1617388"/>
              <a:chOff x="4602467" y="4067175"/>
              <a:chExt cx="3389269" cy="161738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642CE0E-2A69-4DA7-9C36-0059EA9547BF}"/>
                  </a:ext>
                </a:extLst>
              </p:cNvPr>
              <p:cNvSpPr/>
              <p:nvPr/>
            </p:nvSpPr>
            <p:spPr bwMode="auto">
              <a:xfrm>
                <a:off x="6044219" y="4067175"/>
                <a:ext cx="338137" cy="857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de-DE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9497B1-75CD-454B-8C4A-7C03778E4582}"/>
                  </a:ext>
                </a:extLst>
              </p:cNvPr>
              <p:cNvSpPr txBox="1"/>
              <p:nvPr/>
            </p:nvSpPr>
            <p:spPr>
              <a:xfrm>
                <a:off x="4602467" y="4425757"/>
                <a:ext cx="3389269" cy="125880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b="1">
                    <a:solidFill>
                      <a:schemeClr val="tx2"/>
                    </a:solidFill>
                  </a:rPr>
                  <a:t>Analyst interviews </a:t>
                </a:r>
                <a:r>
                  <a:rPr lang="en-US" sz="16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–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Research to inform tech reports via anonymous customer interviews.</a:t>
                </a:r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58262-BF34-480F-9BC1-210410894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79205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35149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80F8F6-0A01-4CF1-9CEC-9F3936D7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5888872"/>
            <a:ext cx="12192000" cy="960120"/>
            <a:chOff x="1" y="5888871"/>
            <a:chExt cx="12191999" cy="9691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F3FCE7-6EE0-4C85-B410-114DEE8F6622}"/>
                </a:ext>
              </a:extLst>
            </p:cNvPr>
            <p:cNvSpPr/>
            <p:nvPr/>
          </p:nvSpPr>
          <p:spPr bwMode="auto">
            <a:xfrm>
              <a:off x="1" y="5888871"/>
              <a:ext cx="12191999" cy="96912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Learn More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619F3-55DF-4A47-A4A2-622B43DA6A88}"/>
                </a:ext>
              </a:extLst>
            </p:cNvPr>
            <p:cNvSpPr txBox="1"/>
            <p:nvPr/>
          </p:nvSpPr>
          <p:spPr>
            <a:xfrm>
              <a:off x="36203" y="6275809"/>
              <a:ext cx="12119594" cy="541646"/>
            </a:xfrm>
            <a:prstGeom prst="rect">
              <a:avLst/>
            </a:prstGeom>
            <a:noFill/>
          </p:spPr>
          <p:txBody>
            <a:bodyPr wrap="square" lIns="182854" tIns="146284" rIns="182854" bIns="146284" numCol="1" rtlCol="0">
              <a:spAutoFit/>
            </a:bodyPr>
            <a:lstStyle/>
            <a:p>
              <a:pPr algn="ctr"/>
              <a:r>
                <a:rPr lang="en-US" sz="1600" dirty="0"/>
                <a:t>Talk to your Solution Architect or email </a:t>
              </a:r>
              <a:r>
                <a:rPr lang="en-US" sz="1600" dirty="0">
                  <a:hlinkClick r:id="rId3"/>
                </a:rPr>
                <a:t>carecruitment@microsoft.com</a:t>
              </a:r>
              <a:endPara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Microsoft Customer Advocacy Program – Share Your Story!</a:t>
            </a:r>
            <a:endParaRPr lang="en-GB" sz="3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58262-BF34-480F-9BC1-210410894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79205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90B53AD9-9803-474D-A344-C1C909DCCC13}"/>
              </a:ext>
            </a:extLst>
          </p:cNvPr>
          <p:cNvSpPr txBox="1">
            <a:spLocks/>
          </p:cNvSpPr>
          <p:nvPr/>
        </p:nvSpPr>
        <p:spPr>
          <a:xfrm>
            <a:off x="5429700" y="1452345"/>
            <a:ext cx="6431290" cy="3953310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Industry Networking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We will connect customers with peers and leaders from their industry around the world to share experiences.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Brand Elevation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Microsoft’s brand leverage to increase awareness of customer brand and extend PR, marketing and advertising efforts.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Closer Relationship with Microsoft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Customers can develop deeper, mutually beneficial relationships with Microsoft and raise the profile of key executives within their industry.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+mn-lt"/>
              </a:rPr>
              <a:t>Thought Leadership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Industry influence &amp; product through customer advisory boards and analyst interviews.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7F350C-A563-463F-B10F-FE31363EF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53000"/>
            <a:ext cx="4392000" cy="2952000"/>
            <a:chOff x="2688341" y="2969630"/>
            <a:chExt cx="4392000" cy="29520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8507EA2-F6A8-49D8-BE8C-25C71AF71DCF}"/>
                </a:ext>
              </a:extLst>
            </p:cNvPr>
            <p:cNvGrpSpPr/>
            <p:nvPr/>
          </p:nvGrpSpPr>
          <p:grpSpPr>
            <a:xfrm>
              <a:off x="4920341" y="2969630"/>
              <a:ext cx="2160000" cy="1440000"/>
              <a:chOff x="7196248" y="3363669"/>
              <a:chExt cx="2160000" cy="14400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8DB6DE8-AA1E-44A4-91B8-883C18A48251}"/>
                  </a:ext>
                </a:extLst>
              </p:cNvPr>
              <p:cNvSpPr/>
              <p:nvPr/>
            </p:nvSpPr>
            <p:spPr bwMode="auto">
              <a:xfrm rot="10800000" flipV="1">
                <a:off x="7196248" y="3363669"/>
                <a:ext cx="2160000" cy="144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11" tIns="146846" rIns="182811" bIns="14624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95480" fontAlgn="base">
                  <a:lnSpc>
                    <a:spcPct val="90000"/>
                  </a:lnSpc>
                  <a:spcBef>
                    <a:spcPts val="600"/>
                  </a:spcBef>
                  <a:spcAft>
                    <a:spcPts val="1198"/>
                  </a:spcAft>
                </a:pPr>
                <a:r>
                  <a:rPr lang="en-US" b="1" dirty="0">
                    <a:solidFill>
                      <a:srgbClr val="FFFFFF"/>
                    </a:solidFill>
                    <a:latin typeface="Segoe UI Light"/>
                    <a:cs typeface="Segoe UI Light"/>
                  </a:rPr>
                  <a:t>Closer Relationship with Microsoft</a:t>
                </a:r>
                <a:endParaRPr lang="en-US" dirty="0">
                  <a:solidFill>
                    <a:srgbClr val="FFFFFF"/>
                  </a:solidFill>
                  <a:latin typeface="Segoe UI Light"/>
                  <a:cs typeface="Segoe UI Light"/>
                </a:endParaRPr>
              </a:p>
            </p:txBody>
          </p:sp>
          <p:pic>
            <p:nvPicPr>
              <p:cNvPr id="117" name="Graphic 37" descr="Handshake">
                <a:extLst>
                  <a:ext uri="{FF2B5EF4-FFF2-40B4-BE49-F238E27FC236}">
                    <a16:creationId xmlns:a16="http://schemas.microsoft.com/office/drawing/2014/main" id="{285E3F14-C3C4-4DE4-BDC9-81F065790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8429379" y="396494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A1BD28A-D9B6-4614-BF92-3AED8D7CECE4}"/>
                </a:ext>
              </a:extLst>
            </p:cNvPr>
            <p:cNvGrpSpPr/>
            <p:nvPr/>
          </p:nvGrpSpPr>
          <p:grpSpPr>
            <a:xfrm>
              <a:off x="2688341" y="4481630"/>
              <a:ext cx="2160000" cy="1440000"/>
              <a:chOff x="7196248" y="3363669"/>
              <a:chExt cx="2160000" cy="1440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509C8CD-77AF-4A74-8E15-258F19F63B32}"/>
                  </a:ext>
                </a:extLst>
              </p:cNvPr>
              <p:cNvSpPr/>
              <p:nvPr/>
            </p:nvSpPr>
            <p:spPr bwMode="auto">
              <a:xfrm rot="10800000" flipV="1">
                <a:off x="7196248" y="3363669"/>
                <a:ext cx="2160000" cy="144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11" tIns="146846" rIns="182811" bIns="14624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95480" fontAlgn="base">
                  <a:lnSpc>
                    <a:spcPct val="90000"/>
                  </a:lnSpc>
                  <a:spcBef>
                    <a:spcPts val="600"/>
                  </a:spcBef>
                  <a:spcAft>
                    <a:spcPts val="1198"/>
                  </a:spcAft>
                </a:pPr>
                <a:r>
                  <a:rPr lang="en-US" b="1" dirty="0">
                    <a:solidFill>
                      <a:srgbClr val="FFFFFF"/>
                    </a:solidFill>
                    <a:latin typeface="Segoe UI Light"/>
                    <a:cs typeface="Segoe UI Light"/>
                  </a:rPr>
                  <a:t>Brand Elevation</a:t>
                </a:r>
                <a:endParaRPr lang="en-US" dirty="0">
                  <a:solidFill>
                    <a:srgbClr val="FFFFFF"/>
                  </a:solidFill>
                  <a:latin typeface="Segoe UI Light"/>
                  <a:cs typeface="Segoe UI Light"/>
                </a:endParaRPr>
              </a:p>
            </p:txBody>
          </p:sp>
          <p:pic>
            <p:nvPicPr>
              <p:cNvPr id="115" name="Graphic 37" descr="Viral">
                <a:extLst>
                  <a:ext uri="{FF2B5EF4-FFF2-40B4-BE49-F238E27FC236}">
                    <a16:creationId xmlns:a16="http://schemas.microsoft.com/office/drawing/2014/main" id="{4AD22301-BC7E-4C87-BC88-044A35D4D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8429379" y="396494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AD089E4-CFA2-4D22-BD77-7CB831DB5F52}"/>
                </a:ext>
              </a:extLst>
            </p:cNvPr>
            <p:cNvGrpSpPr/>
            <p:nvPr/>
          </p:nvGrpSpPr>
          <p:grpSpPr>
            <a:xfrm>
              <a:off x="4920341" y="4481630"/>
              <a:ext cx="2160000" cy="1440000"/>
              <a:chOff x="7196248" y="3363669"/>
              <a:chExt cx="2160000" cy="14400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8C95A93-83EB-429D-91C1-B7D3A79F12B9}"/>
                  </a:ext>
                </a:extLst>
              </p:cNvPr>
              <p:cNvSpPr/>
              <p:nvPr/>
            </p:nvSpPr>
            <p:spPr bwMode="auto">
              <a:xfrm rot="10800000" flipV="1">
                <a:off x="7196248" y="3363669"/>
                <a:ext cx="2160000" cy="144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11" tIns="146846" rIns="182811" bIns="14624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95480" fontAlgn="base">
                  <a:lnSpc>
                    <a:spcPct val="90000"/>
                  </a:lnSpc>
                  <a:spcBef>
                    <a:spcPts val="600"/>
                  </a:spcBef>
                  <a:spcAft>
                    <a:spcPts val="1198"/>
                  </a:spcAft>
                </a:pPr>
                <a:r>
                  <a:rPr lang="en-US" b="1" dirty="0">
                    <a:solidFill>
                      <a:srgbClr val="FFFFFF"/>
                    </a:solidFill>
                    <a:latin typeface="Segoe UI Light"/>
                    <a:cs typeface="Segoe UI Light"/>
                  </a:rPr>
                  <a:t>Demonstrate Thought Leadership</a:t>
                </a:r>
                <a:endParaRPr lang="en-US" dirty="0">
                  <a:solidFill>
                    <a:srgbClr val="FFFFFF"/>
                  </a:solidFill>
                  <a:latin typeface="Segoe UI Light"/>
                  <a:cs typeface="Segoe UI Light"/>
                </a:endParaRPr>
              </a:p>
            </p:txBody>
          </p:sp>
          <p:pic>
            <p:nvPicPr>
              <p:cNvPr id="113" name="Graphic 37">
                <a:extLst>
                  <a:ext uri="{FF2B5EF4-FFF2-40B4-BE49-F238E27FC236}">
                    <a16:creationId xmlns:a16="http://schemas.microsoft.com/office/drawing/2014/main" id="{61D2BA80-2D92-487D-A66B-CD2878F7F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8429379" y="396494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7ABAF66-C688-4448-983D-B4D6014DCABD}"/>
                </a:ext>
              </a:extLst>
            </p:cNvPr>
            <p:cNvGrpSpPr/>
            <p:nvPr/>
          </p:nvGrpSpPr>
          <p:grpSpPr>
            <a:xfrm>
              <a:off x="2688341" y="2969630"/>
              <a:ext cx="2160000" cy="1440000"/>
              <a:chOff x="7196248" y="3363669"/>
              <a:chExt cx="2160000" cy="144000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994881F-27F3-4642-9E81-9A6F48FD165A}"/>
                  </a:ext>
                </a:extLst>
              </p:cNvPr>
              <p:cNvSpPr/>
              <p:nvPr/>
            </p:nvSpPr>
            <p:spPr bwMode="auto">
              <a:xfrm rot="10800000" flipV="1">
                <a:off x="7196248" y="3363669"/>
                <a:ext cx="2160000" cy="144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11" tIns="146846" rIns="182811" bIns="14624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95480" fontAlgn="base">
                  <a:lnSpc>
                    <a:spcPct val="90000"/>
                  </a:lnSpc>
                  <a:spcBef>
                    <a:spcPts val="600"/>
                  </a:spcBef>
                  <a:spcAft>
                    <a:spcPts val="1198"/>
                  </a:spcAft>
                </a:pPr>
                <a:r>
                  <a:rPr lang="en-US" b="1" dirty="0">
                    <a:solidFill>
                      <a:srgbClr val="FFFFFF"/>
                    </a:solidFill>
                    <a:latin typeface="Segoe UI Light"/>
                    <a:cs typeface="Segoe UI Light"/>
                  </a:rPr>
                  <a:t>Industry Networking</a:t>
                </a:r>
                <a:endParaRPr lang="en-US" dirty="0">
                  <a:solidFill>
                    <a:srgbClr val="FFFFFF"/>
                  </a:solidFill>
                  <a:latin typeface="Segoe UI Light"/>
                  <a:cs typeface="Segoe UI Light"/>
                </a:endParaRPr>
              </a:p>
            </p:txBody>
          </p:sp>
          <p:pic>
            <p:nvPicPr>
              <p:cNvPr id="111" name="Graphic 37" descr="Connections">
                <a:extLst>
                  <a:ext uri="{FF2B5EF4-FFF2-40B4-BE49-F238E27FC236}">
                    <a16:creationId xmlns:a16="http://schemas.microsoft.com/office/drawing/2014/main" id="{ED08A429-1CD1-4731-87F2-A741D8DD4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8429379" y="3964947"/>
                <a:ext cx="720000" cy="720000"/>
              </a:xfrm>
              <a:prstGeom prst="rect">
                <a:avLst/>
              </a:prstGeom>
            </p:spPr>
          </p:pic>
        </p:grpSp>
        <p:sp>
          <p:nvSpPr>
            <p:cNvPr id="109" name="Flowchart: Decision 108">
              <a:extLst>
                <a:ext uri="{FF2B5EF4-FFF2-40B4-BE49-F238E27FC236}">
                  <a16:creationId xmlns:a16="http://schemas.microsoft.com/office/drawing/2014/main" id="{212B62FC-B040-4475-9CD9-23F9FB4D0766}"/>
                </a:ext>
              </a:extLst>
            </p:cNvPr>
            <p:cNvSpPr/>
            <p:nvPr/>
          </p:nvSpPr>
          <p:spPr bwMode="auto">
            <a:xfrm>
              <a:off x="4740341" y="4301630"/>
              <a:ext cx="288000" cy="288000"/>
            </a:xfrm>
            <a:prstGeom prst="flowChartDecision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Brief Q&amp;A to discuss any additional topic areas.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List questions and follow up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2C40-90DB-4FC2-953D-507B8E0183F5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588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3908A-E7B2-4491-9919-73E1BE3FA993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Discuss next steps and action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4ABA-7791-4106-98DF-BC19E2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BC7BB6-3E3D-4013-9223-2902E1AC58E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Graphic 77">
              <a:extLst>
                <a:ext uri="{FF2B5EF4-FFF2-40B4-BE49-F238E27FC236}">
                  <a16:creationId xmlns:a16="http://schemas.microsoft.com/office/drawing/2014/main" id="{7945BD11-124E-4F10-9642-9099F23D22A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7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6225D4-B442-4178-A988-F590D247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8722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Go-Live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 dirty="0">
                <a:ln w="3175">
                  <a:noFill/>
                </a:ln>
                <a:solidFill>
                  <a:schemeClr val="accent1"/>
                </a:solidFill>
                <a:latin typeface="+mj-lt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US" sz="1600" dirty="0">
                <a:solidFill>
                  <a:schemeClr val="tx1"/>
                </a:solidFill>
              </a:rPr>
              <a:t>The Post Go-Live Workshop is designed to wrap up the FastTrack engagement.</a:t>
            </a:r>
          </a:p>
          <a:p>
            <a:pPr defTabSz="932597"/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defTabSz="932597"/>
            <a:r>
              <a:rPr lang="en-US" sz="1600" dirty="0">
                <a:solidFill>
                  <a:schemeClr val="tx1"/>
                </a:solidFill>
              </a:rPr>
              <a:t>During this workshop, we’ll work through the initial customer goals/objectives and discuss the lessons that have been learned.</a:t>
            </a:r>
          </a:p>
          <a:p>
            <a:pPr defTabSz="932597"/>
            <a:endParaRPr lang="en-US" sz="1600" dirty="0">
              <a:solidFill>
                <a:schemeClr val="tx1"/>
              </a:solidFill>
            </a:endParaRPr>
          </a:p>
          <a:p>
            <a:pPr defTabSz="932597"/>
            <a:r>
              <a:rPr lang="en-US" sz="1600" dirty="0">
                <a:solidFill>
                  <a:schemeClr val="tx1"/>
                </a:solidFill>
              </a:rPr>
              <a:t>We’ll then look at the available Microsoft Support plans.</a:t>
            </a:r>
          </a:p>
          <a:p>
            <a:pPr defTabSz="932597"/>
            <a:endParaRPr lang="en-US" sz="1600" dirty="0">
              <a:solidFill>
                <a:schemeClr val="tx1"/>
              </a:solidFill>
            </a:endParaRPr>
          </a:p>
          <a:p>
            <a:pPr defTabSz="932597"/>
            <a:r>
              <a:rPr lang="en-US" sz="1600" dirty="0">
                <a:solidFill>
                  <a:schemeClr val="tx1"/>
                </a:solidFill>
              </a:rPr>
              <a:t>Finally, we’ll explore the opportunities to share through the Customer Advocacy Program.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3BBF-6FE9-4291-9E49-F67694610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45121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DEDC1E-B9F9-418B-93EA-03CEE8A4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04072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54E8F2-26A2-4CCA-89B8-65B9B53D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63024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F52E1-9D12-4CD8-9AFB-DF3694F8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21975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E680-81D2-484D-B86E-D8BCF740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80926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FF7EC1-B2EB-4DC5-B055-C580BB6B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39878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51547-6629-4A30-85D7-9026BFE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1895263"/>
            <a:ext cx="5613527" cy="522386"/>
            <a:chOff x="506805" y="18952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Key accomplishments: review of goals and objectives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ACF46A-463D-47C7-864A-28AF0D80B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2484777"/>
            <a:ext cx="5613527" cy="522386"/>
            <a:chOff x="506805" y="2480613"/>
            <a:chExt cx="5613527" cy="52238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0B6B51-41D8-4F93-878F-BACE5D1A7680}"/>
                </a:ext>
              </a:extLst>
            </p:cNvPr>
            <p:cNvSpPr/>
            <p:nvPr/>
          </p:nvSpPr>
          <p:spPr>
            <a:xfrm>
              <a:off x="506805" y="24806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Discussion of lessons that have been learned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9BE7D1-9561-4827-9078-39A70C6194FC}"/>
                </a:ext>
              </a:extLst>
            </p:cNvPr>
            <p:cNvGrpSpPr/>
            <p:nvPr/>
          </p:nvGrpSpPr>
          <p:grpSpPr>
            <a:xfrm>
              <a:off x="730757" y="25787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15A3C2A-BC9A-43BD-88E3-EE63266915B6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Graphic 77">
                <a:extLst>
                  <a:ext uri="{FF2B5EF4-FFF2-40B4-BE49-F238E27FC236}">
                    <a16:creationId xmlns:a16="http://schemas.microsoft.com/office/drawing/2014/main" id="{30FA6A06-94D8-41F5-A50E-579C8331442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5BF092-9D17-40D4-AEA1-85E84CD3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074291"/>
            <a:ext cx="5613527" cy="522386"/>
            <a:chOff x="506805" y="3065963"/>
            <a:chExt cx="5613527" cy="52238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4341627-CD8C-4D9B-8381-28743BCFFBF1}"/>
                </a:ext>
              </a:extLst>
            </p:cNvPr>
            <p:cNvSpPr/>
            <p:nvPr/>
          </p:nvSpPr>
          <p:spPr>
            <a:xfrm>
              <a:off x="506805" y="30659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Post Go-Live Assessment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8DCA24-F689-4F52-AC15-9977600BCF8E}"/>
                </a:ext>
              </a:extLst>
            </p:cNvPr>
            <p:cNvGrpSpPr/>
            <p:nvPr/>
          </p:nvGrpSpPr>
          <p:grpSpPr>
            <a:xfrm>
              <a:off x="730757" y="31641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BD1EA2-61E0-4EC2-AD0B-094D0B9C4D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Graphic 77">
                <a:extLst>
                  <a:ext uri="{FF2B5EF4-FFF2-40B4-BE49-F238E27FC236}">
                    <a16:creationId xmlns:a16="http://schemas.microsoft.com/office/drawing/2014/main" id="{B6DB75E1-7967-41AB-8FD6-5430FCE3018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D9518-4245-48DA-AFDC-44848BB4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663805"/>
            <a:ext cx="5613527" cy="522386"/>
            <a:chOff x="506805" y="3651313"/>
            <a:chExt cx="5613527" cy="5223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E81B94-64B5-49BC-8A00-1B321C123F69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Looking Forward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8EF100-B47D-4AE2-B379-E928FBF5CBF8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D38F1C-5C55-4873-BE66-20E7BE3E2E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E24498CF-9BEE-4E44-B585-1F75DC58AE6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31B84-1C17-4A14-9584-93D7C92B4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4" y="4248535"/>
            <a:ext cx="5613527" cy="522386"/>
            <a:chOff x="506805" y="5407363"/>
            <a:chExt cx="5613527" cy="5223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E2201B-869B-46E1-9DBD-5685B60F903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Your Microsoft Account Team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369DA4-97F3-49AA-A7F8-1E5CFA46923C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7CCD18-B526-49B1-B2D6-EC23F8940C5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Graphic 77">
                <a:extLst>
                  <a:ext uri="{FF2B5EF4-FFF2-40B4-BE49-F238E27FC236}">
                    <a16:creationId xmlns:a16="http://schemas.microsoft.com/office/drawing/2014/main" id="{B87852BE-A84F-43C9-9B66-6661E392814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2302" y="4796106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365322" y="4759624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/>
              </a:rPr>
              <a:t>Format: </a:t>
            </a:r>
            <a:r>
              <a:rPr lang="en-US" sz="1600" kern="0" dirty="0">
                <a:highlight>
                  <a:srgbClr val="00FF00"/>
                </a:highlight>
                <a:ea typeface="Segoe UI" pitchFamily="34" charset="0"/>
                <a:cs typeface="Segoe UI"/>
              </a:rPr>
              <a:t>90-minute</a:t>
            </a:r>
            <a:r>
              <a:rPr lang="en-US" sz="1600" kern="0" dirty="0">
                <a:ea typeface="Segoe UI" pitchFamily="34" charset="0"/>
                <a:cs typeface="Segoe UI"/>
              </a:rPr>
              <a:t>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/>
              </a:rPr>
              <a:t>Attendees: </a:t>
            </a:r>
            <a:r>
              <a:rPr lang="en-US" sz="1600" kern="0" dirty="0">
                <a:ea typeface="Segoe UI" pitchFamily="34" charset="0"/>
                <a:cs typeface="Segoe UI"/>
              </a:rPr>
              <a:t>Key stakeholders from the customer and partner teams. Project managers, Architects, and Project Sponsors</a:t>
            </a:r>
            <a:br>
              <a:rPr lang="en-US" sz="1600" kern="0" dirty="0">
                <a:ea typeface="Segoe UI" pitchFamily="34" charset="0"/>
                <a:cs typeface="Segoe UI" pitchFamily="34" charset="0"/>
              </a:rPr>
            </a:br>
            <a:r>
              <a:rPr lang="en-US" sz="1600" kern="0" dirty="0">
                <a:ea typeface="Segoe UI" pitchFamily="34" charset="0"/>
                <a:cs typeface="Segoe UI"/>
              </a:rPr>
              <a:t>are mandatory</a:t>
            </a: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9FEA74-C3DC-4508-BE4F-3AF4CD4B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98829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968FCB1-4939-4B68-8DC9-516AB0B3F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3" y="4842833"/>
            <a:ext cx="5613527" cy="522386"/>
            <a:chOff x="506805" y="5407363"/>
            <a:chExt cx="5613527" cy="52238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E4DFA63-3F0D-487B-A03F-3BEC2E1DBE8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Microsoft Dynamics 365 Support Options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7AF8044-6ECB-4939-9222-5609599E7C63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85EBC-15AB-4C6C-B918-86D23BF5CC9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Graphic 77">
                <a:extLst>
                  <a:ext uri="{FF2B5EF4-FFF2-40B4-BE49-F238E27FC236}">
                    <a16:creationId xmlns:a16="http://schemas.microsoft.com/office/drawing/2014/main" id="{FF55BADD-5681-4A71-BB66-099FE1C51AC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826350-B690-44CA-B197-6AC7C7A2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4647" y="5432346"/>
            <a:ext cx="5613527" cy="522386"/>
            <a:chOff x="506805" y="5407363"/>
            <a:chExt cx="5613527" cy="52238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B04319D-7892-4681-A8BF-EDA66E029C56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Microsoft Customer Advocacy Program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12A7083-9AC5-435E-9826-BD83D2413A20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0BFA32F-48AD-4F0D-98A1-CBDA67CCE45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Graphic 77">
                <a:extLst>
                  <a:ext uri="{FF2B5EF4-FFF2-40B4-BE49-F238E27FC236}">
                    <a16:creationId xmlns:a16="http://schemas.microsoft.com/office/drawing/2014/main" id="{9483D628-EB3D-4120-8780-12FC526C20B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E4C89C-BF29-4B4C-AA92-3DF9394DB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1015" y="6026254"/>
            <a:ext cx="5613527" cy="522386"/>
            <a:chOff x="506805" y="5407363"/>
            <a:chExt cx="5613527" cy="52238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054A66-2092-424B-AEF0-EADCD22908B1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Q&amp;A and Next Steps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CF47096-5068-44E1-ADF5-AE33C1CBFC2A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19D09A9-CC1D-43F6-8F43-3314FFDE156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Graphic 77">
                <a:extLst>
                  <a:ext uri="{FF2B5EF4-FFF2-40B4-BE49-F238E27FC236}">
                    <a16:creationId xmlns:a16="http://schemas.microsoft.com/office/drawing/2014/main" id="{F6597110-907A-4CA0-9A5A-6016F012A94A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Key accomplishments: review of goals and objectives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goals and objectives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List key accomplishments in the implementation journey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4696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Discussion of lessons that have been learned</a:t>
            </a:r>
            <a:endParaRPr lang="en-GB">
              <a:highlight>
                <a:srgbClr val="FFFF00"/>
              </a:highligh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37305-2ABA-4EB3-8826-E9F09C5A9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205798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C4A0BF9-E23F-4CFA-BFB9-1923DF03340F}"/>
              </a:ext>
            </a:extLst>
          </p:cNvPr>
          <p:cNvSpPr/>
          <p:nvPr/>
        </p:nvSpPr>
        <p:spPr>
          <a:xfrm>
            <a:off x="506805" y="1895262"/>
            <a:ext cx="5042657" cy="1063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Lessons learned in regard to the project execution and implementation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7C69AB-A6F8-4AC0-AE4C-B9139D91F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7E9031-F18F-41B9-BC42-D62A9FFC8CA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Graphic 77">
              <a:extLst>
                <a:ext uri="{FF2B5EF4-FFF2-40B4-BE49-F238E27FC236}">
                  <a16:creationId xmlns:a16="http://schemas.microsoft.com/office/drawing/2014/main" id="{554ABB70-8980-450F-B7E0-41CF4719410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A5DDC-E544-4F4D-AB26-DF041AFF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315846"/>
            <a:ext cx="5092262" cy="522386"/>
            <a:chOff x="457200" y="2678801"/>
            <a:chExt cx="5092262" cy="5223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0B385F-DDAB-4620-9658-189E6CCEF254}"/>
                </a:ext>
              </a:extLst>
            </p:cNvPr>
            <p:cNvSpPr/>
            <p:nvPr/>
          </p:nvSpPr>
          <p:spPr>
            <a:xfrm>
              <a:off x="506805" y="2678801"/>
              <a:ext cx="504265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Lessons learned in regard to the Dynamics 365 solution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DC2661-29F9-43D9-8918-58794206E221}"/>
                </a:ext>
              </a:extLst>
            </p:cNvPr>
            <p:cNvGrpSpPr/>
            <p:nvPr/>
          </p:nvGrpSpPr>
          <p:grpSpPr>
            <a:xfrm>
              <a:off x="457200" y="277693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6AE6741-1179-4554-B75D-673BA28086E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Graphic 77">
                <a:extLst>
                  <a:ext uri="{FF2B5EF4-FFF2-40B4-BE49-F238E27FC236}">
                    <a16:creationId xmlns:a16="http://schemas.microsoft.com/office/drawing/2014/main" id="{9E973F10-2DA7-474D-8094-BB9DB4EC6F06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3E3344-0D3E-40C6-A30D-D9146C16FFD2}"/>
              </a:ext>
            </a:extLst>
          </p:cNvPr>
          <p:cNvSpPr/>
          <p:nvPr/>
        </p:nvSpPr>
        <p:spPr>
          <a:xfrm>
            <a:off x="6810998" y="1895261"/>
            <a:ext cx="4923802" cy="2219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Add Info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List the top challenges faced during the project delivery and the related lessons learned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3E1ED-F3FC-47BC-86FF-ABC256FF54B7}"/>
              </a:ext>
            </a:extLst>
          </p:cNvPr>
          <p:cNvSpPr/>
          <p:nvPr/>
        </p:nvSpPr>
        <p:spPr>
          <a:xfrm>
            <a:off x="6810998" y="4296796"/>
            <a:ext cx="4923802" cy="2219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Add Info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List the top challenges with the Dynamics 365 and the related lessons learned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  <a:cs typeface="Segoe U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9638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chemeClr val="tx1"/>
                </a:solidFill>
              </a:rPr>
              <a:t>Post Go-Live Assessment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64900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Share your feedback/rating in the following areas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61F4C-739C-486C-A0FD-1A3DEDD631FE}"/>
              </a:ext>
            </a:extLst>
          </p:cNvPr>
          <p:cNvGraphicFramePr/>
          <p:nvPr/>
        </p:nvGraphicFramePr>
        <p:xfrm>
          <a:off x="268081" y="1675224"/>
          <a:ext cx="11655839" cy="4847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7">
                  <a:extLst>
                    <a:ext uri="{9D8B030D-6E8A-4147-A177-3AD203B41FA5}">
                      <a16:colId xmlns:a16="http://schemas.microsoft.com/office/drawing/2014/main" val="3402352686"/>
                    </a:ext>
                  </a:extLst>
                </a:gridCol>
                <a:gridCol w="2717646">
                  <a:extLst>
                    <a:ext uri="{9D8B030D-6E8A-4147-A177-3AD203B41FA5}">
                      <a16:colId xmlns:a16="http://schemas.microsoft.com/office/drawing/2014/main" val="4012067698"/>
                    </a:ext>
                  </a:extLst>
                </a:gridCol>
                <a:gridCol w="5659535">
                  <a:extLst>
                    <a:ext uri="{9D8B030D-6E8A-4147-A177-3AD203B41FA5}">
                      <a16:colId xmlns:a16="http://schemas.microsoft.com/office/drawing/2014/main" val="2052626831"/>
                    </a:ext>
                  </a:extLst>
                </a:gridCol>
                <a:gridCol w="1451351">
                  <a:extLst>
                    <a:ext uri="{9D8B030D-6E8A-4147-A177-3AD203B41FA5}">
                      <a16:colId xmlns:a16="http://schemas.microsoft.com/office/drawing/2014/main" val="4148420392"/>
                    </a:ext>
                  </a:extLst>
                </a:gridCol>
              </a:tblGrid>
              <a:tr h="6000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TOPIC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effectLst/>
                          <a:latin typeface="+mn-lt"/>
                        </a:rPr>
                        <a:t>SUB-TOPIC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FEEDBACK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RATING (1-10)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none" strike="noStrike" dirty="0">
                          <a:effectLst/>
                          <a:latin typeface="+mn-lt"/>
                        </a:rPr>
                        <a:t>10 is best</a:t>
                      </a: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10428706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Overall satisfaction with the solution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Dynamics 365 solution 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84698150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Satisfaction with</a:t>
                      </a:r>
                    </a:p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the FastTrack engagement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Satisfaction with the FastTrack engagement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00865864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Business metrics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Operational efficiency 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 </a:t>
                      </a:r>
                      <a:endParaRPr lang="en-US" sz="1200" b="0" i="0" u="none" strike="noStrike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1614057476"/>
                  </a:ext>
                </a:extLst>
              </a:tr>
              <a:tr h="849583">
                <a:tc rowSpan="2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Value of investment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Total Cost of Ownership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13819325"/>
                  </a:ext>
                </a:extLst>
              </a:tr>
              <a:tr h="849583">
                <a:tc vMerge="1"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Segoe UI (Body)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Return on Investment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269256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0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chemeClr val="tx1"/>
                </a:solidFill>
              </a:rPr>
              <a:t>Post Go-Live Assessment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64900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Share your feedback/rating in the following areas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61F4C-739C-486C-A0FD-1A3DEDD631FE}"/>
              </a:ext>
            </a:extLst>
          </p:cNvPr>
          <p:cNvGraphicFramePr/>
          <p:nvPr/>
        </p:nvGraphicFramePr>
        <p:xfrm>
          <a:off x="268081" y="1675224"/>
          <a:ext cx="11655839" cy="4847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7">
                  <a:extLst>
                    <a:ext uri="{9D8B030D-6E8A-4147-A177-3AD203B41FA5}">
                      <a16:colId xmlns:a16="http://schemas.microsoft.com/office/drawing/2014/main" val="3402352686"/>
                    </a:ext>
                  </a:extLst>
                </a:gridCol>
                <a:gridCol w="2717646">
                  <a:extLst>
                    <a:ext uri="{9D8B030D-6E8A-4147-A177-3AD203B41FA5}">
                      <a16:colId xmlns:a16="http://schemas.microsoft.com/office/drawing/2014/main" val="4012067698"/>
                    </a:ext>
                  </a:extLst>
                </a:gridCol>
                <a:gridCol w="5659535">
                  <a:extLst>
                    <a:ext uri="{9D8B030D-6E8A-4147-A177-3AD203B41FA5}">
                      <a16:colId xmlns:a16="http://schemas.microsoft.com/office/drawing/2014/main" val="2052626831"/>
                    </a:ext>
                  </a:extLst>
                </a:gridCol>
                <a:gridCol w="1451351">
                  <a:extLst>
                    <a:ext uri="{9D8B030D-6E8A-4147-A177-3AD203B41FA5}">
                      <a16:colId xmlns:a16="http://schemas.microsoft.com/office/drawing/2014/main" val="4148420392"/>
                    </a:ext>
                  </a:extLst>
                </a:gridCol>
              </a:tblGrid>
              <a:tr h="6000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TOPIC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effectLst/>
                          <a:latin typeface="+mn-lt"/>
                        </a:rPr>
                        <a:t>SUB-TOPIC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FEEDBACK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RATING (1-10)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none" strike="noStrike">
                          <a:effectLst/>
                          <a:latin typeface="+mn-lt"/>
                        </a:rPr>
                        <a:t>10 is best</a:t>
                      </a: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10428706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Administration and Governance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Administration and governance 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 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84698150"/>
                  </a:ext>
                </a:extLst>
              </a:tr>
              <a:tr h="849583">
                <a:tc rowSpan="3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Partner eco-system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Quality of execution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008658647"/>
                  </a:ext>
                </a:extLst>
              </a:tr>
              <a:tr h="849583">
                <a:tc vMerge="1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Knowledge of partners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1614057476"/>
                  </a:ext>
                </a:extLst>
              </a:tr>
              <a:tr h="849583">
                <a:tc vMerge="1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ISV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13819325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Support experience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Microsoft Support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269256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chemeClr val="tx1"/>
                </a:solidFill>
              </a:rPr>
              <a:t>Post Go-Live Assessment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64900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Share your feedback/rating in the following areas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61F4C-739C-486C-A0FD-1A3DEDD631FE}"/>
              </a:ext>
            </a:extLst>
          </p:cNvPr>
          <p:cNvGraphicFramePr/>
          <p:nvPr/>
        </p:nvGraphicFramePr>
        <p:xfrm>
          <a:off x="268081" y="1675224"/>
          <a:ext cx="11655839" cy="3998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7">
                  <a:extLst>
                    <a:ext uri="{9D8B030D-6E8A-4147-A177-3AD203B41FA5}">
                      <a16:colId xmlns:a16="http://schemas.microsoft.com/office/drawing/2014/main" val="3402352686"/>
                    </a:ext>
                  </a:extLst>
                </a:gridCol>
                <a:gridCol w="2717646">
                  <a:extLst>
                    <a:ext uri="{9D8B030D-6E8A-4147-A177-3AD203B41FA5}">
                      <a16:colId xmlns:a16="http://schemas.microsoft.com/office/drawing/2014/main" val="4012067698"/>
                    </a:ext>
                  </a:extLst>
                </a:gridCol>
                <a:gridCol w="5659535">
                  <a:extLst>
                    <a:ext uri="{9D8B030D-6E8A-4147-A177-3AD203B41FA5}">
                      <a16:colId xmlns:a16="http://schemas.microsoft.com/office/drawing/2014/main" val="2052626831"/>
                    </a:ext>
                  </a:extLst>
                </a:gridCol>
                <a:gridCol w="1451351">
                  <a:extLst>
                    <a:ext uri="{9D8B030D-6E8A-4147-A177-3AD203B41FA5}">
                      <a16:colId xmlns:a16="http://schemas.microsoft.com/office/drawing/2014/main" val="4148420392"/>
                    </a:ext>
                  </a:extLst>
                </a:gridCol>
              </a:tblGrid>
              <a:tr h="6000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TOPIC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effectLst/>
                          <a:latin typeface="+mn-lt"/>
                        </a:rPr>
                        <a:t>SUB-TOPIC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FEEDBACK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RATING (1-10)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none" strike="noStrike">
                          <a:effectLst/>
                          <a:latin typeface="+mn-lt"/>
                        </a:rPr>
                        <a:t>10 is best</a:t>
                      </a: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104287067"/>
                  </a:ext>
                </a:extLst>
              </a:tr>
              <a:tr h="849583">
                <a:tc rowSpan="4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Service health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Performance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84698150"/>
                  </a:ext>
                </a:extLst>
              </a:tr>
              <a:tr h="849583">
                <a:tc vMerge="1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Service notifications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008658647"/>
                  </a:ext>
                </a:extLst>
              </a:tr>
              <a:tr h="849583">
                <a:tc vMerge="1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Availability and reliability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1614057476"/>
                  </a:ext>
                </a:extLst>
              </a:tr>
              <a:tr h="849583">
                <a:tc vMerge="1"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Monitoring and diagnostics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1381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Post Go-Live Assessment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64900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Share your feedback/rating in the following areas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61F4C-739C-486C-A0FD-1A3DEDD631FE}"/>
              </a:ext>
            </a:extLst>
          </p:cNvPr>
          <p:cNvGraphicFramePr/>
          <p:nvPr/>
        </p:nvGraphicFramePr>
        <p:xfrm>
          <a:off x="268081" y="1675224"/>
          <a:ext cx="11655839" cy="3998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7">
                  <a:extLst>
                    <a:ext uri="{9D8B030D-6E8A-4147-A177-3AD203B41FA5}">
                      <a16:colId xmlns:a16="http://schemas.microsoft.com/office/drawing/2014/main" val="3402352686"/>
                    </a:ext>
                  </a:extLst>
                </a:gridCol>
                <a:gridCol w="2717646">
                  <a:extLst>
                    <a:ext uri="{9D8B030D-6E8A-4147-A177-3AD203B41FA5}">
                      <a16:colId xmlns:a16="http://schemas.microsoft.com/office/drawing/2014/main" val="4012067698"/>
                    </a:ext>
                  </a:extLst>
                </a:gridCol>
                <a:gridCol w="5659535">
                  <a:extLst>
                    <a:ext uri="{9D8B030D-6E8A-4147-A177-3AD203B41FA5}">
                      <a16:colId xmlns:a16="http://schemas.microsoft.com/office/drawing/2014/main" val="2052626831"/>
                    </a:ext>
                  </a:extLst>
                </a:gridCol>
                <a:gridCol w="1451351">
                  <a:extLst>
                    <a:ext uri="{9D8B030D-6E8A-4147-A177-3AD203B41FA5}">
                      <a16:colId xmlns:a16="http://schemas.microsoft.com/office/drawing/2014/main" val="4148420392"/>
                    </a:ext>
                  </a:extLst>
                </a:gridCol>
              </a:tblGrid>
              <a:tr h="6000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TOPIC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effectLst/>
                          <a:latin typeface="+mn-lt"/>
                        </a:rPr>
                        <a:t>SUB-TOPIC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FEEDBACK</a:t>
                      </a: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+mn-lt"/>
                        </a:rPr>
                        <a:t>RATING (1-10)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u="none" strike="noStrike">
                          <a:effectLst/>
                          <a:latin typeface="+mn-lt"/>
                        </a:rPr>
                        <a:t>10 is best</a:t>
                      </a: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10428706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latin typeface="+mn-lt"/>
                        </a:rPr>
                        <a:t>Application Lifecycle Management</a:t>
                      </a:r>
                      <a:endParaRPr 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latin typeface="+mn-lt"/>
                        </a:rPr>
                        <a:t>Continuous updates</a:t>
                      </a:r>
                      <a:endParaRPr 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84698150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latin typeface="+mn-lt"/>
                        </a:rPr>
                        <a:t>Product roadmap and release cadence</a:t>
                      </a:r>
                      <a:endParaRPr 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latin typeface="+mn-lt"/>
                        </a:rPr>
                        <a:t>Visibility and predictability</a:t>
                      </a:r>
                      <a:endParaRPr 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00865864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and analytics</a:t>
                      </a: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Out-of-box capabilities</a:t>
                      </a: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1614057476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latin typeface="+mn-lt"/>
                        </a:rPr>
                        <a:t>General</a:t>
                      </a:r>
                      <a:endParaRPr 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latin typeface="+mn-lt"/>
                        </a:rPr>
                        <a:t>Other</a:t>
                      </a:r>
                      <a:endParaRPr 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11164" marR="11164" marT="11164" marB="11164" anchor="ctr"/>
                </a:tc>
                <a:tc>
                  <a:txBody>
                    <a:bodyPr/>
                    <a:lstStyle/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</a:p>
                    <a:p>
                      <a:pPr marL="91440" marR="0" lvl="0" indent="0" algn="l" defTabSz="91436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Share your constructive feedback in this area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1381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3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Looking Forward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04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895261"/>
            <a:ext cx="6218237" cy="522386"/>
            <a:chOff x="457200" y="1895261"/>
            <a:chExt cx="6218237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The next milestones following this Go-Live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F03D4-A682-47CC-984E-2DED3B1C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651222"/>
            <a:ext cx="6218237" cy="338554"/>
            <a:chOff x="457200" y="3651222"/>
            <a:chExt cx="6218237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988-BD92-4F91-8200-E8930D29B8E5}"/>
                </a:ext>
              </a:extLst>
            </p:cNvPr>
            <p:cNvSpPr/>
            <p:nvPr/>
          </p:nvSpPr>
          <p:spPr>
            <a:xfrm>
              <a:off x="506804" y="3651222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New projects launched with Microsoft solutions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D83416-B614-471C-B631-31ADAC57AEC2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AB8F5C-9FF9-4468-952E-4A1DE11AA2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660EB3EE-43BC-488B-9ABD-4B6FFEE607B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6810998" y="1895262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If relevant, share information about the upcoming phases and related timeline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05B509-0085-4B54-A7E3-8D48C0A1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00576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8E1D1E0-8EE3-4A76-82F4-5151A420D75C}"/>
              </a:ext>
            </a:extLst>
          </p:cNvPr>
          <p:cNvSpPr/>
          <p:nvPr/>
        </p:nvSpPr>
        <p:spPr>
          <a:xfrm>
            <a:off x="6810998" y="3496425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If relevant, share information about the Dynamics or Power Platform footprint expansion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78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Dynamics_NEW_20_Ocean on White">
      <a:dk1>
        <a:srgbClr val="000000"/>
      </a:dk1>
      <a:lt1>
        <a:srgbClr val="FFFFFF"/>
      </a:lt1>
      <a:dk2>
        <a:srgbClr val="0B5569"/>
      </a:dk2>
      <a:lt2>
        <a:srgbClr val="E6E6E6"/>
      </a:lt2>
      <a:accent1>
        <a:srgbClr val="1392B3"/>
      </a:accent1>
      <a:accent2>
        <a:srgbClr val="0B5569"/>
      </a:accent2>
      <a:accent3>
        <a:srgbClr val="4CCBED"/>
      </a:accent3>
      <a:accent4>
        <a:srgbClr val="0078D4"/>
      </a:accent4>
      <a:accent5>
        <a:srgbClr val="243A5E"/>
      </a:accent5>
      <a:accent6>
        <a:srgbClr val="737373"/>
      </a:accent6>
      <a:hlink>
        <a:srgbClr val="1392B3"/>
      </a:hlink>
      <a:folHlink>
        <a:srgbClr val="1392B3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 365 template ocean accent.potx" id="{BD6D9AFC-A2AA-415A-9CAE-22491A52C56B}" vid="{928B97AA-EDDF-4A70-ACAA-2396BE69F0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e793c00-403c-4e2e-9f3f-1f9fce3bba0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21801293-8b26-4deb-98c0-71fc7c1e1877"/>
    <ds:schemaRef ds:uri="8e793c00-403c-4e2e-9f3f-1f9fce3bba0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DB07143-5C9C-41E5-8395-325B46B6C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Dynamics 365 template ocean accent</Template>
  <TotalTime>1914</TotalTime>
  <Words>1247</Words>
  <Application>Microsoft Office PowerPoint</Application>
  <PresentationFormat>Widescreen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Segoe UI Semibold</vt:lpstr>
      <vt:lpstr>Wingdings</vt:lpstr>
      <vt:lpstr>White Template</vt:lpstr>
      <vt:lpstr>Dynamics 365 Post Go-Live Workshop</vt:lpstr>
      <vt:lpstr>Post Go-Live Workshop Agenda</vt:lpstr>
      <vt:lpstr>Key accomplishments: review of goals and objectives</vt:lpstr>
      <vt:lpstr>Discussion of lessons that have been learned</vt:lpstr>
      <vt:lpstr>Post Go-Live Assessment</vt:lpstr>
      <vt:lpstr>Post Go-Live Assessment</vt:lpstr>
      <vt:lpstr>Post Go-Live Assessment</vt:lpstr>
      <vt:lpstr>Post Go-Live Assessment</vt:lpstr>
      <vt:lpstr>Looking Forward</vt:lpstr>
      <vt:lpstr>What if you suspect something is wrong?</vt:lpstr>
      <vt:lpstr>Getting Support from the right channels</vt:lpstr>
      <vt:lpstr>Choose the right support plan for your needs</vt:lpstr>
      <vt:lpstr>Your Microsoft Account Team</vt:lpstr>
      <vt:lpstr>Microsoft Customer Advocacy Program – Share Your Story!</vt:lpstr>
      <vt:lpstr>Microsoft Customer Advocacy Program – Share Your Story!</vt:lpstr>
      <vt:lpstr>Q&amp;A</vt:lpstr>
      <vt:lpstr>Next Steps</vt:lpstr>
      <vt:lpstr>Thank you.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cp:keywords/>
  <dc:description/>
  <cp:revision>11</cp:revision>
  <dcterms:created xsi:type="dcterms:W3CDTF">2020-09-02T05:19:15Z</dcterms:created>
  <dcterms:modified xsi:type="dcterms:W3CDTF">2021-08-24T19:05:06Z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