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657B8-3662-B475-DDC4-CA93B05BA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DF3D3-07E6-9295-6A0F-18716E6C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6A32C-1D44-A6CB-24B2-BFF4F1D3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259C0-165F-5A59-DB94-E34CFB4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4283-DE41-91E3-C2F3-33848361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8CC0F-CC6D-00A8-9947-C4AA1A89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607CC3-9882-C37C-9AF4-19A9557F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2CB642-E431-672B-5589-B9135B32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8B487-47FE-DC47-4CDC-29408653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DC94C-26D1-CF13-D416-9B6ADE17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586559-7FF0-C19F-9DEC-EAE732CB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7580BB-3816-BAD4-7C47-BAEE5E1E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C6D11-FB34-BC5A-24E8-56A2C2CC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39301-0700-8F48-1DE9-7BB6586B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1E46E-D671-A754-1F06-A8174EE2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7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EB187-28B4-7C88-8F1B-E417D67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047DB-D1AD-B73E-7DB7-6DCF5DEA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A0EFC-A80A-39B6-78C4-70E867C5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AE172-A1CA-28CD-B10A-B37395AB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745AC-2E02-628A-2104-08D2AC8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63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ACC8-6027-18AD-A1CD-181997FF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CB532-A50B-6BCA-7109-27182060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40AF1-A214-E302-A0E0-73DF694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AD35-FBBD-0087-7230-8C41767B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C5E18-BC6E-40DE-1D43-C76C9A7B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3AD87-1FF9-3AE7-6453-93B0ED2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B9328-0CD7-E0ED-A8B9-B66A08B5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CDE49-CA07-DC81-8F03-A1A1C7C2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21D1A-21A2-C139-32C6-B7E1A9C2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8F981-EDFA-64D9-A15E-7407016F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44ADA-FCEA-4921-7E85-CA06160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0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24D1C-14CA-6E8A-BD8D-ACE93378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98015-BCC1-2312-32DA-E10E8225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DF268-DCF2-B43B-1BE4-904A05BE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E037EA-7C69-812C-F0E7-8A6C2DCFC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6DE422-1C4D-FD3A-BC86-B5B7569A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027533-3D02-1BB1-14BF-74CDC2C9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D55C03-D446-7C59-F421-BD76A196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D1F0B-2EC4-490E-C1EF-96279C2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1F74-B109-7946-5DFB-606549A3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CAAA7-EDF8-5489-96B1-FBE5570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DD0E58-F775-92BE-6925-A135264F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155CF8-70D6-0510-9069-4863B7B7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A92956-C64F-782A-16C1-D50AF093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59DFDA-0474-B5D5-5311-EEE3EB5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F00B10-40E5-D5E6-77C7-805DEAB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1F6B-7645-CDFA-9A97-3B8787B2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34EC2-56F9-6CE6-34D8-6B48BFC1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DA203D-971B-C2FE-2E1D-D9ADFD20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9F17E-265D-F555-BFCF-E345498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FCCFDE-ACA8-38B0-0596-78FA778A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03C22-7A11-ED8E-40DB-720AA4EE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ED9F-086D-C368-0983-97DD0A02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DE4D89-B115-EE24-710D-35F4E5AA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8148DF-4114-5C52-C55D-12B4457D5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0B85B-EA6A-0CA8-181A-68FF06D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3E80E-278C-B26E-39FB-252E25D2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DFBFA-B2F5-1E4A-2E09-F06DE540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AA074B-325B-1AA8-653D-15CB4962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42212-C25C-8B6A-EFFB-4D0B5001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09C56-F387-B57A-4E8D-121BBEF4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500E0-A413-4A07-AE94-6C973A7507CF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6F4D5-2B76-83DC-C382-F6ABEF703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3D7AA-F943-15E7-B3B7-DC9FFDF54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DA139-E718-488A-B4B5-2DC6F4859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s://hueini.grafana.net/public-dashboards/3980cb47b889435cb00d494502afb5c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5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0CA48A-E491-CBAF-D8BF-C2827C4B8814}"/>
              </a:ext>
            </a:extLst>
          </p:cNvPr>
          <p:cNvSpPr txBox="1">
            <a:spLocks/>
          </p:cNvSpPr>
          <p:nvPr/>
        </p:nvSpPr>
        <p:spPr>
          <a:xfrm>
            <a:off x="1162056" y="4497124"/>
            <a:ext cx="4731848" cy="638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pt-BR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Arquitetura</a:t>
            </a:r>
            <a: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Dados()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1A82B-6367-9229-0025-A28708DE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00" r="19340" b="3"/>
          <a:stretch/>
        </p:blipFill>
        <p:spPr>
          <a:xfrm>
            <a:off x="3057523" y="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EC67B54-D3EA-4F10-50B9-701F73E7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67" r="25820" b="1"/>
          <a:stretch/>
        </p:blipFill>
        <p:spPr>
          <a:xfrm>
            <a:off x="9305931" y="8955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B320DF-961F-71CF-6B9E-942FDBD51C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106" r="5" b="5"/>
          <a:stretch/>
        </p:blipFill>
        <p:spPr>
          <a:xfrm>
            <a:off x="28570" y="-19062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63CD698-1B17-0A0B-C2D6-B2807C2A68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75" r="16245" b="3"/>
          <a:stretch/>
        </p:blipFill>
        <p:spPr>
          <a:xfrm>
            <a:off x="6181727" y="1490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</p:spPr>
      </p:pic>
      <p:grpSp>
        <p:nvGrpSpPr>
          <p:cNvPr id="55" name="Group 47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FCF64BA0-E78F-521E-A276-1B0B3005A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128" y="4313807"/>
            <a:ext cx="1178498" cy="90491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81386A1-5933-6360-1C64-998369262E1A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6F4DF3-B701-0D4E-EC36-89BF31C6169A}"/>
              </a:ext>
            </a:extLst>
          </p:cNvPr>
          <p:cNvSpPr txBox="1">
            <a:spLocks/>
          </p:cNvSpPr>
          <p:nvPr/>
        </p:nvSpPr>
        <p:spPr>
          <a:xfrm>
            <a:off x="6504316" y="4286591"/>
            <a:ext cx="3497451" cy="62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7D96D-E644-86D8-2FDA-0ED919D9B9B0}"/>
              </a:ext>
            </a:extLst>
          </p:cNvPr>
          <p:cNvSpPr txBox="1">
            <a:spLocks/>
          </p:cNvSpPr>
          <p:nvPr/>
        </p:nvSpPr>
        <p:spPr>
          <a:xfrm>
            <a:off x="7953690" y="5487572"/>
            <a:ext cx="4505552" cy="1277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624101084 - Gabriel Feliciano</a:t>
            </a:r>
            <a:b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</a:b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624103345 - Iann Marcos Leles Santos</a:t>
            </a:r>
            <a:b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</a:b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624102462 - Hueini David de Paula</a:t>
            </a:r>
            <a:b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</a:b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623204799 – Anderson Ci Nunes</a:t>
            </a:r>
            <a:b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</a:b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623204671 - Bruno E Lopes</a:t>
            </a:r>
            <a:b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</a:br>
            <a:r>
              <a:rPr lang="pt-BR" sz="2000" b="1" dirty="0">
                <a:solidFill>
                  <a:schemeClr val="bg1"/>
                </a:solidFill>
                <a:latin typeface="JetBrainsMonoNL NF" panose="02000009000000000000" pitchFamily="50" charset="0"/>
                <a:ea typeface="JetBrainsMonoNL NF" panose="02000009000000000000" pitchFamily="50" charset="0"/>
                <a:cs typeface="JetBrainsMonoNL NF" panose="02000009000000000000" pitchFamily="50" charset="0"/>
              </a:rPr>
              <a:t>624101815 - Alberto Gabriel Oliveira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5B92371-2DD1-BC3A-B042-E92B7A7DBE01}"/>
              </a:ext>
            </a:extLst>
          </p:cNvPr>
          <p:cNvSpPr txBox="1">
            <a:spLocks/>
          </p:cNvSpPr>
          <p:nvPr/>
        </p:nvSpPr>
        <p:spPr>
          <a:xfrm>
            <a:off x="159027" y="5246372"/>
            <a:ext cx="7311448" cy="151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Sistema </a:t>
            </a:r>
            <a:r>
              <a:rPr lang="pt-BR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Inteligente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Integração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entre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Wikwi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, Python,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HiveMQ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InfluxDB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e Grafana; 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Da Coleta de Dados de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Sensores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IOT à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Monitoramento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800" b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Tempo Real.</a:t>
            </a:r>
          </a:p>
        </p:txBody>
      </p:sp>
    </p:spTree>
    <p:extLst>
      <p:ext uri="{BB962C8B-B14F-4D97-AF65-F5344CB8AC3E}">
        <p14:creationId xmlns:p14="http://schemas.microsoft.com/office/powerpoint/2010/main" val="35616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E82AEEF-5894-413E-B2E5-2D2CDFE0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8999C3-C509-407D-A138-6ABE94C72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9716" y="0"/>
            <a:ext cx="463848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81386A1-5933-6360-1C64-998369262E1A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6F4DF3-B701-0D4E-EC36-89BF31C6169A}"/>
              </a:ext>
            </a:extLst>
          </p:cNvPr>
          <p:cNvSpPr txBox="1">
            <a:spLocks/>
          </p:cNvSpPr>
          <p:nvPr/>
        </p:nvSpPr>
        <p:spPr>
          <a:xfrm>
            <a:off x="6504316" y="4286591"/>
            <a:ext cx="3497451" cy="62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0CA48A-E491-CBAF-D8BF-C2827C4B8814}"/>
              </a:ext>
            </a:extLst>
          </p:cNvPr>
          <p:cNvSpPr txBox="1">
            <a:spLocks/>
          </p:cNvSpPr>
          <p:nvPr/>
        </p:nvSpPr>
        <p:spPr>
          <a:xfrm>
            <a:off x="5471097" y="50754"/>
            <a:ext cx="2615890" cy="626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Estrutura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478364E-541B-3BDB-92AB-D2F34B05D6DF}"/>
              </a:ext>
            </a:extLst>
          </p:cNvPr>
          <p:cNvSpPr/>
          <p:nvPr/>
        </p:nvSpPr>
        <p:spPr>
          <a:xfrm>
            <a:off x="2395278" y="1986343"/>
            <a:ext cx="954156" cy="531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C5C233-81F0-7DC7-D333-E57C103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59" y="1103909"/>
            <a:ext cx="2327318" cy="20661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59C63E-D2D3-9DA3-B94C-549D3F88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38" y="1091431"/>
            <a:ext cx="1661408" cy="2017465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D80A177-DED4-6DA6-5870-9633444B54AB}"/>
              </a:ext>
            </a:extLst>
          </p:cNvPr>
          <p:cNvSpPr/>
          <p:nvPr/>
        </p:nvSpPr>
        <p:spPr>
          <a:xfrm>
            <a:off x="8796130" y="1917510"/>
            <a:ext cx="954156" cy="531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0811892-F7C8-22DD-D2CE-18D6C938F23A}"/>
              </a:ext>
            </a:extLst>
          </p:cNvPr>
          <p:cNvSpPr/>
          <p:nvPr/>
        </p:nvSpPr>
        <p:spPr>
          <a:xfrm>
            <a:off x="5673412" y="1930422"/>
            <a:ext cx="954156" cy="531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3B1133-D29A-0714-4879-1C70FFDB0FA8}"/>
              </a:ext>
            </a:extLst>
          </p:cNvPr>
          <p:cNvSpPr txBox="1">
            <a:spLocks/>
          </p:cNvSpPr>
          <p:nvPr/>
        </p:nvSpPr>
        <p:spPr>
          <a:xfrm>
            <a:off x="116867" y="3230743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Coleta de dados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sensors DHT22 e ESP32 para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Processamento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Conexao</a:t>
            </a: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4AA4E9A-F82C-8FDD-1935-2176A66805B2}"/>
              </a:ext>
            </a:extLst>
          </p:cNvPr>
          <p:cNvSpPr txBox="1">
            <a:spLocks/>
          </p:cNvSpPr>
          <p:nvPr/>
        </p:nvSpPr>
        <p:spPr>
          <a:xfrm>
            <a:off x="3349434" y="3251351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 Python (main.py) para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envio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dados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um ”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publicador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conectado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cluster da Hive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EB96F73-D8B2-8575-ADA8-5AF69D7E8CD4}"/>
              </a:ext>
            </a:extLst>
          </p:cNvPr>
          <p:cNvSpPr txBox="1">
            <a:spLocks/>
          </p:cNvSpPr>
          <p:nvPr/>
        </p:nvSpPr>
        <p:spPr>
          <a:xfrm>
            <a:off x="6666525" y="3272983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Hive MQ para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gerenciamento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comunicao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entre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Publicador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Clientes</a:t>
            </a: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760284-2569-89F2-F5B2-54BC8A835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00" y="1086692"/>
            <a:ext cx="1596103" cy="202694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2402EF0-CEAF-CCA5-15FA-5029ED68872F}"/>
              </a:ext>
            </a:extLst>
          </p:cNvPr>
          <p:cNvSpPr txBox="1">
            <a:spLocks/>
          </p:cNvSpPr>
          <p:nvPr/>
        </p:nvSpPr>
        <p:spPr>
          <a:xfrm>
            <a:off x="9613659" y="3319899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Subscriber,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codigo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pythom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com as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conexao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do Cluster MQTT 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InfluxDB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para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receber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dados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publicados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salvar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 banco de dados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InfluxDB</a:t>
            </a: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09DD58E-CF7A-D76A-0BE9-BCC1D0543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41" y="3973853"/>
            <a:ext cx="1523809" cy="19453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F5835F4-1F4A-A73B-56E1-1C530606E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96" y="1092365"/>
            <a:ext cx="1439038" cy="2016531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44103306-C39E-47C0-0A12-797C2C4FB9B0}"/>
              </a:ext>
            </a:extLst>
          </p:cNvPr>
          <p:cNvSpPr txBox="1">
            <a:spLocks/>
          </p:cNvSpPr>
          <p:nvPr/>
        </p:nvSpPr>
        <p:spPr>
          <a:xfrm>
            <a:off x="178272" y="6067342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InfluxDB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Armazenamento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Séries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Temporais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Nuvem</a:t>
            </a: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FD3C43EE-D54D-C8D9-5FAD-05E5A96F5730}"/>
              </a:ext>
            </a:extLst>
          </p:cNvPr>
          <p:cNvSpPr/>
          <p:nvPr/>
        </p:nvSpPr>
        <p:spPr>
          <a:xfrm>
            <a:off x="2302916" y="4804274"/>
            <a:ext cx="954156" cy="531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33FDC81-4C7E-177C-0621-CE5BFA678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201" y="3990324"/>
            <a:ext cx="1731545" cy="2077018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A3945101-437B-ACB8-CF6C-39320069F76C}"/>
              </a:ext>
            </a:extLst>
          </p:cNvPr>
          <p:cNvSpPr txBox="1">
            <a:spLocks/>
          </p:cNvSpPr>
          <p:nvPr/>
        </p:nvSpPr>
        <p:spPr>
          <a:xfrm>
            <a:off x="3349434" y="6067342"/>
            <a:ext cx="2323978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Conexao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do Grafana com o Banco de Dados Influx DB para Coleta de Dados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AAAC2ED5-3965-86A4-5C3B-D3069FF0FAA1}"/>
              </a:ext>
            </a:extLst>
          </p:cNvPr>
          <p:cNvSpPr/>
          <p:nvPr/>
        </p:nvSpPr>
        <p:spPr>
          <a:xfrm>
            <a:off x="5618922" y="4711956"/>
            <a:ext cx="954156" cy="531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5DBE9C2-E3BB-98D5-CEB4-6643A903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093" y="4080341"/>
            <a:ext cx="4788766" cy="2093489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27C8B61D-EB51-B4E4-D7A1-26BC45E4D201}"/>
              </a:ext>
            </a:extLst>
          </p:cNvPr>
          <p:cNvSpPr txBox="1">
            <a:spLocks/>
          </p:cNvSpPr>
          <p:nvPr/>
        </p:nvSpPr>
        <p:spPr>
          <a:xfrm>
            <a:off x="6735278" y="6180335"/>
            <a:ext cx="3589821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Monitoramento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dados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historicos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tempo real com Grafana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BB9037-49CB-41BC-CD5F-963601F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6900" y="15867"/>
            <a:ext cx="864197" cy="6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4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0CA48A-E491-CBAF-D8BF-C2827C4B8814}"/>
              </a:ext>
            </a:extLst>
          </p:cNvPr>
          <p:cNvSpPr txBox="1">
            <a:spLocks/>
          </p:cNvSpPr>
          <p:nvPr/>
        </p:nvSpPr>
        <p:spPr>
          <a:xfrm>
            <a:off x="941214" y="4230048"/>
            <a:ext cx="1646583" cy="62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Wikwi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3A4A47-BD79-A95D-B795-E048112A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93" r="14731" b="1"/>
          <a:stretch/>
        </p:blipFill>
        <p:spPr>
          <a:xfrm>
            <a:off x="8191482" y="-8224"/>
            <a:ext cx="400050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240F828-D903-26FD-7AD9-8526228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1" r="1" b="15117"/>
          <a:stretch/>
        </p:blipFill>
        <p:spPr>
          <a:xfrm>
            <a:off x="4191002" y="10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7D8D66B-1F78-CDCB-040B-DF4A8975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" b="28610"/>
          <a:stretch/>
        </p:blipFill>
        <p:spPr>
          <a:xfrm>
            <a:off x="0" y="-8224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grpSp>
        <p:nvGrpSpPr>
          <p:cNvPr id="61" name="Group 56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C8A8E3-6A11-EEEF-3FF5-25D6B2A3751A}"/>
              </a:ext>
            </a:extLst>
          </p:cNvPr>
          <p:cNvSpPr txBox="1"/>
          <p:nvPr/>
        </p:nvSpPr>
        <p:spPr>
          <a:xfrm>
            <a:off x="234882" y="5062407"/>
            <a:ext cx="11290852" cy="1727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Pontos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Importantes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ESP32 para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Processamento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Conexao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Wifi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DHT22 Coleta de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Temperatura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Humidade</a:t>
            </a:r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Importacao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Bibliotecas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(IOT) LIBRARY MENEGER,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pacotes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cada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sensor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especifico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integracoes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Client MQTT;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Integracao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com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Ambiente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Python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atraves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do MAIN.PY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dentro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do proprio </a:t>
            </a:r>
            <a:r>
              <a:rPr lang="en-US" sz="1600" dirty="0" err="1">
                <a:solidFill>
                  <a:schemeClr val="bg1">
                    <a:alpha val="80000"/>
                  </a:schemeClr>
                </a:solidFill>
              </a:rPr>
              <a:t>simulador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 WIKWI.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F64BA0-E78F-521E-A276-1B0B3005A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78" y="4199279"/>
            <a:ext cx="864197" cy="66358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81386A1-5933-6360-1C64-998369262E1A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6F4DF3-B701-0D4E-EC36-89BF31C6169A}"/>
              </a:ext>
            </a:extLst>
          </p:cNvPr>
          <p:cNvSpPr txBox="1">
            <a:spLocks/>
          </p:cNvSpPr>
          <p:nvPr/>
        </p:nvSpPr>
        <p:spPr>
          <a:xfrm>
            <a:off x="6504316" y="4286591"/>
            <a:ext cx="3497451" cy="62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73AE90-EA4A-4D2E-BF42-FD0BE916E4A2}"/>
              </a:ext>
            </a:extLst>
          </p:cNvPr>
          <p:cNvSpPr txBox="1">
            <a:spLocks/>
          </p:cNvSpPr>
          <p:nvPr/>
        </p:nvSpPr>
        <p:spPr>
          <a:xfrm>
            <a:off x="2896305" y="1834803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456AD4-4981-1165-14CA-DB135838B68B}"/>
              </a:ext>
            </a:extLst>
          </p:cNvPr>
          <p:cNvSpPr txBox="1"/>
          <p:nvPr/>
        </p:nvSpPr>
        <p:spPr>
          <a:xfrm>
            <a:off x="192156" y="4794408"/>
            <a:ext cx="9074426" cy="45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É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simulador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 IOT que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permite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conexão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dispositivos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 e a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troca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6">
                    <a:alpha val="80000"/>
                  </a:schemeClr>
                </a:solidFill>
              </a:rPr>
              <a:t>informações</a:t>
            </a:r>
            <a:r>
              <a:rPr lang="en-US" dirty="0">
                <a:solidFill>
                  <a:schemeClr val="accent6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CF64BA0-E78F-521E-A276-1B0B3005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" y="68205"/>
            <a:ext cx="1178498" cy="904918"/>
          </a:xfrm>
          <a:prstGeom prst="rect">
            <a:avLst/>
          </a:prstGeom>
        </p:spPr>
      </p:pic>
      <p:sp useBgFill="1">
        <p:nvSpPr>
          <p:cNvPr id="60" name="Rectangle 54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38B0BD1-9BA9-B60E-068D-565CFA96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59" y="28285"/>
            <a:ext cx="3094586" cy="347242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BF0CA48A-E491-CBAF-D8BF-C2827C4B8814}"/>
              </a:ext>
            </a:extLst>
          </p:cNvPr>
          <p:cNvSpPr txBox="1">
            <a:spLocks/>
          </p:cNvSpPr>
          <p:nvPr/>
        </p:nvSpPr>
        <p:spPr>
          <a:xfrm>
            <a:off x="996011" y="4223626"/>
            <a:ext cx="2124876" cy="626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dirty="0" err="1">
                <a:solidFill>
                  <a:schemeClr val="bg1"/>
                </a:solidFill>
              </a:rPr>
              <a:t>HiveMQ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F81386A1-5933-6360-1C64-998369262E1A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73AE90-EA4A-4D2E-BF42-FD0BE916E4A2}"/>
              </a:ext>
            </a:extLst>
          </p:cNvPr>
          <p:cNvSpPr txBox="1">
            <a:spLocks/>
          </p:cNvSpPr>
          <p:nvPr/>
        </p:nvSpPr>
        <p:spPr>
          <a:xfrm>
            <a:off x="2896305" y="1834803"/>
            <a:ext cx="2439050" cy="75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456AD4-4981-1165-14CA-DB135838B68B}"/>
              </a:ext>
            </a:extLst>
          </p:cNvPr>
          <p:cNvSpPr txBox="1"/>
          <p:nvPr/>
        </p:nvSpPr>
        <p:spPr>
          <a:xfrm>
            <a:off x="228978" y="4780804"/>
            <a:ext cx="11884825" cy="417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600" dirty="0">
                <a:solidFill>
                  <a:schemeClr val="accent6">
                    <a:alpha val="80000"/>
                  </a:schemeClr>
                </a:solidFill>
              </a:rPr>
              <a:t>É uma plataforma de mensageria MQTT que facilita a comunicação em tempo real entre dispositivos</a:t>
            </a:r>
            <a:r>
              <a:rPr lang="pt-BR" sz="1600" dirty="0">
                <a:solidFill>
                  <a:schemeClr val="accent6">
                    <a:lumMod val="75000"/>
                    <a:alpha val="80000"/>
                  </a:schemeClr>
                </a:solidFill>
              </a:rPr>
              <a:t>.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51C9283-4C94-3C88-4E47-6B5532B69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" y="31958"/>
            <a:ext cx="2599448" cy="343386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D24CDC1-5477-A714-3DC2-171CF5CB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8" y="4199279"/>
            <a:ext cx="864197" cy="6635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D96DE2A-39C3-9931-47CC-F983D5050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891" y="34959"/>
            <a:ext cx="2644151" cy="353231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027397-36EA-3DF8-7471-8514F94AE626}"/>
              </a:ext>
            </a:extLst>
          </p:cNvPr>
          <p:cNvSpPr txBox="1"/>
          <p:nvPr/>
        </p:nvSpPr>
        <p:spPr>
          <a:xfrm>
            <a:off x="228978" y="5254925"/>
            <a:ext cx="11728140" cy="139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Pontos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Importantes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>
                    <a:alpha val="80000"/>
                  </a:schemeClr>
                </a:solidFill>
              </a:rPr>
              <a:t>Configuracao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do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Publicador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Cliente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As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Bibliotecas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umqtt.simple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disponivel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WOKWI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nao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permite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comunicacao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TSL/SSL,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não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há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o PAHO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por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Exemplo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Ja o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Cliente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no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Colab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foi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usado</a:t>
            </a: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  o PAHO-MQTT com a porta 8883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771EC7-956B-378A-B2B1-1C9CFCFE3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8822" y="28284"/>
            <a:ext cx="3340032" cy="36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C84F051-F646-A8F1-56F9-F9316614DE82}"/>
              </a:ext>
            </a:extLst>
          </p:cNvPr>
          <p:cNvSpPr txBox="1">
            <a:spLocks/>
          </p:cNvSpPr>
          <p:nvPr/>
        </p:nvSpPr>
        <p:spPr>
          <a:xfrm>
            <a:off x="2977978" y="316570"/>
            <a:ext cx="3863749" cy="891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InfluxDB</a:t>
            </a:r>
            <a:r>
              <a:rPr lang="en-US" sz="3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A2D1386-3839-07DB-CEAC-3B6020EC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6741"/>
          <a:stretch/>
        </p:blipFill>
        <p:spPr>
          <a:xfrm>
            <a:off x="6423487" y="997353"/>
            <a:ext cx="2518114" cy="2518114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CA26EBD-446C-D3E7-0A2F-9E8A301F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887" r="3" b="5668"/>
          <a:stretch/>
        </p:blipFill>
        <p:spPr>
          <a:xfrm>
            <a:off x="9090426" y="86636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7F3C24D8-C6CC-5C5A-DE5E-8C95E510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28" r="22322"/>
          <a:stretch/>
        </p:blipFill>
        <p:spPr>
          <a:xfrm>
            <a:off x="7682545" y="3175909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F26306B-284F-F3A8-42E3-4B5FDC8AD2E3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D24CDC1-5477-A714-3DC2-171CF5CBC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077" y="450275"/>
            <a:ext cx="864197" cy="66358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842B2AC-BA84-9007-A7C2-C538943534AC}"/>
              </a:ext>
            </a:extLst>
          </p:cNvPr>
          <p:cNvSpPr txBox="1"/>
          <p:nvPr/>
        </p:nvSpPr>
        <p:spPr>
          <a:xfrm>
            <a:off x="2455245" y="1204697"/>
            <a:ext cx="3736735" cy="1452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600" dirty="0">
                <a:solidFill>
                  <a:schemeClr val="accent6">
                    <a:lumMod val="75000"/>
                    <a:alpha val="80000"/>
                  </a:schemeClr>
                </a:solidFill>
              </a:rPr>
              <a:t>É um Banco de Dados cloud otimizado para Séries Temporais e utilização de dados em tempo real.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86A001A-395A-976E-C6DB-474DE74DD219}"/>
              </a:ext>
            </a:extLst>
          </p:cNvPr>
          <p:cNvSpPr txBox="1"/>
          <p:nvPr/>
        </p:nvSpPr>
        <p:spPr>
          <a:xfrm>
            <a:off x="467918" y="2699535"/>
            <a:ext cx="4041538" cy="2361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Pontos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Importantes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Guarde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o Token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Tenha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Paciencia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com as Query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Saiba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Estrutura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ORG: Base de Dados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BUCKET: Database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MEASUREMENT :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Tabelas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4A7E407-775C-D27D-E886-1EA345164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50" y="5469246"/>
            <a:ext cx="6125430" cy="117173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72A234-9FA9-BB61-B7E1-2BB5BA30F08D}"/>
              </a:ext>
            </a:extLst>
          </p:cNvPr>
          <p:cNvSpPr txBox="1"/>
          <p:nvPr/>
        </p:nvSpPr>
        <p:spPr>
          <a:xfrm>
            <a:off x="386883" y="5102427"/>
            <a:ext cx="3454390" cy="388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Parametros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Conexao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: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C700CD00-DF3E-4660-A6EC-A18C3B7F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A3C2FE-EA4C-0AC5-31BE-E798094A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0371"/>
          <a:stretch/>
        </p:blipFill>
        <p:spPr>
          <a:xfrm>
            <a:off x="6" y="2"/>
            <a:ext cx="6000749" cy="3342653"/>
          </a:xfrm>
          <a:custGeom>
            <a:avLst/>
            <a:gdLst/>
            <a:ahLst/>
            <a:cxnLst/>
            <a:rect l="l" t="t" r="r" b="b"/>
            <a:pathLst>
              <a:path w="6000749" h="3342653">
                <a:moveTo>
                  <a:pt x="0" y="0"/>
                </a:moveTo>
                <a:lnTo>
                  <a:pt x="6000749" y="0"/>
                </a:lnTo>
                <a:lnTo>
                  <a:pt x="6000749" y="3198652"/>
                </a:lnTo>
                <a:lnTo>
                  <a:pt x="5572124" y="3171203"/>
                </a:lnTo>
                <a:lnTo>
                  <a:pt x="0" y="3342653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49A17F-CDC4-957D-F7C7-896CCAEE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54" r="1" b="1"/>
          <a:stretch/>
        </p:blipFill>
        <p:spPr>
          <a:xfrm>
            <a:off x="6191245" y="2"/>
            <a:ext cx="6000750" cy="3418853"/>
          </a:xfrm>
          <a:custGeom>
            <a:avLst/>
            <a:gdLst/>
            <a:ahLst/>
            <a:cxnLst/>
            <a:rect l="l" t="t" r="r" b="b"/>
            <a:pathLst>
              <a:path w="6000750" h="3418853">
                <a:moveTo>
                  <a:pt x="0" y="0"/>
                </a:moveTo>
                <a:lnTo>
                  <a:pt x="6000750" y="0"/>
                </a:lnTo>
                <a:lnTo>
                  <a:pt x="6000750" y="227978"/>
                </a:lnTo>
                <a:lnTo>
                  <a:pt x="6000750" y="2065168"/>
                </a:lnTo>
                <a:lnTo>
                  <a:pt x="6000750" y="3342653"/>
                </a:lnTo>
                <a:lnTo>
                  <a:pt x="3248025" y="3418853"/>
                </a:lnTo>
                <a:lnTo>
                  <a:pt x="0" y="3210852"/>
                </a:lnTo>
                <a:close/>
              </a:path>
            </a:pathLst>
          </a:cu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9AB5DBD-0A57-4DBC-B49F-205E268F1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1DE7FF6-DA62-40A9-8F5D-F82D3020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D38D133-BB29-4B7D-AFB2-7D132F45A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3F26306B-284F-F3A8-42E3-4B5FDC8AD2E3}"/>
              </a:ext>
            </a:extLst>
          </p:cNvPr>
          <p:cNvSpPr txBox="1">
            <a:spLocks/>
          </p:cNvSpPr>
          <p:nvPr/>
        </p:nvSpPr>
        <p:spPr>
          <a:xfrm>
            <a:off x="1676399" y="1466919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12205C-7E19-BD03-18AA-1ACC7B6A2B34}"/>
              </a:ext>
            </a:extLst>
          </p:cNvPr>
          <p:cNvSpPr txBox="1">
            <a:spLocks/>
          </p:cNvSpPr>
          <p:nvPr/>
        </p:nvSpPr>
        <p:spPr>
          <a:xfrm>
            <a:off x="868017" y="3598175"/>
            <a:ext cx="2809462" cy="6635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Grafana()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488EB9-1443-85DA-CCC1-B07132DE4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7" y="3604778"/>
            <a:ext cx="795666" cy="6109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9688FE-5C3A-D993-F42F-04590CF1E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315" y="5339414"/>
            <a:ext cx="5944430" cy="13146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7DDABF-3CF1-22A4-DD17-00F43341D12E}"/>
              </a:ext>
            </a:extLst>
          </p:cNvPr>
          <p:cNvSpPr txBox="1"/>
          <p:nvPr/>
        </p:nvSpPr>
        <p:spPr>
          <a:xfrm>
            <a:off x="228978" y="4694491"/>
            <a:ext cx="5759769" cy="6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Parâmetros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Conexão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E38259-FA40-513D-822E-C3FA5BD6E9BB}"/>
              </a:ext>
            </a:extLst>
          </p:cNvPr>
          <p:cNvSpPr txBox="1"/>
          <p:nvPr/>
        </p:nvSpPr>
        <p:spPr>
          <a:xfrm>
            <a:off x="5849862" y="4694490"/>
            <a:ext cx="4422500" cy="644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Queries de Consulta Flux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02AF0C-47C4-0A41-5C52-CB21C7702BF0}"/>
              </a:ext>
            </a:extLst>
          </p:cNvPr>
          <p:cNvSpPr txBox="1"/>
          <p:nvPr/>
        </p:nvSpPr>
        <p:spPr>
          <a:xfrm>
            <a:off x="3007486" y="3822090"/>
            <a:ext cx="9250815" cy="43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600" dirty="0">
                <a:solidFill>
                  <a:schemeClr val="accent6">
                    <a:lumMod val="75000"/>
                    <a:alpha val="80000"/>
                  </a:schemeClr>
                </a:solidFill>
              </a:rPr>
              <a:t>É uma Ferramenta de Visualização de Dados que permite a criação  de Painéis Dinâmicos.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A95877-3DF1-52CC-A6C9-0B103CC43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56" y="5235517"/>
            <a:ext cx="5268060" cy="3905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8265-567D-1DAB-82F3-A1E7192D2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677" y="5626097"/>
            <a:ext cx="4725059" cy="110505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574C234-2293-7EBC-E693-342AC71C5B35}"/>
              </a:ext>
            </a:extLst>
          </p:cNvPr>
          <p:cNvSpPr txBox="1"/>
          <p:nvPr/>
        </p:nvSpPr>
        <p:spPr>
          <a:xfrm>
            <a:off x="349677" y="4215736"/>
            <a:ext cx="903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https://hueini.grafana.net/public-dashboards/3980cb47b889435cb00d494502afb5c0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436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Rectangle 50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9" name="Freeform: Shape 50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0" name="Freeform: Shape 50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1" name="Freeform: Shape 3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B69B071-01CA-50BA-9D86-BFACE65A7EAA}"/>
              </a:ext>
            </a:extLst>
          </p:cNvPr>
          <p:cNvSpPr txBox="1">
            <a:spLocks/>
          </p:cNvSpPr>
          <p:nvPr/>
        </p:nvSpPr>
        <p:spPr>
          <a:xfrm>
            <a:off x="1363565" y="5418376"/>
            <a:ext cx="2441349" cy="103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Exit()</a:t>
            </a:r>
          </a:p>
        </p:txBody>
      </p:sp>
      <p:sp>
        <p:nvSpPr>
          <p:cNvPr id="692" name="Freeform: Shape 512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12FE404-6B43-881D-D26D-E1B9BE66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0" b="4"/>
          <a:stretch/>
        </p:blipFill>
        <p:spPr>
          <a:xfrm>
            <a:off x="6423487" y="929609"/>
            <a:ext cx="2518114" cy="2518114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590AAF9-B4C0-8098-716A-ED017B5C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99" b="3"/>
          <a:stretch/>
        </p:blipFill>
        <p:spPr>
          <a:xfrm>
            <a:off x="9090426" y="86636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sp>
        <p:nvSpPr>
          <p:cNvPr id="693" name="Freeform: Shape 51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4" name="Freeform: Shape 516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96" name="Freeform: Shape 5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5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5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5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5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EF488EB9-1443-85DA-CCC1-B07132DE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93" r="19420" b="-1"/>
          <a:stretch/>
        </p:blipFill>
        <p:spPr>
          <a:xfrm>
            <a:off x="329686" y="5370263"/>
            <a:ext cx="1146628" cy="114662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F26306B-284F-F3A8-42E3-4B5FDC8AD2E3}"/>
              </a:ext>
            </a:extLst>
          </p:cNvPr>
          <p:cNvSpPr txBox="1">
            <a:spLocks/>
          </p:cNvSpPr>
          <p:nvPr/>
        </p:nvSpPr>
        <p:spPr>
          <a:xfrm>
            <a:off x="1719142" y="1478647"/>
            <a:ext cx="7136110" cy="36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accent6">
                  <a:lumMod val="75000"/>
                </a:schemeClr>
              </a:solidFill>
              <a:latin typeface="JetBrainsMonoNL NF" panose="02000009000000000000" pitchFamily="50" charset="0"/>
              <a:ea typeface="JetBrainsMonoNL NF" panose="02000009000000000000" pitchFamily="50" charset="0"/>
              <a:cs typeface="JetBrainsMonoNL NF" panose="02000009000000000000" pitchFamily="50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E16DCAA-FD41-E1E2-5B4F-5E47EC939D14}"/>
              </a:ext>
            </a:extLst>
          </p:cNvPr>
          <p:cNvSpPr txBox="1">
            <a:spLocks/>
          </p:cNvSpPr>
          <p:nvPr/>
        </p:nvSpPr>
        <p:spPr>
          <a:xfrm>
            <a:off x="329686" y="3168437"/>
            <a:ext cx="7243407" cy="252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0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Obrigado</a:t>
            </a:r>
            <a:r>
              <a:rPr lang="en-US" sz="10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0769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396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JetBrainsMonoNL NF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Hueini David</dc:creator>
  <cp:lastModifiedBy>Hueini David</cp:lastModifiedBy>
  <cp:revision>4</cp:revision>
  <dcterms:created xsi:type="dcterms:W3CDTF">2024-08-26T13:54:48Z</dcterms:created>
  <dcterms:modified xsi:type="dcterms:W3CDTF">2024-08-27T00:08:29Z</dcterms:modified>
</cp:coreProperties>
</file>