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2" r:id="rId4"/>
    <p:sldId id="263" r:id="rId5"/>
    <p:sldId id="261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510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C005F3-CF45-486E-99C8-ED903097F4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327D3DC-49BF-85D2-2534-38611B75DC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9D28755-941D-85F2-9BDA-D5082A2F7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AE44A-5B18-4973-883E-F02C2B23CD50}" type="datetimeFigureOut">
              <a:rPr lang="pt-BR" smtClean="0"/>
              <a:t>23/07/2024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2BD7F79-F262-1C8D-ED81-9D837EA42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67E6154-489B-470B-F15A-A555F49C4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0310C-8F5A-4FDA-95DA-E7D777436F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406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29AFA3-133F-B3D6-C1A0-51C0034CC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216084A-A8F9-C83F-D510-D3DCA4FDA4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765D793-74B3-6413-A3C0-858699E2D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AE44A-5B18-4973-883E-F02C2B23CD50}" type="datetimeFigureOut">
              <a:rPr lang="pt-BR" smtClean="0"/>
              <a:t>23/07/2024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CE0EFB-9C03-4B8E-5423-ED3FBC773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58056AC-7116-BFF5-9CD1-0724B269B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0310C-8F5A-4FDA-95DA-E7D777436F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0929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087B8A2-8EFC-CB34-EA91-C47645AE46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7612448-F987-7A35-E2CE-CD18E0EC35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31B00C-EC1D-697F-4E1C-7AF8A517C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AE44A-5B18-4973-883E-F02C2B23CD50}" type="datetimeFigureOut">
              <a:rPr lang="pt-BR" smtClean="0"/>
              <a:t>23/07/2024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6B16454-A218-67B3-AC92-089E867CB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110C76F-B957-1301-65A4-AD33BE016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0310C-8F5A-4FDA-95DA-E7D777436F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2860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4904D8-387B-29BE-D83B-485AC91D5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E12B9F-F897-09AC-39AF-C6051333C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89F2BB6-D26D-8FD9-AA8C-348783F37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AE44A-5B18-4973-883E-F02C2B23CD50}" type="datetimeFigureOut">
              <a:rPr lang="pt-BR" smtClean="0"/>
              <a:t>23/07/2024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E599BF4-0223-09D1-A984-92A01181B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A09242E-C06A-AC44-23D8-BF2CE1D3C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0310C-8F5A-4FDA-95DA-E7D777436F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624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951BE5-E614-A019-5B0A-DEA2B8B8C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A822FC5-8CDE-049D-99E3-4C351F5F6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A8ED8E3-DDF3-FFE3-4371-FDD164A08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AE44A-5B18-4973-883E-F02C2B23CD50}" type="datetimeFigureOut">
              <a:rPr lang="pt-BR" smtClean="0"/>
              <a:t>23/07/2024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88022DD-DD78-2BEE-CAF9-D3650184F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60A0EF9-393C-CD17-2024-149CA3FE7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0310C-8F5A-4FDA-95DA-E7D777436F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6032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EE5C10-EFF5-BB24-62EE-E6EAC6956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64378C-2F72-7B40-D5A5-3B9BED558E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D8B0ED7-8972-8FC2-7ADC-46D9F3D19A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5207B18-D0EA-095F-808E-983CC9A3B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AE44A-5B18-4973-883E-F02C2B23CD50}" type="datetimeFigureOut">
              <a:rPr lang="pt-BR" smtClean="0"/>
              <a:t>23/07/2024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74D774A-EF0B-A384-0D6F-A01D19402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3A7153F-C7C4-2E6A-33F0-411A64103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0310C-8F5A-4FDA-95DA-E7D777436F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6876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01744D-F638-C4C4-7A60-F3DBC3969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D02C0F6-AFEA-F033-F25D-9129713E40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A8620B4-6473-D450-70E1-CDFA0CF29C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269D650-D9E7-B04E-B8AD-EC14B34AD1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AC58AA8-4D18-C9A9-1E22-B42CBE4A07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B17B823-6C52-E16C-C482-C7AACCD63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AE44A-5B18-4973-883E-F02C2B23CD50}" type="datetimeFigureOut">
              <a:rPr lang="pt-BR" smtClean="0"/>
              <a:t>23/07/2024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A54A3AA-AAE8-63DD-3A69-CA6249129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32977AB-C4E9-AD30-3191-05B9F96FA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0310C-8F5A-4FDA-95DA-E7D777436F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6502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EE8570-D3F8-C5BC-1102-9495DDCFE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2B09535-0D5B-4F7F-6A67-D6E2214AE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AE44A-5B18-4973-883E-F02C2B23CD50}" type="datetimeFigureOut">
              <a:rPr lang="pt-BR" smtClean="0"/>
              <a:t>23/07/2024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9F6759A-ECD5-E747-98D9-C3D912C85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F98DE4F-DBFF-3052-3768-FB7B76D41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0310C-8F5A-4FDA-95DA-E7D777436F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2335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897FFD9-F63C-DFA0-F922-673315EB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AE44A-5B18-4973-883E-F02C2B23CD50}" type="datetimeFigureOut">
              <a:rPr lang="pt-BR" smtClean="0"/>
              <a:t>23/07/2024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208C02B-41D0-9842-EA91-D0AD3A442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59D3E40-41BB-5622-2DF2-F165268F3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0310C-8F5A-4FDA-95DA-E7D777436F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6999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6E00AC-6413-BB18-38C8-05585F880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E8E01C-7F26-386E-1457-9CE102B6C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3D88C3A-1C35-1893-67F4-39AC2FF203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8111403-53E7-6182-6B9B-BA6350B41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AE44A-5B18-4973-883E-F02C2B23CD50}" type="datetimeFigureOut">
              <a:rPr lang="pt-BR" smtClean="0"/>
              <a:t>23/07/2024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A04DC2B-AC23-1815-858E-3387B30D3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46E6294-983A-EFCE-3228-D65357E77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0310C-8F5A-4FDA-95DA-E7D777436F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9285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5D9C5A-8AC3-1B5E-4DAD-8AD9970A0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F1EFD2D-E510-9231-AFC0-9F0784ED27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DB0A3C5-0EC9-D206-D05A-1326917EDD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F6A7FC2-63ED-18F6-AE56-5029E6CAF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AE44A-5B18-4973-883E-F02C2B23CD50}" type="datetimeFigureOut">
              <a:rPr lang="pt-BR" smtClean="0"/>
              <a:t>23/07/2024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80A5A12-B7E3-1FD1-1AAE-24CDF680B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7C2C9E5-92F9-8D30-BDB3-6CE1E9AA2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0310C-8F5A-4FDA-95DA-E7D777436F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0589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6D62FD4-FE30-A029-0888-D05079392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8B6D61D-71F9-CDF2-41D0-A45B4358D4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AB6FB14-E50D-9FF7-E7FA-A3E118954D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4AE44A-5B18-4973-883E-F02C2B23CD50}" type="datetimeFigureOut">
              <a:rPr lang="pt-BR" smtClean="0"/>
              <a:t>23/07/2024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16A48E8-2125-67FF-92E4-F1F2FF5600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FC5C829-0633-9780-DBA8-D1CC9426E9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90310C-8F5A-4FDA-95DA-E7D777436F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6657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9F0813F-99F7-2950-33D2-085EC7118541}"/>
              </a:ext>
            </a:extLst>
          </p:cNvPr>
          <p:cNvSpPr/>
          <p:nvPr/>
        </p:nvSpPr>
        <p:spPr>
          <a:xfrm>
            <a:off x="1338289" y="402256"/>
            <a:ext cx="2334091" cy="15811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Reviews </a:t>
            </a:r>
            <a:br>
              <a:rPr lang="pt-BR" dirty="0"/>
            </a:br>
            <a:r>
              <a:rPr lang="pt-BR" dirty="0"/>
              <a:t>” Yes” </a:t>
            </a:r>
            <a:r>
              <a:rPr lang="pt-BR" dirty="0" err="1"/>
              <a:t>or</a:t>
            </a:r>
            <a:r>
              <a:rPr lang="pt-BR" dirty="0"/>
              <a:t> ” No”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FDC960F-3802-E2E8-0A94-DAC7BD94A904}"/>
              </a:ext>
            </a:extLst>
          </p:cNvPr>
          <p:cNvSpPr/>
          <p:nvPr/>
        </p:nvSpPr>
        <p:spPr>
          <a:xfrm>
            <a:off x="176265" y="2679745"/>
            <a:ext cx="1704975" cy="15811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80%</a:t>
            </a:r>
            <a:br>
              <a:rPr lang="pt-BR" dirty="0"/>
            </a:br>
            <a:r>
              <a:rPr lang="pt-BR" dirty="0"/>
              <a:t>TRAIN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4926D71-0C77-130D-76B3-937D9E9B589E}"/>
              </a:ext>
            </a:extLst>
          </p:cNvPr>
          <p:cNvSpPr/>
          <p:nvPr/>
        </p:nvSpPr>
        <p:spPr>
          <a:xfrm>
            <a:off x="3352799" y="2679745"/>
            <a:ext cx="1704975" cy="15811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20%</a:t>
            </a:r>
            <a:br>
              <a:rPr lang="pt-BR" dirty="0"/>
            </a:br>
            <a:r>
              <a:rPr lang="pt-BR" dirty="0"/>
              <a:t>TEST</a:t>
            </a:r>
          </a:p>
        </p:txBody>
      </p:sp>
      <p:sp>
        <p:nvSpPr>
          <p:cNvPr id="7" name="Seta: para Baixo 6">
            <a:extLst>
              <a:ext uri="{FF2B5EF4-FFF2-40B4-BE49-F238E27FC236}">
                <a16:creationId xmlns:a16="http://schemas.microsoft.com/office/drawing/2014/main" id="{C696896D-918B-8F56-C64D-FBF832D080FB}"/>
              </a:ext>
            </a:extLst>
          </p:cNvPr>
          <p:cNvSpPr/>
          <p:nvPr/>
        </p:nvSpPr>
        <p:spPr>
          <a:xfrm rot="18840394">
            <a:off x="3479099" y="2104376"/>
            <a:ext cx="376517" cy="51098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: para Baixo 7">
            <a:extLst>
              <a:ext uri="{FF2B5EF4-FFF2-40B4-BE49-F238E27FC236}">
                <a16:creationId xmlns:a16="http://schemas.microsoft.com/office/drawing/2014/main" id="{C632F0B4-AE47-A558-39BD-B86C6A24D025}"/>
              </a:ext>
            </a:extLst>
          </p:cNvPr>
          <p:cNvSpPr/>
          <p:nvPr/>
        </p:nvSpPr>
        <p:spPr>
          <a:xfrm rot="2451926">
            <a:off x="1150031" y="2107859"/>
            <a:ext cx="376517" cy="51098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: para Baixo 8">
            <a:extLst>
              <a:ext uri="{FF2B5EF4-FFF2-40B4-BE49-F238E27FC236}">
                <a16:creationId xmlns:a16="http://schemas.microsoft.com/office/drawing/2014/main" id="{1B9CBEDE-F2FB-5050-36BC-08E94D7597A5}"/>
              </a:ext>
            </a:extLst>
          </p:cNvPr>
          <p:cNvSpPr/>
          <p:nvPr/>
        </p:nvSpPr>
        <p:spPr>
          <a:xfrm rot="16200000">
            <a:off x="5290168" y="3147088"/>
            <a:ext cx="376517" cy="56382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8489E76E-AC40-A93D-AC16-FC238A2A753B}"/>
              </a:ext>
            </a:extLst>
          </p:cNvPr>
          <p:cNvSpPr/>
          <p:nvPr/>
        </p:nvSpPr>
        <p:spPr>
          <a:xfrm>
            <a:off x="6096000" y="797859"/>
            <a:ext cx="5369859" cy="49742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0D466CD-722E-FA32-BF61-E1FC8E7D29C1}"/>
              </a:ext>
            </a:extLst>
          </p:cNvPr>
          <p:cNvSpPr txBox="1"/>
          <p:nvPr/>
        </p:nvSpPr>
        <p:spPr>
          <a:xfrm>
            <a:off x="7812744" y="949041"/>
            <a:ext cx="1949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2C2C2C"/>
                </a:solidFill>
                <a:highlight>
                  <a:srgbClr val="FFFFFF"/>
                </a:highlight>
                <a:latin typeface="Amazon Ember"/>
              </a:rPr>
              <a:t>Dos 20% Testados</a:t>
            </a:r>
            <a:endParaRPr lang="pt-BR" b="0" i="0" dirty="0">
              <a:solidFill>
                <a:srgbClr val="2C2C2C"/>
              </a:solidFill>
              <a:effectLst/>
              <a:highlight>
                <a:srgbClr val="FFFFFF"/>
              </a:highlight>
              <a:latin typeface="Amazon Ember"/>
            </a:endParaRPr>
          </a:p>
        </p:txBody>
      </p:sp>
      <p:sp>
        <p:nvSpPr>
          <p:cNvPr id="12" name="Retângulo: Biselado 11">
            <a:extLst>
              <a:ext uri="{FF2B5EF4-FFF2-40B4-BE49-F238E27FC236}">
                <a16:creationId xmlns:a16="http://schemas.microsoft.com/office/drawing/2014/main" id="{8AE10C5D-C7AD-F7CF-B1A4-351034092E62}"/>
              </a:ext>
            </a:extLst>
          </p:cNvPr>
          <p:cNvSpPr/>
          <p:nvPr/>
        </p:nvSpPr>
        <p:spPr>
          <a:xfrm>
            <a:off x="6329414" y="2493798"/>
            <a:ext cx="2281186" cy="2992601"/>
          </a:xfrm>
          <a:prstGeom prst="beve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pt-BR" dirty="0">
                <a:solidFill>
                  <a:srgbClr val="2C2C2C"/>
                </a:solidFill>
                <a:highlight>
                  <a:srgbClr val="FFFFFF"/>
                </a:highlight>
                <a:latin typeface="Amazon Ember"/>
              </a:rPr>
              <a:t>   </a:t>
            </a:r>
            <a:endParaRPr lang="pt-BR" b="0" i="0" dirty="0">
              <a:solidFill>
                <a:srgbClr val="2C2C2C"/>
              </a:solidFill>
              <a:effectLst/>
              <a:highlight>
                <a:srgbClr val="FFFFFF"/>
              </a:highlight>
              <a:latin typeface="Amazon Ember"/>
            </a:endParaRPr>
          </a:p>
          <a:p>
            <a:pPr algn="l"/>
            <a:endParaRPr lang="pt-BR" dirty="0">
              <a:solidFill>
                <a:srgbClr val="2C2C2C"/>
              </a:solidFill>
              <a:highlight>
                <a:srgbClr val="FFFFFF"/>
              </a:highlight>
              <a:latin typeface="Amazon Ember"/>
            </a:endParaRPr>
          </a:p>
          <a:p>
            <a:pPr algn="l"/>
            <a:endParaRPr lang="pt-BR" b="0" i="0" dirty="0">
              <a:solidFill>
                <a:srgbClr val="2C2C2C"/>
              </a:solidFill>
              <a:effectLst/>
              <a:highlight>
                <a:srgbClr val="FFFFFF"/>
              </a:highlight>
              <a:latin typeface="Amazon Ember"/>
            </a:endParaRPr>
          </a:p>
          <a:p>
            <a:pPr algn="l"/>
            <a:endParaRPr lang="pt-BR" dirty="0">
              <a:solidFill>
                <a:srgbClr val="2C2C2C"/>
              </a:solidFill>
              <a:highlight>
                <a:srgbClr val="FFFFFF"/>
              </a:highlight>
              <a:latin typeface="Amazon Ember"/>
            </a:endParaRPr>
          </a:p>
          <a:p>
            <a:pPr algn="l"/>
            <a:endParaRPr lang="pt-BR" b="0" i="0" dirty="0">
              <a:solidFill>
                <a:srgbClr val="2C2C2C"/>
              </a:solidFill>
              <a:effectLst/>
              <a:highlight>
                <a:srgbClr val="FFFFFF"/>
              </a:highlight>
              <a:latin typeface="Amazon Ember"/>
            </a:endParaRPr>
          </a:p>
          <a:p>
            <a:pPr algn="l"/>
            <a:endParaRPr lang="pt-BR" dirty="0">
              <a:solidFill>
                <a:srgbClr val="2C2C2C"/>
              </a:solidFill>
              <a:highlight>
                <a:srgbClr val="FFFFFF"/>
              </a:highlight>
              <a:latin typeface="Amazon Ember"/>
            </a:endParaRPr>
          </a:p>
          <a:p>
            <a:pPr algn="l"/>
            <a:endParaRPr lang="pt-BR" b="0" i="0" dirty="0">
              <a:solidFill>
                <a:srgbClr val="2C2C2C"/>
              </a:solidFill>
              <a:effectLst/>
              <a:highlight>
                <a:srgbClr val="FFFFFF"/>
              </a:highlight>
              <a:latin typeface="Amazon Ember"/>
            </a:endParaRP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F1C05CB-CCE7-7104-8138-07CAAA575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7036" y="1318373"/>
            <a:ext cx="4833833" cy="1068969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B6FEFBE3-E5D9-5115-89E0-6852EFF240F1}"/>
              </a:ext>
            </a:extLst>
          </p:cNvPr>
          <p:cNvSpPr txBox="1"/>
          <p:nvPr/>
        </p:nvSpPr>
        <p:spPr>
          <a:xfrm>
            <a:off x="6630670" y="2861589"/>
            <a:ext cx="17931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0" i="0" dirty="0">
                <a:solidFill>
                  <a:schemeClr val="bg1"/>
                </a:solidFill>
                <a:effectLst/>
                <a:latin typeface="Amazon Ember"/>
              </a:rPr>
              <a:t>YES 96.933% </a:t>
            </a:r>
            <a:br>
              <a:rPr lang="pt-BR" b="0" i="0" dirty="0">
                <a:solidFill>
                  <a:schemeClr val="bg1"/>
                </a:solidFill>
                <a:effectLst/>
                <a:latin typeface="Amazon Ember"/>
              </a:rPr>
            </a:br>
            <a:br>
              <a:rPr lang="pt-BR" b="0" i="0" dirty="0">
                <a:solidFill>
                  <a:schemeClr val="bg1"/>
                </a:solidFill>
                <a:effectLst/>
                <a:latin typeface="Amazon Ember"/>
              </a:rPr>
            </a:br>
            <a:r>
              <a:rPr lang="pt-BR" b="1" i="0" dirty="0">
                <a:solidFill>
                  <a:schemeClr val="bg1"/>
                </a:solidFill>
                <a:effectLst/>
                <a:latin typeface="Amazon Ember"/>
              </a:rPr>
              <a:t> ou sej</a:t>
            </a:r>
            <a:r>
              <a:rPr lang="pt-BR" b="1" dirty="0">
                <a:solidFill>
                  <a:schemeClr val="bg1"/>
                </a:solidFill>
                <a:latin typeface="Amazon Ember"/>
              </a:rPr>
              <a:t>a, dos 20% de teste que eram SIM o modelo acertou 96.93%</a:t>
            </a:r>
            <a:endParaRPr lang="pt-BR" b="0" i="0" dirty="0">
              <a:solidFill>
                <a:schemeClr val="bg1"/>
              </a:solidFill>
              <a:effectLst/>
              <a:highlight>
                <a:srgbClr val="FFFFFF"/>
              </a:highlight>
              <a:latin typeface="Amazon Ember"/>
            </a:endParaRPr>
          </a:p>
        </p:txBody>
      </p:sp>
      <p:sp>
        <p:nvSpPr>
          <p:cNvPr id="17" name="Retângulo: Biselado 16">
            <a:extLst>
              <a:ext uri="{FF2B5EF4-FFF2-40B4-BE49-F238E27FC236}">
                <a16:creationId xmlns:a16="http://schemas.microsoft.com/office/drawing/2014/main" id="{F38DD7BD-63D6-356D-AAA4-CF95ACEC2B29}"/>
              </a:ext>
            </a:extLst>
          </p:cNvPr>
          <p:cNvSpPr/>
          <p:nvPr/>
        </p:nvSpPr>
        <p:spPr>
          <a:xfrm>
            <a:off x="8844014" y="2493798"/>
            <a:ext cx="2266855" cy="2992601"/>
          </a:xfrm>
          <a:prstGeom prst="beve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pt-BR" dirty="0">
                <a:solidFill>
                  <a:srgbClr val="2C2C2C"/>
                </a:solidFill>
                <a:highlight>
                  <a:srgbClr val="FFFFFF"/>
                </a:highlight>
                <a:latin typeface="Amazon Ember"/>
              </a:rPr>
              <a:t>   </a:t>
            </a:r>
            <a:endParaRPr lang="pt-BR" b="0" i="0" dirty="0">
              <a:solidFill>
                <a:srgbClr val="2C2C2C"/>
              </a:solidFill>
              <a:effectLst/>
              <a:highlight>
                <a:srgbClr val="FFFFFF"/>
              </a:highlight>
              <a:latin typeface="Amazon Ember"/>
            </a:endParaRPr>
          </a:p>
          <a:p>
            <a:pPr algn="l"/>
            <a:endParaRPr lang="pt-BR" dirty="0">
              <a:solidFill>
                <a:srgbClr val="2C2C2C"/>
              </a:solidFill>
              <a:highlight>
                <a:srgbClr val="FFFFFF"/>
              </a:highlight>
              <a:latin typeface="Amazon Ember"/>
            </a:endParaRPr>
          </a:p>
          <a:p>
            <a:pPr algn="l"/>
            <a:endParaRPr lang="pt-BR" b="0" i="0" dirty="0">
              <a:solidFill>
                <a:srgbClr val="2C2C2C"/>
              </a:solidFill>
              <a:effectLst/>
              <a:highlight>
                <a:srgbClr val="FFFFFF"/>
              </a:highlight>
              <a:latin typeface="Amazon Ember"/>
            </a:endParaRPr>
          </a:p>
          <a:p>
            <a:pPr algn="l"/>
            <a:endParaRPr lang="pt-BR" dirty="0">
              <a:solidFill>
                <a:srgbClr val="2C2C2C"/>
              </a:solidFill>
              <a:highlight>
                <a:srgbClr val="FFFFFF"/>
              </a:highlight>
              <a:latin typeface="Amazon Ember"/>
            </a:endParaRPr>
          </a:p>
          <a:p>
            <a:pPr algn="l"/>
            <a:endParaRPr lang="pt-BR" b="0" i="0" dirty="0">
              <a:solidFill>
                <a:srgbClr val="2C2C2C"/>
              </a:solidFill>
              <a:effectLst/>
              <a:highlight>
                <a:srgbClr val="FFFFFF"/>
              </a:highlight>
              <a:latin typeface="Amazon Ember"/>
            </a:endParaRPr>
          </a:p>
          <a:p>
            <a:pPr algn="l"/>
            <a:endParaRPr lang="pt-BR" dirty="0">
              <a:solidFill>
                <a:srgbClr val="2C2C2C"/>
              </a:solidFill>
              <a:highlight>
                <a:srgbClr val="FFFFFF"/>
              </a:highlight>
              <a:latin typeface="Amazon Ember"/>
            </a:endParaRPr>
          </a:p>
          <a:p>
            <a:pPr algn="l"/>
            <a:endParaRPr lang="pt-BR" b="0" i="0" dirty="0">
              <a:solidFill>
                <a:srgbClr val="2C2C2C"/>
              </a:solidFill>
              <a:effectLst/>
              <a:highlight>
                <a:srgbClr val="FFFFFF"/>
              </a:highlight>
              <a:latin typeface="Amazon Ember"/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04327B73-4EA9-FFB8-0E79-3A9BA8F93E34}"/>
              </a:ext>
            </a:extLst>
          </p:cNvPr>
          <p:cNvSpPr txBox="1"/>
          <p:nvPr/>
        </p:nvSpPr>
        <p:spPr>
          <a:xfrm>
            <a:off x="9148709" y="2861588"/>
            <a:ext cx="17931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0" i="0" dirty="0">
                <a:solidFill>
                  <a:schemeClr val="bg1"/>
                </a:solidFill>
                <a:effectLst/>
                <a:latin typeface="Amazon Ember"/>
              </a:rPr>
              <a:t>No</a:t>
            </a:r>
            <a:r>
              <a:rPr lang="pt-BR" dirty="0">
                <a:solidFill>
                  <a:schemeClr val="bg1"/>
                </a:solidFill>
                <a:latin typeface="Amazon Ember"/>
              </a:rPr>
              <a:t> </a:t>
            </a:r>
            <a:r>
              <a:rPr lang="pt-BR" b="0" i="0" dirty="0">
                <a:solidFill>
                  <a:schemeClr val="bg1"/>
                </a:solidFill>
                <a:effectLst/>
                <a:latin typeface="Amazon Ember"/>
              </a:rPr>
              <a:t>90.733% </a:t>
            </a:r>
            <a:br>
              <a:rPr lang="pt-BR" b="0" i="0" dirty="0">
                <a:solidFill>
                  <a:schemeClr val="bg1"/>
                </a:solidFill>
                <a:effectLst/>
                <a:latin typeface="Amazon Ember"/>
              </a:rPr>
            </a:br>
            <a:br>
              <a:rPr lang="pt-BR" b="0" i="0" dirty="0">
                <a:solidFill>
                  <a:schemeClr val="bg1"/>
                </a:solidFill>
                <a:effectLst/>
                <a:latin typeface="Amazon Ember"/>
              </a:rPr>
            </a:br>
            <a:r>
              <a:rPr lang="pt-BR" b="1" i="0" dirty="0">
                <a:solidFill>
                  <a:schemeClr val="bg1"/>
                </a:solidFill>
                <a:effectLst/>
                <a:latin typeface="Amazon Ember"/>
              </a:rPr>
              <a:t> ou sej</a:t>
            </a:r>
            <a:r>
              <a:rPr lang="pt-BR" b="1" dirty="0">
                <a:solidFill>
                  <a:schemeClr val="bg1"/>
                </a:solidFill>
                <a:latin typeface="Amazon Ember"/>
              </a:rPr>
              <a:t>a, dos 20% de teste que eram NAO o modelo acertou 90,73%</a:t>
            </a:r>
            <a:endParaRPr lang="pt-BR" b="0" i="0" dirty="0">
              <a:solidFill>
                <a:schemeClr val="bg1"/>
              </a:solidFill>
              <a:effectLst/>
              <a:highlight>
                <a:srgbClr val="FFFFFF"/>
              </a:highlight>
              <a:latin typeface="Amazon Ember"/>
            </a:endParaRPr>
          </a:p>
        </p:txBody>
      </p:sp>
    </p:spTree>
    <p:extLst>
      <p:ext uri="{BB962C8B-B14F-4D97-AF65-F5344CB8AC3E}">
        <p14:creationId xmlns:p14="http://schemas.microsoft.com/office/powerpoint/2010/main" val="836566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m 18">
            <a:extLst>
              <a:ext uri="{FF2B5EF4-FFF2-40B4-BE49-F238E27FC236}">
                <a16:creationId xmlns:a16="http://schemas.microsoft.com/office/drawing/2014/main" id="{38DC6CF0-3037-C3BE-2E36-C1BFAF527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428" y="0"/>
            <a:ext cx="100511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402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aixaDeTexto 12">
            <a:extLst>
              <a:ext uri="{FF2B5EF4-FFF2-40B4-BE49-F238E27FC236}">
                <a16:creationId xmlns:a16="http://schemas.microsoft.com/office/drawing/2014/main" id="{4E7EBF9D-E1BF-311B-5CA2-3510A76FEBE5}"/>
              </a:ext>
            </a:extLst>
          </p:cNvPr>
          <p:cNvSpPr txBox="1"/>
          <p:nvPr/>
        </p:nvSpPr>
        <p:spPr>
          <a:xfrm>
            <a:off x="1268737" y="2957710"/>
            <a:ext cx="1187777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/>
              <a:t>Recall (Sensibilidade): </a:t>
            </a:r>
            <a:r>
              <a:rPr lang="pt-BR" sz="2000" dirty="0"/>
              <a:t>Capacidade do modelo de identificar todos os valores reais.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/>
              <a:t>Precisão: </a:t>
            </a:r>
            <a:r>
              <a:rPr lang="pt-BR" sz="2000" dirty="0"/>
              <a:t>Capacidade das previsões do modelo estarem corretas.</a:t>
            </a:r>
            <a:endParaRPr lang="pt-BR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/>
              <a:t>Acurácia: </a:t>
            </a:r>
            <a:r>
              <a:rPr lang="pt-BR" sz="2000" dirty="0"/>
              <a:t>Proporção de previsões corretas tanto para SIM como para NAO</a:t>
            </a:r>
            <a:endParaRPr lang="pt-BR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/>
              <a:t>F1-Score:</a:t>
            </a:r>
            <a:r>
              <a:rPr lang="pt-BR" sz="2000" dirty="0"/>
              <a:t> Média harmônica entre Recall(Sensibilidade) e Precisão.</a:t>
            </a:r>
          </a:p>
          <a:p>
            <a:endParaRPr lang="pt-BR" sz="2000" dirty="0"/>
          </a:p>
          <a:p>
            <a:pPr algn="ctr"/>
            <a:endParaRPr lang="pt-BR" sz="2000" b="0" i="0" dirty="0">
              <a:solidFill>
                <a:srgbClr val="2C2C2C"/>
              </a:solidFill>
              <a:effectLst/>
              <a:highlight>
                <a:srgbClr val="FFFFFF"/>
              </a:highlight>
              <a:latin typeface="Amazon Ember"/>
            </a:endParaRPr>
          </a:p>
          <a:p>
            <a:pPr algn="ctr"/>
            <a:endParaRPr lang="pt-BR" sz="2000" b="0" i="0" dirty="0">
              <a:solidFill>
                <a:srgbClr val="2C2C2C"/>
              </a:solidFill>
              <a:effectLst/>
              <a:highlight>
                <a:srgbClr val="FFFFFF"/>
              </a:highlight>
              <a:latin typeface="Amazon Ember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DF1CCE6-BF84-1CE8-6E37-B94E52929CCE}"/>
              </a:ext>
            </a:extLst>
          </p:cNvPr>
          <p:cNvSpPr txBox="1"/>
          <p:nvPr/>
        </p:nvSpPr>
        <p:spPr>
          <a:xfrm>
            <a:off x="2935603" y="96140"/>
            <a:ext cx="63207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rgbClr val="2C2C2C"/>
                </a:solidFill>
                <a:highlight>
                  <a:srgbClr val="FFFFFF"/>
                </a:highlight>
                <a:latin typeface="Amazon Ember"/>
              </a:rPr>
              <a:t>Métricas</a:t>
            </a:r>
            <a:endParaRPr lang="pt-BR" sz="4400" b="0" i="0" dirty="0">
              <a:solidFill>
                <a:srgbClr val="2C2C2C"/>
              </a:solidFill>
              <a:effectLst/>
              <a:highlight>
                <a:srgbClr val="FFFFFF"/>
              </a:highlight>
              <a:latin typeface="Amazon Ember"/>
            </a:endParaRP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65AAAA5B-EA34-6A4D-2FCD-8DA9B0DA2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1066"/>
            <a:ext cx="12192000" cy="662455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3F4F409F-E3C7-87BF-AEE7-B8D3518AF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" y="1653521"/>
            <a:ext cx="12192000" cy="662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736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D19534E7-2855-4BC6-A0A2-10A09658276A}"/>
              </a:ext>
            </a:extLst>
          </p:cNvPr>
          <p:cNvSpPr txBox="1"/>
          <p:nvPr/>
        </p:nvSpPr>
        <p:spPr>
          <a:xfrm>
            <a:off x="2935603" y="96140"/>
            <a:ext cx="63207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0" i="0" dirty="0">
                <a:solidFill>
                  <a:srgbClr val="2C2C2C"/>
                </a:solidFill>
                <a:effectLst/>
                <a:highlight>
                  <a:srgbClr val="FFFFFF"/>
                </a:highlight>
                <a:latin typeface="Amazon Ember"/>
              </a:rPr>
              <a:t>Matriz de Confusão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AF3EAD3-38D3-BF7E-2DA0-60F65C901D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8112"/>
            <a:ext cx="12192000" cy="5181776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27B151DE-3A6E-6465-73BF-544A7240B7A6}"/>
              </a:ext>
            </a:extLst>
          </p:cNvPr>
          <p:cNvSpPr txBox="1"/>
          <p:nvPr/>
        </p:nvSpPr>
        <p:spPr>
          <a:xfrm>
            <a:off x="205297" y="1515639"/>
            <a:ext cx="1423336" cy="41549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050" dirty="0">
                <a:solidFill>
                  <a:srgbClr val="FF0000"/>
                </a:solidFill>
                <a:latin typeface="Amazon Ember"/>
              </a:rPr>
              <a:t>Avaliação Cliente - Sim</a:t>
            </a:r>
            <a:br>
              <a:rPr lang="pt-BR" sz="1050" dirty="0">
                <a:solidFill>
                  <a:srgbClr val="FF0000"/>
                </a:solidFill>
                <a:latin typeface="Amazon Ember"/>
              </a:rPr>
            </a:br>
            <a:r>
              <a:rPr lang="pt-BR" sz="1050" dirty="0">
                <a:solidFill>
                  <a:srgbClr val="FF0000"/>
                </a:solidFill>
                <a:latin typeface="Amazon Ember"/>
              </a:rPr>
              <a:t>Modelo Previu     - Sim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D0DE393-142F-EDA7-FD1D-7C44C4F314B3}"/>
              </a:ext>
            </a:extLst>
          </p:cNvPr>
          <p:cNvSpPr txBox="1"/>
          <p:nvPr/>
        </p:nvSpPr>
        <p:spPr>
          <a:xfrm>
            <a:off x="10690935" y="1500531"/>
            <a:ext cx="1423336" cy="41549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pt-BR"/>
            </a:defPPr>
            <a:lvl1pPr>
              <a:defRPr sz="1050">
                <a:solidFill>
                  <a:srgbClr val="FF0000"/>
                </a:solidFill>
                <a:latin typeface="Amazon Ember"/>
              </a:defRPr>
            </a:lvl1pPr>
          </a:lstStyle>
          <a:p>
            <a:r>
              <a:rPr lang="pt-BR" dirty="0"/>
              <a:t>Avaliação Cliente - Sim</a:t>
            </a:r>
            <a:br>
              <a:rPr lang="pt-BR" dirty="0"/>
            </a:br>
            <a:r>
              <a:rPr lang="pt-BR" dirty="0"/>
              <a:t>Modelo Previu     - Não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3779FFF-5B6E-951F-4D8C-B08FBF42B1AE}"/>
              </a:ext>
            </a:extLst>
          </p:cNvPr>
          <p:cNvSpPr txBox="1"/>
          <p:nvPr/>
        </p:nvSpPr>
        <p:spPr>
          <a:xfrm>
            <a:off x="127568" y="5300347"/>
            <a:ext cx="1578793" cy="41549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pt-BR"/>
            </a:defPPr>
            <a:lvl1pPr>
              <a:defRPr sz="1050">
                <a:solidFill>
                  <a:srgbClr val="FF0000"/>
                </a:solidFill>
                <a:latin typeface="Amazon Ember"/>
              </a:defRPr>
            </a:lvl1pPr>
          </a:lstStyle>
          <a:p>
            <a:r>
              <a:rPr lang="pt-BR" dirty="0"/>
              <a:t>Avaliação Cliente - Não</a:t>
            </a:r>
            <a:br>
              <a:rPr lang="pt-BR" dirty="0"/>
            </a:br>
            <a:r>
              <a:rPr lang="pt-BR" dirty="0"/>
              <a:t>Modelo Previu     - Sim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A85A143-9E81-64E5-69C9-F1C278871D37}"/>
              </a:ext>
            </a:extLst>
          </p:cNvPr>
          <p:cNvSpPr txBox="1"/>
          <p:nvPr/>
        </p:nvSpPr>
        <p:spPr>
          <a:xfrm>
            <a:off x="10613206" y="5285531"/>
            <a:ext cx="1578794" cy="41549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pt-BR"/>
            </a:defPPr>
            <a:lvl1pPr>
              <a:defRPr sz="1050">
                <a:solidFill>
                  <a:srgbClr val="FF0000"/>
                </a:solidFill>
                <a:latin typeface="Amazon Ember"/>
              </a:defRPr>
            </a:lvl1pPr>
          </a:lstStyle>
          <a:p>
            <a:r>
              <a:rPr lang="pt-BR" dirty="0"/>
              <a:t>Avaliação Cliente - Não</a:t>
            </a:r>
            <a:br>
              <a:rPr lang="pt-BR" dirty="0"/>
            </a:br>
            <a:r>
              <a:rPr lang="pt-BR" dirty="0"/>
              <a:t>Modelo Previu     - Não</a:t>
            </a:r>
          </a:p>
        </p:txBody>
      </p:sp>
    </p:spTree>
    <p:extLst>
      <p:ext uri="{BB962C8B-B14F-4D97-AF65-F5344CB8AC3E}">
        <p14:creationId xmlns:p14="http://schemas.microsoft.com/office/powerpoint/2010/main" val="1392161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F0777B94-B55E-96B9-AEBB-76837B2AD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9501"/>
            <a:ext cx="12192000" cy="5918997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404FA8AA-DFE5-5A87-E96E-CD854EBB35E0}"/>
              </a:ext>
            </a:extLst>
          </p:cNvPr>
          <p:cNvSpPr txBox="1"/>
          <p:nvPr/>
        </p:nvSpPr>
        <p:spPr>
          <a:xfrm>
            <a:off x="2558415" y="-38331"/>
            <a:ext cx="63207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0" i="0" dirty="0">
                <a:solidFill>
                  <a:srgbClr val="2C2C2C"/>
                </a:solidFill>
                <a:effectLst/>
                <a:highlight>
                  <a:srgbClr val="FFFFFF"/>
                </a:highlight>
                <a:latin typeface="Amazon Ember"/>
              </a:rPr>
              <a:t>Matriz de Confusão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47E59BC-C6A6-CE02-0DBB-B14638318D6A}"/>
              </a:ext>
            </a:extLst>
          </p:cNvPr>
          <p:cNvSpPr txBox="1"/>
          <p:nvPr/>
        </p:nvSpPr>
        <p:spPr>
          <a:xfrm>
            <a:off x="141513" y="2070870"/>
            <a:ext cx="1423336" cy="41549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050" dirty="0">
                <a:solidFill>
                  <a:srgbClr val="FF0000"/>
                </a:solidFill>
                <a:latin typeface="Amazon Ember"/>
              </a:rPr>
              <a:t>Avaliação Cliente - Sim</a:t>
            </a:r>
            <a:br>
              <a:rPr lang="pt-BR" sz="1050" dirty="0">
                <a:solidFill>
                  <a:srgbClr val="FF0000"/>
                </a:solidFill>
                <a:latin typeface="Amazon Ember"/>
              </a:rPr>
            </a:br>
            <a:r>
              <a:rPr lang="pt-BR" sz="1050" dirty="0">
                <a:solidFill>
                  <a:srgbClr val="FF0000"/>
                </a:solidFill>
                <a:latin typeface="Amazon Ember"/>
              </a:rPr>
              <a:t>Modelo Previu     - Sim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DD4EF6D-7160-50AD-879E-3BBA4C039B97}"/>
              </a:ext>
            </a:extLst>
          </p:cNvPr>
          <p:cNvSpPr txBox="1"/>
          <p:nvPr/>
        </p:nvSpPr>
        <p:spPr>
          <a:xfrm>
            <a:off x="10627151" y="2055762"/>
            <a:ext cx="1423336" cy="41549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pt-BR"/>
            </a:defPPr>
            <a:lvl1pPr>
              <a:defRPr sz="1050">
                <a:solidFill>
                  <a:srgbClr val="FF0000"/>
                </a:solidFill>
                <a:latin typeface="Amazon Ember"/>
              </a:defRPr>
            </a:lvl1pPr>
          </a:lstStyle>
          <a:p>
            <a:r>
              <a:rPr lang="pt-BR" dirty="0"/>
              <a:t>Avaliação Cliente - Sim</a:t>
            </a:r>
            <a:br>
              <a:rPr lang="pt-BR" dirty="0"/>
            </a:br>
            <a:r>
              <a:rPr lang="pt-BR" dirty="0"/>
              <a:t>Modelo Previu     - Não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29EB98A-9610-9512-ABC1-21CDEEB68B4B}"/>
              </a:ext>
            </a:extLst>
          </p:cNvPr>
          <p:cNvSpPr txBox="1"/>
          <p:nvPr/>
        </p:nvSpPr>
        <p:spPr>
          <a:xfrm>
            <a:off x="63784" y="5855578"/>
            <a:ext cx="1578793" cy="41549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pt-BR"/>
            </a:defPPr>
            <a:lvl1pPr>
              <a:defRPr sz="1050">
                <a:solidFill>
                  <a:srgbClr val="FF0000"/>
                </a:solidFill>
                <a:latin typeface="Amazon Ember"/>
              </a:defRPr>
            </a:lvl1pPr>
          </a:lstStyle>
          <a:p>
            <a:r>
              <a:rPr lang="pt-BR" dirty="0"/>
              <a:t>Avaliação Cliente - Não</a:t>
            </a:r>
            <a:br>
              <a:rPr lang="pt-BR" dirty="0"/>
            </a:br>
            <a:r>
              <a:rPr lang="pt-BR" dirty="0"/>
              <a:t>Modelo Previu     - Sim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AD97408-DBBA-5405-D4C7-5D166AC5A8CA}"/>
              </a:ext>
            </a:extLst>
          </p:cNvPr>
          <p:cNvSpPr txBox="1"/>
          <p:nvPr/>
        </p:nvSpPr>
        <p:spPr>
          <a:xfrm>
            <a:off x="10549422" y="5840762"/>
            <a:ext cx="1578794" cy="41549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pt-BR"/>
            </a:defPPr>
            <a:lvl1pPr>
              <a:defRPr sz="1050">
                <a:solidFill>
                  <a:srgbClr val="FF0000"/>
                </a:solidFill>
                <a:latin typeface="Amazon Ember"/>
              </a:defRPr>
            </a:lvl1pPr>
          </a:lstStyle>
          <a:p>
            <a:r>
              <a:rPr lang="pt-BR" dirty="0"/>
              <a:t>Avaliação Cliente - Não</a:t>
            </a:r>
            <a:br>
              <a:rPr lang="pt-BR" dirty="0"/>
            </a:br>
            <a:r>
              <a:rPr lang="pt-BR" dirty="0"/>
              <a:t>Modelo Previu     - Não</a:t>
            </a:r>
          </a:p>
        </p:txBody>
      </p:sp>
    </p:spTree>
    <p:extLst>
      <p:ext uri="{BB962C8B-B14F-4D97-AF65-F5344CB8AC3E}">
        <p14:creationId xmlns:p14="http://schemas.microsoft.com/office/powerpoint/2010/main" val="39720367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727</TotalTime>
  <Words>194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Amazon Ember</vt:lpstr>
      <vt:lpstr>Aptos</vt:lpstr>
      <vt:lpstr>Aptos Display</vt:lpstr>
      <vt:lpstr>Arial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Hueini David</dc:creator>
  <cp:lastModifiedBy>Hueini David</cp:lastModifiedBy>
  <cp:revision>6</cp:revision>
  <dcterms:created xsi:type="dcterms:W3CDTF">2024-07-19T23:32:04Z</dcterms:created>
  <dcterms:modified xsi:type="dcterms:W3CDTF">2024-07-23T20:45:02Z</dcterms:modified>
</cp:coreProperties>
</file>