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55"/>
  </p:notesMasterIdLst>
  <p:sldIdLst>
    <p:sldId id="317" r:id="rId2"/>
    <p:sldId id="288" r:id="rId3"/>
    <p:sldId id="257" r:id="rId4"/>
    <p:sldId id="295" r:id="rId5"/>
    <p:sldId id="258" r:id="rId6"/>
    <p:sldId id="297" r:id="rId7"/>
    <p:sldId id="298" r:id="rId8"/>
    <p:sldId id="299" r:id="rId9"/>
    <p:sldId id="300" r:id="rId10"/>
    <p:sldId id="301" r:id="rId11"/>
    <p:sldId id="261" r:id="rId12"/>
    <p:sldId id="302" r:id="rId13"/>
    <p:sldId id="303" r:id="rId14"/>
    <p:sldId id="319" r:id="rId15"/>
    <p:sldId id="320" r:id="rId16"/>
    <p:sldId id="304" r:id="rId17"/>
    <p:sldId id="327" r:id="rId18"/>
    <p:sldId id="328" r:id="rId19"/>
    <p:sldId id="262" r:id="rId20"/>
    <p:sldId id="263" r:id="rId21"/>
    <p:sldId id="305" r:id="rId22"/>
    <p:sldId id="306" r:id="rId23"/>
    <p:sldId id="308" r:id="rId24"/>
    <p:sldId id="264" r:id="rId25"/>
    <p:sldId id="265" r:id="rId26"/>
    <p:sldId id="266" r:id="rId27"/>
    <p:sldId id="267" r:id="rId28"/>
    <p:sldId id="268" r:id="rId29"/>
    <p:sldId id="269" r:id="rId30"/>
    <p:sldId id="310" r:id="rId31"/>
    <p:sldId id="289" r:id="rId32"/>
    <p:sldId id="309" r:id="rId33"/>
    <p:sldId id="270" r:id="rId34"/>
    <p:sldId id="271" r:id="rId35"/>
    <p:sldId id="313" r:id="rId36"/>
    <p:sldId id="314" r:id="rId37"/>
    <p:sldId id="315" r:id="rId38"/>
    <p:sldId id="311" r:id="rId39"/>
    <p:sldId id="273" r:id="rId40"/>
    <p:sldId id="274" r:id="rId41"/>
    <p:sldId id="275" r:id="rId42"/>
    <p:sldId id="293" r:id="rId43"/>
    <p:sldId id="277" r:id="rId44"/>
    <p:sldId id="290" r:id="rId45"/>
    <p:sldId id="316" r:id="rId46"/>
    <p:sldId id="278" r:id="rId47"/>
    <p:sldId id="296" r:id="rId48"/>
    <p:sldId id="291" r:id="rId49"/>
    <p:sldId id="322" r:id="rId50"/>
    <p:sldId id="323" r:id="rId51"/>
    <p:sldId id="324" r:id="rId52"/>
    <p:sldId id="325" r:id="rId53"/>
    <p:sldId id="326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3379" autoAdjust="0"/>
    <p:restoredTop sz="94631" autoAdjust="0"/>
  </p:normalViewPr>
  <p:slideViewPr>
    <p:cSldViewPr>
      <p:cViewPr>
        <p:scale>
          <a:sx n="75" d="100"/>
          <a:sy n="75" d="100"/>
        </p:scale>
        <p:origin x="-1608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AAB38-CF7C-48B3-A479-6C8368EA3E0A}" type="doc">
      <dgm:prSet loTypeId="urn:microsoft.com/office/officeart/2005/8/layout/hierarchy2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E5BD63-7FB7-4D7F-9AD4-3E5FC5298B7C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400" b="1" dirty="0" smtClean="0"/>
            <a:t>Thinking</a:t>
          </a:r>
          <a:endParaRPr lang="en-US" sz="2000" b="1" dirty="0"/>
        </a:p>
      </dgm:t>
    </dgm:pt>
    <dgm:pt modelId="{56C05DBE-F711-4153-A59D-03BDB148C8FF}" type="parTrans" cxnId="{2229DD8E-E13E-4D84-9A98-BB60167CD8EA}">
      <dgm:prSet/>
      <dgm:spPr/>
      <dgm:t>
        <a:bodyPr/>
        <a:lstStyle/>
        <a:p>
          <a:endParaRPr lang="en-US"/>
        </a:p>
      </dgm:t>
    </dgm:pt>
    <dgm:pt modelId="{41F8AC2E-0577-42F0-B8DF-5362B6CAF0B0}" type="sibTrans" cxnId="{2229DD8E-E13E-4D84-9A98-BB60167CD8EA}">
      <dgm:prSet/>
      <dgm:spPr/>
      <dgm:t>
        <a:bodyPr/>
        <a:lstStyle/>
        <a:p>
          <a:endParaRPr lang="en-US"/>
        </a:p>
      </dgm:t>
    </dgm:pt>
    <dgm:pt modelId="{9B833803-6911-4081-B949-391ACC3FD6B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Reasoning</a:t>
          </a:r>
          <a:endParaRPr lang="en-US" dirty="0"/>
        </a:p>
      </dgm:t>
    </dgm:pt>
    <dgm:pt modelId="{151AD710-862F-4101-B142-B749157DDD57}" type="parTrans" cxnId="{70950DEF-1682-42C2-8EAA-B2F33D90D029}">
      <dgm:prSet/>
      <dgm:spPr/>
      <dgm:t>
        <a:bodyPr/>
        <a:lstStyle/>
        <a:p>
          <a:endParaRPr lang="en-US"/>
        </a:p>
      </dgm:t>
    </dgm:pt>
    <dgm:pt modelId="{A1C986BA-D678-4F49-B1FA-AB83633410F5}" type="sibTrans" cxnId="{70950DEF-1682-42C2-8EAA-B2F33D90D029}">
      <dgm:prSet/>
      <dgm:spPr/>
      <dgm:t>
        <a:bodyPr/>
        <a:lstStyle/>
        <a:p>
          <a:endParaRPr lang="en-US"/>
        </a:p>
      </dgm:t>
    </dgm:pt>
    <dgm:pt modelId="{CDA5E49A-4250-4B37-A385-5F8A0DCC115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Deducative</a:t>
          </a:r>
          <a:endParaRPr lang="en-US" dirty="0"/>
        </a:p>
      </dgm:t>
    </dgm:pt>
    <dgm:pt modelId="{AEA2E300-BF59-4CE8-9162-2A25409794E7}" type="parTrans" cxnId="{1B5D2BF6-0926-48AE-B1D5-9372F9C6B8CF}">
      <dgm:prSet/>
      <dgm:spPr/>
      <dgm:t>
        <a:bodyPr/>
        <a:lstStyle/>
        <a:p>
          <a:endParaRPr lang="en-US"/>
        </a:p>
      </dgm:t>
    </dgm:pt>
    <dgm:pt modelId="{51726D63-5DC0-4BE4-90A3-9B05D77D4EE9}" type="sibTrans" cxnId="{1B5D2BF6-0926-48AE-B1D5-9372F9C6B8CF}">
      <dgm:prSet/>
      <dgm:spPr/>
      <dgm:t>
        <a:bodyPr/>
        <a:lstStyle/>
        <a:p>
          <a:endParaRPr lang="en-US"/>
        </a:p>
      </dgm:t>
    </dgm:pt>
    <dgm:pt modelId="{0D581D5A-5E87-4C8E-9E8D-101F30FDD5B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Inductive</a:t>
          </a:r>
        </a:p>
      </dgm:t>
    </dgm:pt>
    <dgm:pt modelId="{BD07F8CA-4129-4B3F-B58A-F61A5FCAFE4A}" type="parTrans" cxnId="{FE91B4AE-6E80-4F92-909E-B296042489A8}">
      <dgm:prSet/>
      <dgm:spPr/>
      <dgm:t>
        <a:bodyPr/>
        <a:lstStyle/>
        <a:p>
          <a:endParaRPr lang="en-US"/>
        </a:p>
      </dgm:t>
    </dgm:pt>
    <dgm:pt modelId="{9B9076D0-748D-43FC-BD30-12769FF0220B}" type="sibTrans" cxnId="{FE91B4AE-6E80-4F92-909E-B296042489A8}">
      <dgm:prSet/>
      <dgm:spPr/>
      <dgm:t>
        <a:bodyPr/>
        <a:lstStyle/>
        <a:p>
          <a:endParaRPr lang="en-US"/>
        </a:p>
      </dgm:t>
    </dgm:pt>
    <dgm:pt modelId="{B16C0CDB-0230-4406-943E-9BB64127EA7E}">
      <dgm:prSet phldrT="[Text]"/>
      <dgm:spPr>
        <a:solidFill>
          <a:srgbClr val="19652B"/>
        </a:solidFill>
      </dgm:spPr>
      <dgm:t>
        <a:bodyPr/>
        <a:lstStyle/>
        <a:p>
          <a:r>
            <a:rPr lang="en-US" dirty="0" smtClean="0"/>
            <a:t>Problem Solving</a:t>
          </a:r>
          <a:endParaRPr lang="en-US" dirty="0"/>
        </a:p>
      </dgm:t>
    </dgm:pt>
    <dgm:pt modelId="{3BC105FE-F396-4213-9CB5-9D0A1E9DE883}" type="parTrans" cxnId="{E53027D2-7D99-4CB3-B578-E6E9FBE5F2B1}">
      <dgm:prSet/>
      <dgm:spPr/>
      <dgm:t>
        <a:bodyPr/>
        <a:lstStyle/>
        <a:p>
          <a:endParaRPr lang="en-US"/>
        </a:p>
      </dgm:t>
    </dgm:pt>
    <dgm:pt modelId="{805BDAC0-1704-4F40-B7C5-D22A99A41240}" type="sibTrans" cxnId="{E53027D2-7D99-4CB3-B578-E6E9FBE5F2B1}">
      <dgm:prSet/>
      <dgm:spPr/>
      <dgm:t>
        <a:bodyPr/>
        <a:lstStyle/>
        <a:p>
          <a:endParaRPr lang="en-US"/>
        </a:p>
      </dgm:t>
    </dgm:pt>
    <dgm:pt modelId="{77BA771D-B9F9-4465-9E00-4EB30F3BA170}">
      <dgm:prSet phldrT="[Text]"/>
      <dgm:spPr>
        <a:solidFill>
          <a:srgbClr val="19652B"/>
        </a:solidFill>
      </dgm:spPr>
      <dgm:t>
        <a:bodyPr/>
        <a:lstStyle/>
        <a:p>
          <a:r>
            <a:rPr lang="en-US" dirty="0" smtClean="0"/>
            <a:t>Gestalt</a:t>
          </a:r>
          <a:endParaRPr lang="en-US" dirty="0"/>
        </a:p>
      </dgm:t>
    </dgm:pt>
    <dgm:pt modelId="{41D3CFB8-E577-4F20-9DFB-F103BBE4867E}" type="parTrans" cxnId="{5EFE1372-42BB-4819-90EB-23C733868949}">
      <dgm:prSet/>
      <dgm:spPr/>
      <dgm:t>
        <a:bodyPr/>
        <a:lstStyle/>
        <a:p>
          <a:endParaRPr lang="en-US"/>
        </a:p>
      </dgm:t>
    </dgm:pt>
    <dgm:pt modelId="{0CC3E02D-B122-466D-95C6-6CBCA1794CF6}" type="sibTrans" cxnId="{5EFE1372-42BB-4819-90EB-23C733868949}">
      <dgm:prSet/>
      <dgm:spPr/>
      <dgm:t>
        <a:bodyPr/>
        <a:lstStyle/>
        <a:p>
          <a:endParaRPr lang="en-US"/>
        </a:p>
      </dgm:t>
    </dgm:pt>
    <dgm:pt modelId="{5BAC8F2C-B9B7-486E-BB17-B09B32B0FFA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 smtClean="0"/>
            <a:t>Abductive</a:t>
          </a:r>
          <a:endParaRPr lang="en-US" dirty="0" smtClean="0"/>
        </a:p>
      </dgm:t>
    </dgm:pt>
    <dgm:pt modelId="{A61842A3-9593-4A4C-B4FE-E69B05A57A03}" type="parTrans" cxnId="{C66193ED-5D5F-430E-998D-C6D4F3C199DB}">
      <dgm:prSet/>
      <dgm:spPr/>
      <dgm:t>
        <a:bodyPr/>
        <a:lstStyle/>
        <a:p>
          <a:endParaRPr lang="en-US"/>
        </a:p>
      </dgm:t>
    </dgm:pt>
    <dgm:pt modelId="{B3E57848-7CF7-41D1-A033-1CD9B949BFF5}" type="sibTrans" cxnId="{C66193ED-5D5F-430E-998D-C6D4F3C199DB}">
      <dgm:prSet/>
      <dgm:spPr/>
      <dgm:t>
        <a:bodyPr/>
        <a:lstStyle/>
        <a:p>
          <a:endParaRPr lang="en-US"/>
        </a:p>
      </dgm:t>
    </dgm:pt>
    <dgm:pt modelId="{F4664FC0-2C52-4C23-9BB5-A68D174ABD9B}">
      <dgm:prSet phldrT="[Text]"/>
      <dgm:spPr>
        <a:solidFill>
          <a:srgbClr val="19652B"/>
        </a:solidFill>
      </dgm:spPr>
      <dgm:t>
        <a:bodyPr/>
        <a:lstStyle/>
        <a:p>
          <a:r>
            <a:rPr lang="en-US" dirty="0" smtClean="0"/>
            <a:t>Problem Space</a:t>
          </a:r>
          <a:endParaRPr lang="en-US" dirty="0"/>
        </a:p>
      </dgm:t>
    </dgm:pt>
    <dgm:pt modelId="{9FDA0E54-25E4-483D-AA56-0C1724AC081D}" type="parTrans" cxnId="{4A256453-48FF-4D72-B320-B31D4696E41B}">
      <dgm:prSet/>
      <dgm:spPr/>
      <dgm:t>
        <a:bodyPr/>
        <a:lstStyle/>
        <a:p>
          <a:endParaRPr lang="en-US"/>
        </a:p>
      </dgm:t>
    </dgm:pt>
    <dgm:pt modelId="{CE2FBD46-C809-4408-96E0-B790CBC4801D}" type="sibTrans" cxnId="{4A256453-48FF-4D72-B320-B31D4696E41B}">
      <dgm:prSet/>
      <dgm:spPr/>
      <dgm:t>
        <a:bodyPr/>
        <a:lstStyle/>
        <a:p>
          <a:endParaRPr lang="en-US"/>
        </a:p>
      </dgm:t>
    </dgm:pt>
    <dgm:pt modelId="{2885F972-35B8-46F3-B56F-4B0E80E326AF}">
      <dgm:prSet phldrT="[Text]"/>
      <dgm:spPr>
        <a:solidFill>
          <a:srgbClr val="19652B"/>
        </a:solidFill>
      </dgm:spPr>
      <dgm:t>
        <a:bodyPr/>
        <a:lstStyle/>
        <a:p>
          <a:r>
            <a:rPr lang="en-US" dirty="0" err="1" smtClean="0"/>
            <a:t>Analogi</a:t>
          </a:r>
          <a:endParaRPr lang="en-US" dirty="0"/>
        </a:p>
      </dgm:t>
    </dgm:pt>
    <dgm:pt modelId="{FC667D1F-B2C1-4487-BB0A-016729F318DA}" type="parTrans" cxnId="{6D5B203E-4A1A-4CD8-8DEA-C43EEA212224}">
      <dgm:prSet/>
      <dgm:spPr/>
      <dgm:t>
        <a:bodyPr/>
        <a:lstStyle/>
        <a:p>
          <a:endParaRPr lang="en-US"/>
        </a:p>
      </dgm:t>
    </dgm:pt>
    <dgm:pt modelId="{81618258-C532-44A3-B0F5-3AA8A13FC2E2}" type="sibTrans" cxnId="{6D5B203E-4A1A-4CD8-8DEA-C43EEA212224}">
      <dgm:prSet/>
      <dgm:spPr/>
      <dgm:t>
        <a:bodyPr/>
        <a:lstStyle/>
        <a:p>
          <a:endParaRPr lang="en-US"/>
        </a:p>
      </dgm:t>
    </dgm:pt>
    <dgm:pt modelId="{3B32B328-AB06-4598-8EE9-CAF39422C1B2}" type="pres">
      <dgm:prSet presAssocID="{D34AAB38-CF7C-48B3-A479-6C8368EA3E0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C5FA3E-2A19-4290-948A-792B74814BD0}" type="pres">
      <dgm:prSet presAssocID="{56E5BD63-7FB7-4D7F-9AD4-3E5FC5298B7C}" presName="root1" presStyleCnt="0"/>
      <dgm:spPr/>
    </dgm:pt>
    <dgm:pt modelId="{2467CAE9-AC5A-444F-B5CF-CB6472CEB7EB}" type="pres">
      <dgm:prSet presAssocID="{56E5BD63-7FB7-4D7F-9AD4-3E5FC5298B7C}" presName="LevelOneTextNode" presStyleLbl="node0" presStyleIdx="0" presStyleCnt="1" custScaleX="1320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DE0AC9-AF44-4761-9764-19F9229E1BA5}" type="pres">
      <dgm:prSet presAssocID="{56E5BD63-7FB7-4D7F-9AD4-3E5FC5298B7C}" presName="level2hierChild" presStyleCnt="0"/>
      <dgm:spPr/>
    </dgm:pt>
    <dgm:pt modelId="{07C48EE1-D359-4593-A0F5-85C5BA818A9A}" type="pres">
      <dgm:prSet presAssocID="{151AD710-862F-4101-B142-B749157DDD5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42D2D06-4954-4833-8A57-0D6674C92F64}" type="pres">
      <dgm:prSet presAssocID="{151AD710-862F-4101-B142-B749157DDD5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6FD6AC7E-10D7-4B50-ACB6-2B3DBCFE5F41}" type="pres">
      <dgm:prSet presAssocID="{9B833803-6911-4081-B949-391ACC3FD6B9}" presName="root2" presStyleCnt="0"/>
      <dgm:spPr/>
    </dgm:pt>
    <dgm:pt modelId="{ED9C5C43-0300-4A40-89BF-064957930872}" type="pres">
      <dgm:prSet presAssocID="{9B833803-6911-4081-B949-391ACC3FD6B9}" presName="LevelTwoTextNode" presStyleLbl="node2" presStyleIdx="0" presStyleCnt="2" custScaleX="1797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808A0D-4960-4907-A138-2D9F0E3A2C14}" type="pres">
      <dgm:prSet presAssocID="{9B833803-6911-4081-B949-391ACC3FD6B9}" presName="level3hierChild" presStyleCnt="0"/>
      <dgm:spPr/>
    </dgm:pt>
    <dgm:pt modelId="{EAC3DF95-9B4A-4A8D-B05B-A329F071B4A1}" type="pres">
      <dgm:prSet presAssocID="{AEA2E300-BF59-4CE8-9162-2A25409794E7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F6CBF6F1-32D1-4740-BF6F-875A89A94CDA}" type="pres">
      <dgm:prSet presAssocID="{AEA2E300-BF59-4CE8-9162-2A25409794E7}" presName="connTx" presStyleLbl="parChTrans1D3" presStyleIdx="0" presStyleCnt="6"/>
      <dgm:spPr/>
      <dgm:t>
        <a:bodyPr/>
        <a:lstStyle/>
        <a:p>
          <a:endParaRPr lang="en-US"/>
        </a:p>
      </dgm:t>
    </dgm:pt>
    <dgm:pt modelId="{F3695B2B-C733-47BE-81DD-F97330424A3D}" type="pres">
      <dgm:prSet presAssocID="{CDA5E49A-4250-4B37-A385-5F8A0DCC115A}" presName="root2" presStyleCnt="0"/>
      <dgm:spPr/>
    </dgm:pt>
    <dgm:pt modelId="{9905BEFB-EC20-496E-B25A-943D59803FAE}" type="pres">
      <dgm:prSet presAssocID="{CDA5E49A-4250-4B37-A385-5F8A0DCC115A}" presName="LevelTwoTextNode" presStyleLbl="node3" presStyleIdx="0" presStyleCnt="6" custScaleX="171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F7D5D8-82FB-44DF-AB47-BCF1D65D03EF}" type="pres">
      <dgm:prSet presAssocID="{CDA5E49A-4250-4B37-A385-5F8A0DCC115A}" presName="level3hierChild" presStyleCnt="0"/>
      <dgm:spPr/>
    </dgm:pt>
    <dgm:pt modelId="{DDAD3EDD-53D5-4CB8-B58F-3476DD59BA38}" type="pres">
      <dgm:prSet presAssocID="{BD07F8CA-4129-4B3F-B58A-F61A5FCAFE4A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6DFC229E-40AE-4FA8-ACE1-DA56A0F07B20}" type="pres">
      <dgm:prSet presAssocID="{BD07F8CA-4129-4B3F-B58A-F61A5FCAFE4A}" presName="connTx" presStyleLbl="parChTrans1D3" presStyleIdx="1" presStyleCnt="6"/>
      <dgm:spPr/>
      <dgm:t>
        <a:bodyPr/>
        <a:lstStyle/>
        <a:p>
          <a:endParaRPr lang="en-US"/>
        </a:p>
      </dgm:t>
    </dgm:pt>
    <dgm:pt modelId="{6F5C6292-01AF-4249-85DE-2ADCA41F8AB6}" type="pres">
      <dgm:prSet presAssocID="{0D581D5A-5E87-4C8E-9E8D-101F30FDD5BE}" presName="root2" presStyleCnt="0"/>
      <dgm:spPr/>
    </dgm:pt>
    <dgm:pt modelId="{9928190D-87C8-4BB4-B5EE-CE99F017A8C4}" type="pres">
      <dgm:prSet presAssocID="{0D581D5A-5E87-4C8E-9E8D-101F30FDD5BE}" presName="LevelTwoTextNode" presStyleLbl="node3" presStyleIdx="1" presStyleCnt="6" custScaleX="171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59D97E-98E4-488F-9E8C-396F8D3AC073}" type="pres">
      <dgm:prSet presAssocID="{0D581D5A-5E87-4C8E-9E8D-101F30FDD5BE}" presName="level3hierChild" presStyleCnt="0"/>
      <dgm:spPr/>
    </dgm:pt>
    <dgm:pt modelId="{A935FAE5-41A8-4CFF-9D28-ADF7687895A1}" type="pres">
      <dgm:prSet presAssocID="{A61842A3-9593-4A4C-B4FE-E69B05A57A03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CF8ABB56-92F0-491D-9E11-4267B2EE6C8B}" type="pres">
      <dgm:prSet presAssocID="{A61842A3-9593-4A4C-B4FE-E69B05A57A03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9BA206D-6C99-4122-8242-B893F839FB86}" type="pres">
      <dgm:prSet presAssocID="{5BAC8F2C-B9B7-486E-BB17-B09B32B0FFA8}" presName="root2" presStyleCnt="0"/>
      <dgm:spPr/>
    </dgm:pt>
    <dgm:pt modelId="{C210A1EA-D873-43E5-84F4-317F902A8D14}" type="pres">
      <dgm:prSet presAssocID="{5BAC8F2C-B9B7-486E-BB17-B09B32B0FFA8}" presName="LevelTwoTextNode" presStyleLbl="node3" presStyleIdx="2" presStyleCnt="6" custScaleX="171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64A039-3698-4A99-8D34-2C50D556277F}" type="pres">
      <dgm:prSet presAssocID="{5BAC8F2C-B9B7-486E-BB17-B09B32B0FFA8}" presName="level3hierChild" presStyleCnt="0"/>
      <dgm:spPr/>
    </dgm:pt>
    <dgm:pt modelId="{84C9792A-5092-4FB5-BE71-A1446D47457F}" type="pres">
      <dgm:prSet presAssocID="{3BC105FE-F396-4213-9CB5-9D0A1E9DE883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DE1ACB5C-8E0E-4526-B515-FAC3D1EE0477}" type="pres">
      <dgm:prSet presAssocID="{3BC105FE-F396-4213-9CB5-9D0A1E9DE883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1FD96CF-5BED-4C86-BDD7-CC55E015C47E}" type="pres">
      <dgm:prSet presAssocID="{B16C0CDB-0230-4406-943E-9BB64127EA7E}" presName="root2" presStyleCnt="0"/>
      <dgm:spPr/>
    </dgm:pt>
    <dgm:pt modelId="{A62B9CF6-FC62-44F7-B8CC-3C794DB3D4EB}" type="pres">
      <dgm:prSet presAssocID="{B16C0CDB-0230-4406-943E-9BB64127EA7E}" presName="LevelTwoTextNode" presStyleLbl="node2" presStyleIdx="1" presStyleCnt="2" custScaleX="1797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A4A7D-FC13-4C1F-9428-AC351B541FEA}" type="pres">
      <dgm:prSet presAssocID="{B16C0CDB-0230-4406-943E-9BB64127EA7E}" presName="level3hierChild" presStyleCnt="0"/>
      <dgm:spPr/>
    </dgm:pt>
    <dgm:pt modelId="{8E0A1D9C-1A9D-470E-B62E-75F4A59853F9}" type="pres">
      <dgm:prSet presAssocID="{41D3CFB8-E577-4F20-9DFB-F103BBE4867E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164E90FF-C6A8-456F-A6B3-03BF312DFB91}" type="pres">
      <dgm:prSet presAssocID="{41D3CFB8-E577-4F20-9DFB-F103BBE4867E}" presName="connTx" presStyleLbl="parChTrans1D3" presStyleIdx="3" presStyleCnt="6"/>
      <dgm:spPr/>
      <dgm:t>
        <a:bodyPr/>
        <a:lstStyle/>
        <a:p>
          <a:endParaRPr lang="en-US"/>
        </a:p>
      </dgm:t>
    </dgm:pt>
    <dgm:pt modelId="{E083B9C3-86D5-457A-B8BC-CEE87A49DD29}" type="pres">
      <dgm:prSet presAssocID="{77BA771D-B9F9-4465-9E00-4EB30F3BA170}" presName="root2" presStyleCnt="0"/>
      <dgm:spPr/>
    </dgm:pt>
    <dgm:pt modelId="{2AA1076E-F191-4FCF-B8E5-8E8C1E22C2D8}" type="pres">
      <dgm:prSet presAssocID="{77BA771D-B9F9-4465-9E00-4EB30F3BA170}" presName="LevelTwoTextNode" presStyleLbl="node3" presStyleIdx="3" presStyleCnt="6" custScaleX="171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382BFB-ABF0-41F0-9E7F-260FA038F5E1}" type="pres">
      <dgm:prSet presAssocID="{77BA771D-B9F9-4465-9E00-4EB30F3BA170}" presName="level3hierChild" presStyleCnt="0"/>
      <dgm:spPr/>
    </dgm:pt>
    <dgm:pt modelId="{5CFB14D7-9040-4AC5-B9D7-6560CA79E512}" type="pres">
      <dgm:prSet presAssocID="{9FDA0E54-25E4-483D-AA56-0C1724AC081D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4B0CF3C6-00D5-4E8D-A97F-CA8B6EE93856}" type="pres">
      <dgm:prSet presAssocID="{9FDA0E54-25E4-483D-AA56-0C1724AC081D}" presName="connTx" presStyleLbl="parChTrans1D3" presStyleIdx="4" presStyleCnt="6"/>
      <dgm:spPr/>
      <dgm:t>
        <a:bodyPr/>
        <a:lstStyle/>
        <a:p>
          <a:endParaRPr lang="en-US"/>
        </a:p>
      </dgm:t>
    </dgm:pt>
    <dgm:pt modelId="{70633BDA-4921-42CB-8ADB-1322EE198C1C}" type="pres">
      <dgm:prSet presAssocID="{F4664FC0-2C52-4C23-9BB5-A68D174ABD9B}" presName="root2" presStyleCnt="0"/>
      <dgm:spPr/>
    </dgm:pt>
    <dgm:pt modelId="{E5AE1795-930E-49EC-AE0B-A22B7559B1C0}" type="pres">
      <dgm:prSet presAssocID="{F4664FC0-2C52-4C23-9BB5-A68D174ABD9B}" presName="LevelTwoTextNode" presStyleLbl="node3" presStyleIdx="4" presStyleCnt="6" custScaleX="171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CDAC5E-FE2E-4D4B-9103-04EAE383D8ED}" type="pres">
      <dgm:prSet presAssocID="{F4664FC0-2C52-4C23-9BB5-A68D174ABD9B}" presName="level3hierChild" presStyleCnt="0"/>
      <dgm:spPr/>
    </dgm:pt>
    <dgm:pt modelId="{83404445-F58C-4A83-9088-EF517C3CD3F5}" type="pres">
      <dgm:prSet presAssocID="{FC667D1F-B2C1-4487-BB0A-016729F318DA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8C8AE538-C79A-4221-97ED-3BB700B63998}" type="pres">
      <dgm:prSet presAssocID="{FC667D1F-B2C1-4487-BB0A-016729F318DA}" presName="connTx" presStyleLbl="parChTrans1D3" presStyleIdx="5" presStyleCnt="6"/>
      <dgm:spPr/>
      <dgm:t>
        <a:bodyPr/>
        <a:lstStyle/>
        <a:p>
          <a:endParaRPr lang="en-US"/>
        </a:p>
      </dgm:t>
    </dgm:pt>
    <dgm:pt modelId="{9BB16E37-F86C-494E-8F03-FA37A1713037}" type="pres">
      <dgm:prSet presAssocID="{2885F972-35B8-46F3-B56F-4B0E80E326AF}" presName="root2" presStyleCnt="0"/>
      <dgm:spPr/>
    </dgm:pt>
    <dgm:pt modelId="{69108B36-2B86-4D65-9E3F-94B54159ED36}" type="pres">
      <dgm:prSet presAssocID="{2885F972-35B8-46F3-B56F-4B0E80E326AF}" presName="LevelTwoTextNode" presStyleLbl="node3" presStyleIdx="5" presStyleCnt="6" custScaleX="171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A18E2-5692-4E67-9C69-2735D1FBFA69}" type="pres">
      <dgm:prSet presAssocID="{2885F972-35B8-46F3-B56F-4B0E80E326AF}" presName="level3hierChild" presStyleCnt="0"/>
      <dgm:spPr/>
    </dgm:pt>
  </dgm:ptLst>
  <dgm:cxnLst>
    <dgm:cxn modelId="{EB889651-B83C-4AFE-A71C-787B6A425BF5}" type="presOf" srcId="{BD07F8CA-4129-4B3F-B58A-F61A5FCAFE4A}" destId="{6DFC229E-40AE-4FA8-ACE1-DA56A0F07B20}" srcOrd="1" destOrd="0" presId="urn:microsoft.com/office/officeart/2005/8/layout/hierarchy2"/>
    <dgm:cxn modelId="{2229DD8E-E13E-4D84-9A98-BB60167CD8EA}" srcId="{D34AAB38-CF7C-48B3-A479-6C8368EA3E0A}" destId="{56E5BD63-7FB7-4D7F-9AD4-3E5FC5298B7C}" srcOrd="0" destOrd="0" parTransId="{56C05DBE-F711-4153-A59D-03BDB148C8FF}" sibTransId="{41F8AC2E-0577-42F0-B8DF-5362B6CAF0B0}"/>
    <dgm:cxn modelId="{1CDB13CC-A312-448F-A27E-DCED03DD4D28}" type="presOf" srcId="{0D581D5A-5E87-4C8E-9E8D-101F30FDD5BE}" destId="{9928190D-87C8-4BB4-B5EE-CE99F017A8C4}" srcOrd="0" destOrd="0" presId="urn:microsoft.com/office/officeart/2005/8/layout/hierarchy2"/>
    <dgm:cxn modelId="{1B5D2BF6-0926-48AE-B1D5-9372F9C6B8CF}" srcId="{9B833803-6911-4081-B949-391ACC3FD6B9}" destId="{CDA5E49A-4250-4B37-A385-5F8A0DCC115A}" srcOrd="0" destOrd="0" parTransId="{AEA2E300-BF59-4CE8-9162-2A25409794E7}" sibTransId="{51726D63-5DC0-4BE4-90A3-9B05D77D4EE9}"/>
    <dgm:cxn modelId="{4A256453-48FF-4D72-B320-B31D4696E41B}" srcId="{B16C0CDB-0230-4406-943E-9BB64127EA7E}" destId="{F4664FC0-2C52-4C23-9BB5-A68D174ABD9B}" srcOrd="1" destOrd="0" parTransId="{9FDA0E54-25E4-483D-AA56-0C1724AC081D}" sibTransId="{CE2FBD46-C809-4408-96E0-B790CBC4801D}"/>
    <dgm:cxn modelId="{C1003EC4-B5C8-4558-B2DB-473A1D10691B}" type="presOf" srcId="{9FDA0E54-25E4-483D-AA56-0C1724AC081D}" destId="{4B0CF3C6-00D5-4E8D-A97F-CA8B6EE93856}" srcOrd="1" destOrd="0" presId="urn:microsoft.com/office/officeart/2005/8/layout/hierarchy2"/>
    <dgm:cxn modelId="{87D6D843-DE38-4360-A3B3-F550C9285ACE}" type="presOf" srcId="{A61842A3-9593-4A4C-B4FE-E69B05A57A03}" destId="{CF8ABB56-92F0-491D-9E11-4267B2EE6C8B}" srcOrd="1" destOrd="0" presId="urn:microsoft.com/office/officeart/2005/8/layout/hierarchy2"/>
    <dgm:cxn modelId="{A30CBC3D-D520-4318-A666-7892E1B8CE67}" type="presOf" srcId="{BD07F8CA-4129-4B3F-B58A-F61A5FCAFE4A}" destId="{DDAD3EDD-53D5-4CB8-B58F-3476DD59BA38}" srcOrd="0" destOrd="0" presId="urn:microsoft.com/office/officeart/2005/8/layout/hierarchy2"/>
    <dgm:cxn modelId="{17A4F8D2-D298-4C17-B2CA-B6452C2633A6}" type="presOf" srcId="{9B833803-6911-4081-B949-391ACC3FD6B9}" destId="{ED9C5C43-0300-4A40-89BF-064957930872}" srcOrd="0" destOrd="0" presId="urn:microsoft.com/office/officeart/2005/8/layout/hierarchy2"/>
    <dgm:cxn modelId="{C807FCCA-90B5-4DC0-87F6-D90A5FD573E3}" type="presOf" srcId="{151AD710-862F-4101-B142-B749157DDD57}" destId="{942D2D06-4954-4833-8A57-0D6674C92F64}" srcOrd="1" destOrd="0" presId="urn:microsoft.com/office/officeart/2005/8/layout/hierarchy2"/>
    <dgm:cxn modelId="{061BA58B-9B3C-4DC9-9C41-850940DADCA6}" type="presOf" srcId="{151AD710-862F-4101-B142-B749157DDD57}" destId="{07C48EE1-D359-4593-A0F5-85C5BA818A9A}" srcOrd="0" destOrd="0" presId="urn:microsoft.com/office/officeart/2005/8/layout/hierarchy2"/>
    <dgm:cxn modelId="{5EFE1372-42BB-4819-90EB-23C733868949}" srcId="{B16C0CDB-0230-4406-943E-9BB64127EA7E}" destId="{77BA771D-B9F9-4465-9E00-4EB30F3BA170}" srcOrd="0" destOrd="0" parTransId="{41D3CFB8-E577-4F20-9DFB-F103BBE4867E}" sibTransId="{0CC3E02D-B122-466D-95C6-6CBCA1794CF6}"/>
    <dgm:cxn modelId="{640E6C95-4627-49EA-BDC6-8858695549E8}" type="presOf" srcId="{A61842A3-9593-4A4C-B4FE-E69B05A57A03}" destId="{A935FAE5-41A8-4CFF-9D28-ADF7687895A1}" srcOrd="0" destOrd="0" presId="urn:microsoft.com/office/officeart/2005/8/layout/hierarchy2"/>
    <dgm:cxn modelId="{8A314CEA-197E-461B-AC02-D7492479D63A}" type="presOf" srcId="{FC667D1F-B2C1-4487-BB0A-016729F318DA}" destId="{83404445-F58C-4A83-9088-EF517C3CD3F5}" srcOrd="0" destOrd="0" presId="urn:microsoft.com/office/officeart/2005/8/layout/hierarchy2"/>
    <dgm:cxn modelId="{AEDF19DC-7F4E-45C7-A4C2-AD0F3802A5E6}" type="presOf" srcId="{FC667D1F-B2C1-4487-BB0A-016729F318DA}" destId="{8C8AE538-C79A-4221-97ED-3BB700B63998}" srcOrd="1" destOrd="0" presId="urn:microsoft.com/office/officeart/2005/8/layout/hierarchy2"/>
    <dgm:cxn modelId="{E53027D2-7D99-4CB3-B578-E6E9FBE5F2B1}" srcId="{56E5BD63-7FB7-4D7F-9AD4-3E5FC5298B7C}" destId="{B16C0CDB-0230-4406-943E-9BB64127EA7E}" srcOrd="1" destOrd="0" parTransId="{3BC105FE-F396-4213-9CB5-9D0A1E9DE883}" sibTransId="{805BDAC0-1704-4F40-B7C5-D22A99A41240}"/>
    <dgm:cxn modelId="{FE91B4AE-6E80-4F92-909E-B296042489A8}" srcId="{9B833803-6911-4081-B949-391ACC3FD6B9}" destId="{0D581D5A-5E87-4C8E-9E8D-101F30FDD5BE}" srcOrd="1" destOrd="0" parTransId="{BD07F8CA-4129-4B3F-B58A-F61A5FCAFE4A}" sibTransId="{9B9076D0-748D-43FC-BD30-12769FF0220B}"/>
    <dgm:cxn modelId="{990C7573-80AF-4497-9BED-4B705C81E6E6}" type="presOf" srcId="{B16C0CDB-0230-4406-943E-9BB64127EA7E}" destId="{A62B9CF6-FC62-44F7-B8CC-3C794DB3D4EB}" srcOrd="0" destOrd="0" presId="urn:microsoft.com/office/officeart/2005/8/layout/hierarchy2"/>
    <dgm:cxn modelId="{6D5B203E-4A1A-4CD8-8DEA-C43EEA212224}" srcId="{B16C0CDB-0230-4406-943E-9BB64127EA7E}" destId="{2885F972-35B8-46F3-B56F-4B0E80E326AF}" srcOrd="2" destOrd="0" parTransId="{FC667D1F-B2C1-4487-BB0A-016729F318DA}" sibTransId="{81618258-C532-44A3-B0F5-3AA8A13FC2E2}"/>
    <dgm:cxn modelId="{0CED94DC-5651-4E15-A74E-4E6CA3346539}" type="presOf" srcId="{3BC105FE-F396-4213-9CB5-9D0A1E9DE883}" destId="{DE1ACB5C-8E0E-4526-B515-FAC3D1EE0477}" srcOrd="1" destOrd="0" presId="urn:microsoft.com/office/officeart/2005/8/layout/hierarchy2"/>
    <dgm:cxn modelId="{906AFBEA-BFB3-46B9-8CD2-8B96EDA09E8C}" type="presOf" srcId="{5BAC8F2C-B9B7-486E-BB17-B09B32B0FFA8}" destId="{C210A1EA-D873-43E5-84F4-317F902A8D14}" srcOrd="0" destOrd="0" presId="urn:microsoft.com/office/officeart/2005/8/layout/hierarchy2"/>
    <dgm:cxn modelId="{7BD5C2BC-ABC0-4865-9E59-BC3D7645BCB5}" type="presOf" srcId="{F4664FC0-2C52-4C23-9BB5-A68D174ABD9B}" destId="{E5AE1795-930E-49EC-AE0B-A22B7559B1C0}" srcOrd="0" destOrd="0" presId="urn:microsoft.com/office/officeart/2005/8/layout/hierarchy2"/>
    <dgm:cxn modelId="{B703E521-E1BC-4795-A83C-ADB2E3C3AEB1}" type="presOf" srcId="{3BC105FE-F396-4213-9CB5-9D0A1E9DE883}" destId="{84C9792A-5092-4FB5-BE71-A1446D47457F}" srcOrd="0" destOrd="0" presId="urn:microsoft.com/office/officeart/2005/8/layout/hierarchy2"/>
    <dgm:cxn modelId="{C66193ED-5D5F-430E-998D-C6D4F3C199DB}" srcId="{9B833803-6911-4081-B949-391ACC3FD6B9}" destId="{5BAC8F2C-B9B7-486E-BB17-B09B32B0FFA8}" srcOrd="2" destOrd="0" parTransId="{A61842A3-9593-4A4C-B4FE-E69B05A57A03}" sibTransId="{B3E57848-7CF7-41D1-A033-1CD9B949BFF5}"/>
    <dgm:cxn modelId="{70950DEF-1682-42C2-8EAA-B2F33D90D029}" srcId="{56E5BD63-7FB7-4D7F-9AD4-3E5FC5298B7C}" destId="{9B833803-6911-4081-B949-391ACC3FD6B9}" srcOrd="0" destOrd="0" parTransId="{151AD710-862F-4101-B142-B749157DDD57}" sibTransId="{A1C986BA-D678-4F49-B1FA-AB83633410F5}"/>
    <dgm:cxn modelId="{8B2B25F1-3EF4-42B0-8468-0025EF4B77B6}" type="presOf" srcId="{AEA2E300-BF59-4CE8-9162-2A25409794E7}" destId="{F6CBF6F1-32D1-4740-BF6F-875A89A94CDA}" srcOrd="1" destOrd="0" presId="urn:microsoft.com/office/officeart/2005/8/layout/hierarchy2"/>
    <dgm:cxn modelId="{E5003DC3-38F9-4E9C-8063-6F579727B319}" type="presOf" srcId="{2885F972-35B8-46F3-B56F-4B0E80E326AF}" destId="{69108B36-2B86-4D65-9E3F-94B54159ED36}" srcOrd="0" destOrd="0" presId="urn:microsoft.com/office/officeart/2005/8/layout/hierarchy2"/>
    <dgm:cxn modelId="{A28C8962-4295-46C5-99BA-BB2519ED3B49}" type="presOf" srcId="{9FDA0E54-25E4-483D-AA56-0C1724AC081D}" destId="{5CFB14D7-9040-4AC5-B9D7-6560CA79E512}" srcOrd="0" destOrd="0" presId="urn:microsoft.com/office/officeart/2005/8/layout/hierarchy2"/>
    <dgm:cxn modelId="{F1288B85-06D3-4CF4-95F8-933EF71F9D3C}" type="presOf" srcId="{D34AAB38-CF7C-48B3-A479-6C8368EA3E0A}" destId="{3B32B328-AB06-4598-8EE9-CAF39422C1B2}" srcOrd="0" destOrd="0" presId="urn:microsoft.com/office/officeart/2005/8/layout/hierarchy2"/>
    <dgm:cxn modelId="{71B2BE96-04D4-4F9C-B9DE-F388389C0542}" type="presOf" srcId="{CDA5E49A-4250-4B37-A385-5F8A0DCC115A}" destId="{9905BEFB-EC20-496E-B25A-943D59803FAE}" srcOrd="0" destOrd="0" presId="urn:microsoft.com/office/officeart/2005/8/layout/hierarchy2"/>
    <dgm:cxn modelId="{8DFD9CDF-0C8B-4063-B4EF-56D1CA96B002}" type="presOf" srcId="{41D3CFB8-E577-4F20-9DFB-F103BBE4867E}" destId="{8E0A1D9C-1A9D-470E-B62E-75F4A59853F9}" srcOrd="0" destOrd="0" presId="urn:microsoft.com/office/officeart/2005/8/layout/hierarchy2"/>
    <dgm:cxn modelId="{EFF2DC95-FFFF-43F0-857B-7D9F43F62F52}" type="presOf" srcId="{AEA2E300-BF59-4CE8-9162-2A25409794E7}" destId="{EAC3DF95-9B4A-4A8D-B05B-A329F071B4A1}" srcOrd="0" destOrd="0" presId="urn:microsoft.com/office/officeart/2005/8/layout/hierarchy2"/>
    <dgm:cxn modelId="{443DE053-44B6-4355-A73C-330E768CA1B5}" type="presOf" srcId="{77BA771D-B9F9-4465-9E00-4EB30F3BA170}" destId="{2AA1076E-F191-4FCF-B8E5-8E8C1E22C2D8}" srcOrd="0" destOrd="0" presId="urn:microsoft.com/office/officeart/2005/8/layout/hierarchy2"/>
    <dgm:cxn modelId="{05CD35E9-90AF-4213-BF89-E4F298DD508D}" type="presOf" srcId="{41D3CFB8-E577-4F20-9DFB-F103BBE4867E}" destId="{164E90FF-C6A8-456F-A6B3-03BF312DFB91}" srcOrd="1" destOrd="0" presId="urn:microsoft.com/office/officeart/2005/8/layout/hierarchy2"/>
    <dgm:cxn modelId="{599AA37F-CFFA-4FA0-955E-3F5DA49CF37A}" type="presOf" srcId="{56E5BD63-7FB7-4D7F-9AD4-3E5FC5298B7C}" destId="{2467CAE9-AC5A-444F-B5CF-CB6472CEB7EB}" srcOrd="0" destOrd="0" presId="urn:microsoft.com/office/officeart/2005/8/layout/hierarchy2"/>
    <dgm:cxn modelId="{DE60A626-153E-4C36-BDE3-2A88E5535ED0}" type="presParOf" srcId="{3B32B328-AB06-4598-8EE9-CAF39422C1B2}" destId="{DCC5FA3E-2A19-4290-948A-792B74814BD0}" srcOrd="0" destOrd="0" presId="urn:microsoft.com/office/officeart/2005/8/layout/hierarchy2"/>
    <dgm:cxn modelId="{8DC3696E-5067-401B-8AB3-F0F26F3B0560}" type="presParOf" srcId="{DCC5FA3E-2A19-4290-948A-792B74814BD0}" destId="{2467CAE9-AC5A-444F-B5CF-CB6472CEB7EB}" srcOrd="0" destOrd="0" presId="urn:microsoft.com/office/officeart/2005/8/layout/hierarchy2"/>
    <dgm:cxn modelId="{A4D88259-EB7B-47B4-BA69-12046D4F89F4}" type="presParOf" srcId="{DCC5FA3E-2A19-4290-948A-792B74814BD0}" destId="{09DE0AC9-AF44-4761-9764-19F9229E1BA5}" srcOrd="1" destOrd="0" presId="urn:microsoft.com/office/officeart/2005/8/layout/hierarchy2"/>
    <dgm:cxn modelId="{919EA298-7C28-4EDC-A295-18D088C2C9A5}" type="presParOf" srcId="{09DE0AC9-AF44-4761-9764-19F9229E1BA5}" destId="{07C48EE1-D359-4593-A0F5-85C5BA818A9A}" srcOrd="0" destOrd="0" presId="urn:microsoft.com/office/officeart/2005/8/layout/hierarchy2"/>
    <dgm:cxn modelId="{06FF15B8-D6EE-4970-9845-BAF9F958E7D5}" type="presParOf" srcId="{07C48EE1-D359-4593-A0F5-85C5BA818A9A}" destId="{942D2D06-4954-4833-8A57-0D6674C92F64}" srcOrd="0" destOrd="0" presId="urn:microsoft.com/office/officeart/2005/8/layout/hierarchy2"/>
    <dgm:cxn modelId="{1E97A766-FCDC-43CB-A7D3-88C1C6A739E7}" type="presParOf" srcId="{09DE0AC9-AF44-4761-9764-19F9229E1BA5}" destId="{6FD6AC7E-10D7-4B50-ACB6-2B3DBCFE5F41}" srcOrd="1" destOrd="0" presId="urn:microsoft.com/office/officeart/2005/8/layout/hierarchy2"/>
    <dgm:cxn modelId="{3EF22AB9-599E-4589-ABB2-E1388FA2E863}" type="presParOf" srcId="{6FD6AC7E-10D7-4B50-ACB6-2B3DBCFE5F41}" destId="{ED9C5C43-0300-4A40-89BF-064957930872}" srcOrd="0" destOrd="0" presId="urn:microsoft.com/office/officeart/2005/8/layout/hierarchy2"/>
    <dgm:cxn modelId="{E8005EED-7B85-4022-A37A-3797F4B93F4A}" type="presParOf" srcId="{6FD6AC7E-10D7-4B50-ACB6-2B3DBCFE5F41}" destId="{05808A0D-4960-4907-A138-2D9F0E3A2C14}" srcOrd="1" destOrd="0" presId="urn:microsoft.com/office/officeart/2005/8/layout/hierarchy2"/>
    <dgm:cxn modelId="{5EA5A1A0-8F6C-4425-9350-820807BD501D}" type="presParOf" srcId="{05808A0D-4960-4907-A138-2D9F0E3A2C14}" destId="{EAC3DF95-9B4A-4A8D-B05B-A329F071B4A1}" srcOrd="0" destOrd="0" presId="urn:microsoft.com/office/officeart/2005/8/layout/hierarchy2"/>
    <dgm:cxn modelId="{15875190-6847-4C04-B25D-0D4F03D9BA86}" type="presParOf" srcId="{EAC3DF95-9B4A-4A8D-B05B-A329F071B4A1}" destId="{F6CBF6F1-32D1-4740-BF6F-875A89A94CDA}" srcOrd="0" destOrd="0" presId="urn:microsoft.com/office/officeart/2005/8/layout/hierarchy2"/>
    <dgm:cxn modelId="{0873E0B8-1410-4F5F-8D35-2D8B5DC38BBA}" type="presParOf" srcId="{05808A0D-4960-4907-A138-2D9F0E3A2C14}" destId="{F3695B2B-C733-47BE-81DD-F97330424A3D}" srcOrd="1" destOrd="0" presId="urn:microsoft.com/office/officeart/2005/8/layout/hierarchy2"/>
    <dgm:cxn modelId="{601F3BC3-D40E-470C-A027-DC456CEB26FF}" type="presParOf" srcId="{F3695B2B-C733-47BE-81DD-F97330424A3D}" destId="{9905BEFB-EC20-496E-B25A-943D59803FAE}" srcOrd="0" destOrd="0" presId="urn:microsoft.com/office/officeart/2005/8/layout/hierarchy2"/>
    <dgm:cxn modelId="{AB084A41-02F8-4464-BD6D-003288B6007D}" type="presParOf" srcId="{F3695B2B-C733-47BE-81DD-F97330424A3D}" destId="{29F7D5D8-82FB-44DF-AB47-BCF1D65D03EF}" srcOrd="1" destOrd="0" presId="urn:microsoft.com/office/officeart/2005/8/layout/hierarchy2"/>
    <dgm:cxn modelId="{68D99750-9AED-4157-95E9-3E089B59408D}" type="presParOf" srcId="{05808A0D-4960-4907-A138-2D9F0E3A2C14}" destId="{DDAD3EDD-53D5-4CB8-B58F-3476DD59BA38}" srcOrd="2" destOrd="0" presId="urn:microsoft.com/office/officeart/2005/8/layout/hierarchy2"/>
    <dgm:cxn modelId="{8D8E32B7-ED87-4007-9CBE-E97BB275C0D9}" type="presParOf" srcId="{DDAD3EDD-53D5-4CB8-B58F-3476DD59BA38}" destId="{6DFC229E-40AE-4FA8-ACE1-DA56A0F07B20}" srcOrd="0" destOrd="0" presId="urn:microsoft.com/office/officeart/2005/8/layout/hierarchy2"/>
    <dgm:cxn modelId="{2E851488-1222-48EB-A9B9-28208F55035C}" type="presParOf" srcId="{05808A0D-4960-4907-A138-2D9F0E3A2C14}" destId="{6F5C6292-01AF-4249-85DE-2ADCA41F8AB6}" srcOrd="3" destOrd="0" presId="urn:microsoft.com/office/officeart/2005/8/layout/hierarchy2"/>
    <dgm:cxn modelId="{E0D1791B-1164-4B7D-9423-2AC40C007FE9}" type="presParOf" srcId="{6F5C6292-01AF-4249-85DE-2ADCA41F8AB6}" destId="{9928190D-87C8-4BB4-B5EE-CE99F017A8C4}" srcOrd="0" destOrd="0" presId="urn:microsoft.com/office/officeart/2005/8/layout/hierarchy2"/>
    <dgm:cxn modelId="{FA23B3F3-F844-4D70-9FA8-2C7E6952C1E1}" type="presParOf" srcId="{6F5C6292-01AF-4249-85DE-2ADCA41F8AB6}" destId="{3D59D97E-98E4-488F-9E8C-396F8D3AC073}" srcOrd="1" destOrd="0" presId="urn:microsoft.com/office/officeart/2005/8/layout/hierarchy2"/>
    <dgm:cxn modelId="{7C32B2C7-377E-4086-9B41-71CE8FC5C137}" type="presParOf" srcId="{05808A0D-4960-4907-A138-2D9F0E3A2C14}" destId="{A935FAE5-41A8-4CFF-9D28-ADF7687895A1}" srcOrd="4" destOrd="0" presId="urn:microsoft.com/office/officeart/2005/8/layout/hierarchy2"/>
    <dgm:cxn modelId="{5AD65899-D299-4197-AD1E-4C0C1F172F0C}" type="presParOf" srcId="{A935FAE5-41A8-4CFF-9D28-ADF7687895A1}" destId="{CF8ABB56-92F0-491D-9E11-4267B2EE6C8B}" srcOrd="0" destOrd="0" presId="urn:microsoft.com/office/officeart/2005/8/layout/hierarchy2"/>
    <dgm:cxn modelId="{4C72AD0C-E361-4846-9CE6-F651A9876B11}" type="presParOf" srcId="{05808A0D-4960-4907-A138-2D9F0E3A2C14}" destId="{B9BA206D-6C99-4122-8242-B893F839FB86}" srcOrd="5" destOrd="0" presId="urn:microsoft.com/office/officeart/2005/8/layout/hierarchy2"/>
    <dgm:cxn modelId="{D656FB25-830C-46F5-92B0-299D2E3FD74A}" type="presParOf" srcId="{B9BA206D-6C99-4122-8242-B893F839FB86}" destId="{C210A1EA-D873-43E5-84F4-317F902A8D14}" srcOrd="0" destOrd="0" presId="urn:microsoft.com/office/officeart/2005/8/layout/hierarchy2"/>
    <dgm:cxn modelId="{AD3A6DCA-F2E1-45C2-837F-8ECA2E66395B}" type="presParOf" srcId="{B9BA206D-6C99-4122-8242-B893F839FB86}" destId="{8964A039-3698-4A99-8D34-2C50D556277F}" srcOrd="1" destOrd="0" presId="urn:microsoft.com/office/officeart/2005/8/layout/hierarchy2"/>
    <dgm:cxn modelId="{35F99F2E-0C66-43A3-BD79-A6786FFA720B}" type="presParOf" srcId="{09DE0AC9-AF44-4761-9764-19F9229E1BA5}" destId="{84C9792A-5092-4FB5-BE71-A1446D47457F}" srcOrd="2" destOrd="0" presId="urn:microsoft.com/office/officeart/2005/8/layout/hierarchy2"/>
    <dgm:cxn modelId="{049159A2-D385-42AC-8983-8AE71C4F97F2}" type="presParOf" srcId="{84C9792A-5092-4FB5-BE71-A1446D47457F}" destId="{DE1ACB5C-8E0E-4526-B515-FAC3D1EE0477}" srcOrd="0" destOrd="0" presId="urn:microsoft.com/office/officeart/2005/8/layout/hierarchy2"/>
    <dgm:cxn modelId="{81BD450B-596D-4DD6-B4AD-2FF26FF842D7}" type="presParOf" srcId="{09DE0AC9-AF44-4761-9764-19F9229E1BA5}" destId="{11FD96CF-5BED-4C86-BDD7-CC55E015C47E}" srcOrd="3" destOrd="0" presId="urn:microsoft.com/office/officeart/2005/8/layout/hierarchy2"/>
    <dgm:cxn modelId="{E79B976C-49D9-44EC-98C8-8088147E5BFD}" type="presParOf" srcId="{11FD96CF-5BED-4C86-BDD7-CC55E015C47E}" destId="{A62B9CF6-FC62-44F7-B8CC-3C794DB3D4EB}" srcOrd="0" destOrd="0" presId="urn:microsoft.com/office/officeart/2005/8/layout/hierarchy2"/>
    <dgm:cxn modelId="{ECC470C9-E920-49A9-9B0F-453752362D1A}" type="presParOf" srcId="{11FD96CF-5BED-4C86-BDD7-CC55E015C47E}" destId="{81FA4A7D-FC13-4C1F-9428-AC351B541FEA}" srcOrd="1" destOrd="0" presId="urn:microsoft.com/office/officeart/2005/8/layout/hierarchy2"/>
    <dgm:cxn modelId="{C61D1053-F0F0-496A-A6C5-F444B7420357}" type="presParOf" srcId="{81FA4A7D-FC13-4C1F-9428-AC351B541FEA}" destId="{8E0A1D9C-1A9D-470E-B62E-75F4A59853F9}" srcOrd="0" destOrd="0" presId="urn:microsoft.com/office/officeart/2005/8/layout/hierarchy2"/>
    <dgm:cxn modelId="{98887A75-E8C8-4E3E-9DC2-4EB42E97F313}" type="presParOf" srcId="{8E0A1D9C-1A9D-470E-B62E-75F4A59853F9}" destId="{164E90FF-C6A8-456F-A6B3-03BF312DFB91}" srcOrd="0" destOrd="0" presId="urn:microsoft.com/office/officeart/2005/8/layout/hierarchy2"/>
    <dgm:cxn modelId="{1A4D4AEC-7640-4413-B6C8-DE7FFD41F714}" type="presParOf" srcId="{81FA4A7D-FC13-4C1F-9428-AC351B541FEA}" destId="{E083B9C3-86D5-457A-B8BC-CEE87A49DD29}" srcOrd="1" destOrd="0" presId="urn:microsoft.com/office/officeart/2005/8/layout/hierarchy2"/>
    <dgm:cxn modelId="{BDC7A245-8DBA-4D07-A5B8-BA204F2F8C89}" type="presParOf" srcId="{E083B9C3-86D5-457A-B8BC-CEE87A49DD29}" destId="{2AA1076E-F191-4FCF-B8E5-8E8C1E22C2D8}" srcOrd="0" destOrd="0" presId="urn:microsoft.com/office/officeart/2005/8/layout/hierarchy2"/>
    <dgm:cxn modelId="{24FF02B7-6222-4D0D-A83D-C80002BA8DFC}" type="presParOf" srcId="{E083B9C3-86D5-457A-B8BC-CEE87A49DD29}" destId="{14382BFB-ABF0-41F0-9E7F-260FA038F5E1}" srcOrd="1" destOrd="0" presId="urn:microsoft.com/office/officeart/2005/8/layout/hierarchy2"/>
    <dgm:cxn modelId="{EA1A35F9-49EE-49F2-9158-BB5AB0F256AE}" type="presParOf" srcId="{81FA4A7D-FC13-4C1F-9428-AC351B541FEA}" destId="{5CFB14D7-9040-4AC5-B9D7-6560CA79E512}" srcOrd="2" destOrd="0" presId="urn:microsoft.com/office/officeart/2005/8/layout/hierarchy2"/>
    <dgm:cxn modelId="{CECE79A5-92AA-4C91-8937-38284CDA77F4}" type="presParOf" srcId="{5CFB14D7-9040-4AC5-B9D7-6560CA79E512}" destId="{4B0CF3C6-00D5-4E8D-A97F-CA8B6EE93856}" srcOrd="0" destOrd="0" presId="urn:microsoft.com/office/officeart/2005/8/layout/hierarchy2"/>
    <dgm:cxn modelId="{C6F30CCF-1BC3-4AF2-AA0E-15ED6CFA94EF}" type="presParOf" srcId="{81FA4A7D-FC13-4C1F-9428-AC351B541FEA}" destId="{70633BDA-4921-42CB-8ADB-1322EE198C1C}" srcOrd="3" destOrd="0" presId="urn:microsoft.com/office/officeart/2005/8/layout/hierarchy2"/>
    <dgm:cxn modelId="{0C5E4941-4BF6-4093-93AE-AC0443D08C5E}" type="presParOf" srcId="{70633BDA-4921-42CB-8ADB-1322EE198C1C}" destId="{E5AE1795-930E-49EC-AE0B-A22B7559B1C0}" srcOrd="0" destOrd="0" presId="urn:microsoft.com/office/officeart/2005/8/layout/hierarchy2"/>
    <dgm:cxn modelId="{DA64CBDC-2F3F-4AE6-AA83-CC177AA33027}" type="presParOf" srcId="{70633BDA-4921-42CB-8ADB-1322EE198C1C}" destId="{A8CDAC5E-FE2E-4D4B-9103-04EAE383D8ED}" srcOrd="1" destOrd="0" presId="urn:microsoft.com/office/officeart/2005/8/layout/hierarchy2"/>
    <dgm:cxn modelId="{63CC4C28-6966-4777-9C28-D10DB5E384C1}" type="presParOf" srcId="{81FA4A7D-FC13-4C1F-9428-AC351B541FEA}" destId="{83404445-F58C-4A83-9088-EF517C3CD3F5}" srcOrd="4" destOrd="0" presId="urn:microsoft.com/office/officeart/2005/8/layout/hierarchy2"/>
    <dgm:cxn modelId="{B3580CB9-AED0-4C2A-8A84-3597B82EF228}" type="presParOf" srcId="{83404445-F58C-4A83-9088-EF517C3CD3F5}" destId="{8C8AE538-C79A-4221-97ED-3BB700B63998}" srcOrd="0" destOrd="0" presId="urn:microsoft.com/office/officeart/2005/8/layout/hierarchy2"/>
    <dgm:cxn modelId="{2D842883-6910-4744-AA27-A021B6E33434}" type="presParOf" srcId="{81FA4A7D-FC13-4C1F-9428-AC351B541FEA}" destId="{9BB16E37-F86C-494E-8F03-FA37A1713037}" srcOrd="5" destOrd="0" presId="urn:microsoft.com/office/officeart/2005/8/layout/hierarchy2"/>
    <dgm:cxn modelId="{294C635B-F0D1-43D8-B5A8-9B3E0B23DA9D}" type="presParOf" srcId="{9BB16E37-F86C-494E-8F03-FA37A1713037}" destId="{69108B36-2B86-4D65-9E3F-94B54159ED36}" srcOrd="0" destOrd="0" presId="urn:microsoft.com/office/officeart/2005/8/layout/hierarchy2"/>
    <dgm:cxn modelId="{98032514-22CE-4F6E-9614-9712EF6CC0CE}" type="presParOf" srcId="{9BB16E37-F86C-494E-8F03-FA37A1713037}" destId="{658A18E2-5692-4E67-9C69-2735D1FBFA69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CB55D09-96BD-4A32-8481-7A8EA2A7F0BE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17214B1-A535-4911-B00D-66F23953D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001AB5-7BFF-45CB-87AC-FE3FED3E0001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290718A-F94C-403B-8863-20AB9EEE8D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D95B8-8B02-4164-8A34-05DCF37391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FCAD2554-C1ED-4542-918E-5C257FC93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5EC09608-0185-4208-93FA-A7DA049A29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4B7753E-C5CB-4324-BC40-68B3D3394A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7F035-9996-43CB-8F9B-4D7BCE527A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5F7C55C-C47F-45D9-BDC1-9643E1AEC8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1002AC9C-FDE5-4E28-BDED-A0E594888B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B8F3CD-44B3-45A1-9813-B1BB5A5E7A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4BFAFF8-CA1D-4150-85C6-86DAE310F6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F8F42098-E915-4E2B-A476-698A73321B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F15614D-255A-4EDE-A94F-1E01EECBA4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Manusia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8001000" cy="393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228600" y="228600"/>
            <a:ext cx="87630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 err="1">
                <a:latin typeface="+mj-lt"/>
                <a:ea typeface="+mj-ea"/>
                <a:cs typeface="+mj-cs"/>
              </a:rPr>
              <a:t>Kemampuan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dan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Keterbatasan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Proses</a:t>
            </a:r>
            <a:r>
              <a:rPr lang="en-US" sz="4800" dirty="0">
                <a:latin typeface="+mj-lt"/>
                <a:ea typeface="+mj-ea"/>
                <a:cs typeface="+mj-cs"/>
              </a:rPr>
              <a:t> Visual</a:t>
            </a:r>
          </a:p>
          <a:p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/>
              <a:t>Pemrosesan</a:t>
            </a:r>
            <a:r>
              <a:rPr lang="en-US" sz="2400" b="1" dirty="0"/>
              <a:t> visual </a:t>
            </a:r>
            <a:r>
              <a:rPr lang="en-US" sz="2000" dirty="0" err="1"/>
              <a:t>melibatkan</a:t>
            </a:r>
            <a:r>
              <a:rPr lang="en-US" sz="2000" dirty="0"/>
              <a:t> </a:t>
            </a:r>
            <a:r>
              <a:rPr lang="en-US" sz="2000" dirty="0" err="1"/>
              <a:t>transformasi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interpretasi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 smtClean="0"/>
              <a:t>Ekspektasi</a:t>
            </a:r>
            <a:r>
              <a:rPr lang="en-US" sz="2400" b="1" dirty="0" smtClean="0"/>
              <a:t> </a:t>
            </a:r>
            <a:r>
              <a:rPr lang="en-US" sz="2400" b="1" dirty="0" err="1"/>
              <a:t>manusia</a:t>
            </a:r>
            <a:r>
              <a:rPr lang="en-US" sz="2400" b="1" dirty="0"/>
              <a:t>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pengenalan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/>
              <a:t>Misalkan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mengenalinya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terlepas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jaraknya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>
                <a:latin typeface="+mj-lt"/>
                <a:ea typeface="+mj-ea"/>
                <a:cs typeface="+mj-cs"/>
              </a:rPr>
              <a:t>Optical Illusions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667000" y="1600200"/>
          <a:ext cx="3790950" cy="4667250"/>
        </p:xfrm>
        <a:graphic>
          <a:graphicData uri="http://schemas.openxmlformats.org/presentationml/2006/ole">
            <p:oleObj spid="_x0000_s1026" name="Bitmap Image" r:id="rId3" imgW="3790476" imgH="4667902" progId="PBrush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4622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2004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>
                <a:latin typeface="+mj-lt"/>
                <a:ea typeface="+mj-ea"/>
                <a:cs typeface="+mj-cs"/>
              </a:rPr>
              <a:t>Optical Illusions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752600"/>
            <a:ext cx="41798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676400"/>
            <a:ext cx="33258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>
                <a:latin typeface="+mj-lt"/>
                <a:ea typeface="+mj-ea"/>
                <a:cs typeface="+mj-cs"/>
              </a:rPr>
              <a:t>Optical Illusions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19335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685800"/>
            <a:ext cx="576049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6934200" cy="29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581400"/>
            <a:ext cx="16478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2743200"/>
            <a:ext cx="3124200" cy="334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200"/>
            <a:ext cx="37623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228600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>
                <a:latin typeface="+mj-lt"/>
                <a:ea typeface="+mj-ea"/>
                <a:cs typeface="+mj-cs"/>
              </a:rPr>
              <a:t>Optical Illusions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391400" cy="512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873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Ap4k4h K4mu Daapt Memb4c4 7ul1s4n 1n1?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838200"/>
            <a:ext cx="8229600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Murenut</a:t>
            </a:r>
            <a:r>
              <a:rPr lang="en-US" sz="2800" dirty="0" smtClean="0"/>
              <a:t> </a:t>
            </a:r>
            <a:r>
              <a:rPr lang="en-US" sz="2800" dirty="0" err="1" smtClean="0"/>
              <a:t>sautu</a:t>
            </a:r>
            <a:r>
              <a:rPr lang="en-US" sz="2800" dirty="0" smtClean="0"/>
              <a:t> </a:t>
            </a:r>
            <a:r>
              <a:rPr lang="en-US" sz="2800" dirty="0" err="1" smtClean="0"/>
              <a:t>pelneitian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Uinervtisas</a:t>
            </a:r>
            <a:r>
              <a:rPr lang="en-US" sz="2800" dirty="0" smtClean="0"/>
              <a:t> </a:t>
            </a:r>
            <a:r>
              <a:rPr lang="en-US" sz="2800" dirty="0" err="1" smtClean="0"/>
              <a:t>Cmabridge</a:t>
            </a:r>
            <a:r>
              <a:rPr lang="en-US" sz="2800" dirty="0" smtClean="0"/>
              <a:t>, </a:t>
            </a:r>
            <a:r>
              <a:rPr lang="en-US" sz="2800" dirty="0" err="1" smtClean="0"/>
              <a:t>utruan</a:t>
            </a:r>
            <a:r>
              <a:rPr lang="en-US" sz="2800" dirty="0" smtClean="0"/>
              <a:t> </a:t>
            </a:r>
            <a:r>
              <a:rPr lang="en-US" sz="2800" dirty="0" err="1" smtClean="0"/>
              <a:t>hruuf</a:t>
            </a:r>
            <a:r>
              <a:rPr lang="en-US" sz="2800" dirty="0" smtClean="0"/>
              <a:t> </a:t>
            </a:r>
            <a:r>
              <a:rPr lang="en-US" sz="2800" dirty="0" err="1" smtClean="0"/>
              <a:t>dlaam</a:t>
            </a:r>
            <a:r>
              <a:rPr lang="en-US" sz="2800" dirty="0" smtClean="0"/>
              <a:t> </a:t>
            </a:r>
            <a:r>
              <a:rPr lang="en-US" sz="2800" dirty="0" err="1" smtClean="0"/>
              <a:t>ktaa</a:t>
            </a:r>
            <a:r>
              <a:rPr lang="en-US" sz="2800" dirty="0" smtClean="0"/>
              <a:t> </a:t>
            </a:r>
            <a:r>
              <a:rPr lang="en-US" sz="2800" dirty="0" err="1" smtClean="0"/>
              <a:t>tiadk</a:t>
            </a:r>
            <a:r>
              <a:rPr lang="en-US" sz="2800" dirty="0" smtClean="0"/>
              <a:t> </a:t>
            </a:r>
            <a:r>
              <a:rPr lang="en-US" sz="2800" dirty="0" err="1" smtClean="0"/>
              <a:t>penitng</a:t>
            </a:r>
            <a:r>
              <a:rPr lang="en-US" sz="2800" dirty="0" smtClean="0"/>
              <a:t>. </a:t>
            </a:r>
            <a:r>
              <a:rPr lang="en-US" sz="2800" dirty="0" err="1" smtClean="0"/>
              <a:t>Ckuup</a:t>
            </a:r>
            <a:r>
              <a:rPr lang="en-US" sz="2800" dirty="0" smtClean="0"/>
              <a:t> </a:t>
            </a:r>
            <a:r>
              <a:rPr lang="en-US" sz="2800" dirty="0" err="1" smtClean="0"/>
              <a:t>huurf</a:t>
            </a:r>
            <a:r>
              <a:rPr lang="en-US" sz="2800" dirty="0" smtClean="0"/>
              <a:t> </a:t>
            </a:r>
            <a:r>
              <a:rPr lang="en-US" sz="2800" dirty="0" err="1" smtClean="0"/>
              <a:t>petrama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trekahhir</a:t>
            </a:r>
            <a:r>
              <a:rPr lang="en-US" sz="2800" dirty="0" smtClean="0"/>
              <a:t> </a:t>
            </a:r>
            <a:r>
              <a:rPr lang="en-US" sz="2800" dirty="0" err="1" smtClean="0"/>
              <a:t>ynag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pdaa</a:t>
            </a:r>
            <a:r>
              <a:rPr lang="en-US" sz="2800" dirty="0" smtClean="0"/>
              <a:t> </a:t>
            </a:r>
            <a:r>
              <a:rPr lang="en-US" sz="2800" dirty="0" err="1" smtClean="0"/>
              <a:t>tepmatyna</a:t>
            </a:r>
            <a:r>
              <a:rPr lang="en-US" sz="2800" dirty="0" smtClean="0"/>
              <a:t>. </a:t>
            </a:r>
            <a:r>
              <a:rPr lang="en-US" sz="2800" dirty="0" err="1" smtClean="0"/>
              <a:t>Siasyna</a:t>
            </a:r>
            <a:r>
              <a:rPr lang="en-US" sz="2800" dirty="0" smtClean="0"/>
              <a:t> </a:t>
            </a:r>
            <a:r>
              <a:rPr lang="en-US" sz="2800" dirty="0" err="1" smtClean="0"/>
              <a:t>bsia</a:t>
            </a:r>
            <a:r>
              <a:rPr lang="en-US" sz="2800" dirty="0" smtClean="0"/>
              <a:t> </a:t>
            </a:r>
            <a:r>
              <a:rPr lang="en-US" sz="2800" dirty="0" err="1" smtClean="0"/>
              <a:t>dtiluis</a:t>
            </a:r>
            <a:r>
              <a:rPr lang="en-US" sz="2800" dirty="0" smtClean="0"/>
              <a:t> </a:t>
            </a:r>
            <a:r>
              <a:rPr lang="en-US" sz="2800" dirty="0" err="1" smtClean="0"/>
              <a:t>berantaakn</a:t>
            </a:r>
            <a:r>
              <a:rPr lang="en-US" sz="2800" dirty="0" smtClean="0"/>
              <a:t>, </a:t>
            </a:r>
            <a:r>
              <a:rPr lang="en-US" sz="2800" dirty="0" err="1" smtClean="0"/>
              <a:t>teatp</a:t>
            </a:r>
            <a:r>
              <a:rPr lang="en-US" sz="2800" dirty="0" smtClean="0"/>
              <a:t> </a:t>
            </a:r>
            <a:r>
              <a:rPr lang="en-US" sz="2800" dirty="0" err="1" smtClean="0"/>
              <a:t>ktia</a:t>
            </a:r>
            <a:r>
              <a:rPr lang="en-US" sz="2800" dirty="0" smtClean="0"/>
              <a:t> </a:t>
            </a:r>
            <a:r>
              <a:rPr lang="en-US" sz="2800" dirty="0" err="1" smtClean="0"/>
              <a:t>daapt</a:t>
            </a:r>
            <a:r>
              <a:rPr lang="en-US" sz="2800" dirty="0" smtClean="0"/>
              <a:t> </a:t>
            </a:r>
            <a:r>
              <a:rPr lang="en-US" sz="2800" dirty="0" err="1" smtClean="0"/>
              <a:t>mebmacayna</a:t>
            </a:r>
            <a:r>
              <a:rPr lang="en-US" sz="2800" dirty="0" smtClean="0"/>
              <a:t>.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dsieabbkan</a:t>
            </a:r>
            <a:r>
              <a:rPr lang="en-US" sz="2800" dirty="0" smtClean="0"/>
              <a:t> </a:t>
            </a:r>
            <a:r>
              <a:rPr lang="en-US" sz="2800" dirty="0" err="1" smtClean="0"/>
              <a:t>kaerna</a:t>
            </a:r>
            <a:r>
              <a:rPr lang="en-US" sz="2800" dirty="0" smtClean="0"/>
              <a:t> </a:t>
            </a:r>
            <a:r>
              <a:rPr lang="en-US" sz="2800" dirty="0" err="1" smtClean="0"/>
              <a:t>oatk</a:t>
            </a:r>
            <a:r>
              <a:rPr lang="en-US" sz="2800" dirty="0" smtClean="0"/>
              <a:t> </a:t>
            </a:r>
            <a:r>
              <a:rPr lang="en-US" sz="2800" dirty="0" err="1" smtClean="0"/>
              <a:t>ktia</a:t>
            </a:r>
            <a:r>
              <a:rPr lang="en-US" sz="2800" dirty="0" smtClean="0"/>
              <a:t> </a:t>
            </a:r>
            <a:r>
              <a:rPr lang="en-US" sz="2800" dirty="0" err="1" smtClean="0"/>
              <a:t>tdiak</a:t>
            </a:r>
            <a:r>
              <a:rPr lang="en-US" sz="2800" dirty="0" smtClean="0"/>
              <a:t> </a:t>
            </a:r>
            <a:r>
              <a:rPr lang="en-US" sz="2800" dirty="0" err="1" smtClean="0"/>
              <a:t>mebmcaa</a:t>
            </a:r>
            <a:r>
              <a:rPr lang="en-US" sz="2800" dirty="0" smtClean="0"/>
              <a:t> </a:t>
            </a:r>
            <a:r>
              <a:rPr lang="en-US" sz="2800" dirty="0" err="1" smtClean="0"/>
              <a:t>huurf</a:t>
            </a:r>
            <a:r>
              <a:rPr lang="en-US" sz="2800" dirty="0" smtClean="0"/>
              <a:t> per </a:t>
            </a:r>
            <a:r>
              <a:rPr lang="en-US" sz="2800" dirty="0" err="1" smtClean="0"/>
              <a:t>hruuf</a:t>
            </a:r>
            <a:r>
              <a:rPr lang="en-US" sz="2800" dirty="0" smtClean="0"/>
              <a:t>, </a:t>
            </a:r>
            <a:r>
              <a:rPr lang="en-US" sz="2800" dirty="0" err="1" smtClean="0"/>
              <a:t>nmaun</a:t>
            </a:r>
            <a:r>
              <a:rPr lang="en-US" sz="2800" dirty="0" smtClean="0"/>
              <a:t> </a:t>
            </a:r>
            <a:r>
              <a:rPr lang="en-US" sz="2800" dirty="0" err="1" smtClean="0"/>
              <a:t>ktaa</a:t>
            </a:r>
            <a:r>
              <a:rPr lang="en-US" sz="2800" dirty="0" smtClean="0"/>
              <a:t> per </a:t>
            </a:r>
            <a:r>
              <a:rPr lang="en-US" sz="2800" dirty="0" err="1" smtClean="0"/>
              <a:t>ktaa.Laur</a:t>
            </a:r>
            <a:r>
              <a:rPr lang="en-US" sz="2800" dirty="0" smtClean="0"/>
              <a:t> </a:t>
            </a:r>
            <a:r>
              <a:rPr lang="en-US" sz="2800" dirty="0" err="1" smtClean="0"/>
              <a:t>bisaa</a:t>
            </a:r>
            <a:r>
              <a:rPr lang="en-US" sz="2800" dirty="0" smtClean="0"/>
              <a:t> </a:t>
            </a:r>
            <a:r>
              <a:rPr lang="en-US" sz="2800" dirty="0" err="1" smtClean="0"/>
              <a:t>kan</a:t>
            </a:r>
            <a:r>
              <a:rPr lang="en-US" sz="2800" dirty="0" smtClean="0"/>
              <a:t>? </a:t>
            </a:r>
            <a:r>
              <a:rPr lang="en-US" sz="2800" dirty="0" err="1" smtClean="0"/>
              <a:t>Sdaar</a:t>
            </a:r>
            <a:r>
              <a:rPr lang="en-US" sz="2800" dirty="0" smtClean="0"/>
              <a:t> </a:t>
            </a:r>
            <a:r>
              <a:rPr lang="en-US" sz="2800" dirty="0" err="1" smtClean="0"/>
              <a:t>aatu</a:t>
            </a:r>
            <a:r>
              <a:rPr lang="en-US" sz="2800" dirty="0" smtClean="0"/>
              <a:t> </a:t>
            </a:r>
            <a:r>
              <a:rPr lang="en-US" sz="2800" dirty="0" err="1" smtClean="0"/>
              <a:t>ngagk</a:t>
            </a:r>
            <a:r>
              <a:rPr lang="en-US" sz="2800" dirty="0" smtClean="0"/>
              <a:t> </a:t>
            </a:r>
            <a:r>
              <a:rPr lang="en-US" sz="2800" dirty="0" err="1" smtClean="0"/>
              <a:t>klaian</a:t>
            </a:r>
            <a:r>
              <a:rPr lang="en-US" sz="2800" dirty="0" smtClean="0"/>
              <a:t> </a:t>
            </a:r>
            <a:r>
              <a:rPr lang="en-US" sz="2800" dirty="0" err="1" smtClean="0"/>
              <a:t>brau</a:t>
            </a:r>
            <a:r>
              <a:rPr lang="en-US" sz="2800" dirty="0" smtClean="0"/>
              <a:t> </a:t>
            </a:r>
            <a:r>
              <a:rPr lang="en-US" sz="2800" dirty="0" err="1" smtClean="0"/>
              <a:t>sjaa</a:t>
            </a:r>
            <a:r>
              <a:rPr lang="en-US" sz="2800" dirty="0" smtClean="0"/>
              <a:t> </a:t>
            </a:r>
            <a:r>
              <a:rPr lang="en-US" sz="2800" dirty="0" err="1" smtClean="0"/>
              <a:t>mambcea</a:t>
            </a:r>
            <a:r>
              <a:rPr lang="en-US" sz="2800" dirty="0" smtClean="0"/>
              <a:t> </a:t>
            </a:r>
            <a:r>
              <a:rPr lang="en-US" sz="2800" dirty="0" err="1" smtClean="0"/>
              <a:t>dgnaen</a:t>
            </a:r>
            <a:r>
              <a:rPr lang="en-US" sz="2800" dirty="0" smtClean="0"/>
              <a:t> </a:t>
            </a:r>
            <a:r>
              <a:rPr lang="en-US" sz="2800" dirty="0" err="1" smtClean="0"/>
              <a:t>tiluasn</a:t>
            </a:r>
            <a:r>
              <a:rPr lang="en-US" sz="2800" dirty="0" smtClean="0"/>
              <a:t> </a:t>
            </a:r>
            <a:r>
              <a:rPr lang="en-US" sz="2800" dirty="0" err="1" smtClean="0"/>
              <a:t>ynag</a:t>
            </a:r>
            <a:r>
              <a:rPr lang="en-US" sz="2800" dirty="0" smtClean="0"/>
              <a:t> </a:t>
            </a:r>
            <a:r>
              <a:rPr lang="en-US" sz="2800" dirty="0" err="1" smtClean="0"/>
              <a:t>batrantakan</a:t>
            </a:r>
            <a:r>
              <a:rPr lang="en-US" sz="2800" dirty="0" smtClean="0"/>
              <a:t>. ... </a:t>
            </a:r>
            <a:r>
              <a:rPr lang="en-US" sz="2800" dirty="0" err="1" smtClean="0"/>
              <a:t>Laur</a:t>
            </a:r>
            <a:r>
              <a:rPr lang="en-US" sz="2800" dirty="0" smtClean="0"/>
              <a:t> </a:t>
            </a:r>
            <a:r>
              <a:rPr lang="en-US" sz="2800" dirty="0" err="1" smtClean="0"/>
              <a:t>basia</a:t>
            </a:r>
            <a:endParaRPr lang="en-US" sz="28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8391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 eaLnBrk="0" hangingPunct="0">
              <a:spcBef>
                <a:spcPct val="50000"/>
              </a:spcBef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Contoh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33400" y="381000"/>
            <a:ext cx="8153400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 err="1">
                <a:latin typeface="+mj-lt"/>
                <a:ea typeface="+mj-ea"/>
                <a:cs typeface="+mj-cs"/>
              </a:rPr>
              <a:t>Membaca</a:t>
            </a:r>
            <a:endParaRPr lang="en-GB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</a:pPr>
            <a:endParaRPr lang="en-US" sz="1000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err="1">
                <a:latin typeface="Arial" charset="0"/>
              </a:rPr>
              <a:t>Tahapan</a:t>
            </a:r>
            <a:r>
              <a:rPr lang="en-US" sz="2000" dirty="0">
                <a:latin typeface="Arial" charset="0"/>
              </a:rPr>
              <a:t>:</a:t>
            </a:r>
          </a:p>
          <a:p>
            <a:pPr marL="292100" indent="-2921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err="1" smtClean="0"/>
              <a:t>merekam</a:t>
            </a:r>
            <a:r>
              <a:rPr lang="en-US" sz="2000" dirty="0" smtClean="0"/>
              <a:t> </a:t>
            </a:r>
            <a:r>
              <a:rPr lang="en-US" sz="2000" dirty="0" err="1"/>
              <a:t>pola</a:t>
            </a:r>
            <a:r>
              <a:rPr lang="en-US" sz="2000" dirty="0"/>
              <a:t> visual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kata</a:t>
            </a:r>
            <a:endParaRPr lang="en-US" sz="2000" dirty="0">
              <a:latin typeface="Arial" charset="0"/>
            </a:endParaRPr>
          </a:p>
          <a:p>
            <a:pPr marL="292100" indent="-2921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err="1" smtClean="0"/>
              <a:t>di-dekoding</a:t>
            </a:r>
            <a:r>
              <a:rPr lang="en-US" sz="2000" dirty="0" smtClean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representasi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endParaRPr lang="en-US" sz="2000" dirty="0">
              <a:latin typeface="Arial" charset="0"/>
            </a:endParaRPr>
          </a:p>
          <a:p>
            <a:pPr marL="292100" indent="-2921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sintaks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semantik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frase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kalimat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err="1" smtClean="0">
                <a:latin typeface="Arial" charset="0"/>
              </a:rPr>
              <a:t>Jenis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huruf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sangat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menentukan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err="1">
                <a:latin typeface="Arial" charset="0"/>
              </a:rPr>
              <a:t>Kemapuan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membaca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dilayar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komputer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akan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menurun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 smtClean="0">
                <a:solidFill>
                  <a:schemeClr val="tx1"/>
                </a:solidFill>
              </a:rPr>
              <a:t>Manusia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itchFamily="18" charset="0"/>
              </a:rPr>
              <a:t>Informasi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lewat</a:t>
            </a:r>
            <a:r>
              <a:rPr lang="en-US" sz="2800" dirty="0" smtClean="0">
                <a:latin typeface="Times New Roman" pitchFamily="18" charset="0"/>
              </a:rPr>
              <a:t> I/O</a:t>
            </a:r>
          </a:p>
          <a:p>
            <a:pPr lvl="1"/>
            <a:r>
              <a:rPr lang="en-US" sz="2400" dirty="0" smtClean="0">
                <a:latin typeface="Times New Roman" pitchFamily="18" charset="0"/>
              </a:rPr>
              <a:t>visual</a:t>
            </a:r>
          </a:p>
          <a:p>
            <a:pPr lvl="1"/>
            <a:r>
              <a:rPr lang="en-US" sz="2400" dirty="0" err="1" smtClean="0">
                <a:latin typeface="Times New Roman" pitchFamily="18" charset="0"/>
              </a:rPr>
              <a:t>suara</a:t>
            </a:r>
            <a:endParaRPr lang="en-US" sz="2400" dirty="0" smtClean="0">
              <a:latin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</a:rPr>
              <a:t>Sentuhan</a:t>
            </a:r>
            <a:endParaRPr lang="en-US" sz="2400" dirty="0" smtClean="0">
              <a:latin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</a:rPr>
              <a:t>gerakan</a:t>
            </a:r>
            <a:endParaRPr lang="en-US" sz="2400" dirty="0" smtClean="0">
              <a:latin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</a:rPr>
              <a:t>Informasi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disimpan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memori</a:t>
            </a:r>
            <a:endParaRPr lang="en-US" sz="2800" dirty="0" smtClean="0">
              <a:latin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</a:rPr>
              <a:t>Informasi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diproses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</a:rPr>
              <a:t>dilaksanakan</a:t>
            </a:r>
            <a:endParaRPr lang="en-US" sz="2800" dirty="0" smtClean="0">
              <a:latin typeface="Times New Roman" pitchFamily="18" charset="0"/>
            </a:endParaRP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1000" y="685800"/>
            <a:ext cx="8458200" cy="675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 err="1">
                <a:latin typeface="+mj-lt"/>
                <a:ea typeface="+mj-ea"/>
                <a:cs typeface="+mj-cs"/>
              </a:rPr>
              <a:t>Mendengar</a:t>
            </a: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  <a:tabLst>
                <a:tab pos="762000" algn="l"/>
                <a:tab pos="2095500" algn="l"/>
              </a:tabLst>
            </a:pPr>
            <a:endParaRPr lang="en-US" dirty="0"/>
          </a:p>
          <a:p>
            <a:pPr>
              <a:spcBef>
                <a:spcPct val="20000"/>
              </a:spcBef>
              <a:tabLst>
                <a:tab pos="762000" algn="l"/>
                <a:tab pos="2095500" algn="l"/>
              </a:tabLst>
            </a:pPr>
            <a:r>
              <a:rPr lang="en-US" sz="2000" dirty="0" err="1" smtClean="0">
                <a:latin typeface="Arial" charset="0"/>
              </a:rPr>
              <a:t>Dapat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mengenali</a:t>
            </a:r>
            <a:r>
              <a:rPr lang="en-US" sz="2000" dirty="0" smtClean="0">
                <a:latin typeface="Arial" charset="0"/>
              </a:rPr>
              <a:t>:</a:t>
            </a:r>
          </a:p>
          <a:p>
            <a:pPr marL="635000">
              <a:spcBef>
                <a:spcPct val="20000"/>
              </a:spcBef>
              <a:buFont typeface="Arial" pitchFamily="34" charset="0"/>
              <a:buChar char="•"/>
              <a:tabLst>
                <a:tab pos="762000" algn="l"/>
                <a:tab pos="2095500" algn="l"/>
              </a:tabLst>
            </a:pPr>
            <a:r>
              <a:rPr lang="en-US" sz="2000" dirty="0" err="1" smtClean="0">
                <a:latin typeface="Arial" charset="0"/>
              </a:rPr>
              <a:t>Jarak</a:t>
            </a:r>
            <a:endParaRPr lang="en-US" sz="2000" dirty="0" smtClean="0">
              <a:latin typeface="Arial" charset="0"/>
            </a:endParaRPr>
          </a:p>
          <a:p>
            <a:pPr marL="635000">
              <a:spcBef>
                <a:spcPct val="20000"/>
              </a:spcBef>
              <a:buFont typeface="Arial" pitchFamily="34" charset="0"/>
              <a:buChar char="•"/>
              <a:tabLst>
                <a:tab pos="762000" algn="l"/>
                <a:tab pos="2095500" algn="l"/>
              </a:tabLst>
            </a:pPr>
            <a:r>
              <a:rPr lang="en-US" sz="2000" dirty="0" err="1" smtClean="0">
                <a:latin typeface="Arial" charset="0"/>
              </a:rPr>
              <a:t>Arah</a:t>
            </a:r>
            <a:endParaRPr lang="en-US" sz="2000" dirty="0" smtClean="0">
              <a:latin typeface="Arial" charset="0"/>
            </a:endParaRPr>
          </a:p>
          <a:p>
            <a:pPr marL="635000">
              <a:spcBef>
                <a:spcPct val="20000"/>
              </a:spcBef>
              <a:buFont typeface="Arial" pitchFamily="34" charset="0"/>
              <a:buChar char="•"/>
              <a:tabLst>
                <a:tab pos="762000" algn="l"/>
                <a:tab pos="2095500" algn="l"/>
              </a:tabLst>
            </a:pPr>
            <a:r>
              <a:rPr lang="en-US" sz="2000" dirty="0" err="1" smtClean="0">
                <a:latin typeface="Arial" charset="0"/>
              </a:rPr>
              <a:t>Jenis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Objek</a:t>
            </a:r>
            <a:r>
              <a:rPr lang="en-US" sz="2000" dirty="0">
                <a:latin typeface="Arial" charset="0"/>
              </a:rPr>
              <a:t>. </a:t>
            </a:r>
            <a:endParaRPr lang="en-US" sz="2000" dirty="0" smtClean="0">
              <a:latin typeface="Arial" charset="0"/>
            </a:endParaRPr>
          </a:p>
          <a:p>
            <a:pPr>
              <a:spcBef>
                <a:spcPct val="20000"/>
              </a:spcBef>
              <a:tabLst>
                <a:tab pos="762000" algn="l"/>
                <a:tab pos="2095500" algn="l"/>
              </a:tabLst>
            </a:pPr>
            <a:endParaRPr lang="en-US" sz="1000" dirty="0">
              <a:latin typeface="Arial" charset="0"/>
            </a:endParaRPr>
          </a:p>
          <a:p>
            <a:pPr>
              <a:spcBef>
                <a:spcPct val="20000"/>
              </a:spcBef>
              <a:tabLst>
                <a:tab pos="762000" algn="l"/>
                <a:tab pos="2095500" algn="l"/>
              </a:tabLst>
            </a:pPr>
            <a:r>
              <a:rPr lang="en-US" sz="2000" dirty="0" err="1">
                <a:latin typeface="Arial" charset="0"/>
              </a:rPr>
              <a:t>Bentuk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fisik</a:t>
            </a:r>
            <a:r>
              <a:rPr lang="en-US" sz="2000" dirty="0">
                <a:latin typeface="Arial" charset="0"/>
              </a:rPr>
              <a:t>:</a:t>
            </a:r>
          </a:p>
          <a:p>
            <a:pPr>
              <a:tabLst>
                <a:tab pos="762000" algn="l"/>
                <a:tab pos="2095500" algn="l"/>
              </a:tabLst>
            </a:pPr>
            <a:r>
              <a:rPr lang="en-US" sz="2000" dirty="0" smtClean="0"/>
              <a:t> </a:t>
            </a:r>
            <a:r>
              <a:rPr lang="en-US" sz="2000" dirty="0" err="1"/>
              <a:t>Telinga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: </a:t>
            </a:r>
          </a:p>
          <a:p>
            <a:pPr marL="457200" indent="-228600">
              <a:buFont typeface="Arial" pitchFamily="34" charset="0"/>
              <a:buChar char="•"/>
              <a:tabLst>
                <a:tab pos="762000" algn="l"/>
                <a:tab pos="2095500" algn="l"/>
              </a:tabLst>
            </a:pPr>
            <a:r>
              <a:rPr lang="en-US" sz="2000" dirty="0" err="1" smtClean="0"/>
              <a:t>pinna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melekat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yang </a:t>
            </a:r>
            <a:r>
              <a:rPr lang="en-US" sz="2000" dirty="0" err="1"/>
              <a:t>melekat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kepala</a:t>
            </a:r>
            <a:r>
              <a:rPr lang="en-US" sz="2000" dirty="0"/>
              <a:t>, </a:t>
            </a:r>
            <a:endParaRPr lang="en-US" sz="2000" dirty="0" smtClean="0"/>
          </a:p>
          <a:p>
            <a:pPr marL="457200" indent="-228600">
              <a:buFont typeface="Arial" pitchFamily="34" charset="0"/>
              <a:buChar char="•"/>
              <a:tabLst>
                <a:tab pos="762000" algn="l"/>
                <a:tab pos="2095500" algn="l"/>
              </a:tabLst>
            </a:pPr>
            <a:r>
              <a:rPr lang="en-US" sz="2000" dirty="0" smtClean="0"/>
              <a:t>auditory </a:t>
            </a:r>
            <a:r>
              <a:rPr lang="en-US" sz="2000" dirty="0"/>
              <a:t>canal yang </a:t>
            </a:r>
            <a:r>
              <a:rPr lang="en-US" sz="2000" dirty="0" err="1"/>
              <a:t>melewatkan</a:t>
            </a:r>
            <a:r>
              <a:rPr lang="en-US" sz="2000" dirty="0"/>
              <a:t> </a:t>
            </a:r>
            <a:r>
              <a:rPr lang="en-US" sz="2000" dirty="0" err="1"/>
              <a:t>gelombang</a:t>
            </a:r>
            <a:r>
              <a:rPr lang="en-US" sz="2000" dirty="0"/>
              <a:t> </a:t>
            </a:r>
            <a:r>
              <a:rPr lang="en-US" sz="2000" dirty="0" err="1"/>
              <a:t>suara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telinga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tengah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28600">
              <a:buFont typeface="Arial" pitchFamily="34" charset="0"/>
              <a:buChar char="•"/>
              <a:tabLst>
                <a:tab pos="762000" algn="l"/>
                <a:tab pos="2095500" algn="l"/>
              </a:tabLst>
            </a:pPr>
            <a:endParaRPr lang="en-US" sz="2000" dirty="0" smtClean="0"/>
          </a:p>
          <a:p>
            <a:pPr marL="228600">
              <a:tabLst>
                <a:tab pos="762000" algn="l"/>
                <a:tab pos="2095500" algn="l"/>
              </a:tabLst>
            </a:pPr>
            <a:r>
              <a:rPr lang="en-US" sz="2000" dirty="0" err="1" smtClean="0"/>
              <a:t>Telinga</a:t>
            </a:r>
            <a:r>
              <a:rPr lang="en-US" sz="2000" dirty="0" smtClean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melindungi</a:t>
            </a:r>
            <a:r>
              <a:rPr lang="en-US" sz="2000" dirty="0"/>
              <a:t> </a:t>
            </a:r>
            <a:r>
              <a:rPr lang="en-US" sz="2000" dirty="0" err="1"/>
              <a:t>telinga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yang </a:t>
            </a:r>
            <a:r>
              <a:rPr lang="en-US" sz="2000" dirty="0" err="1"/>
              <a:t>sensitif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kerusakan</a:t>
            </a:r>
            <a:r>
              <a:rPr lang="en-US" sz="2000" dirty="0"/>
              <a:t>, </a:t>
            </a:r>
            <a:r>
              <a:rPr lang="en-US" sz="2000" dirty="0" err="1"/>
              <a:t>kotoran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mempertahankan</a:t>
            </a:r>
            <a:r>
              <a:rPr lang="en-US" sz="2000" dirty="0"/>
              <a:t> </a:t>
            </a:r>
            <a:r>
              <a:rPr lang="en-US" sz="2000" dirty="0" err="1"/>
              <a:t>suhu</a:t>
            </a:r>
            <a:r>
              <a:rPr lang="en-US" sz="2000" dirty="0"/>
              <a:t> yang </a:t>
            </a:r>
            <a:r>
              <a:rPr lang="en-US" sz="2000" dirty="0" err="1"/>
              <a:t>konstan</a:t>
            </a:r>
            <a:r>
              <a:rPr lang="en-US" sz="2000" dirty="0"/>
              <a:t>. </a:t>
            </a:r>
            <a:r>
              <a:rPr lang="en-US" sz="2000" dirty="0" err="1"/>
              <a:t>Telinga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memperkuat</a:t>
            </a:r>
            <a:r>
              <a:rPr lang="en-US" sz="2000" dirty="0"/>
              <a:t> </a:t>
            </a:r>
            <a:r>
              <a:rPr lang="en-US" sz="2000" dirty="0" err="1"/>
              <a:t>gelombang</a:t>
            </a:r>
            <a:r>
              <a:rPr lang="en-US" sz="2000" dirty="0"/>
              <a:t> </a:t>
            </a:r>
            <a:r>
              <a:rPr lang="en-US" sz="2000" dirty="0" err="1"/>
              <a:t>suara</a:t>
            </a:r>
            <a:r>
              <a:rPr lang="en-US" sz="2000" dirty="0"/>
              <a:t> (amplify)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suara</a:t>
            </a:r>
            <a:r>
              <a:rPr lang="en-US" sz="2000" dirty="0"/>
              <a:t>.</a:t>
            </a:r>
          </a:p>
          <a:p>
            <a:pPr>
              <a:tabLst>
                <a:tab pos="762000" algn="l"/>
                <a:tab pos="2095500" algn="l"/>
              </a:tabLst>
            </a:pPr>
            <a:endParaRPr lang="en-US" sz="2000" dirty="0"/>
          </a:p>
          <a:p>
            <a:pPr>
              <a:tabLst>
                <a:tab pos="762000" algn="l"/>
                <a:tab pos="2095500" algn="l"/>
              </a:tabLst>
            </a:pPr>
            <a:endParaRPr lang="en-US" sz="2000" dirty="0"/>
          </a:p>
          <a:p>
            <a:pPr>
              <a:tabLst>
                <a:tab pos="762000" algn="l"/>
                <a:tab pos="2095500" algn="l"/>
              </a:tabLst>
            </a:pPr>
            <a:r>
              <a:rPr lang="en-US" sz="2000" b="1" dirty="0"/>
              <a:t/>
            </a:r>
            <a:br>
              <a:rPr lang="en-US" sz="2000" b="1" dirty="0"/>
            </a:br>
            <a:endParaRPr lang="en-US" sz="2000" dirty="0"/>
          </a:p>
          <a:p>
            <a:pPr>
              <a:spcBef>
                <a:spcPct val="20000"/>
              </a:spcBef>
              <a:tabLst>
                <a:tab pos="762000" algn="l"/>
                <a:tab pos="2095500" algn="l"/>
              </a:tabLst>
            </a:pPr>
            <a:endParaRPr lang="en-US" sz="1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533400" y="685800"/>
            <a:ext cx="7924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 err="1">
                <a:latin typeface="+mj-lt"/>
                <a:ea typeface="+mj-ea"/>
                <a:cs typeface="+mj-cs"/>
              </a:rPr>
              <a:t>Telinga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 smtClean="0">
                <a:latin typeface="+mj-lt"/>
                <a:ea typeface="+mj-ea"/>
                <a:cs typeface="+mj-cs"/>
              </a:rPr>
              <a:t>Bagian</a:t>
            </a:r>
            <a:r>
              <a:rPr lang="en-US" sz="4800" dirty="0" smtClean="0">
                <a:latin typeface="+mj-lt"/>
                <a:ea typeface="+mj-ea"/>
                <a:cs typeface="+mj-cs"/>
              </a:rPr>
              <a:t> Tengah</a:t>
            </a:r>
            <a:endParaRPr lang="en-US" sz="4800" dirty="0">
              <a:latin typeface="+mj-lt"/>
              <a:ea typeface="+mj-ea"/>
              <a:cs typeface="+mj-cs"/>
            </a:endParaRPr>
          </a:p>
          <a:p>
            <a:endParaRPr lang="en-US" sz="2400" dirty="0"/>
          </a:p>
          <a:p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lubang</a:t>
            </a:r>
            <a:r>
              <a:rPr lang="en-US" sz="2400" dirty="0" smtClean="0"/>
              <a:t> </a:t>
            </a:r>
            <a:r>
              <a:rPr lang="en-US" sz="2400" dirty="0" err="1"/>
              <a:t>kecil</a:t>
            </a:r>
            <a:r>
              <a:rPr lang="en-US" sz="2400" dirty="0"/>
              <a:t>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tulang</a:t>
            </a:r>
            <a:r>
              <a:rPr lang="en-US" sz="2400" dirty="0"/>
              <a:t> </a:t>
            </a:r>
            <a:r>
              <a:rPr lang="en-US" sz="2400" dirty="0" err="1"/>
              <a:t>terkecil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tubuh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b="1" dirty="0" err="1"/>
              <a:t>ossicles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telinga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gendang</a:t>
            </a:r>
            <a:r>
              <a:rPr lang="en-US" sz="2400" dirty="0"/>
              <a:t> </a:t>
            </a:r>
            <a:r>
              <a:rPr lang="en-US" sz="2400" dirty="0" err="1"/>
              <a:t>telinga</a:t>
            </a:r>
            <a:r>
              <a:rPr lang="en-US" sz="2400" dirty="0"/>
              <a:t>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membran</a:t>
            </a:r>
            <a:r>
              <a:rPr lang="en-US" sz="2400" dirty="0"/>
              <a:t> </a:t>
            </a:r>
            <a:r>
              <a:rPr lang="en-US" sz="2400" b="1" dirty="0"/>
              <a:t>tympanic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telinga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b="1" dirty="0"/>
              <a:t>cochlea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/>
              <a:t>suara</a:t>
            </a:r>
            <a:r>
              <a:rPr lang="en-US" sz="2400" dirty="0"/>
              <a:t> </a:t>
            </a:r>
            <a:r>
              <a:rPr lang="en-US" sz="2400" dirty="0" err="1"/>
              <a:t>dilewatkan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auditory canal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menggetarkan</a:t>
            </a:r>
            <a:r>
              <a:rPr lang="en-US" sz="2400" dirty="0"/>
              <a:t> </a:t>
            </a:r>
            <a:r>
              <a:rPr lang="en-US" sz="2400" dirty="0" err="1"/>
              <a:t>gendang</a:t>
            </a:r>
            <a:r>
              <a:rPr lang="en-US" sz="2400" dirty="0"/>
              <a:t> </a:t>
            </a:r>
            <a:r>
              <a:rPr lang="en-US" sz="2400" dirty="0" err="1"/>
              <a:t>telinga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akhirnya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b="1" dirty="0" err="1"/>
              <a:t>aossicles</a:t>
            </a:r>
            <a:r>
              <a:rPr lang="en-US" sz="2400" dirty="0"/>
              <a:t> yang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melewatkan</a:t>
            </a:r>
            <a:r>
              <a:rPr lang="en-US" sz="2400" dirty="0"/>
              <a:t> </a:t>
            </a:r>
            <a:r>
              <a:rPr lang="en-US" sz="2400" dirty="0" err="1"/>
              <a:t>getaran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b="1" dirty="0"/>
              <a:t>cochlea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telinga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914400" y="838200"/>
            <a:ext cx="716280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Pada telinga bagian dalam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 sz="2000"/>
              <a:t>terdapat liquid–filled cochlea yang memiliki sel-sel rambut halus yang disebut cilia yang merespon getaran dari telinga bagian tengah dan mentransmisikan reaksi kimia ke syaraf auditory (pendengaran).</a:t>
            </a:r>
            <a:endParaRPr lang="en-US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59436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ChangeArrowheads="1"/>
          </p:cNvSpPr>
          <p:nvPr/>
        </p:nvSpPr>
        <p:spPr bwMode="auto">
          <a:xfrm>
            <a:off x="228600" y="304800"/>
            <a:ext cx="8686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 err="1">
                <a:latin typeface="+mj-lt"/>
                <a:ea typeface="+mj-ea"/>
                <a:cs typeface="+mj-cs"/>
              </a:rPr>
              <a:t>Suara</a:t>
            </a: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20000"/>
              </a:spcBef>
              <a:tabLst>
                <a:tab pos="762000" algn="l"/>
                <a:tab pos="2095500" algn="l"/>
              </a:tabLst>
            </a:pPr>
            <a:r>
              <a:rPr lang="en-US" sz="2800" dirty="0">
                <a:latin typeface="Arial" charset="0"/>
              </a:rPr>
              <a:t>	</a:t>
            </a:r>
            <a:endParaRPr lang="en-US" sz="2800" dirty="0" smtClean="0">
              <a:latin typeface="Arial" charset="0"/>
            </a:endParaRPr>
          </a:p>
          <a:p>
            <a:pPr>
              <a:spcBef>
                <a:spcPct val="20000"/>
              </a:spcBef>
              <a:tabLst>
                <a:tab pos="762000" algn="l"/>
                <a:tab pos="2095500" algn="l"/>
              </a:tabLst>
            </a:pPr>
            <a:endParaRPr lang="en-US" sz="2800" dirty="0" smtClean="0">
              <a:latin typeface="Arial" charset="0"/>
            </a:endParaRPr>
          </a:p>
          <a:p>
            <a:pPr indent="749300">
              <a:spcBef>
                <a:spcPct val="20000"/>
              </a:spcBef>
              <a:buFont typeface="Arial" pitchFamily="34" charset="0"/>
              <a:buChar char="•"/>
              <a:tabLst>
                <a:tab pos="762000" algn="l"/>
                <a:tab pos="2095500" algn="l"/>
              </a:tabLst>
            </a:pPr>
            <a:r>
              <a:rPr lang="en-US" sz="2800" dirty="0" smtClean="0">
                <a:latin typeface="Arial" charset="0"/>
              </a:rPr>
              <a:t>pitch</a:t>
            </a:r>
            <a:r>
              <a:rPr lang="en-US" sz="2800" dirty="0">
                <a:latin typeface="Arial" charset="0"/>
              </a:rPr>
              <a:t>	       - sound frequency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tabLst>
                <a:tab pos="762000" algn="l"/>
                <a:tab pos="2095500" algn="l"/>
              </a:tabLst>
            </a:pPr>
            <a:r>
              <a:rPr lang="en-US" sz="2800" dirty="0">
                <a:latin typeface="Arial" charset="0"/>
              </a:rPr>
              <a:t>	loudness 	- amplitude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tabLst>
                <a:tab pos="762000" algn="l"/>
                <a:tab pos="2095500" algn="l"/>
              </a:tabLst>
            </a:pPr>
            <a:r>
              <a:rPr lang="en-US" sz="2800" dirty="0">
                <a:latin typeface="Arial" charset="0"/>
              </a:rPr>
              <a:t>	timbre	       - type or quality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09600" y="827088"/>
            <a:ext cx="8001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>
                <a:latin typeface="+mj-lt"/>
                <a:ea typeface="+mj-ea"/>
                <a:cs typeface="+mj-cs"/>
              </a:rPr>
              <a:t>Hearing (cont)</a:t>
            </a:r>
            <a:endParaRPr lang="en-GB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</a:pPr>
            <a:endParaRPr lang="en-US" sz="2800" b="1" dirty="0">
              <a:latin typeface="Arial" charset="0"/>
            </a:endParaRP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</a:pPr>
            <a:r>
              <a:rPr lang="id-ID" sz="2400" dirty="0"/>
              <a:t>Manusia dapat mendengar frekuensi dari 20Hz sampai 15kHz</a:t>
            </a:r>
            <a:br>
              <a:rPr lang="id-ID" sz="2400" dirty="0"/>
            </a:br>
            <a:r>
              <a:rPr lang="id-ID" sz="2400" dirty="0"/>
              <a:t>kurang akurat membedakan frekuensi tinggi daripada rendah</a:t>
            </a:r>
            <a:r>
              <a:rPr lang="id-ID" sz="2400" dirty="0" smtClean="0"/>
              <a:t>.</a:t>
            </a:r>
            <a:endParaRPr lang="en-US" sz="2400" dirty="0" smtClean="0"/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</a:pPr>
            <a:r>
              <a:rPr lang="id-ID" sz="2400" dirty="0" smtClean="0"/>
              <a:t>Sistem </a:t>
            </a:r>
            <a:r>
              <a:rPr lang="id-ID" sz="2400" dirty="0"/>
              <a:t>filter Auditory </a:t>
            </a:r>
            <a:r>
              <a:rPr lang="id-ID" sz="2400" dirty="0" smtClean="0"/>
              <a:t>suara</a:t>
            </a:r>
            <a:r>
              <a:rPr lang="en-US" sz="2400" dirty="0" smtClean="0"/>
              <a:t> </a:t>
            </a:r>
            <a:r>
              <a:rPr lang="id-ID" sz="2400" dirty="0" smtClean="0"/>
              <a:t>dapat </a:t>
            </a:r>
            <a:r>
              <a:rPr lang="en-US" sz="2400" dirty="0" err="1"/>
              <a:t>membedakan</a:t>
            </a:r>
            <a:r>
              <a:rPr lang="en-US" sz="2400" dirty="0"/>
              <a:t> </a:t>
            </a:r>
            <a:r>
              <a:rPr lang="id-ID" sz="2400" dirty="0"/>
              <a:t>untuk suara suara latar belakang.</a:t>
            </a:r>
            <a:br>
              <a:rPr lang="id-ID" sz="2400" dirty="0"/>
            </a:br>
            <a:r>
              <a:rPr lang="id-ID" sz="2400" dirty="0"/>
              <a:t>misalnya, </a:t>
            </a:r>
            <a:r>
              <a:rPr lang="en-US" sz="2400" dirty="0" err="1"/>
              <a:t>tawar</a:t>
            </a:r>
            <a:r>
              <a:rPr lang="en-US" sz="2400" dirty="0"/>
              <a:t> </a:t>
            </a:r>
            <a:r>
              <a:rPr lang="en-US" sz="2400" dirty="0" err="1"/>
              <a:t>menawar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pasar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04800" y="228600"/>
            <a:ext cx="8077200" cy="624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Sentuhan</a:t>
            </a:r>
            <a:endParaRPr lang="en-GB" sz="4800" dirty="0">
              <a:latin typeface="+mj-lt"/>
              <a:ea typeface="+mj-ea"/>
              <a:cs typeface="+mj-cs"/>
            </a:endParaRP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  <a:tabLst>
                <a:tab pos="571500" algn="l"/>
              </a:tabLst>
            </a:pPr>
            <a:endParaRPr lang="en-US" sz="2400" dirty="0" smtClean="0">
              <a:cs typeface="Times New Roman" pitchFamily="18" charset="0"/>
            </a:endParaRP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sz="2400" dirty="0" err="1" smtClean="0">
                <a:cs typeface="Times New Roman" pitchFamily="18" charset="0"/>
              </a:rPr>
              <a:t>Dapat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memberi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informasi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dengan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baik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en-US" sz="2400" dirty="0">
              <a:cs typeface="Times New Roman" pitchFamily="18" charset="0"/>
            </a:endParaRP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  <a:tabLst>
                <a:tab pos="571500" algn="l"/>
              </a:tabLst>
            </a:pPr>
            <a:endParaRPr lang="en-GB" sz="900" dirty="0">
              <a:cs typeface="Times New Roman" pitchFamily="18" charset="0"/>
            </a:endParaRPr>
          </a:p>
          <a:p>
            <a:pPr marL="228600" indent="-228600">
              <a:spcBef>
                <a:spcPct val="20000"/>
              </a:spcBef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sz="2400" dirty="0" err="1" smtClean="0">
                <a:cs typeface="Times New Roman" pitchFamily="18" charset="0"/>
              </a:rPr>
              <a:t>Baik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bagi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memiliki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masalah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dalam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penglihatan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en-US" sz="2400" dirty="0">
              <a:cs typeface="Times New Roman" pitchFamily="18" charset="0"/>
            </a:endParaRP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  <a:tabLst>
                <a:tab pos="571500" algn="l"/>
              </a:tabLst>
            </a:pPr>
            <a:endParaRPr lang="en-GB" sz="900" dirty="0">
              <a:cs typeface="Times New Roman" pitchFamily="18" charset="0"/>
            </a:endParaRPr>
          </a:p>
          <a:p>
            <a:pPr marL="228600" indent="-228600">
              <a:spcBef>
                <a:spcPct val="20000"/>
              </a:spcBef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sz="2400" dirty="0" smtClean="0">
                <a:cs typeface="Times New Roman" pitchFamily="18" charset="0"/>
              </a:rPr>
              <a:t>Sensor </a:t>
            </a:r>
            <a:r>
              <a:rPr lang="en-US" sz="2400" dirty="0" err="1" smtClean="0">
                <a:cs typeface="Times New Roman" pitchFamily="18" charset="0"/>
              </a:rPr>
              <a:t>pada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kulit</a:t>
            </a:r>
            <a:r>
              <a:rPr lang="en-US" sz="2400" dirty="0" smtClean="0">
                <a:cs typeface="Times New Roman" pitchFamily="18" charset="0"/>
              </a:rPr>
              <a:t>:</a:t>
            </a:r>
            <a:endParaRPr lang="en-US" sz="2400" dirty="0">
              <a:cs typeface="Times New Roman" pitchFamily="18" charset="0"/>
            </a:endParaRPr>
          </a:p>
          <a:p>
            <a:pPr marL="749300" indent="-228600">
              <a:spcBef>
                <a:spcPct val="20000"/>
              </a:spcBef>
              <a:tabLst>
                <a:tab pos="571500" algn="l"/>
              </a:tabLst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thermoreceptors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– sensor </a:t>
            </a:r>
            <a:r>
              <a:rPr lang="en-US" sz="2400" dirty="0" err="1" smtClean="0">
                <a:cs typeface="Times New Roman" pitchFamily="18" charset="0"/>
              </a:rPr>
              <a:t>Panas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dingin</a:t>
            </a:r>
            <a:endParaRPr lang="en-GB" sz="2400" dirty="0">
              <a:cs typeface="Times New Roman" pitchFamily="18" charset="0"/>
            </a:endParaRPr>
          </a:p>
          <a:p>
            <a:pPr marL="749300" indent="-228600">
              <a:spcBef>
                <a:spcPct val="20000"/>
              </a:spcBef>
              <a:tabLst>
                <a:tab pos="571500" algn="l"/>
              </a:tabLst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nociceptors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– sensor </a:t>
            </a:r>
            <a:r>
              <a:rPr lang="en-US" sz="2400" dirty="0" err="1" smtClean="0">
                <a:cs typeface="Times New Roman" pitchFamily="18" charset="0"/>
              </a:rPr>
              <a:t>sakit</a:t>
            </a:r>
            <a:endParaRPr lang="en-US" sz="2400" dirty="0">
              <a:cs typeface="Times New Roman" pitchFamily="18" charset="0"/>
            </a:endParaRPr>
          </a:p>
          <a:p>
            <a:pPr marL="749300" indent="-228600">
              <a:spcBef>
                <a:spcPct val="20000"/>
              </a:spcBef>
              <a:tabLst>
                <a:tab pos="571500" algn="l"/>
              </a:tabLst>
            </a:pPr>
            <a:r>
              <a:rPr lang="en-US" sz="2400" dirty="0">
                <a:cs typeface="Times New Roman" pitchFamily="18" charset="0"/>
              </a:rPr>
              <a:t>	mechanoreceptors </a:t>
            </a:r>
            <a:r>
              <a:rPr lang="en-US" sz="2400" dirty="0" smtClean="0">
                <a:cs typeface="Times New Roman" pitchFamily="18" charset="0"/>
              </a:rPr>
              <a:t>– sensor </a:t>
            </a:r>
            <a:r>
              <a:rPr lang="en-US" sz="2400" dirty="0" err="1" smtClean="0">
                <a:cs typeface="Times New Roman" pitchFamily="18" charset="0"/>
              </a:rPr>
              <a:t>tekanan</a:t>
            </a:r>
            <a:endParaRPr lang="en-GB" sz="2400" dirty="0">
              <a:cs typeface="Times New Roman" pitchFamily="18" charset="0"/>
            </a:endParaRP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  <a:tabLst>
                <a:tab pos="571500" algn="l"/>
              </a:tabLst>
            </a:pPr>
            <a:endParaRPr lang="en-GB" sz="900" dirty="0">
              <a:cs typeface="Times New Roman" pitchFamily="18" charset="0"/>
            </a:endParaRPr>
          </a:p>
          <a:p>
            <a:pPr marL="228600" indent="-228600">
              <a:spcBef>
                <a:spcPct val="20000"/>
              </a:spcBef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sz="2400" dirty="0" err="1" smtClean="0">
                <a:cs typeface="Times New Roman" pitchFamily="18" charset="0"/>
              </a:rPr>
              <a:t>Ada</a:t>
            </a:r>
            <a:r>
              <a:rPr lang="en-US" sz="2400" dirty="0" smtClean="0">
                <a:cs typeface="Times New Roman" pitchFamily="18" charset="0"/>
              </a:rPr>
              <a:t> area </a:t>
            </a:r>
            <a:r>
              <a:rPr lang="en-US" sz="2400" dirty="0" err="1" smtClean="0">
                <a:cs typeface="Times New Roman" pitchFamily="18" charset="0"/>
              </a:rPr>
              <a:t>yg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lebih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sensitif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dari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wilayah</a:t>
            </a:r>
            <a:r>
              <a:rPr lang="en-US" sz="2400" dirty="0" smtClean="0">
                <a:cs typeface="Times New Roman" pitchFamily="18" charset="0"/>
              </a:rPr>
              <a:t> yang lain </a:t>
            </a:r>
            <a:r>
              <a:rPr lang="en-US" sz="2400" dirty="0" err="1" smtClean="0">
                <a:cs typeface="Times New Roman" pitchFamily="18" charset="0"/>
              </a:rPr>
              <a:t>misal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ujung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jari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en-US" sz="2400" dirty="0">
              <a:cs typeface="Times New Roman" pitchFamily="18" charset="0"/>
            </a:endParaRP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  <a:tabLst>
                <a:tab pos="571500" algn="l"/>
              </a:tabLst>
            </a:pPr>
            <a:endParaRPr lang="en-GB" sz="900" dirty="0">
              <a:cs typeface="Times New Roman" pitchFamily="18" charset="0"/>
            </a:endParaRPr>
          </a:p>
          <a:p>
            <a:pPr marL="228600" indent="-228600">
              <a:spcBef>
                <a:spcPct val="20000"/>
              </a:spcBef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sz="2400" dirty="0" err="1">
                <a:cs typeface="Times New Roman" pitchFamily="18" charset="0"/>
              </a:rPr>
              <a:t>Kinethesis</a:t>
            </a:r>
            <a:r>
              <a:rPr lang="en-US" sz="2400" dirty="0">
                <a:cs typeface="Times New Roman" pitchFamily="18" charset="0"/>
              </a:rPr>
              <a:t>  - </a:t>
            </a:r>
            <a:r>
              <a:rPr lang="en-US" sz="2400" dirty="0" err="1" smtClean="0">
                <a:cs typeface="Times New Roman" pitchFamily="18" charset="0"/>
              </a:rPr>
              <a:t>Posisi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baik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dapat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meningkatkan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kinerja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228600"/>
            <a:ext cx="77724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Gerakan</a:t>
            </a:r>
            <a:endParaRPr lang="en-GB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</a:pPr>
            <a:endParaRPr lang="en-US" b="1" dirty="0">
              <a:latin typeface="Arial" charset="0"/>
            </a:endParaRP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sz="2400" dirty="0" err="1" smtClean="0">
                <a:cs typeface="Times New Roman" pitchFamily="18" charset="0"/>
              </a:rPr>
              <a:t>Waktu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dibutuhkan</a:t>
            </a:r>
            <a:r>
              <a:rPr lang="en-US" sz="2400" dirty="0" smtClean="0">
                <a:cs typeface="Times New Roman" pitchFamily="18" charset="0"/>
              </a:rPr>
              <a:t>: </a:t>
            </a:r>
            <a:r>
              <a:rPr lang="en-US" sz="2400" dirty="0" err="1" smtClean="0">
                <a:cs typeface="Times New Roman" pitchFamily="18" charset="0"/>
              </a:rPr>
              <a:t>Waktu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reaksi</a:t>
            </a:r>
            <a:r>
              <a:rPr lang="en-US" sz="2400" dirty="0" smtClean="0">
                <a:cs typeface="Times New Roman" pitchFamily="18" charset="0"/>
              </a:rPr>
              <a:t> + </a:t>
            </a:r>
            <a:r>
              <a:rPr lang="en-US" sz="2400" dirty="0" err="1" smtClean="0">
                <a:cs typeface="Times New Roman" pitchFamily="18" charset="0"/>
              </a:rPr>
              <a:t>Waktu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gerakan</a:t>
            </a:r>
            <a:endParaRPr lang="en-US" sz="2400" dirty="0">
              <a:cs typeface="Times New Roman" pitchFamily="18" charset="0"/>
            </a:endParaRP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sz="2400" dirty="0" err="1" smtClean="0">
                <a:cs typeface="Times New Roman" pitchFamily="18" charset="0"/>
              </a:rPr>
              <a:t>Waktu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gerakan</a:t>
            </a:r>
            <a:r>
              <a:rPr lang="en-US" sz="2400" dirty="0" smtClean="0">
                <a:cs typeface="Times New Roman" pitchFamily="18" charset="0"/>
              </a:rPr>
              <a:t> – </a:t>
            </a:r>
            <a:r>
              <a:rPr lang="en-US" sz="2400" dirty="0" err="1" smtClean="0">
                <a:cs typeface="Times New Roman" pitchFamily="18" charset="0"/>
              </a:rPr>
              <a:t>tergantung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Umur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kesehatan</a:t>
            </a:r>
            <a:endParaRPr lang="en-US" sz="2400" dirty="0">
              <a:cs typeface="Times New Roman" pitchFamily="18" charset="0"/>
            </a:endParaRP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sz="2400" dirty="0" err="1" smtClean="0">
                <a:cs typeface="Times New Roman" pitchFamily="18" charset="0"/>
              </a:rPr>
              <a:t>Waktu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reaksi</a:t>
            </a:r>
            <a:r>
              <a:rPr lang="en-US" sz="2400" dirty="0" smtClean="0">
                <a:cs typeface="Times New Roman" pitchFamily="18" charset="0"/>
              </a:rPr>
              <a:t> - </a:t>
            </a:r>
            <a:r>
              <a:rPr lang="en-US" sz="2400" dirty="0" err="1" smtClean="0">
                <a:cs typeface="Times New Roman" pitchFamily="18" charset="0"/>
              </a:rPr>
              <a:t>tergantung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tipe</a:t>
            </a:r>
            <a:r>
              <a:rPr lang="en-US" sz="2400" dirty="0" smtClean="0">
                <a:cs typeface="Times New Roman" pitchFamily="18" charset="0"/>
              </a:rPr>
              <a:t> stimulus :</a:t>
            </a:r>
            <a:endParaRPr lang="en-US" sz="2400" dirty="0">
              <a:cs typeface="Times New Roman" pitchFamily="18" charset="0"/>
            </a:endParaRPr>
          </a:p>
          <a:p>
            <a:pPr marL="1778000" indent="-457200">
              <a:spcBef>
                <a:spcPct val="50000"/>
              </a:spcBef>
              <a:buFont typeface="+mj-lt"/>
              <a:buAutoNum type="arabicPeriod"/>
              <a:tabLst>
                <a:tab pos="571500" algn="l"/>
              </a:tabLst>
            </a:pPr>
            <a:r>
              <a:rPr lang="en-US" sz="2400" dirty="0">
                <a:cs typeface="Times New Roman" pitchFamily="18" charset="0"/>
              </a:rPr>
              <a:t>	visual ~ 200ms</a:t>
            </a:r>
          </a:p>
          <a:p>
            <a:pPr marL="1778000" indent="-457200">
              <a:spcBef>
                <a:spcPct val="50000"/>
              </a:spcBef>
              <a:buFont typeface="+mj-lt"/>
              <a:buAutoNum type="arabicPeriod"/>
              <a:tabLst>
                <a:tab pos="571500" algn="l"/>
              </a:tabLst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 smtClean="0">
                <a:cs typeface="Times New Roman" pitchFamily="18" charset="0"/>
              </a:rPr>
              <a:t>pendengaran</a:t>
            </a:r>
            <a:r>
              <a:rPr lang="en-US" sz="2400" dirty="0" smtClean="0">
                <a:cs typeface="Times New Roman" pitchFamily="18" charset="0"/>
              </a:rPr>
              <a:t>~ </a:t>
            </a:r>
            <a:r>
              <a:rPr lang="en-US" sz="2400" dirty="0">
                <a:cs typeface="Times New Roman" pitchFamily="18" charset="0"/>
              </a:rPr>
              <a:t>150 ms</a:t>
            </a:r>
          </a:p>
          <a:p>
            <a:pPr marL="1778000" indent="-457200">
              <a:spcBef>
                <a:spcPct val="50000"/>
              </a:spcBef>
              <a:buFont typeface="+mj-lt"/>
              <a:buAutoNum type="arabicPeriod"/>
              <a:tabLst>
                <a:tab pos="571500" algn="l"/>
              </a:tabLst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 smtClean="0">
                <a:cs typeface="Times New Roman" pitchFamily="18" charset="0"/>
              </a:rPr>
              <a:t>sakit</a:t>
            </a:r>
            <a:r>
              <a:rPr lang="en-US" sz="2400" dirty="0" smtClean="0">
                <a:cs typeface="Times New Roman" pitchFamily="18" charset="0"/>
              </a:rPr>
              <a:t>~ </a:t>
            </a:r>
            <a:r>
              <a:rPr lang="en-US" sz="2400" dirty="0">
                <a:cs typeface="Times New Roman" pitchFamily="18" charset="0"/>
              </a:rPr>
              <a:t>700ms</a:t>
            </a: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sz="2400" dirty="0" err="1" smtClean="0">
                <a:cs typeface="Times New Roman" pitchFamily="18" charset="0"/>
              </a:rPr>
              <a:t>Semakin</a:t>
            </a:r>
            <a:r>
              <a:rPr lang="en-US" sz="2400" dirty="0" smtClean="0">
                <a:cs typeface="Times New Roman" pitchFamily="18" charset="0"/>
              </a:rPr>
              <a:t> lama </a:t>
            </a:r>
            <a:r>
              <a:rPr lang="en-US" sz="2400" dirty="0" err="1" smtClean="0">
                <a:cs typeface="Times New Roman" pitchFamily="18" charset="0"/>
              </a:rPr>
              <a:t>maka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akurasinya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semakin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menurun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pada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pengguna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yg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kurang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terampil</a:t>
            </a:r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8600" y="152400"/>
            <a:ext cx="8686800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Gerakan</a:t>
            </a:r>
            <a:endParaRPr lang="en-GB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</a:pPr>
            <a:endParaRPr lang="en-US" sz="2400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1000" b="1" dirty="0">
              <a:latin typeface="Arial" charset="0"/>
            </a:endParaRP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sz="2400" dirty="0" err="1" smtClean="0">
                <a:cs typeface="Times New Roman" pitchFamily="18" charset="0"/>
              </a:rPr>
              <a:t>Hukum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Fitts</a:t>
            </a:r>
            <a:r>
              <a:rPr lang="en-US" sz="2400" dirty="0">
                <a:cs typeface="Times New Roman" pitchFamily="18" charset="0"/>
              </a:rPr>
              <a:t>' </a:t>
            </a:r>
            <a:r>
              <a:rPr lang="en-US" sz="2400" dirty="0" err="1" smtClean="0">
                <a:cs typeface="Times New Roman" pitchFamily="18" charset="0"/>
              </a:rPr>
              <a:t>mejelaskan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waktu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untuk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menyentuh</a:t>
            </a:r>
            <a:r>
              <a:rPr lang="en-US" sz="2400" dirty="0" smtClean="0">
                <a:cs typeface="Times New Roman" pitchFamily="18" charset="0"/>
              </a:rPr>
              <a:t> target </a:t>
            </a:r>
            <a:r>
              <a:rPr lang="en-US" sz="2400" dirty="0" err="1" smtClean="0">
                <a:cs typeface="Times New Roman" pitchFamily="18" charset="0"/>
              </a:rPr>
              <a:t>layar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adalah</a:t>
            </a:r>
            <a:r>
              <a:rPr lang="en-US" sz="2400" dirty="0" smtClean="0">
                <a:cs typeface="Times New Roman" pitchFamily="18" charset="0"/>
              </a:rPr>
              <a:t> :</a:t>
            </a:r>
            <a:endParaRPr lang="en-US" sz="2400" dirty="0">
              <a:cs typeface="Times New Roman" pitchFamily="18" charset="0"/>
            </a:endParaRPr>
          </a:p>
          <a:p>
            <a:pPr marL="228600" indent="-228600">
              <a:spcBef>
                <a:spcPct val="50000"/>
              </a:spcBef>
              <a:tabLst>
                <a:tab pos="571500" algn="l"/>
              </a:tabLst>
            </a:pPr>
            <a:r>
              <a:rPr lang="en-US" sz="2400" dirty="0" smtClean="0">
                <a:cs typeface="Times New Roman" pitchFamily="18" charset="0"/>
              </a:rPr>
              <a:t>				Mt </a:t>
            </a:r>
            <a:r>
              <a:rPr lang="en-US" sz="2400" dirty="0">
                <a:cs typeface="Times New Roman" pitchFamily="18" charset="0"/>
              </a:rPr>
              <a:t>= a + b log2(D/S + 1)</a:t>
            </a:r>
          </a:p>
          <a:p>
            <a:pPr marL="1600200" lvl="3" indent="-228600">
              <a:spcBef>
                <a:spcPct val="50000"/>
              </a:spcBef>
              <a:tabLst>
                <a:tab pos="571500" algn="l"/>
              </a:tabLst>
            </a:pPr>
            <a:r>
              <a:rPr lang="en-US" sz="2400" dirty="0" err="1" smtClean="0">
                <a:cs typeface="Times New Roman" pitchFamily="18" charset="0"/>
              </a:rPr>
              <a:t>dimana</a:t>
            </a:r>
            <a:r>
              <a:rPr lang="en-US" sz="2400" dirty="0">
                <a:cs typeface="Times New Roman" pitchFamily="18" charset="0"/>
              </a:rPr>
              <a:t>	a </a:t>
            </a:r>
            <a:r>
              <a:rPr lang="en-US" sz="2400" dirty="0" err="1" smtClean="0">
                <a:cs typeface="Times New Roman" pitchFamily="18" charset="0"/>
              </a:rPr>
              <a:t>dan</a:t>
            </a:r>
            <a:r>
              <a:rPr lang="en-US" sz="2400" dirty="0" smtClean="0">
                <a:cs typeface="Times New Roman" pitchFamily="18" charset="0"/>
              </a:rPr>
              <a:t> b </a:t>
            </a:r>
            <a:r>
              <a:rPr lang="en-US" sz="2400" dirty="0" err="1" smtClean="0">
                <a:cs typeface="Times New Roman" pitchFamily="18" charset="0"/>
              </a:rPr>
              <a:t>adalah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constanta</a:t>
            </a:r>
            <a:endParaRPr lang="en-US" sz="2400" dirty="0">
              <a:cs typeface="Times New Roman" pitchFamily="18" charset="0"/>
            </a:endParaRPr>
          </a:p>
          <a:p>
            <a:pPr marL="1600200" lvl="3" indent="-228600">
              <a:spcBef>
                <a:spcPct val="50000"/>
              </a:spcBef>
              <a:tabLst>
                <a:tab pos="571500" algn="l"/>
              </a:tabLst>
            </a:pPr>
            <a:r>
              <a:rPr lang="en-US" sz="2400" dirty="0">
                <a:cs typeface="Times New Roman" pitchFamily="18" charset="0"/>
              </a:rPr>
              <a:t>	Mt </a:t>
            </a:r>
            <a:r>
              <a:rPr lang="en-US" sz="2400" dirty="0" smtClean="0">
                <a:cs typeface="Times New Roman" pitchFamily="18" charset="0"/>
              </a:rPr>
              <a:t>:</a:t>
            </a:r>
            <a:r>
              <a:rPr lang="en-US" sz="2400" dirty="0" err="1" smtClean="0">
                <a:cs typeface="Times New Roman" pitchFamily="18" charset="0"/>
              </a:rPr>
              <a:t>Waktu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dibutuhkan</a:t>
            </a:r>
            <a:endParaRPr lang="en-US" sz="2400" dirty="0">
              <a:cs typeface="Times New Roman" pitchFamily="18" charset="0"/>
            </a:endParaRPr>
          </a:p>
          <a:p>
            <a:pPr marL="1600200" lvl="3" indent="-228600">
              <a:spcBef>
                <a:spcPct val="50000"/>
              </a:spcBef>
              <a:tabLst>
                <a:tab pos="571500" algn="l"/>
              </a:tabLst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D  :Jarak</a:t>
            </a:r>
            <a:endParaRPr lang="en-GB" sz="2400" dirty="0">
              <a:cs typeface="Times New Roman" pitchFamily="18" charset="0"/>
            </a:endParaRPr>
          </a:p>
          <a:p>
            <a:pPr marL="1600200" lvl="3" indent="-228600">
              <a:spcBef>
                <a:spcPct val="50000"/>
              </a:spcBef>
              <a:tabLst>
                <a:tab pos="571500" algn="l"/>
              </a:tabLst>
            </a:pPr>
            <a:r>
              <a:rPr lang="en-GB" sz="2400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S </a:t>
            </a:r>
            <a:r>
              <a:rPr lang="en-US" sz="2400" dirty="0" smtClean="0">
                <a:cs typeface="Times New Roman" pitchFamily="18" charset="0"/>
              </a:rPr>
              <a:t> : </a:t>
            </a:r>
            <a:r>
              <a:rPr lang="en-US" sz="2400" dirty="0" err="1" smtClean="0">
                <a:cs typeface="Times New Roman" pitchFamily="18" charset="0"/>
              </a:rPr>
              <a:t>Ukuran</a:t>
            </a:r>
            <a:endParaRPr lang="en-GB" sz="2400" dirty="0">
              <a:cs typeface="Times New Roman" pitchFamily="18" charset="0"/>
            </a:endParaRPr>
          </a:p>
          <a:p>
            <a:pPr marL="228600" indent="-228600">
              <a:spcBef>
                <a:spcPct val="50000"/>
              </a:spcBef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sz="2400" dirty="0" err="1" smtClean="0">
                <a:cs typeface="Times New Roman" pitchFamily="18" charset="0"/>
                <a:sym typeface="Symbol" pitchFamily="18" charset="2"/>
              </a:rPr>
              <a:t>Semakin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cs typeface="Times New Roman" pitchFamily="18" charset="0"/>
                <a:sym typeface="Symbol" pitchFamily="18" charset="2"/>
              </a:rPr>
              <a:t>dekat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cs typeface="Times New Roman" pitchFamily="18" charset="0"/>
                <a:sym typeface="Symbol" pitchFamily="18" charset="2"/>
              </a:rPr>
              <a:t>semakin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err="1" smtClean="0">
                <a:cs typeface="Times New Roman" pitchFamily="18" charset="0"/>
                <a:sym typeface="Symbol" pitchFamily="18" charset="2"/>
              </a:rPr>
              <a:t>baik</a:t>
            </a:r>
            <a:r>
              <a:rPr lang="en-US" sz="2400" dirty="0" smtClean="0">
                <a:cs typeface="Times New Roman" pitchFamily="18" charset="0"/>
              </a:rPr>
              <a:t>,  </a:t>
            </a:r>
            <a:r>
              <a:rPr lang="en-US" sz="2400" dirty="0" err="1" smtClean="0">
                <a:cs typeface="Times New Roman" pitchFamily="18" charset="0"/>
              </a:rPr>
              <a:t>semakin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besar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semakin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baik</a:t>
            </a:r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Memori</a:t>
            </a: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err="1" smtClean="0">
                <a:latin typeface="Arial" charset="0"/>
              </a:rPr>
              <a:t>Tiga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jenis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fungsi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dari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memori</a:t>
            </a:r>
            <a:r>
              <a:rPr lang="en-US" sz="2000" dirty="0" smtClean="0">
                <a:latin typeface="Arial" charset="0"/>
              </a:rPr>
              <a:t>:</a:t>
            </a:r>
            <a:endParaRPr lang="en-US" sz="18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Sensory memory (</a:t>
            </a:r>
            <a:r>
              <a:rPr lang="en-US" sz="1800" dirty="0">
                <a:latin typeface="Arial" charset="0"/>
              </a:rPr>
              <a:t>buffers </a:t>
            </a:r>
            <a:r>
              <a:rPr lang="en-US" sz="1800" dirty="0" err="1" smtClean="0">
                <a:latin typeface="Arial" charset="0"/>
              </a:rPr>
              <a:t>Untuk</a:t>
            </a:r>
            <a:r>
              <a:rPr lang="en-US" sz="1800" dirty="0" smtClean="0">
                <a:latin typeface="Arial" charset="0"/>
              </a:rPr>
              <a:t> stimuli</a:t>
            </a:r>
            <a:r>
              <a:rPr lang="en-US" sz="1800" dirty="0">
                <a:latin typeface="Arial" charset="0"/>
              </a:rPr>
              <a:t>: visual </a:t>
            </a:r>
            <a:r>
              <a:rPr lang="en-US" sz="1800" dirty="0">
                <a:latin typeface="Arial" charset="0"/>
                <a:sym typeface="Symbol" pitchFamily="18" charset="2"/>
              </a:rPr>
              <a:t></a:t>
            </a:r>
            <a:r>
              <a:rPr lang="en-US" sz="1800" dirty="0">
                <a:latin typeface="Arial" charset="0"/>
              </a:rPr>
              <a:t> iconic</a:t>
            </a:r>
            <a:r>
              <a:rPr lang="en-GB" sz="1800" dirty="0">
                <a:latin typeface="Arial" charset="0"/>
              </a:rPr>
              <a:t>,</a:t>
            </a:r>
            <a:br>
              <a:rPr lang="en-GB" sz="1800" dirty="0">
                <a:latin typeface="Arial" charset="0"/>
              </a:rPr>
            </a:br>
            <a:r>
              <a:rPr lang="en-GB" sz="1800" dirty="0">
                <a:latin typeface="Arial" charset="0"/>
              </a:rPr>
              <a:t>	 	       </a:t>
            </a:r>
            <a:r>
              <a:rPr lang="en-US" sz="1800" dirty="0">
                <a:latin typeface="Arial" charset="0"/>
              </a:rPr>
              <a:t>auditory </a:t>
            </a:r>
            <a:r>
              <a:rPr lang="en-US" sz="1800" dirty="0">
                <a:latin typeface="Arial" charset="0"/>
                <a:sym typeface="Symbol" pitchFamily="18" charset="2"/>
              </a:rPr>
              <a:t></a:t>
            </a:r>
            <a:r>
              <a:rPr lang="en-GB" sz="180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echoic</a:t>
            </a:r>
            <a:r>
              <a:rPr lang="en-GB" sz="1800" dirty="0">
                <a:latin typeface="Arial" charset="0"/>
              </a:rPr>
              <a:t>, </a:t>
            </a:r>
            <a:r>
              <a:rPr lang="en-US" sz="1800" dirty="0">
                <a:latin typeface="Arial" charset="0"/>
              </a:rPr>
              <a:t>touch</a:t>
            </a:r>
            <a:r>
              <a:rPr lang="en-GB" sz="180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  <a:sym typeface="Symbol" pitchFamily="18" charset="2"/>
              </a:rPr>
              <a:t>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haptic</a:t>
            </a:r>
            <a:r>
              <a:rPr lang="en-US" sz="1800" dirty="0">
                <a:latin typeface="Arial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Short-term memory</a:t>
            </a:r>
            <a:r>
              <a:rPr lang="en-GB" sz="2000" dirty="0">
                <a:latin typeface="Arial" charset="0"/>
              </a:rPr>
              <a:t> or </a:t>
            </a:r>
            <a:r>
              <a:rPr lang="en-US" sz="2000" dirty="0">
                <a:latin typeface="Arial" charset="0"/>
              </a:rPr>
              <a:t>working memory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		Long-term memory</a:t>
            </a:r>
            <a:endParaRPr lang="en-US" sz="18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8288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WordArt 4"/>
          <p:cNvSpPr>
            <a:spLocks noChangeArrowheads="1" noChangeShapeType="1" noTextEdit="1"/>
          </p:cNvSpPr>
          <p:nvPr/>
        </p:nvSpPr>
        <p:spPr bwMode="auto">
          <a:xfrm>
            <a:off x="2667000" y="3276600"/>
            <a:ext cx="1314450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99"/>
                </a:solidFill>
                <a:latin typeface="Arial Black"/>
              </a:rPr>
              <a:t>Attention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819400" y="4191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WordArt 6"/>
          <p:cNvSpPr>
            <a:spLocks noChangeArrowheads="1" noChangeShapeType="1" noTextEdit="1"/>
          </p:cNvSpPr>
          <p:nvPr/>
        </p:nvSpPr>
        <p:spPr bwMode="auto">
          <a:xfrm>
            <a:off x="3505200" y="4267200"/>
            <a:ext cx="1419225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99"/>
                </a:solidFill>
                <a:latin typeface="Arial Black"/>
              </a:rPr>
              <a:t>Rehearsal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28600" y="228600"/>
            <a:ext cx="8458200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>
                <a:latin typeface="+mj-lt"/>
                <a:ea typeface="+mj-ea"/>
                <a:cs typeface="+mj-cs"/>
              </a:rPr>
              <a:t>Short-term memory (STM)</a:t>
            </a:r>
            <a:endParaRPr lang="en-GB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</a:pPr>
            <a:endParaRPr lang="en-US" sz="2400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Digunakan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untuk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penyimpanan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sementara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1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smtClean="0">
                <a:latin typeface="Arial" charset="0"/>
              </a:rPr>
              <a:t>access </a:t>
            </a:r>
            <a:r>
              <a:rPr lang="en-US" sz="2000" dirty="0" err="1" smtClean="0">
                <a:latin typeface="Arial" charset="0"/>
              </a:rPr>
              <a:t>cepat</a:t>
            </a:r>
            <a:r>
              <a:rPr lang="en-US" sz="2000" dirty="0" smtClean="0">
                <a:latin typeface="Arial" charset="0"/>
              </a:rPr>
              <a:t> ~ </a:t>
            </a:r>
            <a:r>
              <a:rPr lang="en-US" sz="2000" dirty="0">
                <a:latin typeface="Arial" charset="0"/>
              </a:rPr>
              <a:t>70ms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Cepat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Lupa</a:t>
            </a:r>
            <a:r>
              <a:rPr lang="en-US" sz="2000" dirty="0" smtClean="0">
                <a:latin typeface="Arial" charset="0"/>
              </a:rPr>
              <a:t>~ </a:t>
            </a:r>
            <a:r>
              <a:rPr lang="en-US" sz="2000" dirty="0">
                <a:latin typeface="Arial" charset="0"/>
              </a:rPr>
              <a:t>200ms</a:t>
            </a:r>
          </a:p>
          <a:p>
            <a:pPr>
              <a:spcBef>
                <a:spcPct val="50000"/>
              </a:spcBef>
            </a:pPr>
            <a:endParaRPr lang="en-US" sz="1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	</a:t>
            </a:r>
            <a:r>
              <a:rPr lang="en-US" sz="2000" dirty="0" err="1" smtClean="0">
                <a:latin typeface="Arial" charset="0"/>
              </a:rPr>
              <a:t>Kapasitas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terbatas</a:t>
            </a:r>
            <a:r>
              <a:rPr lang="en-US" sz="2000" dirty="0" smtClean="0">
                <a:latin typeface="Arial" charset="0"/>
              </a:rPr>
              <a:t>- </a:t>
            </a:r>
            <a:r>
              <a:rPr lang="en-US" sz="2000" dirty="0">
                <a:latin typeface="Arial" charset="0"/>
              </a:rPr>
              <a:t>7± 2 </a:t>
            </a:r>
            <a:r>
              <a:rPr lang="en-US" sz="2000" dirty="0" smtClean="0">
                <a:latin typeface="Arial" charset="0"/>
              </a:rPr>
              <a:t>Digit</a:t>
            </a:r>
          </a:p>
          <a:p>
            <a:pPr>
              <a:spcBef>
                <a:spcPct val="50000"/>
              </a:spcBef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228600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</a:pPr>
            <a:r>
              <a:rPr lang="en-US" sz="4800" dirty="0" err="1">
                <a:latin typeface="+mj-lt"/>
                <a:ea typeface="+mj-ea"/>
                <a:cs typeface="+mj-cs"/>
              </a:rPr>
              <a:t>Penglihatan</a:t>
            </a:r>
            <a:endParaRPr lang="en-US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  <a:tabLst>
                <a:tab pos="673100" algn="l"/>
                <a:tab pos="1333500" algn="l"/>
              </a:tabLst>
            </a:pPr>
            <a:endParaRPr lang="en-US" sz="1600" dirty="0">
              <a:latin typeface="Arial" charset="0"/>
            </a:endParaRPr>
          </a:p>
          <a:p>
            <a:pPr>
              <a:spcBef>
                <a:spcPct val="50000"/>
              </a:spcBef>
              <a:tabLst>
                <a:tab pos="673100" algn="l"/>
                <a:tab pos="1333500" algn="l"/>
              </a:tabLst>
            </a:pPr>
            <a:endParaRPr lang="en-US" sz="1600" dirty="0">
              <a:latin typeface="Arial" charset="0"/>
            </a:endParaRPr>
          </a:p>
          <a:p>
            <a:pPr>
              <a:spcBef>
                <a:spcPct val="50000"/>
              </a:spcBef>
              <a:tabLst>
                <a:tab pos="673100" algn="l"/>
                <a:tab pos="1333500" algn="l"/>
              </a:tabLst>
            </a:pPr>
            <a:r>
              <a:rPr lang="en-US" sz="2000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Dua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tahap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dalam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penglihatan</a:t>
            </a:r>
            <a:endParaRPr lang="en-US" sz="2400" dirty="0" smtClean="0">
              <a:latin typeface="Arial" charset="0"/>
            </a:endParaRPr>
          </a:p>
          <a:p>
            <a:pPr>
              <a:spcBef>
                <a:spcPct val="50000"/>
              </a:spcBef>
              <a:tabLst>
                <a:tab pos="673100" algn="l"/>
                <a:tab pos="1333500" algn="l"/>
              </a:tabLst>
            </a:pPr>
            <a:endParaRPr lang="en-GB" sz="2400" dirty="0">
              <a:latin typeface="Arial" charset="0"/>
            </a:endParaRPr>
          </a:p>
          <a:p>
            <a:pPr marL="1143000" lvl="2">
              <a:spcBef>
                <a:spcPct val="50000"/>
              </a:spcBef>
              <a:tabLst>
                <a:tab pos="673100" algn="l"/>
                <a:tab pos="1333500" algn="l"/>
              </a:tabLst>
            </a:pPr>
            <a:r>
              <a:rPr lang="en-US" sz="2400" dirty="0">
                <a:latin typeface="Arial" charset="0"/>
              </a:rPr>
              <a:t> 	•  </a:t>
            </a:r>
            <a:r>
              <a:rPr lang="en-US" sz="2400" dirty="0" err="1">
                <a:latin typeface="Arial" charset="0"/>
              </a:rPr>
              <a:t>Penerimaan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stimulus</a:t>
            </a:r>
            <a:endParaRPr lang="en-US" sz="2400" dirty="0">
              <a:latin typeface="Arial" charset="0"/>
            </a:endParaRPr>
          </a:p>
          <a:p>
            <a:pPr marL="1143000" lvl="2">
              <a:spcBef>
                <a:spcPct val="50000"/>
              </a:spcBef>
              <a:tabLst>
                <a:tab pos="673100" algn="l"/>
                <a:tab pos="1333500" algn="l"/>
              </a:tabLst>
            </a:pPr>
            <a:r>
              <a:rPr lang="en-US" sz="2400" dirty="0">
                <a:latin typeface="Arial" charset="0"/>
              </a:rPr>
              <a:t>	•  </a:t>
            </a:r>
            <a:r>
              <a:rPr lang="en-US" sz="2400" dirty="0" err="1">
                <a:latin typeface="Arial" charset="0"/>
              </a:rPr>
              <a:t>Pemrosesan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interpretasi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dari</a:t>
            </a:r>
            <a:r>
              <a:rPr lang="en-US" sz="2400" dirty="0">
                <a:latin typeface="Arial" charset="0"/>
              </a:rPr>
              <a:t> stimulus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9812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lvl="0" indent="-292100">
              <a:buFont typeface="Arial" pitchFamily="34" charset="0"/>
              <a:buChar char="•"/>
              <a:tabLst>
                <a:tab pos="1143000" algn="l"/>
              </a:tabLst>
            </a:pPr>
            <a:r>
              <a:rPr lang="en-US" sz="2400" b="1" dirty="0" err="1" smtClean="0"/>
              <a:t>Berdasarkan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panjang</a:t>
            </a:r>
            <a:r>
              <a:rPr lang="en-US" sz="2400" b="1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deret</a:t>
            </a:r>
            <a:r>
              <a:rPr lang="en-US" sz="2400" dirty="0" smtClean="0"/>
              <a:t> (</a:t>
            </a:r>
            <a:r>
              <a:rPr lang="en-US" sz="2400" i="1" dirty="0" smtClean="0"/>
              <a:t>sequence</a:t>
            </a:r>
            <a:r>
              <a:rPr lang="en-US" sz="2400" dirty="0" smtClean="0"/>
              <a:t>)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diingat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terurut</a:t>
            </a:r>
            <a:r>
              <a:rPr lang="en-US" sz="2400" dirty="0" smtClean="0"/>
              <a:t>.</a:t>
            </a:r>
          </a:p>
          <a:p>
            <a:pPr marL="292100" lvl="0" indent="-292100">
              <a:buFont typeface="Arial" pitchFamily="34" charset="0"/>
              <a:buChar char="•"/>
              <a:tabLst>
                <a:tab pos="292100" algn="l"/>
                <a:tab pos="1143000" algn="l"/>
              </a:tabLst>
            </a:pPr>
            <a:endParaRPr lang="en-US" sz="2400" dirty="0" smtClean="0"/>
          </a:p>
          <a:p>
            <a:pPr marL="292100" lvl="0" indent="-292100">
              <a:buFont typeface="Arial" pitchFamily="34" charset="0"/>
              <a:buChar char="•"/>
              <a:tabLst>
                <a:tab pos="292100" algn="l"/>
                <a:tab pos="1143000" algn="l"/>
              </a:tabLst>
            </a:pPr>
            <a:r>
              <a:rPr lang="en-US" sz="2400" b="1" dirty="0" err="1" smtClean="0"/>
              <a:t>Berdasarkan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kemampuan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mengingat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item-item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acak</a:t>
            </a:r>
            <a:r>
              <a:rPr lang="en-US" sz="2400" dirty="0" smtClean="0"/>
              <a:t>.</a:t>
            </a:r>
          </a:p>
          <a:p>
            <a:pPr marL="292100" lvl="0" indent="-292100">
              <a:buFont typeface="Arial" pitchFamily="34" charset="0"/>
              <a:buChar char="•"/>
              <a:tabLst>
                <a:tab pos="292100" algn="l"/>
                <a:tab pos="1143000" algn="l"/>
              </a:tabLst>
            </a:pPr>
            <a:endParaRPr lang="en-US" sz="2400" dirty="0"/>
          </a:p>
          <a:p>
            <a:pPr marL="292100" lvl="0" indent="-292100">
              <a:buFont typeface="Arial" pitchFamily="34" charset="0"/>
              <a:buChar char="•"/>
              <a:tabLst>
                <a:tab pos="292100" algn="l"/>
                <a:tab pos="1143000" algn="l"/>
              </a:tabLst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mengukur</a:t>
            </a:r>
            <a:r>
              <a:rPr lang="en-US" sz="2400" dirty="0" smtClean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mengingat</a:t>
            </a:r>
            <a:r>
              <a:rPr lang="en-US" sz="2400" dirty="0" smtClean="0"/>
              <a:t>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mengingat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kejadian</a:t>
            </a:r>
            <a:r>
              <a:rPr lang="en-US" sz="2400" b="1" dirty="0" smtClean="0"/>
              <a:t>  yang </a:t>
            </a:r>
            <a:r>
              <a:rPr lang="en-US" sz="2400" b="1" dirty="0" err="1" smtClean="0"/>
              <a:t>baru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yang lama</a:t>
            </a:r>
            <a:endParaRPr lang="en-US" sz="2400" b="1" dirty="0"/>
          </a:p>
        </p:txBody>
      </p:sp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0" y="238034"/>
            <a:ext cx="93664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eaLnBrk="0" latin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Kapasitas</a:t>
            </a:r>
            <a:r>
              <a:rPr lang="en-US" sz="4800" dirty="0" smtClean="0">
                <a:latin typeface="+mj-lt"/>
                <a:ea typeface="+mj-ea"/>
                <a:cs typeface="+mj-cs"/>
              </a:rPr>
              <a:t> STM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8391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 eaLnBrk="0" hangingPunct="0">
              <a:spcBef>
                <a:spcPct val="50000"/>
              </a:spcBef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Contoh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057400" y="2568575"/>
            <a:ext cx="5002213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" charset="0"/>
              </a:rPr>
              <a:t>62315972480</a:t>
            </a:r>
            <a:endParaRPr lang="en-US" sz="2800" dirty="0">
              <a:latin typeface="Arial" charset="0"/>
            </a:endParaRPr>
          </a:p>
          <a:p>
            <a:pPr algn="ctr"/>
            <a:endParaRPr lang="en-US" sz="2800" dirty="0">
              <a:latin typeface="Arial" charset="0"/>
            </a:endParaRPr>
          </a:p>
          <a:p>
            <a:pPr algn="ctr"/>
            <a:r>
              <a:rPr lang="en-US" sz="2800" dirty="0">
                <a:latin typeface="Arial" charset="0"/>
              </a:rPr>
              <a:t>0121 414 2626</a:t>
            </a:r>
          </a:p>
          <a:p>
            <a:pPr algn="ctr"/>
            <a:endParaRPr lang="en-US" sz="2800" dirty="0">
              <a:latin typeface="Arial" charset="0"/>
            </a:endParaRPr>
          </a:p>
          <a:p>
            <a:pPr algn="ctr"/>
            <a:r>
              <a:rPr lang="en-US" sz="2800" dirty="0">
                <a:latin typeface="Arial" charset="0"/>
              </a:rPr>
              <a:t>HEC ATR ANU PTH ETR 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28800" y="1524000"/>
            <a:ext cx="5699381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2800" dirty="0">
              <a:latin typeface="Arial" charset="0"/>
            </a:endParaRPr>
          </a:p>
          <a:p>
            <a:pPr algn="ctr"/>
            <a:r>
              <a:rPr lang="en-US" sz="2800" dirty="0" smtClean="0">
                <a:latin typeface="Arial" charset="0"/>
              </a:rPr>
              <a:t>62 31 594 72 80</a:t>
            </a:r>
          </a:p>
          <a:p>
            <a:pPr algn="ctr"/>
            <a:endParaRPr lang="en-US" sz="2800" dirty="0" smtClean="0">
              <a:latin typeface="Arial" charset="0"/>
            </a:endParaRPr>
          </a:p>
          <a:p>
            <a:pPr algn="ctr"/>
            <a:r>
              <a:rPr lang="en-US" sz="2800" dirty="0" smtClean="0">
                <a:latin typeface="Arial" charset="0"/>
              </a:rPr>
              <a:t>HEC </a:t>
            </a:r>
            <a:r>
              <a:rPr lang="en-US" sz="2800" dirty="0">
                <a:latin typeface="Arial" charset="0"/>
              </a:rPr>
              <a:t>ATR ANU PTH ETR </a:t>
            </a:r>
            <a:r>
              <a:rPr lang="en-US" sz="2800" dirty="0" smtClean="0">
                <a:latin typeface="Arial" charset="0"/>
              </a:rPr>
              <a:t>EET</a:t>
            </a:r>
          </a:p>
          <a:p>
            <a:pPr algn="ctr"/>
            <a:endParaRPr lang="en-US" sz="2800" dirty="0" smtClean="0">
              <a:latin typeface="Arial" charset="0"/>
            </a:endParaRPr>
          </a:p>
          <a:p>
            <a:pPr algn="ctr"/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  CAT  RAN  UPT  HET   REE</a:t>
            </a:r>
          </a:p>
          <a:p>
            <a:pPr algn="ctr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Wingdings" pitchFamily="2" charset="2"/>
              </a:rPr>
              <a:t>   CAT  RAN  UP THE TREE</a:t>
            </a:r>
            <a:endParaRPr lang="en-US" sz="2800" dirty="0" smtClean="0">
              <a:latin typeface="Arial" charset="0"/>
            </a:endParaRPr>
          </a:p>
          <a:p>
            <a:pPr algn="ctr"/>
            <a:endParaRPr lang="en-US" sz="2800" dirty="0">
              <a:latin typeface="Arial" charset="0"/>
            </a:endParaRPr>
          </a:p>
          <a:p>
            <a:pPr algn="ctr"/>
            <a:endParaRPr lang="en-US" sz="2800" dirty="0" smtClean="0">
              <a:latin typeface="Arial" charset="0"/>
            </a:endParaRPr>
          </a:p>
          <a:p>
            <a:pPr algn="ctr"/>
            <a:endParaRPr lang="en-US" sz="2800" dirty="0">
              <a:latin typeface="Arial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8391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 eaLnBrk="0" hangingPunct="0">
              <a:spcBef>
                <a:spcPct val="50000"/>
              </a:spcBef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Contoh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 eaLnBrk="0" hangingPunct="0">
              <a:spcBef>
                <a:spcPct val="50000"/>
              </a:spcBef>
            </a:pPr>
            <a:r>
              <a:rPr lang="en-US" sz="4800" dirty="0">
                <a:latin typeface="+mj-lt"/>
                <a:ea typeface="+mj-ea"/>
                <a:cs typeface="+mj-cs"/>
              </a:rPr>
              <a:t>Long-term memory (LTM)</a:t>
            </a:r>
            <a:endParaRPr lang="en-GB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</a:pPr>
            <a:endParaRPr lang="en-US" sz="2400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err="1" smtClean="0">
                <a:latin typeface="Arial" charset="0"/>
              </a:rPr>
              <a:t>Tempat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menyimpan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semua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pengetahuan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kita</a:t>
            </a:r>
            <a:endParaRPr lang="en-US" sz="20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Akases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lambat</a:t>
            </a:r>
            <a:r>
              <a:rPr lang="en-US" sz="2000" dirty="0" smtClean="0">
                <a:latin typeface="Arial" charset="0"/>
              </a:rPr>
              <a:t>  ~ </a:t>
            </a:r>
            <a:r>
              <a:rPr lang="en-US" sz="2000" dirty="0">
                <a:latin typeface="Arial" charset="0"/>
              </a:rPr>
              <a:t>1/10 </a:t>
            </a:r>
            <a:r>
              <a:rPr lang="en-US" sz="2000" dirty="0" err="1" smtClean="0">
                <a:latin typeface="Arial" charset="0"/>
              </a:rPr>
              <a:t>detik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Hilangnya</a:t>
            </a:r>
            <a:r>
              <a:rPr lang="en-US" sz="2000" dirty="0" smtClean="0">
                <a:latin typeface="Arial" charset="0"/>
              </a:rPr>
              <a:t> lama, </a:t>
            </a:r>
            <a:r>
              <a:rPr lang="en-US" sz="2000" dirty="0" err="1" smtClean="0">
                <a:latin typeface="Arial" charset="0"/>
              </a:rPr>
              <a:t>itu</a:t>
            </a:r>
            <a:r>
              <a:rPr lang="en-US" sz="2000" dirty="0" smtClean="0">
                <a:latin typeface="Arial" charset="0"/>
              </a:rPr>
              <a:t> pun </a:t>
            </a:r>
            <a:r>
              <a:rPr lang="en-US" sz="2000" dirty="0" err="1" smtClean="0">
                <a:latin typeface="Arial" charset="0"/>
              </a:rPr>
              <a:t>juka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ada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proses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hilang</a:t>
            </a:r>
            <a:endParaRPr lang="en-US" sz="20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Kapasita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besar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atau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tak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terbatas</a:t>
            </a:r>
            <a:endParaRPr lang="en-US" sz="20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err="1" smtClean="0">
                <a:latin typeface="Arial" charset="0"/>
              </a:rPr>
              <a:t>Ada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Dua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Jenis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episodic </a:t>
            </a:r>
            <a:r>
              <a:rPr lang="en-US" sz="2000" dirty="0" smtClean="0">
                <a:latin typeface="Arial" charset="0"/>
              </a:rPr>
              <a:t>– </a:t>
            </a:r>
            <a:r>
              <a:rPr lang="en-US" sz="2000" dirty="0" err="1" smtClean="0">
                <a:latin typeface="Arial" charset="0"/>
              </a:rPr>
              <a:t>berdasarkan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urutan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semantic </a:t>
            </a:r>
            <a:r>
              <a:rPr lang="en-US" sz="2000" dirty="0" smtClean="0">
                <a:latin typeface="Arial" charset="0"/>
              </a:rPr>
              <a:t>– </a:t>
            </a:r>
            <a:r>
              <a:rPr lang="en-US" sz="2000" dirty="0" err="1" smtClean="0">
                <a:latin typeface="Arial" charset="0"/>
              </a:rPr>
              <a:t>ingatan</a:t>
            </a:r>
            <a:r>
              <a:rPr lang="en-US" sz="2000" dirty="0" smtClean="0">
                <a:latin typeface="Arial" charset="0"/>
              </a:rPr>
              <a:t> yang </a:t>
            </a:r>
            <a:r>
              <a:rPr lang="en-US" sz="2000" dirty="0" err="1" smtClean="0">
                <a:latin typeface="Arial" charset="0"/>
              </a:rPr>
              <a:t>terstruktur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 err="1" smtClean="0">
                <a:latin typeface="Arial" charset="0"/>
              </a:rPr>
              <a:t>fakta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 err="1" smtClean="0">
                <a:latin typeface="Arial" charset="0"/>
              </a:rPr>
              <a:t>konsep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ketrampilan</a:t>
            </a: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</a:t>
            </a:r>
            <a:r>
              <a:rPr lang="en-US" sz="2000" dirty="0" err="1" smtClean="0">
                <a:latin typeface="Arial" charset="0"/>
              </a:rPr>
              <a:t>informasi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di</a:t>
            </a:r>
            <a:r>
              <a:rPr lang="en-US" sz="2000" dirty="0" smtClean="0">
                <a:latin typeface="Arial" charset="0"/>
              </a:rPr>
              <a:t> semantic </a:t>
            </a:r>
            <a:r>
              <a:rPr lang="en-US" sz="2000" dirty="0">
                <a:latin typeface="Arial" charset="0"/>
              </a:rPr>
              <a:t>LTM </a:t>
            </a:r>
            <a:r>
              <a:rPr lang="en-US" sz="2000" dirty="0" err="1" smtClean="0">
                <a:latin typeface="Arial" charset="0"/>
              </a:rPr>
              <a:t>berasal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dari</a:t>
            </a:r>
            <a:r>
              <a:rPr lang="en-US" sz="2000" dirty="0" smtClean="0">
                <a:latin typeface="Arial" charset="0"/>
              </a:rPr>
              <a:t> episodic </a:t>
            </a:r>
            <a:r>
              <a:rPr lang="en-US" sz="2000" dirty="0">
                <a:latin typeface="Arial" charset="0"/>
              </a:rPr>
              <a:t>LTM.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609600"/>
            <a:ext cx="8382000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>
                <a:latin typeface="+mj-lt"/>
                <a:ea typeface="+mj-ea"/>
                <a:cs typeface="+mj-cs"/>
              </a:rPr>
              <a:t>Long-term memory (cont.)</a:t>
            </a:r>
            <a:endParaRPr lang="en-GB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  <a:tabLst>
                <a:tab pos="571500" algn="l"/>
              </a:tabLst>
            </a:pPr>
            <a:endParaRPr lang="en-US" sz="2400" b="1" dirty="0">
              <a:latin typeface="Arial" charset="0"/>
            </a:endParaRPr>
          </a:p>
          <a:p>
            <a:pPr>
              <a:spcBef>
                <a:spcPct val="50000"/>
              </a:spcBef>
              <a:tabLst>
                <a:tab pos="571500" algn="l"/>
              </a:tabLst>
            </a:pPr>
            <a:endParaRPr lang="en-US" sz="1000" b="1" dirty="0">
              <a:latin typeface="Arial" charset="0"/>
            </a:endParaRPr>
          </a:p>
          <a:p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semantik</a:t>
            </a:r>
            <a:r>
              <a:rPr lang="en-US" sz="2400" dirty="0"/>
              <a:t> </a:t>
            </a:r>
            <a:r>
              <a:rPr lang="en-US" sz="2400" dirty="0" err="1"/>
              <a:t>terstruktur</a:t>
            </a:r>
            <a:r>
              <a:rPr lang="en-US" sz="2400" dirty="0"/>
              <a:t> </a:t>
            </a:r>
            <a:r>
              <a:rPr lang="en-US" sz="2400" dirty="0" err="1"/>
              <a:t>sedemikian</a:t>
            </a:r>
            <a:r>
              <a:rPr lang="en-US" sz="2400" dirty="0"/>
              <a:t> </a:t>
            </a:r>
            <a:r>
              <a:rPr lang="en-US" sz="2400" dirty="0" err="1"/>
              <a:t>rupa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, </a:t>
            </a:r>
            <a:r>
              <a:rPr lang="en-US" sz="2400" dirty="0" err="1"/>
              <a:t>representasi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kesimpulan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dipakau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memodelkan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semantik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(</a:t>
            </a:r>
            <a:r>
              <a:rPr lang="en-US" sz="2400" i="1" dirty="0" smtClean="0"/>
              <a:t>network</a:t>
            </a:r>
            <a:r>
              <a:rPr lang="en-US" sz="2400" dirty="0" smtClean="0"/>
              <a:t>).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/>
              <a:t>item </a:t>
            </a:r>
            <a:r>
              <a:rPr lang="en-US" sz="2400" dirty="0" err="1"/>
              <a:t>dikaitkan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item lain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mewarisi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i="1" dirty="0"/>
              <a:t>parent</a:t>
            </a:r>
            <a:r>
              <a:rPr lang="en-US" sz="2400" dirty="0"/>
              <a:t>-</a:t>
            </a:r>
            <a:r>
              <a:rPr lang="en-US" sz="2400" dirty="0" err="1"/>
              <a:t>nya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yang </a:t>
            </a:r>
            <a:r>
              <a:rPr lang="en-US" sz="2400" dirty="0" err="1"/>
              <a:t>tergambar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semantic network</a:t>
            </a:r>
            <a:r>
              <a:rPr lang="en-US" sz="2400" dirty="0"/>
              <a:t> 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574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>
                <a:latin typeface="+mj-lt"/>
                <a:ea typeface="+mj-ea"/>
                <a:cs typeface="+mj-cs"/>
              </a:rPr>
              <a:t>Long-term memory (cont.)</a:t>
            </a:r>
            <a:endParaRPr lang="en-GB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  <a:tabLst>
                <a:tab pos="571500" algn="l"/>
              </a:tabLst>
            </a:pPr>
            <a:endParaRPr lang="en-US" sz="1000" b="1" dirty="0">
              <a:latin typeface="Arial" charset="0"/>
            </a:endParaRPr>
          </a:p>
          <a:p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aktifitas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, </a:t>
            </a:r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mengingat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, </a:t>
            </a:r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sz="2000" dirty="0" err="1" smtClean="0"/>
              <a:t>menghilangkan</a:t>
            </a:r>
            <a:r>
              <a:rPr lang="en-US" sz="2000" dirty="0" smtClean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melupakan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, </a:t>
            </a:r>
            <a:endParaRPr lang="en-US" sz="2000" dirty="0" smtClean="0"/>
          </a:p>
          <a:p>
            <a:pPr marL="457200" indent="-457200">
              <a:buAutoNum type="arabicParenBoth"/>
            </a:pPr>
            <a:r>
              <a:rPr lang="en-US" sz="2000" dirty="0" err="1" smtClean="0"/>
              <a:t>memanggil</a:t>
            </a:r>
            <a:r>
              <a:rPr lang="en-US" sz="2000" dirty="0" smtClean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. </a:t>
            </a:r>
            <a:endParaRPr lang="en-US" sz="2000" dirty="0" smtClean="0"/>
          </a:p>
          <a:p>
            <a:pPr marL="457200" indent="-457200">
              <a:buAutoNum type="arabicParenBoth"/>
            </a:pPr>
            <a:endParaRPr lang="en-US" sz="2000" dirty="0"/>
          </a:p>
          <a:p>
            <a:pPr marL="457200" indent="-457200"/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endParaRPr lang="en-US" sz="2400" dirty="0" smtClean="0"/>
          </a:p>
          <a:p>
            <a:pPr marL="457200" indent="-457200"/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pendek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tersimpan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jangka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pengulangan</a:t>
            </a:r>
            <a:r>
              <a:rPr lang="en-US" sz="2000" dirty="0"/>
              <a:t> (</a:t>
            </a:r>
            <a:r>
              <a:rPr lang="en-US" sz="2000" i="1" dirty="0"/>
              <a:t>rehearsal</a:t>
            </a:r>
            <a:r>
              <a:rPr lang="en-US" sz="2000" dirty="0" smtClean="0"/>
              <a:t>).</a:t>
            </a:r>
          </a:p>
          <a:p>
            <a:pPr marL="457200" indent="-457200"/>
            <a:endParaRPr lang="en-US" sz="2000" dirty="0"/>
          </a:p>
          <a:p>
            <a:pPr marL="457200" indent="-457200"/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diterima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arti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mengingatnya</a:t>
            </a:r>
            <a:endParaRPr lang="en-US" sz="2000" dirty="0" smtClean="0"/>
          </a:p>
          <a:p>
            <a:pPr marL="457200" indent="-457200"/>
            <a:endParaRPr lang="en-US" sz="2000" dirty="0"/>
          </a:p>
          <a:p>
            <a:pPr marL="457200" indent="-457200"/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mengingat</a:t>
            </a:r>
            <a:r>
              <a:rPr lang="en-US" sz="2000" dirty="0"/>
              <a:t> </a:t>
            </a:r>
            <a:r>
              <a:rPr lang="en-US" sz="2000" dirty="0" err="1"/>
              <a:t>sekumpulan</a:t>
            </a:r>
            <a:r>
              <a:rPr lang="en-US" sz="2000" dirty="0"/>
              <a:t> </a:t>
            </a:r>
            <a:r>
              <a:rPr lang="en-US" sz="2000" dirty="0" err="1"/>
              <a:t>kata</a:t>
            </a:r>
            <a:r>
              <a:rPr lang="en-US" sz="2000" dirty="0"/>
              <a:t> yang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yang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 </a:t>
            </a:r>
            <a:r>
              <a:rPr lang="en-US" sz="2000" dirty="0" err="1"/>
              <a:t>nyata</a:t>
            </a:r>
            <a:endParaRPr 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" y="152400"/>
            <a:ext cx="8991600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>
                <a:latin typeface="+mj-lt"/>
                <a:ea typeface="+mj-ea"/>
                <a:cs typeface="+mj-cs"/>
              </a:rPr>
              <a:t>Long-term memory (cont.)</a:t>
            </a:r>
            <a:endParaRPr lang="en-GB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  <a:tabLst>
                <a:tab pos="571500" algn="l"/>
              </a:tabLst>
            </a:pPr>
            <a:endParaRPr lang="en-US" sz="2400" b="1" dirty="0">
              <a:latin typeface="Arial" charset="0"/>
            </a:endParaRPr>
          </a:p>
          <a:p>
            <a:pPr>
              <a:spcBef>
                <a:spcPct val="50000"/>
              </a:spcBef>
              <a:tabLst>
                <a:tab pos="571500" algn="l"/>
              </a:tabLst>
            </a:pPr>
            <a:endParaRPr lang="en-US" sz="1000" b="1" dirty="0">
              <a:latin typeface="Arial" charset="0"/>
            </a:endParaRPr>
          </a:p>
          <a:p>
            <a:r>
              <a:rPr lang="en-US" sz="2400" dirty="0" err="1" smtClean="0"/>
              <a:t>Melupakan</a:t>
            </a:r>
            <a:endParaRPr lang="en-US" sz="2400" dirty="0" smtClean="0"/>
          </a:p>
          <a:p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/>
              <a:t>melupakan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2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r>
              <a:rPr lang="en-US" sz="2000" b="1" i="1" dirty="0" smtClean="0"/>
              <a:t>Decay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proses</a:t>
            </a:r>
            <a:r>
              <a:rPr lang="en-US" sz="2000" dirty="0"/>
              <a:t> </a:t>
            </a:r>
            <a:r>
              <a:rPr lang="en-US" sz="2000" dirty="0" err="1"/>
              <a:t>melupakan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lama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i="1" dirty="0"/>
              <a:t>long-term memory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lambat</a:t>
            </a:r>
            <a:r>
              <a:rPr lang="en-US" sz="2000" dirty="0"/>
              <a:t> </a:t>
            </a:r>
            <a:r>
              <a:rPr lang="en-US" sz="2000" dirty="0" err="1"/>
              <a:t>laun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terlupakan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b="1" i="1" dirty="0"/>
          </a:p>
          <a:p>
            <a:r>
              <a:rPr lang="en-US" sz="2000" b="1" i="1" dirty="0" smtClean="0"/>
              <a:t>Interference</a:t>
            </a:r>
            <a:r>
              <a:rPr lang="en-US" sz="2000" dirty="0"/>
              <a:t>, </a:t>
            </a:r>
            <a:r>
              <a:rPr lang="en-US" sz="2000" dirty="0" err="1"/>
              <a:t>disebabkan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mengakibatkan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lama </a:t>
            </a:r>
            <a:r>
              <a:rPr lang="en-US" sz="2000" dirty="0" err="1"/>
              <a:t>terlupakan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/>
              <a:t>melupakan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emosi</a:t>
            </a:r>
            <a:r>
              <a:rPr lang="en-US" sz="2000" dirty="0"/>
              <a:t>. </a:t>
            </a:r>
            <a:r>
              <a:rPr lang="en-US" sz="2000" dirty="0" err="1"/>
              <a:t>Kadang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melupakan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yang </a:t>
            </a:r>
            <a:r>
              <a:rPr lang="en-US" sz="2000" dirty="0" err="1"/>
              <a:t>buruk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mengingat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yang </a:t>
            </a:r>
            <a:r>
              <a:rPr lang="en-US" sz="2000" dirty="0" err="1"/>
              <a:t>menyenangkan</a:t>
            </a: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8610600" cy="48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>
                <a:latin typeface="+mj-lt"/>
                <a:ea typeface="+mj-ea"/>
                <a:cs typeface="+mj-cs"/>
              </a:rPr>
              <a:t>Long-term memory (cont.)</a:t>
            </a:r>
            <a:endParaRPr lang="en-GB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50000"/>
              </a:spcBef>
              <a:tabLst>
                <a:tab pos="571500" algn="l"/>
              </a:tabLst>
            </a:pPr>
            <a:endParaRPr lang="en-US" sz="2400" b="1" dirty="0">
              <a:latin typeface="Arial" charset="0"/>
            </a:endParaRPr>
          </a:p>
          <a:p>
            <a:pPr>
              <a:spcBef>
                <a:spcPct val="50000"/>
              </a:spcBef>
              <a:tabLst>
                <a:tab pos="571500" algn="l"/>
              </a:tabLst>
            </a:pPr>
            <a:endParaRPr lang="en-US" sz="1000" b="1" dirty="0">
              <a:latin typeface="Arial" charset="0"/>
            </a:endParaRPr>
          </a:p>
          <a:p>
            <a:r>
              <a:rPr lang="en-US" sz="2400" dirty="0" err="1" smtClean="0"/>
              <a:t>Mengingat</a:t>
            </a:r>
            <a:endParaRPr lang="en-US" sz="2400" dirty="0" smtClean="0"/>
          </a:p>
          <a:p>
            <a:endParaRPr lang="en-US" sz="2400" dirty="0" smtClean="0"/>
          </a:p>
          <a:p>
            <a:pPr lvl="0" indent="457200" algn="just" eaLnBrk="0" hangingPunct="0"/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Proses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memanggil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kembali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informasi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long-term memory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terdiri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yaitu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lvl="0" indent="457200" algn="just" eaLnBrk="0" hangingPunct="0"/>
            <a:endParaRPr lang="en-US" sz="2000" i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algn="just" eaLnBrk="0" hangingPunct="0"/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Recall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memanggil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kembali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langsung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informasi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long-term memory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lvl="0" indent="457200" algn="just" eaLnBrk="0" hangingPunct="0"/>
            <a:endParaRPr lang="en-US" sz="20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algn="just" eaLnBrk="0" hangingPunct="0"/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recognition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informasi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didapatkan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presentasi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sejumlah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pengetahuan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knowledge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terkait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petunjuk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1447800" y="762000"/>
            <a:ext cx="6286500" cy="5715000"/>
            <a:chOff x="1445" y="801"/>
            <a:chExt cx="9900" cy="9000"/>
          </a:xfrm>
        </p:grpSpPr>
        <p:sp>
          <p:nvSpPr>
            <p:cNvPr id="76804" name="Text Box 4"/>
            <p:cNvSpPr txBox="1">
              <a:spLocks noChangeArrowheads="1"/>
            </p:cNvSpPr>
            <p:nvPr/>
          </p:nvSpPr>
          <p:spPr bwMode="auto">
            <a:xfrm>
              <a:off x="1805" y="8364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Friend of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3965" y="5301"/>
              <a:ext cx="2340" cy="7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colour :[brown,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            black/white]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06" name="Text Box 6"/>
            <p:cNvSpPr txBox="1">
              <a:spLocks noChangeArrowheads="1"/>
            </p:cNvSpPr>
            <p:nvPr/>
          </p:nvSpPr>
          <p:spPr bwMode="auto">
            <a:xfrm>
              <a:off x="2345" y="6561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instance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6305" y="5121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instance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08" name="Text Box 8"/>
            <p:cNvSpPr txBox="1">
              <a:spLocks noChangeArrowheads="1"/>
            </p:cNvSpPr>
            <p:nvPr/>
          </p:nvSpPr>
          <p:spPr bwMode="auto">
            <a:xfrm>
              <a:off x="8525" y="5081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instance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09" name="Text Box 9"/>
            <p:cNvSpPr txBox="1">
              <a:spLocks noChangeArrowheads="1"/>
            </p:cNvSpPr>
            <p:nvPr/>
          </p:nvSpPr>
          <p:spPr bwMode="auto">
            <a:xfrm>
              <a:off x="3425" y="2421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is a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10" name="Text Box 10"/>
            <p:cNvSpPr txBox="1">
              <a:spLocks noChangeArrowheads="1"/>
            </p:cNvSpPr>
            <p:nvPr/>
          </p:nvSpPr>
          <p:spPr bwMode="auto">
            <a:xfrm>
              <a:off x="3605" y="4941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is a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11" name="Text Box 11"/>
            <p:cNvSpPr txBox="1">
              <a:spLocks noChangeArrowheads="1"/>
            </p:cNvSpPr>
            <p:nvPr/>
          </p:nvSpPr>
          <p:spPr bwMode="auto">
            <a:xfrm>
              <a:off x="3785" y="3321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is a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12" name="Text Box 12"/>
            <p:cNvSpPr txBox="1">
              <a:spLocks noChangeArrowheads="1"/>
            </p:cNvSpPr>
            <p:nvPr/>
          </p:nvSpPr>
          <p:spPr bwMode="auto">
            <a:xfrm>
              <a:off x="7385" y="2961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is a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13" name="Text Box 13"/>
            <p:cNvSpPr txBox="1">
              <a:spLocks noChangeArrowheads="1"/>
            </p:cNvSpPr>
            <p:nvPr/>
          </p:nvSpPr>
          <p:spPr bwMode="auto">
            <a:xfrm>
              <a:off x="6505" y="1881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is a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14" name="Text Box 14"/>
            <p:cNvSpPr txBox="1">
              <a:spLocks noChangeArrowheads="1"/>
            </p:cNvSpPr>
            <p:nvPr/>
          </p:nvSpPr>
          <p:spPr bwMode="auto">
            <a:xfrm>
              <a:off x="4865" y="2601"/>
              <a:ext cx="9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DOG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15" name="Text Box 15"/>
            <p:cNvSpPr txBox="1">
              <a:spLocks noChangeArrowheads="1"/>
            </p:cNvSpPr>
            <p:nvPr/>
          </p:nvSpPr>
          <p:spPr bwMode="auto">
            <a:xfrm>
              <a:off x="7565" y="1701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SHEEPDOG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16" name="Text Box 16"/>
            <p:cNvSpPr txBox="1">
              <a:spLocks noChangeArrowheads="1"/>
            </p:cNvSpPr>
            <p:nvPr/>
          </p:nvSpPr>
          <p:spPr bwMode="auto">
            <a:xfrm>
              <a:off x="7205" y="4041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COLLIE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17" name="Text Box 17"/>
            <p:cNvSpPr txBox="1">
              <a:spLocks noChangeArrowheads="1"/>
            </p:cNvSpPr>
            <p:nvPr/>
          </p:nvSpPr>
          <p:spPr bwMode="auto">
            <a:xfrm>
              <a:off x="8645" y="6021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LASSIE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18" name="Text Box 18"/>
            <p:cNvSpPr txBox="1">
              <a:spLocks noChangeArrowheads="1"/>
            </p:cNvSpPr>
            <p:nvPr/>
          </p:nvSpPr>
          <p:spPr bwMode="auto">
            <a:xfrm>
              <a:off x="6305" y="6021"/>
              <a:ext cx="14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SHADOW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19" name="Text Box 19"/>
            <p:cNvSpPr txBox="1">
              <a:spLocks noChangeArrowheads="1"/>
            </p:cNvSpPr>
            <p:nvPr/>
          </p:nvSpPr>
          <p:spPr bwMode="auto">
            <a:xfrm>
              <a:off x="3245" y="4041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HOUND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20" name="Text Box 20"/>
            <p:cNvSpPr txBox="1">
              <a:spLocks noChangeArrowheads="1"/>
            </p:cNvSpPr>
            <p:nvPr/>
          </p:nvSpPr>
          <p:spPr bwMode="auto">
            <a:xfrm>
              <a:off x="2705" y="5661"/>
              <a:ext cx="14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BEAGLE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21" name="Text Box 21"/>
            <p:cNvSpPr txBox="1">
              <a:spLocks noChangeArrowheads="1"/>
            </p:cNvSpPr>
            <p:nvPr/>
          </p:nvSpPr>
          <p:spPr bwMode="auto">
            <a:xfrm>
              <a:off x="2705" y="7641"/>
              <a:ext cx="14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SNOOPY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22" name="Line 22"/>
            <p:cNvSpPr>
              <a:spLocks noChangeShapeType="1"/>
            </p:cNvSpPr>
            <p:nvPr/>
          </p:nvSpPr>
          <p:spPr bwMode="auto">
            <a:xfrm flipH="1">
              <a:off x="5765" y="1881"/>
              <a:ext cx="18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3" name="Line 23"/>
            <p:cNvSpPr>
              <a:spLocks noChangeShapeType="1"/>
            </p:cNvSpPr>
            <p:nvPr/>
          </p:nvSpPr>
          <p:spPr bwMode="auto">
            <a:xfrm flipV="1">
              <a:off x="7745" y="2241"/>
              <a:ext cx="54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 flipV="1">
              <a:off x="7025" y="4581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5" name="Line 25"/>
            <p:cNvSpPr>
              <a:spLocks noChangeShapeType="1"/>
            </p:cNvSpPr>
            <p:nvPr/>
          </p:nvSpPr>
          <p:spPr bwMode="auto">
            <a:xfrm flipH="1" flipV="1">
              <a:off x="7925" y="4581"/>
              <a:ext cx="126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6" name="Line 26"/>
            <p:cNvSpPr>
              <a:spLocks noChangeShapeType="1"/>
            </p:cNvSpPr>
            <p:nvPr/>
          </p:nvSpPr>
          <p:spPr bwMode="auto">
            <a:xfrm flipV="1">
              <a:off x="3785" y="3141"/>
              <a:ext cx="144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7" name="Line 27"/>
            <p:cNvSpPr>
              <a:spLocks noChangeShapeType="1"/>
            </p:cNvSpPr>
            <p:nvPr/>
          </p:nvSpPr>
          <p:spPr bwMode="auto">
            <a:xfrm flipV="1">
              <a:off x="3425" y="4581"/>
              <a:ext cx="36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8" name="Line 28"/>
            <p:cNvSpPr>
              <a:spLocks noChangeShapeType="1"/>
            </p:cNvSpPr>
            <p:nvPr/>
          </p:nvSpPr>
          <p:spPr bwMode="auto">
            <a:xfrm flipV="1">
              <a:off x="3425" y="6201"/>
              <a:ext cx="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29" name="Text Box 29"/>
            <p:cNvSpPr txBox="1">
              <a:spLocks noChangeArrowheads="1"/>
            </p:cNvSpPr>
            <p:nvPr/>
          </p:nvSpPr>
          <p:spPr bwMode="auto">
            <a:xfrm>
              <a:off x="4865" y="1161"/>
              <a:ext cx="162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has four legs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30" name="Text Box 30"/>
            <p:cNvSpPr txBox="1">
              <a:spLocks noChangeArrowheads="1"/>
            </p:cNvSpPr>
            <p:nvPr/>
          </p:nvSpPr>
          <p:spPr bwMode="auto">
            <a:xfrm>
              <a:off x="3965" y="1701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barks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31" name="Text Box 31"/>
            <p:cNvSpPr txBox="1">
              <a:spLocks noChangeArrowheads="1"/>
            </p:cNvSpPr>
            <p:nvPr/>
          </p:nvSpPr>
          <p:spPr bwMode="auto">
            <a:xfrm>
              <a:off x="5765" y="3321"/>
              <a:ext cx="108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has tail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32" name="Text Box 32"/>
            <p:cNvSpPr txBox="1">
              <a:spLocks noChangeArrowheads="1"/>
            </p:cNvSpPr>
            <p:nvPr/>
          </p:nvSpPr>
          <p:spPr bwMode="auto">
            <a:xfrm>
              <a:off x="1625" y="1881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ANIMAL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33" name="Line 33"/>
            <p:cNvSpPr>
              <a:spLocks noChangeShapeType="1"/>
            </p:cNvSpPr>
            <p:nvPr/>
          </p:nvSpPr>
          <p:spPr bwMode="auto">
            <a:xfrm flipH="1" flipV="1">
              <a:off x="2885" y="2241"/>
              <a:ext cx="198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4" name="Line 34"/>
            <p:cNvSpPr>
              <a:spLocks noChangeShapeType="1"/>
            </p:cNvSpPr>
            <p:nvPr/>
          </p:nvSpPr>
          <p:spPr bwMode="auto">
            <a:xfrm flipH="1" flipV="1">
              <a:off x="4505" y="2061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5" name="Line 35"/>
            <p:cNvSpPr>
              <a:spLocks noChangeShapeType="1"/>
            </p:cNvSpPr>
            <p:nvPr/>
          </p:nvSpPr>
          <p:spPr bwMode="auto">
            <a:xfrm flipV="1">
              <a:off x="5405" y="1521"/>
              <a:ext cx="18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6" name="Line 36"/>
            <p:cNvSpPr>
              <a:spLocks noChangeShapeType="1"/>
            </p:cNvSpPr>
            <p:nvPr/>
          </p:nvSpPr>
          <p:spPr bwMode="auto">
            <a:xfrm>
              <a:off x="5585" y="3141"/>
              <a:ext cx="54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7" name="Text Box 37"/>
            <p:cNvSpPr txBox="1">
              <a:spLocks noChangeArrowheads="1"/>
            </p:cNvSpPr>
            <p:nvPr/>
          </p:nvSpPr>
          <p:spPr bwMode="auto">
            <a:xfrm>
              <a:off x="9005" y="981"/>
              <a:ext cx="162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works sheep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38" name="Line 38"/>
            <p:cNvSpPr>
              <a:spLocks noChangeShapeType="1"/>
            </p:cNvSpPr>
            <p:nvPr/>
          </p:nvSpPr>
          <p:spPr bwMode="auto">
            <a:xfrm flipV="1">
              <a:off x="8825" y="1341"/>
              <a:ext cx="9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39" name="Text Box 39"/>
            <p:cNvSpPr txBox="1">
              <a:spLocks noChangeArrowheads="1"/>
            </p:cNvSpPr>
            <p:nvPr/>
          </p:nvSpPr>
          <p:spPr bwMode="auto">
            <a:xfrm>
              <a:off x="8825" y="2961"/>
              <a:ext cx="180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size : medium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40" name="Text Box 40"/>
            <p:cNvSpPr txBox="1">
              <a:spLocks noChangeArrowheads="1"/>
            </p:cNvSpPr>
            <p:nvPr/>
          </p:nvSpPr>
          <p:spPr bwMode="auto">
            <a:xfrm>
              <a:off x="8825" y="3501"/>
              <a:ext cx="2520" cy="9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colour :[brown/white,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            black/white,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            merle]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41" name="Line 41"/>
            <p:cNvSpPr>
              <a:spLocks noChangeShapeType="1"/>
            </p:cNvSpPr>
            <p:nvPr/>
          </p:nvSpPr>
          <p:spPr bwMode="auto">
            <a:xfrm flipV="1">
              <a:off x="8465" y="3861"/>
              <a:ext cx="108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2" name="Line 42"/>
            <p:cNvSpPr>
              <a:spLocks noChangeShapeType="1"/>
            </p:cNvSpPr>
            <p:nvPr/>
          </p:nvSpPr>
          <p:spPr bwMode="auto">
            <a:xfrm flipV="1">
              <a:off x="8285" y="3321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3" name="Text Box 43"/>
            <p:cNvSpPr txBox="1">
              <a:spLocks noChangeArrowheads="1"/>
            </p:cNvSpPr>
            <p:nvPr/>
          </p:nvSpPr>
          <p:spPr bwMode="auto">
            <a:xfrm>
              <a:off x="1985" y="3681"/>
              <a:ext cx="90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tracks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44" name="Line 44"/>
            <p:cNvSpPr>
              <a:spLocks noChangeShapeType="1"/>
            </p:cNvSpPr>
            <p:nvPr/>
          </p:nvSpPr>
          <p:spPr bwMode="auto">
            <a:xfrm flipH="1" flipV="1">
              <a:off x="2705" y="3861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5" name="Text Box 45"/>
            <p:cNvSpPr txBox="1">
              <a:spLocks noChangeArrowheads="1"/>
            </p:cNvSpPr>
            <p:nvPr/>
          </p:nvSpPr>
          <p:spPr bwMode="auto">
            <a:xfrm>
              <a:off x="1625" y="5121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size : small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46" name="Line 46"/>
            <p:cNvSpPr>
              <a:spLocks noChangeShapeType="1"/>
            </p:cNvSpPr>
            <p:nvPr/>
          </p:nvSpPr>
          <p:spPr bwMode="auto">
            <a:xfrm flipH="1" flipV="1">
              <a:off x="2165" y="5481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7" name="Line 47"/>
            <p:cNvSpPr>
              <a:spLocks noChangeShapeType="1"/>
            </p:cNvSpPr>
            <p:nvPr/>
          </p:nvSpPr>
          <p:spPr bwMode="auto">
            <a:xfrm flipV="1">
              <a:off x="4145" y="5661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48" name="Text Box 48"/>
            <p:cNvSpPr txBox="1">
              <a:spLocks noChangeArrowheads="1"/>
            </p:cNvSpPr>
            <p:nvPr/>
          </p:nvSpPr>
          <p:spPr bwMode="auto">
            <a:xfrm>
              <a:off x="1445" y="9441"/>
              <a:ext cx="23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CHARLIE BROWN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49" name="Line 49"/>
            <p:cNvSpPr>
              <a:spLocks noChangeShapeType="1"/>
            </p:cNvSpPr>
            <p:nvPr/>
          </p:nvSpPr>
          <p:spPr bwMode="auto">
            <a:xfrm flipH="1">
              <a:off x="2345" y="8181"/>
              <a:ext cx="10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0" name="Text Box 50"/>
            <p:cNvSpPr txBox="1">
              <a:spLocks noChangeArrowheads="1"/>
            </p:cNvSpPr>
            <p:nvPr/>
          </p:nvSpPr>
          <p:spPr bwMode="auto">
            <a:xfrm>
              <a:off x="3965" y="8721"/>
              <a:ext cx="270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cartoon/book character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51" name="Line 51"/>
            <p:cNvSpPr>
              <a:spLocks noChangeShapeType="1"/>
            </p:cNvSpPr>
            <p:nvPr/>
          </p:nvSpPr>
          <p:spPr bwMode="auto">
            <a:xfrm>
              <a:off x="3785" y="8181"/>
              <a:ext cx="12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2" name="Text Box 52"/>
            <p:cNvSpPr txBox="1">
              <a:spLocks noChangeArrowheads="1"/>
            </p:cNvSpPr>
            <p:nvPr/>
          </p:nvSpPr>
          <p:spPr bwMode="auto">
            <a:xfrm>
              <a:off x="6665" y="7221"/>
              <a:ext cx="23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colour :[brown/white]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53" name="Line 53"/>
            <p:cNvSpPr>
              <a:spLocks noChangeShapeType="1"/>
            </p:cNvSpPr>
            <p:nvPr/>
          </p:nvSpPr>
          <p:spPr bwMode="auto">
            <a:xfrm flipH="1">
              <a:off x="5585" y="6561"/>
              <a:ext cx="14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4" name="Text Box 54"/>
            <p:cNvSpPr txBox="1">
              <a:spLocks noChangeArrowheads="1"/>
            </p:cNvSpPr>
            <p:nvPr/>
          </p:nvSpPr>
          <p:spPr bwMode="auto">
            <a:xfrm>
              <a:off x="4865" y="7281"/>
              <a:ext cx="180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book character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55" name="Line 55"/>
            <p:cNvSpPr>
              <a:spLocks noChangeShapeType="1"/>
            </p:cNvSpPr>
            <p:nvPr/>
          </p:nvSpPr>
          <p:spPr bwMode="auto">
            <a:xfrm>
              <a:off x="7205" y="6561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6" name="Text Box 56"/>
            <p:cNvSpPr txBox="1">
              <a:spLocks noChangeArrowheads="1"/>
            </p:cNvSpPr>
            <p:nvPr/>
          </p:nvSpPr>
          <p:spPr bwMode="auto">
            <a:xfrm>
              <a:off x="8825" y="7821"/>
              <a:ext cx="234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colour :[brown/white]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57" name="Text Box 57"/>
            <p:cNvSpPr txBox="1">
              <a:spLocks noChangeArrowheads="1"/>
            </p:cNvSpPr>
            <p:nvPr/>
          </p:nvSpPr>
          <p:spPr bwMode="auto">
            <a:xfrm>
              <a:off x="9225" y="7001"/>
              <a:ext cx="180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film character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auto">
            <a:xfrm>
              <a:off x="9005" y="6561"/>
              <a:ext cx="18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59" name="Line 59"/>
            <p:cNvSpPr>
              <a:spLocks noChangeShapeType="1"/>
            </p:cNvSpPr>
            <p:nvPr/>
          </p:nvSpPr>
          <p:spPr bwMode="auto">
            <a:xfrm>
              <a:off x="9545" y="6561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0" name="Text Box 60"/>
            <p:cNvSpPr txBox="1">
              <a:spLocks noChangeArrowheads="1"/>
            </p:cNvSpPr>
            <p:nvPr/>
          </p:nvSpPr>
          <p:spPr bwMode="auto">
            <a:xfrm>
              <a:off x="2885" y="801"/>
              <a:ext cx="108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moves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61" name="Text Box 61"/>
            <p:cNvSpPr txBox="1">
              <a:spLocks noChangeArrowheads="1"/>
            </p:cNvSpPr>
            <p:nvPr/>
          </p:nvSpPr>
          <p:spPr bwMode="auto">
            <a:xfrm>
              <a:off x="1445" y="981"/>
              <a:ext cx="1260" cy="5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breathes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862" name="Line 62"/>
            <p:cNvSpPr>
              <a:spLocks noChangeShapeType="1"/>
            </p:cNvSpPr>
            <p:nvPr/>
          </p:nvSpPr>
          <p:spPr bwMode="auto">
            <a:xfrm flipH="1" flipV="1">
              <a:off x="1985" y="1341"/>
              <a:ext cx="18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63" name="Line 63"/>
            <p:cNvSpPr>
              <a:spLocks noChangeShapeType="1"/>
            </p:cNvSpPr>
            <p:nvPr/>
          </p:nvSpPr>
          <p:spPr bwMode="auto">
            <a:xfrm flipV="1">
              <a:off x="2705" y="1161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654075" y="0"/>
            <a:ext cx="5828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 smtClean="0">
                <a:latin typeface="+mj-lt"/>
                <a:ea typeface="+mj-ea"/>
                <a:cs typeface="+mj-cs"/>
              </a:rPr>
              <a:t>Semantic </a:t>
            </a:r>
            <a:r>
              <a:rPr lang="en-US" sz="4800" dirty="0">
                <a:latin typeface="+mj-lt"/>
                <a:ea typeface="+mj-ea"/>
                <a:cs typeface="+mj-cs"/>
              </a:rPr>
              <a:t>Network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ChangeArrowheads="1"/>
          </p:cNvSpPr>
          <p:nvPr/>
        </p:nvSpPr>
        <p:spPr bwMode="auto">
          <a:xfrm>
            <a:off x="1676400" y="3657600"/>
            <a:ext cx="2438400" cy="2590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/>
              <a:t>                  </a:t>
            </a:r>
            <a:r>
              <a:rPr lang="en-US" sz="1600" b="1" dirty="0"/>
              <a:t>DOG</a:t>
            </a:r>
            <a:endParaRPr lang="en-US" dirty="0"/>
          </a:p>
          <a:p>
            <a:endParaRPr lang="en-US" dirty="0"/>
          </a:p>
          <a:p>
            <a:r>
              <a:rPr lang="en-US" dirty="0"/>
              <a:t>  Fixed</a:t>
            </a:r>
          </a:p>
          <a:p>
            <a:r>
              <a:rPr lang="en-US" dirty="0"/>
              <a:t>       legs: 4</a:t>
            </a:r>
          </a:p>
          <a:p>
            <a:endParaRPr lang="en-US" sz="800" dirty="0"/>
          </a:p>
          <a:p>
            <a:r>
              <a:rPr lang="en-US" dirty="0"/>
              <a:t>  Default</a:t>
            </a:r>
          </a:p>
          <a:p>
            <a:r>
              <a:rPr lang="en-US" dirty="0"/>
              <a:t>       diet:  </a:t>
            </a:r>
            <a:r>
              <a:rPr lang="en-US" dirty="0" err="1"/>
              <a:t>carniverous</a:t>
            </a:r>
            <a:endParaRPr lang="en-US" dirty="0"/>
          </a:p>
          <a:p>
            <a:r>
              <a:rPr lang="en-US" dirty="0"/>
              <a:t>       sound:  bark</a:t>
            </a:r>
          </a:p>
          <a:p>
            <a:endParaRPr lang="en-US" sz="800" dirty="0"/>
          </a:p>
          <a:p>
            <a:r>
              <a:rPr lang="en-US" dirty="0"/>
              <a:t>  Variable</a:t>
            </a:r>
          </a:p>
          <a:p>
            <a:r>
              <a:rPr lang="en-US" dirty="0"/>
              <a:t>       size: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colour</a:t>
            </a:r>
            <a:endParaRPr lang="en-US" dirty="0"/>
          </a:p>
        </p:txBody>
      </p:sp>
      <p:sp>
        <p:nvSpPr>
          <p:cNvPr id="31747" name="Rectangle 9"/>
          <p:cNvSpPr>
            <a:spLocks noChangeArrowheads="1"/>
          </p:cNvSpPr>
          <p:nvPr/>
        </p:nvSpPr>
        <p:spPr bwMode="auto">
          <a:xfrm>
            <a:off x="5105400" y="3657600"/>
            <a:ext cx="2438400" cy="2590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               </a:t>
            </a:r>
            <a:r>
              <a:rPr lang="en-US" sz="1600" b="1"/>
              <a:t>COLLIE</a:t>
            </a:r>
            <a:endParaRPr lang="en-US" b="1"/>
          </a:p>
          <a:p>
            <a:endParaRPr lang="en-US"/>
          </a:p>
          <a:p>
            <a:r>
              <a:rPr lang="en-US"/>
              <a:t>  Fixed</a:t>
            </a:r>
          </a:p>
          <a:p>
            <a:r>
              <a:rPr lang="en-US"/>
              <a:t>       breed of:  DOG</a:t>
            </a:r>
          </a:p>
          <a:p>
            <a:r>
              <a:rPr lang="en-US"/>
              <a:t>       type:  sheepdog</a:t>
            </a:r>
          </a:p>
          <a:p>
            <a:endParaRPr lang="en-US" sz="800"/>
          </a:p>
          <a:p>
            <a:r>
              <a:rPr lang="en-US"/>
              <a:t>  Default</a:t>
            </a:r>
          </a:p>
          <a:p>
            <a:r>
              <a:rPr lang="en-US"/>
              <a:t>       size:  65 cm</a:t>
            </a:r>
          </a:p>
          <a:p>
            <a:endParaRPr lang="en-US" sz="800"/>
          </a:p>
          <a:p>
            <a:r>
              <a:rPr lang="en-US"/>
              <a:t>  Variable</a:t>
            </a:r>
          </a:p>
          <a:p>
            <a:r>
              <a:rPr lang="en-US"/>
              <a:t>       colour</a:t>
            </a:r>
          </a:p>
          <a:p>
            <a:endParaRPr lang="en-US"/>
          </a:p>
        </p:txBody>
      </p:sp>
      <p:sp>
        <p:nvSpPr>
          <p:cNvPr id="31748" name="Text Box 10"/>
          <p:cNvSpPr txBox="1">
            <a:spLocks noChangeArrowheads="1"/>
          </p:cNvSpPr>
          <p:nvPr/>
        </p:nvSpPr>
        <p:spPr bwMode="auto">
          <a:xfrm>
            <a:off x="1140620" y="381000"/>
            <a:ext cx="66832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>
                <a:latin typeface="+mj-lt"/>
                <a:ea typeface="+mj-ea"/>
                <a:cs typeface="+mj-cs"/>
              </a:rPr>
              <a:t>Models </a:t>
            </a:r>
            <a:r>
              <a:rPr lang="en-US" sz="4800" dirty="0" smtClean="0">
                <a:latin typeface="+mj-lt"/>
                <a:ea typeface="+mj-ea"/>
                <a:cs typeface="+mj-cs"/>
              </a:rPr>
              <a:t>LTM </a:t>
            </a:r>
            <a:r>
              <a:rPr lang="en-US" sz="4800" dirty="0">
                <a:latin typeface="+mj-lt"/>
                <a:ea typeface="+mj-ea"/>
                <a:cs typeface="+mj-cs"/>
              </a:rPr>
              <a:t>- Frames</a:t>
            </a:r>
          </a:p>
        </p:txBody>
      </p:sp>
      <p:sp>
        <p:nvSpPr>
          <p:cNvPr id="31749" name="Text Box 11"/>
          <p:cNvSpPr txBox="1">
            <a:spLocks noChangeArrowheads="1"/>
          </p:cNvSpPr>
          <p:nvPr/>
        </p:nvSpPr>
        <p:spPr bwMode="auto">
          <a:xfrm>
            <a:off x="1158875" y="1889125"/>
            <a:ext cx="478688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Arial" charset="0"/>
              </a:rPr>
              <a:t>Informasi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disusun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dalam</a:t>
            </a:r>
            <a:r>
              <a:rPr lang="en-US" sz="2000" dirty="0" smtClean="0">
                <a:latin typeface="Arial" charset="0"/>
              </a:rPr>
              <a:t>  </a:t>
            </a:r>
            <a:r>
              <a:rPr lang="en-US" sz="2000" dirty="0" err="1" smtClean="0">
                <a:latin typeface="Arial" charset="0"/>
              </a:rPr>
              <a:t>struktur</a:t>
            </a:r>
            <a:endParaRPr lang="en-US" sz="2000" dirty="0">
              <a:latin typeface="Arial" charset="0"/>
            </a:endParaRPr>
          </a:p>
          <a:p>
            <a:endParaRPr lang="en-US" sz="1000" dirty="0">
              <a:latin typeface="Arial" charset="0"/>
            </a:endParaRPr>
          </a:p>
          <a:p>
            <a:r>
              <a:rPr lang="en-US" sz="2000" dirty="0" smtClean="0">
                <a:latin typeface="Arial" charset="0"/>
              </a:rPr>
              <a:t>Dan </a:t>
            </a:r>
            <a:r>
              <a:rPr lang="en-US" sz="2000" dirty="0" err="1" smtClean="0">
                <a:latin typeface="Arial" charset="0"/>
              </a:rPr>
              <a:t>diberi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nilai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tertentu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pada</a:t>
            </a:r>
            <a:r>
              <a:rPr lang="en-US" sz="2000" dirty="0" smtClean="0">
                <a:latin typeface="Arial" charset="0"/>
              </a:rPr>
              <a:t> data </a:t>
            </a:r>
            <a:r>
              <a:rPr lang="en-US" sz="2000" dirty="0" err="1" smtClean="0">
                <a:latin typeface="Arial" charset="0"/>
              </a:rPr>
              <a:t>instan</a:t>
            </a: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533400" y="457200"/>
            <a:ext cx="82296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>
                <a:latin typeface="+mj-lt"/>
                <a:ea typeface="+mj-ea"/>
                <a:cs typeface="+mj-cs"/>
              </a:rPr>
              <a:t>Mata- </a:t>
            </a:r>
            <a:r>
              <a:rPr lang="en-US" sz="4800" dirty="0" err="1">
                <a:latin typeface="+mj-lt"/>
                <a:ea typeface="+mj-ea"/>
                <a:cs typeface="+mj-cs"/>
              </a:rPr>
              <a:t>Alat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Penerima</a:t>
            </a:r>
            <a:endParaRPr lang="en-US" sz="4800" dirty="0">
              <a:latin typeface="+mj-lt"/>
              <a:ea typeface="+mj-ea"/>
              <a:cs typeface="+mj-cs"/>
            </a:endParaRPr>
          </a:p>
          <a:p>
            <a:pPr marL="292100" indent="-292100">
              <a:spcBef>
                <a:spcPct val="5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latin typeface="Arial" charset="0"/>
            </a:endParaRPr>
          </a:p>
          <a:p>
            <a:pPr marL="292100" indent="-2921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Arial" charset="0"/>
              </a:rPr>
              <a:t>M</a:t>
            </a:r>
            <a:r>
              <a:rPr lang="id-ID" sz="2000" dirty="0" smtClean="0">
                <a:latin typeface="Arial" charset="0"/>
              </a:rPr>
              <a:t>ekanisme </a:t>
            </a:r>
            <a:r>
              <a:rPr lang="id-ID" sz="2000" dirty="0">
                <a:latin typeface="Arial" charset="0"/>
              </a:rPr>
              <a:t>untuk menerima cahaya dan mengubahnya menjadi energi listrik</a:t>
            </a:r>
            <a:endParaRPr lang="en-US" sz="2000" dirty="0">
              <a:latin typeface="Arial" charset="0"/>
            </a:endParaRPr>
          </a:p>
          <a:p>
            <a:pPr marL="292100" indent="-2921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000" dirty="0" err="1" smtClean="0">
                <a:latin typeface="Arial" charset="0"/>
              </a:rPr>
              <a:t>Cahaya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memantul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dari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Objek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dan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</a:t>
            </a:r>
            <a:r>
              <a:rPr lang="id-ID" sz="2000" dirty="0">
                <a:latin typeface="Arial" charset="0"/>
              </a:rPr>
              <a:t>gambar terbalik pada retina</a:t>
            </a:r>
            <a:endParaRPr lang="en-US" sz="2000" dirty="0">
              <a:latin typeface="Arial" charset="0"/>
            </a:endParaRPr>
          </a:p>
          <a:p>
            <a:pPr marL="292100" indent="-2921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latin typeface="Arial" charset="0"/>
              </a:rPr>
              <a:t>R</a:t>
            </a:r>
            <a:r>
              <a:rPr lang="id-ID" sz="2000" dirty="0" smtClean="0">
                <a:latin typeface="Arial" charset="0"/>
              </a:rPr>
              <a:t>etina </a:t>
            </a:r>
            <a:r>
              <a:rPr lang="en-US" sz="2000" dirty="0" err="1">
                <a:latin typeface="Arial" charset="0"/>
              </a:rPr>
              <a:t>terdiri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dari</a:t>
            </a:r>
            <a:r>
              <a:rPr lang="en-US" sz="2000" dirty="0">
                <a:latin typeface="Arial" charset="0"/>
              </a:rPr>
              <a:t> organ </a:t>
            </a:r>
            <a:r>
              <a:rPr lang="en-US" sz="2000" dirty="0" err="1">
                <a:latin typeface="Arial" charset="0"/>
              </a:rPr>
              <a:t>berbentuk</a:t>
            </a:r>
            <a:r>
              <a:rPr lang="en-US" sz="2000" dirty="0">
                <a:latin typeface="Arial" charset="0"/>
              </a:rPr>
              <a:t> </a:t>
            </a:r>
            <a:r>
              <a:rPr lang="id-ID" sz="2000" dirty="0">
                <a:latin typeface="Arial" charset="0"/>
              </a:rPr>
              <a:t>batang untuk </a:t>
            </a:r>
            <a:r>
              <a:rPr lang="en-US" sz="2000" dirty="0" err="1">
                <a:latin typeface="Arial" charset="0"/>
              </a:rPr>
              <a:t>melihat</a:t>
            </a:r>
            <a:r>
              <a:rPr lang="en-US" sz="2000" dirty="0">
                <a:latin typeface="Arial" charset="0"/>
              </a:rPr>
              <a:t> </a:t>
            </a:r>
            <a:r>
              <a:rPr lang="id-ID" sz="2000" dirty="0">
                <a:latin typeface="Arial" charset="0"/>
              </a:rPr>
              <a:t>cahaya rendah dan </a:t>
            </a:r>
            <a:r>
              <a:rPr lang="en-US" sz="2000" dirty="0">
                <a:latin typeface="Arial" charset="0"/>
              </a:rPr>
              <a:t>organ </a:t>
            </a:r>
            <a:r>
              <a:rPr lang="en-US" sz="2000" dirty="0" err="1">
                <a:latin typeface="Arial" charset="0"/>
              </a:rPr>
              <a:t>berbentuk</a:t>
            </a:r>
            <a:r>
              <a:rPr lang="en-US" sz="2000" dirty="0">
                <a:latin typeface="Arial" charset="0"/>
              </a:rPr>
              <a:t> </a:t>
            </a:r>
            <a:r>
              <a:rPr lang="id-ID" sz="2000" dirty="0">
                <a:latin typeface="Arial" charset="0"/>
              </a:rPr>
              <a:t>kerucut untuk warna</a:t>
            </a:r>
            <a:endParaRPr lang="en-US" sz="2000" dirty="0">
              <a:latin typeface="Arial" charset="0"/>
            </a:endParaRPr>
          </a:p>
          <a:p>
            <a:pPr marL="292100" indent="-2921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000" dirty="0" err="1">
                <a:latin typeface="Arial" charset="0"/>
              </a:rPr>
              <a:t>Sel</a:t>
            </a:r>
            <a:r>
              <a:rPr lang="en-US" sz="2000" dirty="0">
                <a:latin typeface="Arial" charset="0"/>
              </a:rPr>
              <a:t> g</a:t>
            </a:r>
            <a:r>
              <a:rPr lang="id-ID" sz="2000" dirty="0">
                <a:latin typeface="Arial" charset="0"/>
              </a:rPr>
              <a:t>anglion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 err="1">
                <a:latin typeface="Arial" charset="0"/>
              </a:rPr>
              <a:t>didalam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Otak</a:t>
            </a:r>
            <a:r>
              <a:rPr lang="en-US" sz="2000" dirty="0">
                <a:latin typeface="Arial" charset="0"/>
              </a:rPr>
              <a:t>)</a:t>
            </a:r>
            <a:r>
              <a:rPr lang="id-ID" sz="2000" dirty="0">
                <a:latin typeface="Arial" charset="0"/>
              </a:rPr>
              <a:t> mendeteksi pola dan pergerakan</a:t>
            </a:r>
            <a:endParaRPr lang="en-US" sz="2000" dirty="0">
              <a:latin typeface="Arial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343400"/>
            <a:ext cx="3581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343400"/>
            <a:ext cx="320040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/>
          <p:cNvSpPr txBox="1">
            <a:spLocks noChangeArrowheads="1"/>
          </p:cNvSpPr>
          <p:nvPr/>
        </p:nvSpPr>
        <p:spPr bwMode="auto">
          <a:xfrm>
            <a:off x="990600" y="152400"/>
            <a:ext cx="65325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>
                <a:latin typeface="+mj-lt"/>
                <a:ea typeface="+mj-ea"/>
                <a:cs typeface="+mj-cs"/>
              </a:rPr>
              <a:t>Models </a:t>
            </a:r>
            <a:r>
              <a:rPr lang="en-US" sz="4800" dirty="0" smtClean="0">
                <a:latin typeface="+mj-lt"/>
                <a:ea typeface="+mj-ea"/>
                <a:cs typeface="+mj-cs"/>
              </a:rPr>
              <a:t>LTM </a:t>
            </a:r>
            <a:r>
              <a:rPr lang="en-US" sz="4800" dirty="0">
                <a:latin typeface="+mj-lt"/>
                <a:ea typeface="+mj-ea"/>
                <a:cs typeface="+mj-cs"/>
              </a:rPr>
              <a:t>- Scripts</a:t>
            </a:r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30708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charset="0"/>
              </a:rPr>
              <a:t>Model </a:t>
            </a:r>
            <a:r>
              <a:rPr lang="en-US" sz="2000" dirty="0" err="1">
                <a:latin typeface="Arial" charset="0"/>
              </a:rPr>
              <a:t>stereotip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informasi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diperlukan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untuk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menafsirkan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situasi</a:t>
            </a:r>
            <a:r>
              <a:rPr lang="en-US" sz="2000" dirty="0">
                <a:latin typeface="Arial" charset="0"/>
              </a:rPr>
              <a:t> </a:t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/>
            </a:r>
            <a:br>
              <a:rPr lang="en-US" sz="2000" dirty="0">
                <a:latin typeface="Arial" charset="0"/>
              </a:rPr>
            </a:br>
            <a:r>
              <a:rPr lang="en-US" sz="2000" dirty="0">
                <a:latin typeface="Arial" charset="0"/>
              </a:rPr>
              <a:t>Script </a:t>
            </a:r>
            <a:r>
              <a:rPr lang="en-US" sz="2000" dirty="0" err="1">
                <a:latin typeface="Arial" charset="0"/>
              </a:rPr>
              <a:t>memiliki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unsur-unsur</a:t>
            </a:r>
            <a:r>
              <a:rPr lang="en-US" sz="2000" dirty="0">
                <a:latin typeface="Arial" charset="0"/>
              </a:rPr>
              <a:t> yang </a:t>
            </a:r>
            <a:r>
              <a:rPr lang="en-US" sz="2000" dirty="0" err="1">
                <a:latin typeface="Arial" charset="0"/>
              </a:rPr>
              <a:t>dapat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diisi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dengan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nilai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untuk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konteks</a:t>
            </a:r>
            <a:r>
              <a:rPr lang="en-US" sz="2000" dirty="0">
                <a:latin typeface="Arial" charset="0"/>
              </a:rPr>
              <a:t> </a:t>
            </a:r>
          </a:p>
          <a:p>
            <a:endParaRPr lang="en-US" sz="1000" dirty="0">
              <a:latin typeface="Arial" charset="0"/>
            </a:endParaRPr>
          </a:p>
        </p:txBody>
      </p:sp>
      <p:grpSp>
        <p:nvGrpSpPr>
          <p:cNvPr id="32772" name="Group 10"/>
          <p:cNvGrpSpPr>
            <a:grpSpLocks/>
          </p:cNvGrpSpPr>
          <p:nvPr/>
        </p:nvGrpSpPr>
        <p:grpSpPr bwMode="auto">
          <a:xfrm>
            <a:off x="1143000" y="2590800"/>
            <a:ext cx="6705600" cy="3733800"/>
            <a:chOff x="768" y="1728"/>
            <a:chExt cx="4224" cy="2352"/>
          </a:xfrm>
        </p:grpSpPr>
        <p:sp>
          <p:nvSpPr>
            <p:cNvPr id="32773" name="Rectangle 9"/>
            <p:cNvSpPr>
              <a:spLocks noChangeArrowheads="1"/>
            </p:cNvSpPr>
            <p:nvPr/>
          </p:nvSpPr>
          <p:spPr bwMode="auto">
            <a:xfrm>
              <a:off x="768" y="1728"/>
              <a:ext cx="4224" cy="235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2064" y="1824"/>
              <a:ext cx="1584" cy="212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/>
                <a:t>Script for a visit to the vet</a:t>
              </a:r>
              <a:endParaRPr lang="en-US" sz="1600"/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864" y="2160"/>
              <a:ext cx="1872" cy="141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tabLst>
                  <a:tab pos="1333500" algn="l"/>
                </a:tabLst>
              </a:pPr>
              <a:r>
                <a:rPr lang="en-US"/>
                <a:t>Entry conditions:	</a:t>
              </a:r>
              <a:r>
                <a:rPr lang="en-US" i="1"/>
                <a:t>dog ill</a:t>
              </a:r>
            </a:p>
            <a:p>
              <a:pPr>
                <a:tabLst>
                  <a:tab pos="1333500" algn="l"/>
                </a:tabLst>
              </a:pPr>
              <a:r>
                <a:rPr lang="en-US" i="1"/>
                <a:t>	vet open</a:t>
              </a:r>
            </a:p>
            <a:p>
              <a:pPr>
                <a:tabLst>
                  <a:tab pos="1333500" algn="l"/>
                </a:tabLst>
              </a:pPr>
              <a:r>
                <a:rPr lang="en-US" i="1"/>
                <a:t>	owner has money</a:t>
              </a:r>
              <a:endParaRPr lang="en-US"/>
            </a:p>
            <a:p>
              <a:pPr>
                <a:tabLst>
                  <a:tab pos="1333500" algn="l"/>
                </a:tabLst>
              </a:pPr>
              <a:endParaRPr lang="en-US" sz="800"/>
            </a:p>
            <a:p>
              <a:pPr>
                <a:tabLst>
                  <a:tab pos="1333500" algn="l"/>
                </a:tabLst>
              </a:pPr>
              <a:r>
                <a:rPr lang="en-US"/>
                <a:t>Result:	</a:t>
              </a:r>
              <a:r>
                <a:rPr lang="en-US" i="1"/>
                <a:t>dog better</a:t>
              </a:r>
            </a:p>
            <a:p>
              <a:pPr>
                <a:tabLst>
                  <a:tab pos="1333500" algn="l"/>
                </a:tabLst>
              </a:pPr>
              <a:r>
                <a:rPr lang="en-US" i="1"/>
                <a:t>	owner poorer</a:t>
              </a:r>
            </a:p>
            <a:p>
              <a:pPr>
                <a:tabLst>
                  <a:tab pos="1333500" algn="l"/>
                </a:tabLst>
              </a:pPr>
              <a:r>
                <a:rPr lang="en-US" i="1"/>
                <a:t>	vet richer</a:t>
              </a:r>
              <a:endParaRPr lang="en-US"/>
            </a:p>
            <a:p>
              <a:pPr>
                <a:tabLst>
                  <a:tab pos="1333500" algn="l"/>
                </a:tabLst>
              </a:pPr>
              <a:endParaRPr lang="en-US" sz="800"/>
            </a:p>
            <a:p>
              <a:pPr>
                <a:tabLst>
                  <a:tab pos="1333500" algn="l"/>
                </a:tabLst>
              </a:pPr>
              <a:r>
                <a:rPr lang="en-US"/>
                <a:t>Props:	</a:t>
              </a:r>
              <a:r>
                <a:rPr lang="en-US" i="1"/>
                <a:t>examination table</a:t>
              </a:r>
            </a:p>
            <a:p>
              <a:pPr>
                <a:tabLst>
                  <a:tab pos="1333500" algn="l"/>
                </a:tabLst>
              </a:pPr>
              <a:r>
                <a:rPr lang="en-US" i="1"/>
                <a:t>	medicine</a:t>
              </a:r>
            </a:p>
            <a:p>
              <a:pPr>
                <a:tabLst>
                  <a:tab pos="1333500" algn="l"/>
                </a:tabLst>
              </a:pPr>
              <a:r>
                <a:rPr lang="en-US" i="1"/>
                <a:t>	instruments</a:t>
              </a: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3024" y="2160"/>
              <a:ext cx="1866" cy="1820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Roles:	</a:t>
              </a:r>
              <a:r>
                <a:rPr lang="en-US" i="1"/>
                <a:t>vet examines</a:t>
              </a:r>
            </a:p>
            <a:p>
              <a:r>
                <a:rPr lang="en-US" i="1"/>
                <a:t>		diagnoses</a:t>
              </a:r>
            </a:p>
            <a:p>
              <a:r>
                <a:rPr lang="en-US" i="1"/>
                <a:t>		treats</a:t>
              </a:r>
            </a:p>
            <a:p>
              <a:r>
                <a:rPr lang="en-US" i="1"/>
                <a:t>	owner brings dog in</a:t>
              </a:r>
            </a:p>
            <a:p>
              <a:r>
                <a:rPr lang="en-US" i="1"/>
                <a:t>		pays</a:t>
              </a:r>
            </a:p>
            <a:p>
              <a:r>
                <a:rPr lang="en-US" i="1"/>
                <a:t>		takes dog out</a:t>
              </a:r>
            </a:p>
            <a:p>
              <a:endParaRPr lang="en-US" sz="800"/>
            </a:p>
            <a:p>
              <a:r>
                <a:rPr lang="en-US"/>
                <a:t>Scenes:	</a:t>
              </a:r>
              <a:r>
                <a:rPr lang="en-US" i="1"/>
                <a:t>arriving at reception</a:t>
              </a:r>
            </a:p>
            <a:p>
              <a:r>
                <a:rPr lang="en-US" i="1"/>
                <a:t>	waiting in room</a:t>
              </a:r>
            </a:p>
            <a:p>
              <a:r>
                <a:rPr lang="en-US" i="1"/>
                <a:t>	examination</a:t>
              </a:r>
            </a:p>
            <a:p>
              <a:r>
                <a:rPr lang="en-US" i="1"/>
                <a:t>	paying</a:t>
              </a:r>
            </a:p>
            <a:p>
              <a:endParaRPr lang="en-US" sz="800"/>
            </a:p>
            <a:p>
              <a:r>
                <a:rPr lang="en-US"/>
                <a:t>Tracks:	</a:t>
              </a:r>
              <a:r>
                <a:rPr lang="en-US" i="1"/>
                <a:t>dog needs medicine</a:t>
              </a:r>
            </a:p>
            <a:p>
              <a:r>
                <a:rPr lang="en-US" i="1"/>
                <a:t>	dog needs operation</a:t>
              </a:r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1000" y="2286000"/>
            <a:ext cx="8305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Pengulangan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dari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pengetahuan</a:t>
            </a:r>
            <a:r>
              <a:rPr lang="en-US" sz="2400" dirty="0" smtClean="0">
                <a:latin typeface="Arial" charset="0"/>
              </a:rPr>
              <a:t> procedural</a:t>
            </a:r>
            <a:endParaRPr lang="en-US" sz="2400" dirty="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	Condition/action rules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		</a:t>
            </a:r>
            <a:r>
              <a:rPr lang="en-US" sz="2800" b="1" dirty="0">
                <a:latin typeface="Arial" charset="0"/>
              </a:rPr>
              <a:t>if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kondisi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sesuai</a:t>
            </a:r>
            <a:endParaRPr lang="en-US" sz="2400" dirty="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		</a:t>
            </a:r>
            <a:r>
              <a:rPr lang="en-US" sz="2800" b="1" dirty="0">
                <a:latin typeface="Arial" charset="0"/>
              </a:rPr>
              <a:t>then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gunakan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aturan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untuk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menentukan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err="1" smtClean="0">
                <a:latin typeface="Arial" charset="0"/>
              </a:rPr>
              <a:t>aksi</a:t>
            </a:r>
            <a:endParaRPr lang="en-US" sz="2400" dirty="0">
              <a:latin typeface="Arial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8599" y="152400"/>
            <a:ext cx="87630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>
                <a:latin typeface="+mj-lt"/>
                <a:ea typeface="+mj-ea"/>
                <a:cs typeface="+mj-cs"/>
              </a:rPr>
              <a:t>Models of LTM - Production rules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362200" y="4572000"/>
            <a:ext cx="3429000" cy="1752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81000"/>
            <a:r>
              <a:rPr lang="en-US" sz="2000" b="1" dirty="0">
                <a:latin typeface="Arial" charset="0"/>
              </a:rPr>
              <a:t>IF </a:t>
            </a:r>
            <a:r>
              <a:rPr lang="en-US" sz="1800" dirty="0">
                <a:latin typeface="Arial" charset="0"/>
              </a:rPr>
              <a:t>dog is wagging tail</a:t>
            </a:r>
          </a:p>
          <a:p>
            <a:pPr marL="381000"/>
            <a:r>
              <a:rPr lang="en-US" sz="2000" b="1" dirty="0">
                <a:latin typeface="Arial" charset="0"/>
              </a:rPr>
              <a:t>THEN</a:t>
            </a:r>
            <a:r>
              <a:rPr lang="en-US" sz="1800" dirty="0">
                <a:latin typeface="Arial" charset="0"/>
              </a:rPr>
              <a:t> pat dog</a:t>
            </a:r>
          </a:p>
          <a:p>
            <a:pPr marL="381000"/>
            <a:endParaRPr lang="en-US" sz="1800" dirty="0">
              <a:latin typeface="Arial" charset="0"/>
            </a:endParaRPr>
          </a:p>
          <a:p>
            <a:pPr marL="381000"/>
            <a:r>
              <a:rPr lang="en-US" sz="2000" b="1" dirty="0">
                <a:latin typeface="Arial" charset="0"/>
              </a:rPr>
              <a:t>IF</a:t>
            </a:r>
            <a:r>
              <a:rPr lang="en-US" sz="1800" dirty="0">
                <a:latin typeface="Arial" charset="0"/>
              </a:rPr>
              <a:t> dog is growling</a:t>
            </a:r>
          </a:p>
          <a:p>
            <a:pPr marL="381000"/>
            <a:r>
              <a:rPr lang="en-US" sz="2000" b="1" dirty="0">
                <a:latin typeface="Arial" charset="0"/>
              </a:rPr>
              <a:t>THEN</a:t>
            </a:r>
            <a:r>
              <a:rPr lang="en-US" sz="1800" dirty="0">
                <a:latin typeface="Arial" charset="0"/>
              </a:rPr>
              <a:t> run away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1000" y="2209800"/>
            <a:ext cx="8305800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 </a:t>
            </a:r>
            <a:r>
              <a:rPr lang="en-US" sz="2800" dirty="0" err="1" smtClean="0"/>
              <a:t>jangka</a:t>
            </a:r>
            <a:r>
              <a:rPr lang="en-US" sz="2800" dirty="0" smtClean="0"/>
              <a:t> </a:t>
            </a:r>
            <a:r>
              <a:rPr lang="en-US" sz="2800" dirty="0" err="1" smtClean="0"/>
              <a:t>pendek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tersimpan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 </a:t>
            </a:r>
            <a:r>
              <a:rPr lang="en-US" sz="2800" dirty="0" err="1" smtClean="0"/>
              <a:t>jangka</a:t>
            </a:r>
            <a:r>
              <a:rPr lang="en-US" sz="2800" dirty="0" smtClean="0"/>
              <a:t> </a:t>
            </a:r>
            <a:r>
              <a:rPr lang="en-US" sz="2800" dirty="0" err="1" smtClean="0"/>
              <a:t>panjang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</a:t>
            </a:r>
            <a:r>
              <a:rPr lang="en-US" sz="2800" dirty="0" err="1" smtClean="0"/>
              <a:t>pengulangan</a:t>
            </a:r>
            <a:r>
              <a:rPr lang="en-US" sz="2800" dirty="0" smtClean="0"/>
              <a:t> (</a:t>
            </a:r>
            <a:r>
              <a:rPr lang="en-US" sz="2800" i="1" dirty="0" smtClean="0"/>
              <a:t>rehearsal</a:t>
            </a:r>
            <a:r>
              <a:rPr lang="en-US" sz="28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diterima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cukup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arti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sulit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mengingatnya</a:t>
            </a:r>
            <a:endParaRPr lang="en-US" sz="28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tabLst>
                <a:tab pos="381000" algn="l"/>
              </a:tabLst>
            </a:pPr>
            <a:endParaRPr lang="en-US" sz="2800" dirty="0" smtClean="0">
              <a:latin typeface="Arial" charset="0"/>
            </a:endParaRPr>
          </a:p>
          <a:p>
            <a:pPr marL="342900" indent="-342900">
              <a:buFont typeface="Arial" pitchFamily="34" charset="0"/>
              <a:buChar char="•"/>
              <a:tabLst>
                <a:tab pos="381000" algn="l"/>
              </a:tabLst>
            </a:pPr>
            <a:r>
              <a:rPr lang="en-US" sz="2800" dirty="0" err="1" smtClean="0"/>
              <a:t>Informasi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terstruktur</a:t>
            </a:r>
            <a:r>
              <a:rPr lang="en-US" sz="2800" dirty="0" smtClean="0"/>
              <a:t>,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arti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familier</a:t>
            </a:r>
            <a:r>
              <a:rPr lang="en-US" sz="2800" dirty="0" smtClean="0"/>
              <a:t> 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diingat</a:t>
            </a:r>
            <a:endParaRPr lang="en-US" sz="2800" dirty="0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16698" y="457200"/>
            <a:ext cx="866615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>
                <a:latin typeface="+mj-lt"/>
                <a:ea typeface="+mj-ea"/>
                <a:cs typeface="+mj-cs"/>
              </a:rPr>
              <a:t>LTM - Storage of information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57200" y="457200"/>
            <a:ext cx="8153400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 err="1">
                <a:latin typeface="+mj-lt"/>
                <a:ea typeface="+mj-ea"/>
                <a:cs typeface="+mj-cs"/>
              </a:rPr>
              <a:t>Proses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 smtClean="0">
                <a:latin typeface="+mj-lt"/>
                <a:ea typeface="+mj-ea"/>
                <a:cs typeface="+mj-cs"/>
              </a:rPr>
              <a:t>Berpikir</a:t>
            </a:r>
            <a:endParaRPr lang="en-US" sz="2000" b="1" dirty="0"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1000" dirty="0">
              <a:latin typeface="Arial" charset="0"/>
            </a:endParaRPr>
          </a:p>
          <a:p>
            <a:r>
              <a:rPr lang="en-US" sz="2400" dirty="0" err="1"/>
              <a:t>Penalaran</a:t>
            </a:r>
            <a:r>
              <a:rPr lang="en-US" sz="2400" dirty="0"/>
              <a:t> (</a:t>
            </a:r>
            <a:r>
              <a:rPr lang="en-US" sz="2400" i="1" dirty="0"/>
              <a:t>reasoning</a:t>
            </a:r>
            <a:r>
              <a:rPr lang="en-US" sz="2400" dirty="0"/>
              <a:t>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pengambilan</a:t>
            </a:r>
            <a:r>
              <a:rPr lang="en-US" sz="2400" dirty="0"/>
              <a:t> </a:t>
            </a:r>
            <a:r>
              <a:rPr lang="en-US" sz="2400" dirty="0" err="1"/>
              <a:t>kesimpulan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 yang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penalaran</a:t>
            </a:r>
            <a:r>
              <a:rPr lang="en-US" sz="2400" dirty="0"/>
              <a:t>, </a:t>
            </a:r>
            <a:r>
              <a:rPr lang="en-US" sz="2400" dirty="0" err="1"/>
              <a:t>diantaranya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deduktif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/>
              <a:t>deductive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induktif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 smtClean="0"/>
              <a:t>inductive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abduktif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i="1" dirty="0" err="1"/>
              <a:t>abductive</a:t>
            </a:r>
            <a:r>
              <a:rPr lang="en-US" sz="2400" dirty="0"/>
              <a:t>).</a:t>
            </a:r>
          </a:p>
          <a:p>
            <a:pPr>
              <a:spcBef>
                <a:spcPct val="50000"/>
              </a:spcBef>
            </a:pPr>
            <a:endParaRPr lang="en-GB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9916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Proses</a:t>
            </a:r>
            <a:r>
              <a:rPr lang="en-US" sz="48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 smtClean="0">
                <a:latin typeface="+mj-lt"/>
                <a:ea typeface="+mj-ea"/>
                <a:cs typeface="+mj-cs"/>
              </a:rPr>
              <a:t>Berpikir</a:t>
            </a:r>
            <a:endParaRPr lang="en-US" sz="4800" dirty="0" smtClean="0">
              <a:latin typeface="+mj-lt"/>
              <a:ea typeface="+mj-ea"/>
              <a:cs typeface="+mj-cs"/>
            </a:endParaRPr>
          </a:p>
          <a:p>
            <a:endParaRPr lang="en-US" sz="2000" dirty="0" smtClean="0"/>
          </a:p>
          <a:p>
            <a:r>
              <a:rPr lang="en-US" sz="2000" dirty="0" err="1" smtClean="0"/>
              <a:t>Penalaran</a:t>
            </a:r>
            <a:r>
              <a:rPr lang="en-US" sz="2000" dirty="0" smtClean="0"/>
              <a:t> </a:t>
            </a:r>
            <a:r>
              <a:rPr lang="en-US" sz="2000" dirty="0" err="1"/>
              <a:t>deduktif</a:t>
            </a:r>
            <a:r>
              <a:rPr lang="en-US" sz="2000" dirty="0"/>
              <a:t> </a:t>
            </a:r>
            <a:r>
              <a:rPr lang="en-US" sz="2000" dirty="0" err="1"/>
              <a:t>menarik</a:t>
            </a:r>
            <a:r>
              <a:rPr lang="en-US" sz="2000" dirty="0"/>
              <a:t> </a:t>
            </a:r>
            <a:r>
              <a:rPr lang="en-US" sz="2000" dirty="0" err="1"/>
              <a:t>kesimpulan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premis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.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:</a:t>
            </a:r>
          </a:p>
          <a:p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it is Friday then she will go to work</a:t>
            </a:r>
          </a:p>
          <a:p>
            <a:r>
              <a:rPr lang="en-US" sz="2000" dirty="0"/>
              <a:t>It is Friday</a:t>
            </a:r>
          </a:p>
          <a:p>
            <a:r>
              <a:rPr lang="en-US" sz="2000" dirty="0"/>
              <a:t>Therefore she will go to work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Penalaran</a:t>
            </a:r>
            <a:r>
              <a:rPr lang="en-US" sz="2000" dirty="0" smtClean="0"/>
              <a:t> </a:t>
            </a:r>
            <a:r>
              <a:rPr lang="en-US" sz="2000" dirty="0" err="1"/>
              <a:t>deduktif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kesimpulan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premis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r>
              <a:rPr lang="en-US" sz="2000" dirty="0"/>
              <a:t>. </a:t>
            </a:r>
            <a:r>
              <a:rPr lang="en-US" sz="2000" dirty="0" err="1"/>
              <a:t>Hasilnya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 </a:t>
            </a:r>
            <a:r>
              <a:rPr lang="en-US" sz="2000" dirty="0" err="1"/>
              <a:t>kebenaran</a:t>
            </a:r>
            <a:r>
              <a:rPr lang="en-US" sz="2000" dirty="0"/>
              <a:t>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ketahui</a:t>
            </a:r>
            <a:r>
              <a:rPr lang="en-US" sz="2000" dirty="0"/>
              <a:t>.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it is raining then the ground is dry</a:t>
            </a:r>
          </a:p>
          <a:p>
            <a:r>
              <a:rPr lang="en-US" sz="2000" dirty="0"/>
              <a:t>It is raining</a:t>
            </a:r>
          </a:p>
          <a:p>
            <a:r>
              <a:rPr lang="en-US" sz="2000" dirty="0"/>
              <a:t>Therefore the ground is dry</a:t>
            </a:r>
          </a:p>
          <a:p>
            <a:r>
              <a:rPr lang="en-US" sz="2000" dirty="0"/>
              <a:t> 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1"/>
            <a:ext cx="8305800" cy="487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 smtClean="0">
                <a:latin typeface="+mj-lt"/>
                <a:ea typeface="+mj-ea"/>
                <a:cs typeface="+mj-cs"/>
              </a:rPr>
              <a:t>Deduction</a:t>
            </a:r>
          </a:p>
          <a:p>
            <a:endParaRPr lang="en-US" sz="2400" dirty="0" smtClean="0">
              <a:latin typeface="Arial" charset="0"/>
            </a:endParaRPr>
          </a:p>
          <a:p>
            <a:r>
              <a:rPr lang="en-US" sz="2400" dirty="0" smtClean="0">
                <a:latin typeface="Arial" charset="0"/>
              </a:rPr>
              <a:t>	</a:t>
            </a:r>
          </a:p>
          <a:p>
            <a:r>
              <a:rPr lang="en-US" sz="2400" dirty="0" smtClean="0">
                <a:latin typeface="Arial" charset="0"/>
              </a:rPr>
              <a:t>	      Some people are babies</a:t>
            </a:r>
          </a:p>
          <a:p>
            <a:r>
              <a:rPr lang="en-US" sz="2400" dirty="0" smtClean="0">
                <a:latin typeface="Arial" charset="0"/>
              </a:rPr>
              <a:t>	      Some babies cry</a:t>
            </a:r>
          </a:p>
          <a:p>
            <a:r>
              <a:rPr lang="en-US" sz="2400" dirty="0" smtClean="0">
                <a:latin typeface="Arial" charset="0"/>
              </a:rPr>
              <a:t>	      Inference - Some people cry</a:t>
            </a:r>
          </a:p>
          <a:p>
            <a:endParaRPr lang="en-US" sz="2400" dirty="0" smtClean="0">
              <a:latin typeface="Arial" charset="0"/>
            </a:endParaRPr>
          </a:p>
          <a:p>
            <a:endParaRPr lang="en-US" sz="2400" dirty="0" smtClean="0">
              <a:latin typeface="Arial" charset="0"/>
            </a:endParaRPr>
          </a:p>
          <a:p>
            <a:endParaRPr lang="en-US" sz="2400" dirty="0">
              <a:latin typeface="Arial" charset="0"/>
            </a:endParaRPr>
          </a:p>
          <a:p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deduksi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buruk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mengkonfirmasikan</a:t>
            </a:r>
            <a:r>
              <a:rPr lang="en-US" sz="2400" dirty="0" smtClean="0"/>
              <a:t> </a:t>
            </a:r>
            <a:r>
              <a:rPr lang="en-US" sz="2400" dirty="0" err="1" smtClean="0"/>
              <a:t>validitas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endParaRPr lang="en-US" sz="2400" dirty="0" smtClean="0">
              <a:latin typeface="Arial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457200" algn="ctr" eaLnBrk="0" hangingPunct="0">
              <a:spcBef>
                <a:spcPct val="50000"/>
              </a:spcBef>
              <a:tabLst>
                <a:tab pos="571500" algn="l"/>
              </a:tabLst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Induktif</a:t>
            </a:r>
            <a:endParaRPr lang="en-US" sz="4800" dirty="0" smtClean="0">
              <a:latin typeface="+mj-lt"/>
              <a:ea typeface="+mj-ea"/>
              <a:cs typeface="+mj-cs"/>
            </a:endParaRPr>
          </a:p>
          <a:p>
            <a:endParaRPr lang="en-US" sz="2800" b="1" dirty="0"/>
          </a:p>
          <a:p>
            <a:pPr marL="685800" indent="-622300">
              <a:buFont typeface="Arial" pitchFamily="34" charset="0"/>
              <a:buChar char="•"/>
            </a:pPr>
            <a:r>
              <a:rPr lang="en-US" sz="2800" i="1" dirty="0" err="1" smtClean="0"/>
              <a:t>Induksi</a:t>
            </a:r>
            <a:r>
              <a:rPr lang="en-US" sz="2800" i="1" dirty="0" smtClean="0"/>
              <a:t> </a:t>
            </a:r>
            <a:r>
              <a:rPr lang="en-US" sz="2800" i="1" dirty="0"/>
              <a:t>/ </a:t>
            </a:r>
            <a:r>
              <a:rPr lang="en-US" sz="2800" i="1" dirty="0" err="1"/>
              <a:t>induktif</a:t>
            </a:r>
            <a:r>
              <a:rPr lang="en-US" sz="2800" i="1" dirty="0"/>
              <a:t> </a:t>
            </a:r>
            <a:r>
              <a:rPr lang="en-US" sz="2800" i="1" dirty="0" err="1"/>
              <a:t>adalah</a:t>
            </a:r>
            <a:r>
              <a:rPr lang="en-US" sz="2800" i="1" dirty="0"/>
              <a:t> men-</a:t>
            </a:r>
            <a:r>
              <a:rPr lang="en-US" sz="2800" i="1" dirty="0" err="1"/>
              <a:t>generalisasi</a:t>
            </a:r>
            <a:r>
              <a:rPr lang="en-US" sz="2800" i="1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kasus-kasus</a:t>
            </a:r>
            <a:r>
              <a:rPr lang="en-US" sz="2800" dirty="0"/>
              <a:t> yang </a:t>
            </a:r>
            <a:r>
              <a:rPr lang="en-US" sz="2800" dirty="0" err="1"/>
              <a:t>pernah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lihat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alami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menarik</a:t>
            </a:r>
            <a:r>
              <a:rPr lang="en-US" sz="2800" dirty="0"/>
              <a:t> </a:t>
            </a:r>
            <a:r>
              <a:rPr lang="en-US" sz="2800" dirty="0" err="1"/>
              <a:t>kesimpulan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lain yang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pernah</a:t>
            </a:r>
            <a:r>
              <a:rPr lang="en-US" sz="2800" dirty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/>
              <a:t>lihat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alami</a:t>
            </a:r>
            <a:r>
              <a:rPr lang="en-US" sz="2800" dirty="0"/>
              <a:t>. </a:t>
            </a:r>
            <a:endParaRPr lang="en-US" sz="2800" dirty="0" smtClean="0"/>
          </a:p>
          <a:p>
            <a:pPr marL="685800" indent="-622300">
              <a:buFont typeface="Arial" pitchFamily="34" charset="0"/>
              <a:buChar char="•"/>
            </a:pPr>
            <a:endParaRPr lang="en-US" sz="2800" dirty="0"/>
          </a:p>
          <a:p>
            <a:pPr marL="685800" indent="-622300">
              <a:buFont typeface="Arial" pitchFamily="34" charset="0"/>
              <a:buChar char="•"/>
            </a:pPr>
            <a:r>
              <a:rPr lang="en-US" sz="2800" dirty="0" err="1" smtClean="0"/>
              <a:t>Misalnya</a:t>
            </a:r>
            <a:r>
              <a:rPr lang="en-US" sz="2800" dirty="0" smtClean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pernah</a:t>
            </a:r>
            <a:r>
              <a:rPr lang="en-US" sz="2800" dirty="0"/>
              <a:t> </a:t>
            </a:r>
            <a:r>
              <a:rPr lang="en-US" sz="2800" dirty="0" err="1"/>
              <a:t>meihat</a:t>
            </a:r>
            <a:r>
              <a:rPr lang="en-US" sz="2800" dirty="0"/>
              <a:t> </a:t>
            </a:r>
            <a:r>
              <a:rPr lang="en-US" sz="2800" dirty="0" err="1"/>
              <a:t>seekor</a:t>
            </a:r>
            <a:r>
              <a:rPr lang="en-US" sz="2800" dirty="0"/>
              <a:t> </a:t>
            </a:r>
            <a:r>
              <a:rPr lang="en-US" sz="2800" dirty="0" err="1"/>
              <a:t>anjing</a:t>
            </a:r>
            <a:r>
              <a:rPr lang="en-US" sz="2800" dirty="0"/>
              <a:t> </a:t>
            </a:r>
            <a:r>
              <a:rPr lang="en-US" sz="2800" dirty="0" err="1"/>
              <a:t>berwarna</a:t>
            </a:r>
            <a:r>
              <a:rPr lang="en-US" sz="2800" dirty="0"/>
              <a:t> </a:t>
            </a:r>
            <a:r>
              <a:rPr lang="en-US" sz="2800" dirty="0" err="1"/>
              <a:t>hitam</a:t>
            </a:r>
            <a:r>
              <a:rPr lang="en-US" sz="2800" dirty="0"/>
              <a:t> </a:t>
            </a:r>
            <a:r>
              <a:rPr lang="en-US" sz="2800" dirty="0" err="1"/>
              <a:t>galak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berkesimpulan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anjing</a:t>
            </a:r>
            <a:r>
              <a:rPr lang="en-US" sz="2800" dirty="0"/>
              <a:t> </a:t>
            </a:r>
            <a:r>
              <a:rPr lang="en-US" sz="2800" dirty="0" err="1"/>
              <a:t>berwarna</a:t>
            </a:r>
            <a:r>
              <a:rPr lang="en-US" sz="2800" dirty="0"/>
              <a:t> </a:t>
            </a:r>
            <a:r>
              <a:rPr lang="en-US" sz="2800" dirty="0" err="1"/>
              <a:t>hitam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galak</a:t>
            </a:r>
            <a:r>
              <a:rPr lang="en-US" sz="2800" dirty="0"/>
              <a:t>. Hal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benar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33400" y="3717925"/>
            <a:ext cx="8077200" cy="70788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 smtClean="0"/>
              <a:t>kartu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tertulis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i="1" dirty="0" err="1"/>
              <a:t>vokal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i="1" dirty="0" err="1"/>
              <a:t>genap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membuktikannya</a:t>
            </a:r>
            <a:r>
              <a:rPr lang="en-US" sz="2000" dirty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 smtClean="0"/>
              <a:t>kartu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dibalik</a:t>
            </a:r>
            <a:r>
              <a:rPr lang="en-US" sz="2000" dirty="0" smtClean="0"/>
              <a:t>,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 smtClean="0"/>
              <a:t>mana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2362200" y="1965325"/>
            <a:ext cx="4343400" cy="1311275"/>
            <a:chOff x="768" y="3264"/>
            <a:chExt cx="2736" cy="826"/>
          </a:xfrm>
        </p:grpSpPr>
        <p:sp>
          <p:nvSpPr>
            <p:cNvPr id="40966" name="Rectangle 4"/>
            <p:cNvSpPr>
              <a:spLocks noChangeArrowheads="1"/>
            </p:cNvSpPr>
            <p:nvPr/>
          </p:nvSpPr>
          <p:spPr bwMode="auto">
            <a:xfrm>
              <a:off x="76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5"/>
            <p:cNvSpPr>
              <a:spLocks noChangeArrowheads="1"/>
            </p:cNvSpPr>
            <p:nvPr/>
          </p:nvSpPr>
          <p:spPr bwMode="auto">
            <a:xfrm>
              <a:off x="148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Rectangle 6"/>
            <p:cNvSpPr>
              <a:spLocks noChangeArrowheads="1"/>
            </p:cNvSpPr>
            <p:nvPr/>
          </p:nvSpPr>
          <p:spPr bwMode="auto">
            <a:xfrm>
              <a:off x="220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Rectangle 7"/>
            <p:cNvSpPr>
              <a:spLocks noChangeArrowheads="1"/>
            </p:cNvSpPr>
            <p:nvPr/>
          </p:nvSpPr>
          <p:spPr bwMode="auto">
            <a:xfrm>
              <a:off x="292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Text Box 8"/>
            <p:cNvSpPr txBox="1">
              <a:spLocks noChangeArrowheads="1"/>
            </p:cNvSpPr>
            <p:nvPr/>
          </p:nvSpPr>
          <p:spPr bwMode="auto">
            <a:xfrm>
              <a:off x="863" y="3264"/>
              <a:ext cx="2641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0" b="1" dirty="0"/>
                <a:t>7</a:t>
              </a:r>
              <a:r>
                <a:rPr lang="en-GB" sz="8000" b="1" dirty="0"/>
                <a:t>  </a:t>
              </a:r>
              <a:r>
                <a:rPr lang="en-US" sz="8000" b="1" dirty="0"/>
                <a:t>E  4  K</a:t>
              </a:r>
            </a:p>
          </p:txBody>
        </p:sp>
      </p:grpSp>
      <p:sp>
        <p:nvSpPr>
          <p:cNvPr id="40964" name="Text Box 9"/>
          <p:cNvSpPr txBox="1">
            <a:spLocks noChangeArrowheads="1"/>
          </p:cNvSpPr>
          <p:nvPr/>
        </p:nvSpPr>
        <p:spPr bwMode="auto">
          <a:xfrm>
            <a:off x="457200" y="228600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 err="1">
                <a:latin typeface="+mj-lt"/>
                <a:ea typeface="+mj-ea"/>
                <a:cs typeface="+mj-cs"/>
              </a:rPr>
              <a:t>Wason's</a:t>
            </a:r>
            <a:r>
              <a:rPr lang="en-US" sz="4800" dirty="0">
                <a:latin typeface="+mj-lt"/>
                <a:ea typeface="+mj-ea"/>
                <a:cs typeface="+mj-cs"/>
              </a:rPr>
              <a:t> cards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 err="1">
                <a:latin typeface="+mj-lt"/>
                <a:ea typeface="+mj-ea"/>
                <a:cs typeface="+mj-cs"/>
              </a:rPr>
              <a:t>Abduktif</a:t>
            </a:r>
            <a:endParaRPr lang="en-US" sz="4800" dirty="0">
              <a:latin typeface="+mj-lt"/>
              <a:ea typeface="+mj-ea"/>
              <a:cs typeface="+mj-cs"/>
            </a:endParaRPr>
          </a:p>
          <a:p>
            <a:endParaRPr lang="en-US" sz="2800" dirty="0" smtClean="0"/>
          </a:p>
          <a:p>
            <a:pPr marL="292100" indent="-292100">
              <a:buFont typeface="Arial" pitchFamily="34" charset="0"/>
              <a:buChar char="•"/>
            </a:pPr>
            <a:endParaRPr lang="en-US" sz="2800" dirty="0"/>
          </a:p>
          <a:p>
            <a:pPr marL="292100" indent="-292100">
              <a:buFont typeface="Arial" pitchFamily="34" charset="0"/>
              <a:buChar char="•"/>
            </a:pPr>
            <a:r>
              <a:rPr lang="en-US" sz="2400" b="1" dirty="0" err="1" smtClean="0"/>
              <a:t>Abduksi</a:t>
            </a:r>
            <a:r>
              <a:rPr lang="en-US" sz="2400" b="1" dirty="0" smtClean="0"/>
              <a:t> 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penalaran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fakta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aksi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yang </a:t>
            </a:r>
            <a:r>
              <a:rPr lang="en-US" sz="2400" dirty="0" err="1"/>
              <a:t>mengakibatkan</a:t>
            </a:r>
            <a:r>
              <a:rPr lang="en-US" sz="2400" dirty="0"/>
              <a:t> </a:t>
            </a:r>
            <a:r>
              <a:rPr lang="en-US" sz="2400" dirty="0" err="1"/>
              <a:t>fakta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92100" indent="-292100">
              <a:buFont typeface="Arial" pitchFamily="34" charset="0"/>
              <a:buChar char="•"/>
            </a:pPr>
            <a:endParaRPr lang="en-US" sz="2400" dirty="0"/>
          </a:p>
          <a:p>
            <a:pPr marL="292100" indent="-292100">
              <a:buFont typeface="Arial" pitchFamily="34" charset="0"/>
              <a:buChar char="•"/>
            </a:pP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event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amati</a:t>
            </a:r>
            <a:r>
              <a:rPr lang="en-US" sz="2400" dirty="0"/>
              <a:t>.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/>
              <a:t>contoh</a:t>
            </a:r>
            <a:r>
              <a:rPr lang="en-US" sz="2400" dirty="0"/>
              <a:t>, </a:t>
            </a:r>
            <a:r>
              <a:rPr lang="en-US" sz="2400" dirty="0" err="1"/>
              <a:t>misalkan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seseorang</a:t>
            </a:r>
            <a:r>
              <a:rPr lang="en-US" sz="2400" dirty="0"/>
              <a:t> yang </a:t>
            </a:r>
            <a:r>
              <a:rPr lang="en-US" sz="2400" dirty="0" err="1"/>
              <a:t>bernama</a:t>
            </a:r>
            <a:r>
              <a:rPr lang="en-US" sz="2400" dirty="0"/>
              <a:t> </a:t>
            </a:r>
            <a:r>
              <a:rPr lang="en-US" sz="2400" dirty="0" err="1" smtClean="0"/>
              <a:t>Andi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/>
              <a:t>mengendarai</a:t>
            </a:r>
            <a:r>
              <a:rPr lang="en-US" sz="2400" dirty="0"/>
              <a:t> </a:t>
            </a:r>
            <a:r>
              <a:rPr lang="en-US" sz="2400" dirty="0" err="1"/>
              <a:t>mobilnya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marah</a:t>
            </a:r>
            <a:r>
              <a:rPr lang="en-US" sz="2400" dirty="0" smtClean="0"/>
              <a:t>. </a:t>
            </a:r>
          </a:p>
          <a:p>
            <a:pPr marL="292100" indent="-292100">
              <a:buFont typeface="Arial" pitchFamily="34" charset="0"/>
              <a:buChar char="•"/>
            </a:pPr>
            <a:endParaRPr lang="en-US" sz="2400" dirty="0"/>
          </a:p>
          <a:p>
            <a:pPr marL="292100" indent="-292100">
              <a:buFont typeface="Arial" pitchFamily="34" charset="0"/>
              <a:buChar char="•"/>
            </a:pP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 smtClean="0"/>
              <a:t>Andi</a:t>
            </a:r>
            <a:r>
              <a:rPr lang="en-US" sz="2400" dirty="0" smtClean="0"/>
              <a:t> </a:t>
            </a:r>
            <a:r>
              <a:rPr lang="en-US" sz="2400" dirty="0" err="1" smtClean="0"/>
              <a:t>mengendarai</a:t>
            </a:r>
            <a:r>
              <a:rPr lang="en-US" sz="2400" dirty="0" smtClean="0"/>
              <a:t> </a:t>
            </a:r>
            <a:r>
              <a:rPr lang="en-US" sz="2400" dirty="0" err="1"/>
              <a:t>mobilnya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berkesimpulan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 smtClean="0"/>
              <a:t>Andi</a:t>
            </a:r>
            <a:r>
              <a:rPr lang="en-US" sz="2400" dirty="0" smtClean="0"/>
              <a:t> </a:t>
            </a:r>
            <a:r>
              <a:rPr lang="en-US" sz="2400" dirty="0" err="1" smtClean="0"/>
              <a:t>marah</a:t>
            </a:r>
            <a:r>
              <a:rPr lang="en-US" sz="2400" dirty="0" smtClean="0"/>
              <a:t>. </a:t>
            </a:r>
          </a:p>
          <a:p>
            <a:pPr marL="292100" indent="-292100">
              <a:buFont typeface="Arial" pitchFamily="34" charset="0"/>
              <a:buChar char="•"/>
            </a:pPr>
            <a:endParaRPr lang="en-US" sz="2400" dirty="0"/>
          </a:p>
          <a:p>
            <a:pPr marL="292100" indent="-292100">
              <a:buFont typeface="Arial" pitchFamily="34" charset="0"/>
              <a:buChar char="•"/>
            </a:pP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walaupun</a:t>
            </a:r>
            <a:r>
              <a:rPr lang="en-US" sz="2400" dirty="0" smtClean="0"/>
              <a:t> </a:t>
            </a:r>
            <a:r>
              <a:rPr lang="en-US" sz="2400" dirty="0" err="1" smtClean="0"/>
              <a:t>sering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28600"/>
          <a:ext cx="86106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3400" y="533400"/>
            <a:ext cx="8153400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 err="1">
                <a:latin typeface="+mj-lt"/>
                <a:ea typeface="+mj-ea"/>
                <a:cs typeface="+mj-cs"/>
              </a:rPr>
              <a:t>Interprestasi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sinyal</a:t>
            </a:r>
            <a:endParaRPr lang="en-GB" sz="4800" dirty="0">
              <a:latin typeface="+mj-lt"/>
              <a:ea typeface="+mj-ea"/>
              <a:cs typeface="+mj-cs"/>
            </a:endParaRPr>
          </a:p>
          <a:p>
            <a:pPr>
              <a:spcBef>
                <a:spcPct val="20000"/>
              </a:spcBef>
            </a:pPr>
            <a:endParaRPr lang="en-US" sz="2000" dirty="0" smtClean="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000" dirty="0" err="1" smtClean="0">
                <a:latin typeface="Arial" charset="0"/>
              </a:rPr>
              <a:t>Ukuran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Kedalaman</a:t>
            </a:r>
            <a:endParaRPr lang="en-US" sz="2000" dirty="0">
              <a:latin typeface="Arial" charset="0"/>
            </a:endParaRPr>
          </a:p>
          <a:p>
            <a:pPr marL="635000" lvl="1" indent="-4064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>
                <a:latin typeface="Arial" charset="0"/>
              </a:rPr>
              <a:t>Sudut</a:t>
            </a:r>
            <a:r>
              <a:rPr lang="en-US" sz="2000" dirty="0">
                <a:latin typeface="Arial" charset="0"/>
              </a:rPr>
              <a:t> Pandang</a:t>
            </a:r>
          </a:p>
          <a:p>
            <a:pPr marL="635000" lvl="1" indent="-4064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>
                <a:latin typeface="Arial" charset="0"/>
              </a:rPr>
              <a:t>Ketajaman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Pandangan</a:t>
            </a:r>
            <a:endParaRPr lang="en-US" sz="2000" dirty="0">
              <a:latin typeface="Arial" charset="0"/>
            </a:endParaRPr>
          </a:p>
          <a:p>
            <a:pPr marL="635000" lvl="1" indent="-4064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>
                <a:latin typeface="Arial" charset="0"/>
              </a:rPr>
              <a:t>Objek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yg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umum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digunakan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sebagai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ukuran</a:t>
            </a:r>
            <a:endParaRPr lang="en-US" sz="2000" dirty="0">
              <a:latin typeface="Arial" charset="0"/>
            </a:endParaRPr>
          </a:p>
          <a:p>
            <a:pPr marL="635000" lvl="1" indent="-4064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 err="1">
                <a:latin typeface="Arial" charset="0"/>
              </a:rPr>
              <a:t>Overlaping</a:t>
            </a:r>
            <a:r>
              <a:rPr lang="en-US" sz="2000" dirty="0">
                <a:latin typeface="Arial" charset="0"/>
              </a:rPr>
              <a:t> (</a:t>
            </a:r>
            <a:r>
              <a:rPr lang="en-US" sz="2000" dirty="0" err="1">
                <a:latin typeface="Arial" charset="0"/>
              </a:rPr>
              <a:t>Tumpang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tindih</a:t>
            </a:r>
            <a:r>
              <a:rPr lang="en-US" sz="2000" dirty="0">
                <a:latin typeface="Arial" charset="0"/>
              </a:rPr>
              <a:t>) </a:t>
            </a:r>
            <a:r>
              <a:rPr lang="en-US" sz="2000" dirty="0" err="1">
                <a:latin typeface="Arial" charset="0"/>
              </a:rPr>
              <a:t>Membantu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persepsi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kedalaman</a:t>
            </a:r>
            <a:endParaRPr lang="en-US" sz="2000" dirty="0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	</a:t>
            </a:r>
            <a:endParaRPr lang="en-US" sz="1800" dirty="0">
              <a:latin typeface="Arial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733800"/>
            <a:ext cx="3276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954700"/>
            <a:ext cx="8686800" cy="4284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4">
              <a:hueOff val="9285813"/>
              <a:satOff val="33020"/>
              <a:lumOff val="7467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" name="Group 4"/>
          <p:cNvGrpSpPr/>
          <p:nvPr/>
        </p:nvGrpSpPr>
        <p:grpSpPr>
          <a:xfrm>
            <a:off x="642156" y="2703780"/>
            <a:ext cx="8271114" cy="501840"/>
            <a:chOff x="413556" y="3945780"/>
            <a:chExt cx="8271114" cy="50184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413556" y="3945780"/>
              <a:ext cx="8271114" cy="50184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9285813"/>
                <a:satOff val="33020"/>
                <a:lumOff val="74673"/>
                <a:alphaOff val="0"/>
              </a:schemeClr>
            </a:fillRef>
            <a:effectRef idx="2">
              <a:schemeClr val="accent4">
                <a:hueOff val="9285813"/>
                <a:satOff val="33020"/>
                <a:lumOff val="746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5"/>
            <p:cNvSpPr/>
            <p:nvPr/>
          </p:nvSpPr>
          <p:spPr>
            <a:xfrm>
              <a:off x="438054" y="3970278"/>
              <a:ext cx="8222118" cy="4528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9838" tIns="0" rIns="229838" bIns="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>
                  <a:solidFill>
                    <a:schemeClr val="tx1"/>
                  </a:solidFill>
                </a:rPr>
                <a:t>SKILL AND MENTAL MODELS</a:t>
              </a:r>
              <a:endParaRPr lang="en-US" sz="3200" kern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and Mental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 err="1" smtClean="0"/>
              <a:t>Keahlian</a:t>
            </a:r>
            <a:r>
              <a:rPr lang="en-US" sz="2000" b="1" dirty="0" smtClean="0"/>
              <a:t> (Skill)</a:t>
            </a:r>
            <a:endParaRPr lang="en-US" sz="1600" b="1" dirty="0" smtClean="0"/>
          </a:p>
          <a:p>
            <a:pPr lvl="1">
              <a:lnSpc>
                <a:spcPct val="90000"/>
              </a:lnSpc>
            </a:pPr>
            <a:r>
              <a:rPr lang="en-US" sz="1600" dirty="0" err="1" smtClean="0"/>
              <a:t>Bagaimana</a:t>
            </a:r>
            <a:r>
              <a:rPr lang="en-US" sz="1600" dirty="0" smtClean="0"/>
              <a:t> </a:t>
            </a:r>
            <a:r>
              <a:rPr lang="en-US" sz="1600" dirty="0" err="1" smtClean="0"/>
              <a:t>keahlian</a:t>
            </a:r>
            <a:r>
              <a:rPr lang="en-US" sz="1600" dirty="0" smtClean="0"/>
              <a:t> </a:t>
            </a:r>
            <a:r>
              <a:rPr lang="en-US" sz="1600" dirty="0" err="1" smtClean="0"/>
              <a:t>manusia</a:t>
            </a:r>
            <a:r>
              <a:rPr lang="en-US" sz="1600" dirty="0" smtClean="0"/>
              <a:t> </a:t>
            </a:r>
            <a:r>
              <a:rPr lang="en-US" sz="1600" dirty="0" err="1" smtClean="0"/>
              <a:t>didapat</a:t>
            </a:r>
            <a:r>
              <a:rPr lang="en-US" sz="16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1600" dirty="0" err="1" smtClean="0"/>
              <a:t>Bagaimana</a:t>
            </a:r>
            <a:r>
              <a:rPr lang="en-US" sz="1600" dirty="0" smtClean="0"/>
              <a:t> </a:t>
            </a:r>
            <a:r>
              <a:rPr lang="en-US" sz="1600" dirty="0" err="1" smtClean="0"/>
              <a:t>manusia</a:t>
            </a:r>
            <a:r>
              <a:rPr lang="en-US" sz="1600" dirty="0" smtClean="0"/>
              <a:t> </a:t>
            </a:r>
            <a:r>
              <a:rPr lang="en-US" sz="1600" dirty="0" err="1" smtClean="0"/>
              <a:t>meningkatkan</a:t>
            </a:r>
            <a:r>
              <a:rPr lang="en-US" sz="1600" dirty="0" smtClean="0"/>
              <a:t> </a:t>
            </a:r>
            <a:r>
              <a:rPr lang="en-US" sz="1600" dirty="0" err="1" smtClean="0"/>
              <a:t>keahliannya</a:t>
            </a:r>
            <a:r>
              <a:rPr lang="en-US" sz="1600" dirty="0" smtClean="0"/>
              <a:t> ?</a:t>
            </a:r>
          </a:p>
          <a:p>
            <a:pPr lvl="1">
              <a:lnSpc>
                <a:spcPct val="90000"/>
              </a:lnSpc>
            </a:pPr>
            <a:r>
              <a:rPr lang="en-US" sz="1600" dirty="0" err="1" smtClean="0"/>
              <a:t>Menurut</a:t>
            </a:r>
            <a:r>
              <a:rPr lang="en-US" sz="1600" dirty="0" smtClean="0"/>
              <a:t> Anderson ACT :</a:t>
            </a:r>
          </a:p>
          <a:p>
            <a:pPr lvl="2">
              <a:lnSpc>
                <a:spcPct val="90000"/>
              </a:lnSpc>
            </a:pP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</a:t>
            </a:r>
            <a:r>
              <a:rPr lang="en-US" sz="1600" dirty="0" err="1" smtClean="0"/>
              <a:t>umum</a:t>
            </a:r>
            <a:r>
              <a:rPr lang="en-US" sz="1600" dirty="0" smtClean="0"/>
              <a:t>(general-purpose rules)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menginterprestasi</a:t>
            </a:r>
            <a:r>
              <a:rPr lang="en-US" sz="1600" dirty="0" smtClean="0"/>
              <a:t> </a:t>
            </a:r>
            <a:r>
              <a:rPr lang="en-US" sz="1600" dirty="0" err="1" smtClean="0"/>
              <a:t>masalah</a:t>
            </a:r>
            <a:endParaRPr lang="en-US" sz="1600" dirty="0" smtClean="0"/>
          </a:p>
          <a:p>
            <a:pPr lvl="2">
              <a:lnSpc>
                <a:spcPct val="90000"/>
              </a:lnSpc>
            </a:pP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mengembangkan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khusus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menyelesaikan</a:t>
            </a:r>
            <a:r>
              <a:rPr lang="en-US" sz="1600" dirty="0" smtClean="0"/>
              <a:t> </a:t>
            </a:r>
            <a:r>
              <a:rPr lang="en-US" sz="1600" dirty="0" err="1" smtClean="0"/>
              <a:t>tugas</a:t>
            </a:r>
            <a:endParaRPr lang="en-US" sz="1600" dirty="0" smtClean="0"/>
          </a:p>
          <a:p>
            <a:pPr lvl="2">
              <a:lnSpc>
                <a:spcPct val="90000"/>
              </a:lnSpc>
            </a:pPr>
            <a:r>
              <a:rPr lang="en-US" sz="1600" dirty="0" err="1" smtClean="0"/>
              <a:t>Metode</a:t>
            </a:r>
            <a:r>
              <a:rPr lang="en-US" sz="1600" dirty="0" smtClean="0"/>
              <a:t> </a:t>
            </a:r>
            <a:r>
              <a:rPr lang="en-US" sz="1600" dirty="0" err="1" smtClean="0"/>
              <a:t>ditingkatkan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mempercepat</a:t>
            </a:r>
            <a:r>
              <a:rPr lang="en-US" sz="1600" dirty="0" smtClean="0"/>
              <a:t> </a:t>
            </a:r>
            <a:r>
              <a:rPr lang="en-US" sz="1600" dirty="0" err="1" smtClean="0"/>
              <a:t>penyelesaian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2000" b="1" dirty="0" err="1" smtClean="0"/>
              <a:t>Kesalahan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Mental Models</a:t>
            </a:r>
          </a:p>
          <a:p>
            <a:pPr lvl="1">
              <a:lnSpc>
                <a:spcPct val="90000"/>
              </a:lnSpc>
            </a:pPr>
            <a:r>
              <a:rPr lang="en-US" sz="1600" dirty="0" err="1" smtClean="0"/>
              <a:t>Manusia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kesalahan</a:t>
            </a:r>
            <a:r>
              <a:rPr lang="en-US" sz="1600" dirty="0" smtClean="0"/>
              <a:t> (human-error)</a:t>
            </a:r>
          </a:p>
          <a:p>
            <a:pPr>
              <a:lnSpc>
                <a:spcPct val="90000"/>
              </a:lnSpc>
            </a:pPr>
            <a:r>
              <a:rPr lang="en-US" sz="2000" b="1" dirty="0" err="1" smtClean="0"/>
              <a:t>Kemampuan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Keterbatasan</a:t>
            </a:r>
            <a:endParaRPr lang="en-US" sz="2000" b="1" dirty="0" smtClean="0"/>
          </a:p>
          <a:p>
            <a:pPr lvl="1">
              <a:lnSpc>
                <a:spcPct val="90000"/>
              </a:lnSpc>
            </a:pPr>
            <a:r>
              <a:rPr lang="en-US" sz="1600" dirty="0" err="1" smtClean="0"/>
              <a:t>Manusia</a:t>
            </a:r>
            <a:r>
              <a:rPr lang="en-US" sz="1600" dirty="0" smtClean="0"/>
              <a:t> </a:t>
            </a:r>
            <a:r>
              <a:rPr lang="en-US" sz="1600" dirty="0" err="1" smtClean="0"/>
              <a:t>mempunyai</a:t>
            </a:r>
            <a:r>
              <a:rPr lang="en-US" sz="1600" dirty="0" smtClean="0"/>
              <a:t> </a:t>
            </a:r>
            <a:r>
              <a:rPr lang="en-US" sz="1600" dirty="0" err="1" smtClean="0"/>
              <a:t>keterbatasan</a:t>
            </a:r>
            <a:r>
              <a:rPr lang="en-US" sz="1600" dirty="0" smtClean="0"/>
              <a:t> </a:t>
            </a:r>
            <a:r>
              <a:rPr lang="en-US" sz="1600" dirty="0" err="1" smtClean="0"/>
              <a:t>kemampuan</a:t>
            </a:r>
            <a:r>
              <a:rPr lang="en-US" sz="1600" dirty="0" smtClean="0"/>
              <a:t> </a:t>
            </a:r>
            <a:r>
              <a:rPr lang="en-US" sz="1600" dirty="0" err="1" smtClean="0"/>
              <a:t>dipengaruhi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:</a:t>
            </a:r>
          </a:p>
          <a:p>
            <a:pPr lvl="2">
              <a:lnSpc>
                <a:spcPct val="90000"/>
              </a:lnSpc>
            </a:pP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dirty="0" err="1" smtClean="0"/>
              <a:t>Kelamin</a:t>
            </a:r>
            <a:endParaRPr lang="en-US" sz="1600" dirty="0" smtClean="0"/>
          </a:p>
          <a:p>
            <a:pPr lvl="2">
              <a:lnSpc>
                <a:spcPct val="90000"/>
              </a:lnSpc>
            </a:pPr>
            <a:r>
              <a:rPr lang="en-US" sz="1600" dirty="0" err="1" smtClean="0"/>
              <a:t>Kemampuan</a:t>
            </a:r>
            <a:r>
              <a:rPr lang="en-US" sz="1600" dirty="0" smtClean="0"/>
              <a:t> </a:t>
            </a:r>
            <a:r>
              <a:rPr lang="en-US" sz="1600" dirty="0" err="1" smtClean="0"/>
              <a:t>fisik</a:t>
            </a:r>
            <a:r>
              <a:rPr lang="en-US" sz="1600" dirty="0" smtClean="0"/>
              <a:t> ; </a:t>
            </a:r>
            <a:r>
              <a:rPr lang="en-US" sz="1600" dirty="0" err="1" smtClean="0"/>
              <a:t>keletihan</a:t>
            </a:r>
            <a:r>
              <a:rPr lang="en-US" sz="1600" dirty="0" smtClean="0"/>
              <a:t> , </a:t>
            </a:r>
            <a:r>
              <a:rPr lang="en-US" sz="1600" dirty="0" err="1" smtClean="0"/>
              <a:t>dll</a:t>
            </a:r>
            <a:endParaRPr lang="en-US" sz="1600" dirty="0" smtClean="0"/>
          </a:p>
          <a:p>
            <a:pPr lvl="2">
              <a:lnSpc>
                <a:spcPct val="90000"/>
              </a:lnSpc>
            </a:pPr>
            <a:r>
              <a:rPr lang="en-US" sz="1600" dirty="0" err="1" smtClean="0"/>
              <a:t>Usia</a:t>
            </a:r>
            <a:endParaRPr lang="en-US" sz="1600" dirty="0" smtClean="0"/>
          </a:p>
          <a:p>
            <a:pPr lvl="2">
              <a:lnSpc>
                <a:spcPct val="90000"/>
              </a:lnSpc>
            </a:pPr>
            <a:r>
              <a:rPr lang="en-US" sz="1600" dirty="0" err="1" smtClean="0"/>
              <a:t>Pengaruh</a:t>
            </a:r>
            <a:r>
              <a:rPr lang="en-US" sz="1600" dirty="0" smtClean="0"/>
              <a:t> </a:t>
            </a:r>
            <a:r>
              <a:rPr lang="en-US" sz="1600" dirty="0" err="1" smtClean="0"/>
              <a:t>Psikologis</a:t>
            </a:r>
            <a:r>
              <a:rPr lang="en-US" sz="1600" dirty="0" smtClean="0"/>
              <a:t> ; stress, </a:t>
            </a:r>
            <a:r>
              <a:rPr lang="en-US" sz="1600" dirty="0" err="1" smtClean="0"/>
              <a:t>Depresi</a:t>
            </a:r>
            <a:r>
              <a:rPr lang="en-US" sz="1600" dirty="0" smtClean="0"/>
              <a:t>, </a:t>
            </a:r>
            <a:r>
              <a:rPr lang="en-US" sz="1600" dirty="0" err="1" smtClean="0"/>
              <a:t>dll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725820"/>
            <a:ext cx="8686800" cy="4284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4">
              <a:hueOff val="11142976"/>
              <a:satOff val="39624"/>
              <a:lumOff val="8960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4"/>
          <p:cNvGrpSpPr/>
          <p:nvPr/>
        </p:nvGrpSpPr>
        <p:grpSpPr>
          <a:xfrm>
            <a:off x="642156" y="3474900"/>
            <a:ext cx="8271114" cy="501840"/>
            <a:chOff x="413556" y="4716900"/>
            <a:chExt cx="8271114" cy="50184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Rounded Rectangle 5"/>
            <p:cNvSpPr/>
            <p:nvPr/>
          </p:nvSpPr>
          <p:spPr>
            <a:xfrm>
              <a:off x="413556" y="4716900"/>
              <a:ext cx="8271114" cy="50184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11142976"/>
                <a:satOff val="39624"/>
                <a:lumOff val="89608"/>
                <a:alphaOff val="0"/>
              </a:schemeClr>
            </a:fillRef>
            <a:effectRef idx="2">
              <a:schemeClr val="accent4">
                <a:hueOff val="11142976"/>
                <a:satOff val="39624"/>
                <a:lumOff val="896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8"/>
            <p:cNvSpPr/>
            <p:nvPr/>
          </p:nvSpPr>
          <p:spPr>
            <a:xfrm>
              <a:off x="438054" y="4741398"/>
              <a:ext cx="8222118" cy="4528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9838" tIns="0" rIns="229838" bIns="0" numCol="1" spcCol="1270" anchor="ctr" anchorCtr="0">
              <a:noAutofit/>
            </a:bodyPr>
            <a:lstStyle/>
            <a:p>
              <a:pPr lvl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>
                  <a:solidFill>
                    <a:schemeClr val="tx1"/>
                  </a:solidFill>
                </a:rPr>
                <a:t>ERROR AND MENTAL MODELS</a:t>
              </a:r>
              <a:endParaRPr lang="en-US" sz="3200" kern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and Mental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b="1" dirty="0" smtClean="0"/>
              <a:t>Slips (</a:t>
            </a:r>
            <a:r>
              <a:rPr lang="en-US" sz="2400" b="1" dirty="0" err="1" smtClean="0"/>
              <a:t>tergelincir</a:t>
            </a:r>
            <a:r>
              <a:rPr lang="en-US" sz="2400" b="1" dirty="0" smtClean="0"/>
              <a:t>)</a:t>
            </a:r>
            <a:endParaRPr lang="en-US" sz="2000" b="1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100" dirty="0" err="1" smtClean="0"/>
              <a:t>niat</a:t>
            </a:r>
            <a:r>
              <a:rPr lang="en-US" sz="2100" dirty="0" smtClean="0"/>
              <a:t> </a:t>
            </a:r>
            <a:r>
              <a:rPr lang="en-US" sz="2100" dirty="0" err="1" smtClean="0"/>
              <a:t>benar</a:t>
            </a:r>
            <a:r>
              <a:rPr lang="en-US" sz="2100" dirty="0" smtClean="0"/>
              <a:t>, </a:t>
            </a:r>
            <a:r>
              <a:rPr lang="en-US" sz="2100" dirty="0" err="1" smtClean="0"/>
              <a:t>tetapi</a:t>
            </a:r>
            <a:r>
              <a:rPr lang="en-US" sz="2100" dirty="0" smtClean="0"/>
              <a:t> </a:t>
            </a:r>
            <a:r>
              <a:rPr lang="en-US" sz="2100" dirty="0" err="1" smtClean="0"/>
              <a:t>gagal</a:t>
            </a:r>
            <a:r>
              <a:rPr lang="en-US" sz="2100" dirty="0" smtClean="0"/>
              <a:t> </a:t>
            </a:r>
            <a:r>
              <a:rPr lang="en-US" sz="2100" dirty="0" err="1" smtClean="0"/>
              <a:t>melakukannya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 </a:t>
            </a:r>
            <a:r>
              <a:rPr lang="en-US" sz="2100" dirty="0" err="1" smtClean="0"/>
              <a:t>benar</a:t>
            </a:r>
            <a:endParaRPr lang="en-US" sz="210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100" dirty="0" err="1" smtClean="0"/>
              <a:t>Penyebab</a:t>
            </a:r>
            <a:r>
              <a:rPr lang="en-US" sz="2100" dirty="0" smtClean="0"/>
              <a:t>: </a:t>
            </a:r>
            <a:r>
              <a:rPr lang="en-US" sz="2100" dirty="0" err="1" smtClean="0"/>
              <a:t>Kemampuan</a:t>
            </a:r>
            <a:r>
              <a:rPr lang="en-US" sz="2100" dirty="0" smtClean="0"/>
              <a:t> </a:t>
            </a:r>
            <a:r>
              <a:rPr lang="en-US" sz="2100" dirty="0" err="1" smtClean="0"/>
              <a:t>secara</a:t>
            </a:r>
            <a:r>
              <a:rPr lang="en-US" sz="2100" dirty="0" smtClean="0"/>
              <a:t> </a:t>
            </a:r>
            <a:r>
              <a:rPr lang="en-US" sz="2100" dirty="0" err="1" smtClean="0"/>
              <a:t>phisik</a:t>
            </a:r>
            <a:r>
              <a:rPr lang="en-US" sz="2100" dirty="0" smtClean="0"/>
              <a:t> yang  </a:t>
            </a:r>
            <a:r>
              <a:rPr lang="en-US" sz="2100" dirty="0" err="1" smtClean="0"/>
              <a:t>lemah</a:t>
            </a:r>
            <a:r>
              <a:rPr lang="en-US" sz="2100" dirty="0" smtClean="0"/>
              <a:t>, </a:t>
            </a:r>
            <a:r>
              <a:rPr lang="en-US" sz="2100" dirty="0" err="1" smtClean="0"/>
              <a:t>tidak</a:t>
            </a:r>
            <a:r>
              <a:rPr lang="en-US" sz="2100" dirty="0" smtClean="0"/>
              <a:t> </a:t>
            </a:r>
            <a:r>
              <a:rPr lang="en-US" sz="2100" dirty="0" err="1" smtClean="0"/>
              <a:t>memperhatikan</a:t>
            </a:r>
            <a:r>
              <a:rPr lang="en-US" sz="2100" dirty="0" smtClean="0"/>
              <a:t>  </a:t>
            </a:r>
            <a:r>
              <a:rPr lang="en-US" sz="2100" dirty="0" err="1" smtClean="0"/>
              <a:t>dll</a:t>
            </a:r>
            <a:r>
              <a:rPr lang="en-US" sz="2100" dirty="0" smtClean="0"/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 err="1" smtClean="0"/>
              <a:t>Perubahan</a:t>
            </a:r>
            <a:r>
              <a:rPr lang="en-US" sz="2100" dirty="0" smtClean="0"/>
              <a:t> </a:t>
            </a:r>
            <a:r>
              <a:rPr lang="en-US" sz="2100" dirty="0" err="1" smtClean="0"/>
              <a:t>arah</a:t>
            </a:r>
            <a:r>
              <a:rPr lang="en-US" sz="2100" dirty="0" smtClean="0"/>
              <a:t> </a:t>
            </a:r>
            <a:r>
              <a:rPr lang="en-US" sz="2100" dirty="0" err="1" smtClean="0"/>
              <a:t>aspek</a:t>
            </a:r>
            <a:r>
              <a:rPr lang="en-US" sz="2100" dirty="0" smtClean="0"/>
              <a:t> </a:t>
            </a:r>
            <a:r>
              <a:rPr lang="en-US" sz="2100" dirty="0" err="1" smtClean="0"/>
              <a:t>kemampuan</a:t>
            </a:r>
            <a:r>
              <a:rPr lang="en-US" sz="2100" dirty="0" smtClean="0"/>
              <a:t> </a:t>
            </a:r>
            <a:r>
              <a:rPr lang="en-US" sz="2100" dirty="0" err="1" smtClean="0"/>
              <a:t>perilaku</a:t>
            </a:r>
            <a:r>
              <a:rPr lang="en-US" sz="2100" dirty="0" smtClean="0"/>
              <a:t> (</a:t>
            </a:r>
            <a:r>
              <a:rPr lang="en-US" sz="2100" dirty="0" err="1" smtClean="0"/>
              <a:t>kebiasaan</a:t>
            </a:r>
            <a:r>
              <a:rPr lang="en-US" sz="2100" dirty="0" smtClean="0"/>
              <a:t>)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menyebabkan</a:t>
            </a:r>
            <a:r>
              <a:rPr lang="en-US" sz="2100" dirty="0" smtClean="0"/>
              <a:t> </a:t>
            </a:r>
            <a:r>
              <a:rPr lang="en-US" sz="2100" i="1" dirty="0" smtClean="0"/>
              <a:t>Slips</a:t>
            </a:r>
          </a:p>
          <a:p>
            <a:pPr lvl="1">
              <a:lnSpc>
                <a:spcPct val="80000"/>
              </a:lnSpc>
              <a:defRPr/>
            </a:pPr>
            <a:endParaRPr lang="en-US" sz="2100" dirty="0" smtClean="0"/>
          </a:p>
          <a:p>
            <a:pPr>
              <a:lnSpc>
                <a:spcPct val="80000"/>
              </a:lnSpc>
              <a:defRPr/>
            </a:pPr>
            <a:r>
              <a:rPr lang="en-US" sz="2400" b="1" dirty="0" smtClean="0"/>
              <a:t>Mistakes (</a:t>
            </a:r>
            <a:r>
              <a:rPr lang="en-US" sz="2400" b="1" dirty="0" err="1" smtClean="0"/>
              <a:t>kekeliruan</a:t>
            </a:r>
            <a:r>
              <a:rPr lang="en-US" sz="2400" b="1" dirty="0" smtClean="0"/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100" dirty="0" err="1" smtClean="0"/>
              <a:t>Perhatian</a:t>
            </a:r>
            <a:r>
              <a:rPr lang="en-US" sz="2100" dirty="0" smtClean="0"/>
              <a:t> yang </a:t>
            </a:r>
            <a:r>
              <a:rPr lang="en-US" sz="2100" dirty="0" err="1" smtClean="0"/>
              <a:t>salah</a:t>
            </a:r>
            <a:endParaRPr lang="en-US" sz="210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100" dirty="0" err="1" smtClean="0"/>
              <a:t>Penyebab</a:t>
            </a:r>
            <a:r>
              <a:rPr lang="en-US" sz="2100" dirty="0" smtClean="0"/>
              <a:t> : </a:t>
            </a:r>
            <a:r>
              <a:rPr lang="en-US" sz="2100" dirty="0" err="1" smtClean="0"/>
              <a:t>Pengertian</a:t>
            </a:r>
            <a:r>
              <a:rPr lang="en-US" sz="2100" dirty="0" smtClean="0"/>
              <a:t> yang </a:t>
            </a:r>
            <a:r>
              <a:rPr lang="en-US" sz="2100" dirty="0" err="1" smtClean="0"/>
              <a:t>salah</a:t>
            </a:r>
            <a:endParaRPr lang="en-US" sz="2100" dirty="0" smtClean="0"/>
          </a:p>
          <a:p>
            <a:pPr lvl="2">
              <a:lnSpc>
                <a:spcPct val="80000"/>
              </a:lnSpc>
              <a:defRPr/>
            </a:pPr>
            <a:r>
              <a:rPr lang="en-US" sz="2000" dirty="0" err="1" smtClean="0"/>
              <a:t>Manusia</a:t>
            </a:r>
            <a:r>
              <a:rPr lang="en-US" sz="2000" dirty="0" smtClean="0"/>
              <a:t> </a:t>
            </a:r>
            <a:r>
              <a:rPr lang="en-US" sz="2000" dirty="0" err="1" smtClean="0"/>
              <a:t>menbuat</a:t>
            </a:r>
            <a:r>
              <a:rPr lang="en-US" sz="2000" dirty="0" smtClean="0"/>
              <a:t> </a:t>
            </a:r>
            <a:r>
              <a:rPr lang="en-US" sz="2000" b="1" i="1" dirty="0" smtClean="0"/>
              <a:t>‘mental models’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memjelaskan</a:t>
            </a:r>
            <a:r>
              <a:rPr lang="en-US" sz="2000" dirty="0" smtClean="0"/>
              <a:t> </a:t>
            </a:r>
            <a:r>
              <a:rPr lang="en-US" sz="2000" dirty="0" err="1" smtClean="0"/>
              <a:t>perilaku</a:t>
            </a:r>
            <a:r>
              <a:rPr lang="en-US" sz="2000" dirty="0" smtClean="0"/>
              <a:t> (</a:t>
            </a:r>
            <a:r>
              <a:rPr lang="en-US" sz="2000" dirty="0" err="1" smtClean="0"/>
              <a:t>kebiasaan</a:t>
            </a:r>
            <a:r>
              <a:rPr lang="en-US" sz="2000" dirty="0" smtClean="0"/>
              <a:t>).</a:t>
            </a:r>
          </a:p>
          <a:p>
            <a:pPr lvl="2" algn="just">
              <a:lnSpc>
                <a:spcPct val="80000"/>
              </a:lnSpc>
              <a:defRPr/>
            </a:pPr>
            <a:r>
              <a:rPr lang="en-US" sz="2000" dirty="0" err="1" smtClean="0"/>
              <a:t>Jika</a:t>
            </a:r>
            <a:r>
              <a:rPr lang="en-US" sz="2000" dirty="0" smtClean="0"/>
              <a:t>  </a:t>
            </a:r>
            <a:r>
              <a:rPr lang="en-US" sz="2000" dirty="0" err="1" smtClean="0"/>
              <a:t>salah</a:t>
            </a:r>
            <a:r>
              <a:rPr lang="en-US" sz="2000" dirty="0" smtClean="0"/>
              <a:t> (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yang </a:t>
            </a:r>
            <a:r>
              <a:rPr lang="en-US" sz="2000" dirty="0" err="1" smtClean="0"/>
              <a:t>nyata</a:t>
            </a:r>
            <a:r>
              <a:rPr lang="en-US" sz="2000" dirty="0" smtClean="0"/>
              <a:t>) </a:t>
            </a:r>
            <a:r>
              <a:rPr lang="en-US" sz="2000" dirty="0" err="1" smtClean="0"/>
              <a:t>kesalahan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8513" y="2505075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752600" y="48768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000" dirty="0" err="1">
                <a:latin typeface="Arial" charset="0"/>
              </a:rPr>
              <a:t>Objek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yg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umum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digunakan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sebagai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ukuran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228600"/>
            <a:ext cx="21804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Contoh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25431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1676400" y="4343400"/>
            <a:ext cx="39566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000" dirty="0" err="1">
                <a:latin typeface="Arial" charset="0"/>
              </a:rPr>
              <a:t>Overlaping</a:t>
            </a:r>
            <a:r>
              <a:rPr lang="en-US" sz="2000" dirty="0">
                <a:latin typeface="Arial" charset="0"/>
              </a:rPr>
              <a:t> (</a:t>
            </a:r>
            <a:r>
              <a:rPr lang="en-US" sz="2000" dirty="0" err="1">
                <a:latin typeface="Arial" charset="0"/>
              </a:rPr>
              <a:t>Tumpang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tindih</a:t>
            </a:r>
            <a:r>
              <a:rPr lang="en-US" sz="2000" dirty="0">
                <a:latin typeface="Arial" charset="0"/>
              </a:rPr>
              <a:t>) 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676400"/>
            <a:ext cx="19050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362200"/>
            <a:ext cx="22860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228600"/>
            <a:ext cx="21804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Contoh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04800" y="228600"/>
            <a:ext cx="86106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 err="1" smtClean="0">
                <a:latin typeface="+mj-lt"/>
                <a:ea typeface="+mj-ea"/>
                <a:cs typeface="+mj-cs"/>
              </a:rPr>
              <a:t>Persepsi</a:t>
            </a:r>
            <a:r>
              <a:rPr lang="en-US" sz="48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 smtClean="0">
                <a:latin typeface="+mj-lt"/>
                <a:ea typeface="+mj-ea"/>
                <a:cs typeface="+mj-cs"/>
              </a:rPr>
              <a:t>Cahaya</a:t>
            </a:r>
            <a:r>
              <a:rPr lang="en-US" sz="4800" dirty="0" smtClean="0">
                <a:latin typeface="+mj-lt"/>
                <a:ea typeface="+mj-ea"/>
                <a:cs typeface="+mj-cs"/>
              </a:rPr>
              <a:t> (Brightness)</a:t>
            </a:r>
            <a:endParaRPr lang="en-US" sz="4800" dirty="0">
              <a:latin typeface="+mj-lt"/>
              <a:ea typeface="+mj-ea"/>
              <a:cs typeface="+mj-cs"/>
            </a:endParaRPr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1" i="1" dirty="0" err="1" smtClean="0"/>
              <a:t>Keterangan</a:t>
            </a:r>
            <a:r>
              <a:rPr lang="en-US" sz="2400" b="1" i="1" dirty="0" smtClean="0"/>
              <a:t> </a:t>
            </a:r>
            <a:r>
              <a:rPr lang="en-US" sz="2400" b="1" i="1" dirty="0"/>
              <a:t>(brightness</a:t>
            </a:r>
            <a:r>
              <a:rPr lang="en-US" sz="2400" i="1" dirty="0"/>
              <a:t>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reaksi</a:t>
            </a:r>
            <a:r>
              <a:rPr lang="en-US" sz="2400" dirty="0"/>
              <a:t> </a:t>
            </a:r>
            <a:r>
              <a:rPr lang="en-US" sz="2400" dirty="0" err="1"/>
              <a:t>subyektif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cahaya</a:t>
            </a:r>
            <a:r>
              <a:rPr lang="en-US" sz="2400" dirty="0"/>
              <a:t>.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1" i="1" dirty="0"/>
              <a:t>Brightness</a:t>
            </a:r>
            <a:r>
              <a:rPr lang="en-US" sz="2400" dirty="0"/>
              <a:t> </a:t>
            </a:r>
            <a:r>
              <a:rPr lang="en-US" sz="2400" dirty="0" err="1"/>
              <a:t>dipengaruhi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luminance yang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cahaya</a:t>
            </a:r>
            <a:r>
              <a:rPr lang="en-US" sz="2400" dirty="0"/>
              <a:t> yang </a:t>
            </a:r>
            <a:r>
              <a:rPr lang="en-US" sz="2400" dirty="0" err="1"/>
              <a:t>dipantulkan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.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1" i="1" dirty="0"/>
              <a:t>Luminance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 yang </a:t>
            </a:r>
            <a:r>
              <a:rPr lang="en-US" sz="2400" dirty="0" err="1"/>
              <a:t>bergantung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cahaya</a:t>
            </a:r>
            <a:r>
              <a:rPr lang="en-US" sz="2400" dirty="0"/>
              <a:t> yang </a:t>
            </a:r>
            <a:r>
              <a:rPr lang="en-US" sz="2400" dirty="0" err="1"/>
              <a:t>jatuh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permukaan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dipantulkan</a:t>
            </a:r>
            <a:r>
              <a:rPr lang="en-US" sz="2400" dirty="0"/>
              <a:t>.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b="1" i="1" dirty="0"/>
              <a:t>Luminance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diukur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photometer. Contrast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luminance,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luminance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latar</a:t>
            </a:r>
            <a:r>
              <a:rPr lang="en-US" sz="2400" dirty="0"/>
              <a:t> </a:t>
            </a:r>
            <a:r>
              <a:rPr lang="en-US" sz="2400" dirty="0" err="1"/>
              <a:t>belakangnya</a:t>
            </a:r>
            <a:r>
              <a:rPr lang="en-US" sz="2400" dirty="0"/>
              <a:t>.</a:t>
            </a:r>
          </a:p>
          <a:p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152400" y="228600"/>
            <a:ext cx="8153400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tabLst>
                <a:tab pos="673100" algn="l"/>
                <a:tab pos="1333500" algn="l"/>
              </a:tabLst>
              <a:defRPr/>
            </a:pPr>
            <a:r>
              <a:rPr lang="en-US" sz="4800" dirty="0" err="1">
                <a:latin typeface="+mj-lt"/>
                <a:ea typeface="+mj-ea"/>
                <a:cs typeface="+mj-cs"/>
              </a:rPr>
              <a:t>Persepsi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Warna</a:t>
            </a:r>
            <a:endParaRPr lang="en-US" sz="4800" dirty="0">
              <a:latin typeface="+mj-lt"/>
              <a:ea typeface="+mj-ea"/>
              <a:cs typeface="+mj-cs"/>
            </a:endParaRPr>
          </a:p>
          <a:p>
            <a:endParaRPr lang="en-US" sz="2000" dirty="0"/>
          </a:p>
          <a:p>
            <a:r>
              <a:rPr lang="en-US" sz="2000" dirty="0" err="1"/>
              <a:t>Warna</a:t>
            </a:r>
            <a:r>
              <a:rPr lang="en-US" sz="2000" dirty="0"/>
              <a:t> </a:t>
            </a:r>
            <a:r>
              <a:rPr lang="en-US" sz="2000" dirty="0" err="1"/>
              <a:t>dikaitkan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0070C0"/>
                </a:solidFill>
              </a:rPr>
              <a:t>Hue</a:t>
            </a:r>
            <a:r>
              <a:rPr lang="en-US" sz="2000" b="1" dirty="0">
                <a:solidFill>
                  <a:srgbClr val="0070C0"/>
                </a:solidFill>
              </a:rPr>
              <a:t>, </a:t>
            </a:r>
            <a:r>
              <a:rPr lang="en-US" sz="2000" b="1" dirty="0" err="1" smtClean="0">
                <a:solidFill>
                  <a:srgbClr val="0070C0"/>
                </a:solidFill>
              </a:rPr>
              <a:t>Intensitas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Saturation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 Hue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lvl="1">
              <a:buFont typeface="Arial" pitchFamily="34" charset="0"/>
              <a:buChar char="•"/>
            </a:pPr>
            <a:r>
              <a:rPr lang="en-US" sz="1800" dirty="0" err="1"/>
              <a:t>ditentukan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spektrum</a:t>
            </a:r>
            <a:r>
              <a:rPr lang="en-US" sz="1800" dirty="0"/>
              <a:t> </a:t>
            </a:r>
            <a:r>
              <a:rPr lang="en-US" sz="1800" dirty="0" err="1"/>
              <a:t>cahaya</a:t>
            </a:r>
            <a:r>
              <a:rPr lang="en-US" sz="1800" dirty="0"/>
              <a:t>. </a:t>
            </a:r>
            <a:r>
              <a:rPr lang="en-US" sz="1800" dirty="0" err="1"/>
              <a:t>Biru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yang </a:t>
            </a:r>
            <a:r>
              <a:rPr lang="en-US" sz="1800" dirty="0" err="1"/>
              <a:t>kecil</a:t>
            </a:r>
            <a:r>
              <a:rPr lang="en-US" sz="1800" dirty="0"/>
              <a:t>, </a:t>
            </a:r>
            <a:r>
              <a:rPr lang="en-US" sz="1800" dirty="0" err="1"/>
              <a:t>hijau</a:t>
            </a:r>
            <a:r>
              <a:rPr lang="en-US" sz="1800" dirty="0"/>
              <a:t> </a:t>
            </a:r>
            <a:r>
              <a:rPr lang="en-US" sz="1800" dirty="0" err="1"/>
              <a:t>sedang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yang </a:t>
            </a:r>
            <a:r>
              <a:rPr lang="en-US" sz="1800" dirty="0" err="1"/>
              <a:t>besar</a:t>
            </a:r>
            <a:r>
              <a:rPr lang="en-US" sz="1800" dirty="0"/>
              <a:t>.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rata-rata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mengenali</a:t>
            </a:r>
            <a:r>
              <a:rPr lang="en-US" sz="1800" dirty="0"/>
              <a:t>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150 hue yang </a:t>
            </a:r>
            <a:r>
              <a:rPr lang="en-US" sz="1800" dirty="0" err="1"/>
              <a:t>berbeda</a:t>
            </a:r>
            <a:r>
              <a:rPr lang="en-US" sz="18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Intensitas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brightness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 Saturation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/ </a:t>
            </a:r>
            <a:r>
              <a:rPr lang="en-US" sz="2000" dirty="0" err="1"/>
              <a:t>kadar</a:t>
            </a:r>
            <a:r>
              <a:rPr lang="en-US" sz="2000" dirty="0"/>
              <a:t> </a:t>
            </a:r>
            <a:r>
              <a:rPr lang="en-US" sz="2000" dirty="0" err="1"/>
              <a:t>putih</a:t>
            </a:r>
            <a:r>
              <a:rPr lang="en-US" sz="2000" dirty="0"/>
              <a:t> (whiteness)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3 – 4 % fovea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cones yang </a:t>
            </a:r>
            <a:r>
              <a:rPr lang="en-US" sz="1800" dirty="0" err="1"/>
              <a:t>sensitif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biru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acuity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rendah</a:t>
            </a:r>
            <a:r>
              <a:rPr lang="en-US" sz="1800" dirty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800" dirty="0" err="1"/>
              <a:t>Fakta</a:t>
            </a:r>
            <a:r>
              <a:rPr lang="en-US" sz="1800" dirty="0"/>
              <a:t> lain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1 %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wanita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8 %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pria</a:t>
            </a:r>
            <a:r>
              <a:rPr lang="en-US" sz="1800" dirty="0"/>
              <a:t> </a:t>
            </a:r>
            <a:r>
              <a:rPr lang="en-US" sz="1800" dirty="0" err="1"/>
              <a:t>menderita</a:t>
            </a:r>
            <a:r>
              <a:rPr lang="en-US" sz="1800" dirty="0"/>
              <a:t> </a:t>
            </a:r>
            <a:r>
              <a:rPr lang="en-US" sz="1800" dirty="0" err="1"/>
              <a:t>kelainan</a:t>
            </a:r>
            <a:r>
              <a:rPr lang="en-US" sz="1800" dirty="0"/>
              <a:t> </a:t>
            </a:r>
            <a:r>
              <a:rPr lang="en-US" sz="1800" dirty="0" err="1"/>
              <a:t>buta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(</a:t>
            </a:r>
            <a:r>
              <a:rPr lang="en-US" sz="1800" dirty="0" err="1"/>
              <a:t>colour</a:t>
            </a:r>
            <a:r>
              <a:rPr lang="en-US" sz="1800" dirty="0"/>
              <a:t> blindness) yang </a:t>
            </a:r>
            <a:r>
              <a:rPr lang="en-US" sz="1800" dirty="0" err="1"/>
              <a:t>umumnya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membedakan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hijau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1155</TotalTime>
  <Words>1772</Words>
  <Application>Microsoft Office PowerPoint</Application>
  <PresentationFormat>On-screen Show (4:3)</PresentationFormat>
  <Paragraphs>441</Paragraphs>
  <Slides>53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Civic</vt:lpstr>
      <vt:lpstr>Bitmap Image</vt:lpstr>
      <vt:lpstr>Manusia</vt:lpstr>
      <vt:lpstr>Manusia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Skill and Mental Models</vt:lpstr>
      <vt:lpstr>Slide 52</vt:lpstr>
      <vt:lpstr>Error and Mental Models</vt:lpstr>
    </vt:vector>
  </TitlesOfParts>
  <Company>aQtive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Rosyid</cp:lastModifiedBy>
  <cp:revision>44</cp:revision>
  <dcterms:created xsi:type="dcterms:W3CDTF">1999-09-30T11:18:59Z</dcterms:created>
  <dcterms:modified xsi:type="dcterms:W3CDTF">2012-09-26T06:49:41Z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R.Beale@cs.bham.ac.uk</vt:lpwstr>
  </property>
  <property fmtid="{D5CDD505-2E9C-101B-9397-08002B2CF9AE}" pid="8" name="HomePage">
    <vt:lpwstr>~rxb/HCI/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Z:\Russell Uni Presentations\HTML</vt:lpwstr>
  </property>
</Properties>
</file>