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56" r:id="rId5"/>
    <p:sldId id="288" r:id="rId6"/>
    <p:sldId id="276" r:id="rId7"/>
    <p:sldId id="289" r:id="rId8"/>
    <p:sldId id="290" r:id="rId9"/>
    <p:sldId id="303" r:id="rId10"/>
    <p:sldId id="293" r:id="rId11"/>
    <p:sldId id="277" r:id="rId12"/>
    <p:sldId id="278" r:id="rId13"/>
    <p:sldId id="297" r:id="rId14"/>
    <p:sldId id="298" r:id="rId15"/>
    <p:sldId id="299" r:id="rId16"/>
    <p:sldId id="300" r:id="rId17"/>
    <p:sldId id="301" r:id="rId18"/>
    <p:sldId id="302" r:id="rId19"/>
    <p:sldId id="291" r:id="rId20"/>
    <p:sldId id="292" r:id="rId21"/>
    <p:sldId id="29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8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5/1/2021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6AB4D1F7-E68D-492D-B78E-F5514F1FE9C9}" type="datetime2">
              <a:rPr lang="en-US" smtClean="0"/>
              <a:t>Saturday, May 1, 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r>
              <a:rPr lang="en-US"/>
              <a:t>A4 - Bhumi Panchal_2021006</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225C824A-13A8-4C0A-BCC1-211CB0070DB0}" type="datetime2">
              <a:rPr lang="en-US" smtClean="0"/>
              <a:t>Saturday, May 1, 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r>
              <a:rPr lang="en-US"/>
              <a:t>A4 - Bhumi Panchal_2021006</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D726ED3C-FCA2-4309-BA93-A06498AFE4DB}" type="datetime2">
              <a:rPr lang="en-US" smtClean="0"/>
              <a:t>Saturday, May 1, 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r>
              <a:rPr lang="en-US"/>
              <a:t>A4 - Bhumi Panchal_2021006</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67151BA4-5A2C-4C36-895F-E4A49BE91E0D}" type="datetime2">
              <a:rPr lang="en-US" smtClean="0"/>
              <a:t>Saturday, May 1, 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r>
              <a:rPr lang="en-US"/>
              <a:t>A4 - Bhumi Panchal_2021006</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09A6E42D-D05D-4A98-9DBD-72B5E32BFCF1}" type="datetime2">
              <a:rPr lang="en-US" smtClean="0"/>
              <a:t>Saturday, May 1, 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r>
              <a:rPr lang="en-US"/>
              <a:t>A4 - Bhumi Panchal_2021006</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7695ECD9-0718-4F12-9F7F-83B838313A98}" type="datetime2">
              <a:rPr lang="en-US" smtClean="0"/>
              <a:t>Saturday, May 1, 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r>
              <a:rPr lang="en-US"/>
              <a:t>A4 - Bhumi Panchal_2021006</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C61A8314-8934-4EB0-9B94-DF20C2F838B5}" type="datetime2">
              <a:rPr lang="en-US" smtClean="0"/>
              <a:t>Saturday, May 1, 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r>
              <a:rPr lang="en-US"/>
              <a:t>A4 - Bhumi Panchal_2021006</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A0440238-7ACB-45E2-AD40-3FE04F2B27CB}" type="datetime2">
              <a:rPr lang="en-US" smtClean="0"/>
              <a:t>Saturday, May 1, 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r>
              <a:rPr lang="en-US"/>
              <a:t>A4 - Bhumi Panchal_2021006</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r>
              <a:rPr lang="en-US"/>
              <a:t>A4 - Bhumi Panchal_2021006</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92F07C38-910B-46FC-9CD8-79FC34CE9AA8}" type="datetime2">
              <a:rPr lang="en-US" smtClean="0"/>
              <a:t>Saturday, May 1, 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r>
              <a:rPr lang="en-US"/>
              <a:t>A4 - Bhumi Panchal_2021006</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5AB7FA7D-11EF-476B-B032-A0380FF4C073}" type="datetime2">
              <a:rPr lang="en-US" smtClean="0"/>
              <a:t>Saturday, May 1, 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r>
              <a:rPr lang="en-US"/>
              <a:t>A4 - Bhumi Panchal_2021006</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BC274-189D-4C9E-B8AD-6E1A7389898D}" type="datetime2">
              <a:rPr lang="en-US" smtClean="0"/>
              <a:t>Saturday, May 1, 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A4 - Bhumi Panchal_2021006</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nexusintegra.io/why-database-scalability-is-the-challenge-for-developers/" TargetMode="External"/><Relationship Id="rId2" Type="http://schemas.openxmlformats.org/officeDocument/2006/relationships/hyperlink" Target="https://www.mongodb.com/what-is-mongodb" TargetMode="External"/><Relationship Id="rId1" Type="http://schemas.openxmlformats.org/officeDocument/2006/relationships/slideLayout" Target="../slideLayouts/slideLayout7.xml"/><Relationship Id="rId6" Type="http://schemas.openxmlformats.org/officeDocument/2006/relationships/hyperlink" Target="https://www.mongodb.com/compare/mongodb-mysql" TargetMode="External"/><Relationship Id="rId5" Type="http://schemas.openxmlformats.org/officeDocument/2006/relationships/hyperlink" Target="https://www.izenda.com/relational-vs-non-relational-databases/#:~:text=To%20summarize%20the%20difference%20between,type%20of%20data%20it's%20storing" TargetMode="External"/><Relationship Id="rId4" Type="http://schemas.openxmlformats.org/officeDocument/2006/relationships/hyperlink" Target="https://opentextbc.ca/introbusinessstatopenstax/chapter/the-f-distribution-and-the-f-rati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ongodb.com/nosql-explained"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structured-query-language/" TargetMode="External"/><Relationship Id="rId2" Type="http://schemas.openxmlformats.org/officeDocument/2006/relationships/hyperlink" Target="https://www.geeksforgeeks.org/php-mysql-database-introduction/" TargetMode="External"/><Relationship Id="rId1" Type="http://schemas.openxmlformats.org/officeDocument/2006/relationships/slideLayout" Target="../slideLayouts/slideLayout7.xml"/><Relationship Id="rId6" Type="http://schemas.openxmlformats.org/officeDocument/2006/relationships/hyperlink" Target="https://en.wikipedia.org/wiki/NoSQL" TargetMode="External"/><Relationship Id="rId5" Type="http://schemas.openxmlformats.org/officeDocument/2006/relationships/hyperlink" Target="https://www.geeksforgeeks.org/mongodb-getting-started/" TargetMode="External"/><Relationship Id="rId4" Type="http://schemas.openxmlformats.org/officeDocument/2006/relationships/hyperlink" Target="https://www.geeksforgeeks.org/mongodb-an-introdu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99501" y="2019097"/>
            <a:ext cx="9144000" cy="1495794"/>
          </a:xfrm>
        </p:spPr>
        <p:txBody>
          <a:bodyPr lIns="0" tIns="0" rIns="0" bIns="0" anchor="t">
            <a:spAutoFit/>
          </a:bodyPr>
          <a:lstStyle/>
          <a:p>
            <a:r>
              <a:rPr lang="en-US" sz="5400" dirty="0">
                <a:solidFill>
                  <a:schemeClr val="bg1"/>
                </a:solidFill>
              </a:rPr>
              <a:t>Performance Analysis of Queries in RDBMS vs NoSQL</a:t>
            </a:r>
            <a:endParaRPr lang="en-US" dirty="0">
              <a:solidFill>
                <a:srgbClr val="FFC000"/>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02ECDC0-2FBB-4CE1-9D8E-570886901EB4}"/>
              </a:ext>
            </a:extLst>
          </p:cNvPr>
          <p:cNvSpPr txBox="1"/>
          <p:nvPr/>
        </p:nvSpPr>
        <p:spPr>
          <a:xfrm>
            <a:off x="5264458" y="3675356"/>
            <a:ext cx="5797118" cy="523220"/>
          </a:xfrm>
          <a:prstGeom prst="rect">
            <a:avLst/>
          </a:prstGeom>
          <a:noFill/>
        </p:spPr>
        <p:txBody>
          <a:bodyPr wrap="square" rtlCol="0">
            <a:spAutoFit/>
          </a:bodyPr>
          <a:lstStyle/>
          <a:p>
            <a:pPr algn="ctr"/>
            <a:r>
              <a:rPr lang="en-IN" sz="2400" dirty="0">
                <a:solidFill>
                  <a:srgbClr val="FFC000"/>
                </a:solidFill>
                <a:latin typeface="+mj-lt"/>
              </a:rPr>
              <a:t>-</a:t>
            </a:r>
            <a:r>
              <a:rPr lang="en-IN" sz="2800" dirty="0">
                <a:solidFill>
                  <a:srgbClr val="FFC000"/>
                </a:solidFill>
                <a:latin typeface="+mj-lt"/>
              </a:rPr>
              <a:t>By </a:t>
            </a:r>
            <a:r>
              <a:rPr lang="en-IN" sz="2800" dirty="0" err="1">
                <a:solidFill>
                  <a:srgbClr val="FFC000"/>
                </a:solidFill>
                <a:latin typeface="+mj-lt"/>
              </a:rPr>
              <a:t>Sirish</a:t>
            </a:r>
            <a:r>
              <a:rPr lang="en-IN" sz="2800" dirty="0">
                <a:solidFill>
                  <a:srgbClr val="FFC000"/>
                </a:solidFill>
                <a:latin typeface="+mj-lt"/>
              </a:rPr>
              <a:t> Shetty B &amp; </a:t>
            </a:r>
            <a:r>
              <a:rPr lang="en-IN" sz="2800" dirty="0" err="1">
                <a:solidFill>
                  <a:srgbClr val="FFC000"/>
                </a:solidFill>
                <a:latin typeface="+mj-lt"/>
              </a:rPr>
              <a:t>Akshay</a:t>
            </a:r>
            <a:r>
              <a:rPr lang="en-IN" sz="2800" dirty="0">
                <a:solidFill>
                  <a:srgbClr val="FFC000"/>
                </a:solidFill>
                <a:latin typeface="+mj-lt"/>
              </a:rPr>
              <a:t> KC</a:t>
            </a:r>
            <a:endParaRPr lang="en-IN" sz="2400" dirty="0">
              <a:solidFill>
                <a:srgbClr val="FFC000"/>
              </a:solidFill>
              <a:latin typeface="+mj-lt"/>
            </a:endParaRPr>
          </a:p>
        </p:txBody>
      </p:sp>
      <p:sp>
        <p:nvSpPr>
          <p:cNvPr id="6" name="TextBox 5">
            <a:extLst>
              <a:ext uri="{FF2B5EF4-FFF2-40B4-BE49-F238E27FC236}">
                <a16:creationId xmlns:a16="http://schemas.microsoft.com/office/drawing/2014/main" id="{0C102A5F-07F5-4371-B630-25D95ADC22EE}"/>
              </a:ext>
            </a:extLst>
          </p:cNvPr>
          <p:cNvSpPr txBox="1"/>
          <p:nvPr/>
        </p:nvSpPr>
        <p:spPr>
          <a:xfrm>
            <a:off x="727968" y="5530788"/>
            <a:ext cx="10608815" cy="954107"/>
          </a:xfrm>
          <a:prstGeom prst="rect">
            <a:avLst/>
          </a:prstGeom>
          <a:noFill/>
        </p:spPr>
        <p:txBody>
          <a:bodyPr wrap="square" rtlCol="0">
            <a:spAutoFit/>
          </a:bodyPr>
          <a:lstStyle/>
          <a:p>
            <a:r>
              <a:rPr lang="en-IN" sz="2800" dirty="0">
                <a:solidFill>
                  <a:schemeClr val="bg1"/>
                </a:solidFill>
                <a:latin typeface="+mj-lt"/>
              </a:rPr>
              <a:t>A4 Batch 							Bhumi Panchal </a:t>
            </a:r>
          </a:p>
          <a:p>
            <a:r>
              <a:rPr lang="en-IN" sz="2800" dirty="0">
                <a:solidFill>
                  <a:schemeClr val="bg1"/>
                </a:solidFill>
                <a:latin typeface="+mj-lt"/>
              </a:rPr>
              <a:t>									2021006</a:t>
            </a:r>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650CF-E29F-43EE-987C-8632D9848FEF}"/>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9B788AE8-9FF2-4CF0-8405-7BABFE970719}"/>
              </a:ext>
            </a:extLst>
          </p:cNvPr>
          <p:cNvSpPr>
            <a:spLocks noGrp="1"/>
          </p:cNvSpPr>
          <p:nvPr>
            <p:ph type="ftr" sz="quarter" idx="11"/>
          </p:nvPr>
        </p:nvSpPr>
        <p:spPr>
          <a:xfrm>
            <a:off x="8077200" y="6356350"/>
            <a:ext cx="4114800" cy="365125"/>
          </a:xfrm>
        </p:spPr>
        <p:txBody>
          <a:bodyPr/>
          <a:lstStyle/>
          <a:p>
            <a:r>
              <a:rPr lang="en-US"/>
              <a:t>A4 - Bhumi Panchal_2021006</a:t>
            </a:r>
            <a:endParaRPr lang="en-US" dirty="0"/>
          </a:p>
        </p:txBody>
      </p:sp>
      <p:sp>
        <p:nvSpPr>
          <p:cNvPr id="5" name="TextBox 4">
            <a:extLst>
              <a:ext uri="{FF2B5EF4-FFF2-40B4-BE49-F238E27FC236}">
                <a16:creationId xmlns:a16="http://schemas.microsoft.com/office/drawing/2014/main" id="{0444B5A1-0EB1-41D2-90E4-F252174FD3B8}"/>
              </a:ext>
            </a:extLst>
          </p:cNvPr>
          <p:cNvSpPr txBox="1"/>
          <p:nvPr/>
        </p:nvSpPr>
        <p:spPr>
          <a:xfrm>
            <a:off x="419471" y="889843"/>
            <a:ext cx="5848165" cy="5078313"/>
          </a:xfrm>
          <a:prstGeom prst="rect">
            <a:avLst/>
          </a:prstGeom>
          <a:noFill/>
        </p:spPr>
        <p:txBody>
          <a:bodyPr wrap="square">
            <a:spAutoFit/>
          </a:bodyPr>
          <a:lstStyle/>
          <a:p>
            <a:r>
              <a:rPr lang="en-US" b="1" dirty="0">
                <a:latin typeface="+mj-lt"/>
              </a:rPr>
              <a:t>For Inserting : </a:t>
            </a:r>
          </a:p>
          <a:p>
            <a:endParaRPr lang="en-US" dirty="0"/>
          </a:p>
          <a:p>
            <a:r>
              <a:rPr lang="en-US" dirty="0"/>
              <a:t>Following hypothesis was stated : </a:t>
            </a:r>
          </a:p>
          <a:p>
            <a:r>
              <a:rPr lang="en-US" b="1" dirty="0"/>
              <a:t>H0 :</a:t>
            </a:r>
            <a:r>
              <a:rPr lang="en-US" dirty="0"/>
              <a:t> Performance of Oracle for inserting is not better than   the performance of MongoDB.</a:t>
            </a:r>
          </a:p>
          <a:p>
            <a:r>
              <a:rPr lang="en-US" b="1" dirty="0"/>
              <a:t>H1 :</a:t>
            </a:r>
            <a:r>
              <a:rPr lang="en-US" dirty="0"/>
              <a:t> Performance of Oracle for inserting is better than the performance of MongoDB. </a:t>
            </a:r>
          </a:p>
          <a:p>
            <a:endParaRPr lang="en-US" dirty="0"/>
          </a:p>
          <a:p>
            <a:r>
              <a:rPr lang="en-US" dirty="0"/>
              <a:t>Based on the prerequisite value F-Ratio is calculated as </a:t>
            </a:r>
          </a:p>
          <a:p>
            <a:r>
              <a:rPr lang="en-US" dirty="0"/>
              <a:t> </a:t>
            </a:r>
            <a:r>
              <a:rPr lang="en-US" b="1" dirty="0"/>
              <a:t>F − Ratio = </a:t>
            </a:r>
            <a:r>
              <a:rPr lang="en-US" b="1" dirty="0" err="1"/>
              <a:t>MSbetween</a:t>
            </a:r>
            <a:r>
              <a:rPr lang="en-US" b="1" dirty="0"/>
              <a:t> </a:t>
            </a:r>
          </a:p>
          <a:p>
            <a:r>
              <a:rPr lang="en-US" b="1" dirty="0"/>
              <a:t>	     </a:t>
            </a:r>
            <a:r>
              <a:rPr lang="en-US" b="1" dirty="0" err="1"/>
              <a:t>MSwithin</a:t>
            </a:r>
            <a:r>
              <a:rPr lang="en-US" b="1" dirty="0"/>
              <a:t> </a:t>
            </a:r>
          </a:p>
          <a:p>
            <a:r>
              <a:rPr lang="en-US" dirty="0"/>
              <a:t>	= 9453.13 / 14635.63 </a:t>
            </a:r>
          </a:p>
          <a:p>
            <a:r>
              <a:rPr lang="en-US" dirty="0"/>
              <a:t>	= 0.65 </a:t>
            </a:r>
          </a:p>
          <a:p>
            <a:r>
              <a:rPr lang="en-US" dirty="0"/>
              <a:t>Hence, the </a:t>
            </a:r>
            <a:r>
              <a:rPr lang="en-US" dirty="0" err="1"/>
              <a:t>Fcalculated</a:t>
            </a:r>
            <a:r>
              <a:rPr lang="en-US" dirty="0"/>
              <a:t> is </a:t>
            </a:r>
            <a:r>
              <a:rPr lang="en-US" b="1" dirty="0"/>
              <a:t>0.65</a:t>
            </a:r>
            <a:r>
              <a:rPr lang="en-US" dirty="0"/>
              <a:t>. </a:t>
            </a:r>
          </a:p>
          <a:p>
            <a:r>
              <a:rPr lang="en-US" dirty="0" err="1"/>
              <a:t>Ftabulated</a:t>
            </a:r>
            <a:r>
              <a:rPr lang="en-US" dirty="0"/>
              <a:t> is </a:t>
            </a:r>
            <a:r>
              <a:rPr lang="en-US" b="1" dirty="0"/>
              <a:t>5.99</a:t>
            </a:r>
            <a:r>
              <a:rPr lang="en-US" dirty="0"/>
              <a:t> </a:t>
            </a:r>
            <a:r>
              <a:rPr lang="en-US" dirty="0" err="1"/>
              <a:t>i.e</a:t>
            </a:r>
            <a:r>
              <a:rPr lang="en-US" dirty="0"/>
              <a:t> </a:t>
            </a:r>
            <a:r>
              <a:rPr lang="en-US" dirty="0" err="1"/>
              <a:t>Fcalculated</a:t>
            </a:r>
            <a:r>
              <a:rPr lang="en-US" dirty="0"/>
              <a:t> &lt; </a:t>
            </a:r>
            <a:r>
              <a:rPr lang="en-US" dirty="0" err="1"/>
              <a:t>Ftabulated</a:t>
            </a:r>
            <a:r>
              <a:rPr lang="en-US" dirty="0"/>
              <a:t>. </a:t>
            </a:r>
          </a:p>
          <a:p>
            <a:r>
              <a:rPr lang="en-US" dirty="0"/>
              <a:t>Therefore the </a:t>
            </a:r>
            <a:r>
              <a:rPr lang="en-US" b="1" dirty="0"/>
              <a:t>H0</a:t>
            </a:r>
            <a:r>
              <a:rPr lang="en-US" dirty="0"/>
              <a:t> is accepted which means the performance of Oracle is not better than MongoDB for inserting.</a:t>
            </a:r>
            <a:endParaRPr lang="en-IN" dirty="0"/>
          </a:p>
        </p:txBody>
      </p:sp>
      <p:pic>
        <p:nvPicPr>
          <p:cNvPr id="7" name="Picture 6">
            <a:extLst>
              <a:ext uri="{FF2B5EF4-FFF2-40B4-BE49-F238E27FC236}">
                <a16:creationId xmlns:a16="http://schemas.microsoft.com/office/drawing/2014/main" id="{6BA883C4-54E6-4541-A224-D7ECBFFB6FAD}"/>
              </a:ext>
            </a:extLst>
          </p:cNvPr>
          <p:cNvPicPr>
            <a:picLocks noChangeAspect="1"/>
          </p:cNvPicPr>
          <p:nvPr/>
        </p:nvPicPr>
        <p:blipFill rotWithShape="1">
          <a:blip r:embed="rId2"/>
          <a:srcRect l="2058" r="3532"/>
          <a:stretch/>
        </p:blipFill>
        <p:spPr>
          <a:xfrm>
            <a:off x="6357385" y="1176462"/>
            <a:ext cx="5610181" cy="1775875"/>
          </a:xfrm>
          <a:prstGeom prst="rect">
            <a:avLst/>
          </a:prstGeom>
        </p:spPr>
      </p:pic>
      <p:pic>
        <p:nvPicPr>
          <p:cNvPr id="9" name="Picture 8">
            <a:extLst>
              <a:ext uri="{FF2B5EF4-FFF2-40B4-BE49-F238E27FC236}">
                <a16:creationId xmlns:a16="http://schemas.microsoft.com/office/drawing/2014/main" id="{5529AB00-629A-4CEC-8EA1-3E5BEC2D1D1B}"/>
              </a:ext>
            </a:extLst>
          </p:cNvPr>
          <p:cNvPicPr>
            <a:picLocks noChangeAspect="1"/>
          </p:cNvPicPr>
          <p:nvPr/>
        </p:nvPicPr>
        <p:blipFill rotWithShape="1">
          <a:blip r:embed="rId3"/>
          <a:srcRect l="4574" t="4031" r="2262"/>
          <a:stretch/>
        </p:blipFill>
        <p:spPr>
          <a:xfrm>
            <a:off x="6390677" y="3390396"/>
            <a:ext cx="5620032" cy="2527894"/>
          </a:xfrm>
          <a:prstGeom prst="rect">
            <a:avLst/>
          </a:prstGeom>
        </p:spPr>
      </p:pic>
      <p:cxnSp>
        <p:nvCxnSpPr>
          <p:cNvPr id="12" name="Straight Connector 11">
            <a:extLst>
              <a:ext uri="{FF2B5EF4-FFF2-40B4-BE49-F238E27FC236}">
                <a16:creationId xmlns:a16="http://schemas.microsoft.com/office/drawing/2014/main" id="{25B78D54-0E93-4049-882D-254C5BCCBC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75123E-2C08-40A0-B5AF-E1BD07A21D4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BB70D8-ADA1-4E68-A7CD-D52ED57F7947}"/>
              </a:ext>
            </a:extLst>
          </p:cNvPr>
          <p:cNvSpPr txBox="1"/>
          <p:nvPr/>
        </p:nvSpPr>
        <p:spPr>
          <a:xfrm>
            <a:off x="3044301" y="265970"/>
            <a:ext cx="6103398" cy="523220"/>
          </a:xfrm>
          <a:prstGeom prst="rect">
            <a:avLst/>
          </a:prstGeom>
          <a:noFill/>
        </p:spPr>
        <p:txBody>
          <a:bodyPr wrap="square">
            <a:spAutoFit/>
          </a:bodyPr>
          <a:lstStyle/>
          <a:p>
            <a:pPr algn="ctr"/>
            <a:r>
              <a:rPr lang="en-IN" sz="2800" b="1" dirty="0">
                <a:latin typeface="+mj-lt"/>
              </a:rPr>
              <a:t>Hypothesis Testing</a:t>
            </a:r>
          </a:p>
        </p:txBody>
      </p:sp>
      <p:cxnSp>
        <p:nvCxnSpPr>
          <p:cNvPr id="18" name="Straight Connector 17">
            <a:extLst>
              <a:ext uri="{FF2B5EF4-FFF2-40B4-BE49-F238E27FC236}">
                <a16:creationId xmlns:a16="http://schemas.microsoft.com/office/drawing/2014/main" id="{809700F1-1419-4BE1-B103-2292AFB6EA43}"/>
              </a:ext>
            </a:extLst>
          </p:cNvPr>
          <p:cNvCxnSpPr>
            <a:cxnSpLocks/>
          </p:cNvCxnSpPr>
          <p:nvPr/>
        </p:nvCxnSpPr>
        <p:spPr>
          <a:xfrm>
            <a:off x="1695636" y="3693111"/>
            <a:ext cx="12428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6E7A5-ACB6-4124-A5B4-3CEB9E9C3EA6}"/>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FFC60033-156E-4FF8-9D2D-9B7D42192396}"/>
              </a:ext>
            </a:extLst>
          </p:cNvPr>
          <p:cNvSpPr>
            <a:spLocks noGrp="1"/>
          </p:cNvSpPr>
          <p:nvPr>
            <p:ph type="ftr" sz="quarter" idx="11"/>
          </p:nvPr>
        </p:nvSpPr>
        <p:spPr>
          <a:xfrm>
            <a:off x="8077200" y="6356288"/>
            <a:ext cx="4114800" cy="365125"/>
          </a:xfrm>
        </p:spPr>
        <p:txBody>
          <a:bodyPr/>
          <a:lstStyle/>
          <a:p>
            <a:r>
              <a:rPr lang="en-US" dirty="0"/>
              <a:t>A4 - Bhumi Panchal_2021006</a:t>
            </a:r>
          </a:p>
        </p:txBody>
      </p:sp>
      <p:sp>
        <p:nvSpPr>
          <p:cNvPr id="5" name="TextBox 4">
            <a:extLst>
              <a:ext uri="{FF2B5EF4-FFF2-40B4-BE49-F238E27FC236}">
                <a16:creationId xmlns:a16="http://schemas.microsoft.com/office/drawing/2014/main" id="{9FED0EA9-4A29-4EA6-A474-06827244AA99}"/>
              </a:ext>
            </a:extLst>
          </p:cNvPr>
          <p:cNvSpPr txBox="1"/>
          <p:nvPr/>
        </p:nvSpPr>
        <p:spPr>
          <a:xfrm>
            <a:off x="469689" y="889843"/>
            <a:ext cx="6407458" cy="5078313"/>
          </a:xfrm>
          <a:prstGeom prst="rect">
            <a:avLst/>
          </a:prstGeom>
          <a:noFill/>
        </p:spPr>
        <p:txBody>
          <a:bodyPr wrap="square">
            <a:spAutoFit/>
          </a:bodyPr>
          <a:lstStyle/>
          <a:p>
            <a:r>
              <a:rPr lang="en-US" b="1" dirty="0">
                <a:latin typeface="+mj-lt"/>
              </a:rPr>
              <a:t>For Deleting : </a:t>
            </a:r>
          </a:p>
          <a:p>
            <a:endParaRPr lang="en-US" dirty="0"/>
          </a:p>
          <a:p>
            <a:r>
              <a:rPr lang="en-US" dirty="0"/>
              <a:t>Following hypothesis was stated : </a:t>
            </a:r>
          </a:p>
          <a:p>
            <a:r>
              <a:rPr lang="en-US" b="1" dirty="0"/>
              <a:t>H0 :</a:t>
            </a:r>
            <a:r>
              <a:rPr lang="en-US" dirty="0"/>
              <a:t> Performance of Oracle for deleting is not better than </a:t>
            </a:r>
          </a:p>
          <a:p>
            <a:r>
              <a:rPr lang="en-US" dirty="0"/>
              <a:t>the performance of MongoDB. </a:t>
            </a:r>
          </a:p>
          <a:p>
            <a:r>
              <a:rPr lang="en-US" b="1" dirty="0"/>
              <a:t>H1 :</a:t>
            </a:r>
            <a:r>
              <a:rPr lang="en-US" dirty="0"/>
              <a:t> Performance of Oracle for deleting is better than the performance of MongoDB. </a:t>
            </a:r>
          </a:p>
          <a:p>
            <a:endParaRPr lang="en-US" dirty="0"/>
          </a:p>
          <a:p>
            <a:r>
              <a:rPr lang="en-US" dirty="0"/>
              <a:t>Based on the prerequisite value F-Ratio is calculated as </a:t>
            </a:r>
          </a:p>
          <a:p>
            <a:r>
              <a:rPr lang="en-US" b="1" dirty="0"/>
              <a:t>F − Ratio = </a:t>
            </a:r>
            <a:r>
              <a:rPr lang="en-US" b="1" dirty="0" err="1"/>
              <a:t>MSbetween</a:t>
            </a:r>
            <a:r>
              <a:rPr lang="en-US" b="1" dirty="0"/>
              <a:t> </a:t>
            </a:r>
          </a:p>
          <a:p>
            <a:r>
              <a:rPr lang="en-US" b="1" dirty="0"/>
              <a:t>	     </a:t>
            </a:r>
            <a:r>
              <a:rPr lang="en-US" b="1" dirty="0" err="1"/>
              <a:t>MSwithin</a:t>
            </a:r>
            <a:r>
              <a:rPr lang="en-US" b="1" dirty="0"/>
              <a:t> </a:t>
            </a:r>
          </a:p>
          <a:p>
            <a:r>
              <a:rPr lang="en-US" dirty="0"/>
              <a:t>	= 30258 / 91421.33 </a:t>
            </a:r>
          </a:p>
          <a:p>
            <a:r>
              <a:rPr lang="en-US" dirty="0"/>
              <a:t>	= 0.33</a:t>
            </a:r>
          </a:p>
          <a:p>
            <a:r>
              <a:rPr lang="en-US" dirty="0"/>
              <a:t>Hence, the </a:t>
            </a:r>
            <a:r>
              <a:rPr lang="en-US" dirty="0" err="1"/>
              <a:t>Fcalculated</a:t>
            </a:r>
            <a:r>
              <a:rPr lang="en-US" dirty="0"/>
              <a:t> is </a:t>
            </a:r>
            <a:r>
              <a:rPr lang="en-US" b="1" dirty="0"/>
              <a:t>0.33</a:t>
            </a:r>
            <a:r>
              <a:rPr lang="en-US" dirty="0"/>
              <a:t>. </a:t>
            </a:r>
          </a:p>
          <a:p>
            <a:r>
              <a:rPr lang="en-US" dirty="0" err="1"/>
              <a:t>Ftabulated</a:t>
            </a:r>
            <a:r>
              <a:rPr lang="en-US" dirty="0"/>
              <a:t> is </a:t>
            </a:r>
            <a:r>
              <a:rPr lang="en-US" b="1" dirty="0"/>
              <a:t>5.99</a:t>
            </a:r>
            <a:r>
              <a:rPr lang="en-US" dirty="0"/>
              <a:t> </a:t>
            </a:r>
            <a:r>
              <a:rPr lang="en-US" dirty="0" err="1"/>
              <a:t>i.e</a:t>
            </a:r>
            <a:r>
              <a:rPr lang="en-US" dirty="0"/>
              <a:t> </a:t>
            </a:r>
            <a:r>
              <a:rPr lang="en-US" dirty="0" err="1"/>
              <a:t>Fcalculated</a:t>
            </a:r>
            <a:r>
              <a:rPr lang="en-US" dirty="0"/>
              <a:t> &lt; </a:t>
            </a:r>
            <a:r>
              <a:rPr lang="en-US" dirty="0" err="1"/>
              <a:t>Ftabulated</a:t>
            </a:r>
            <a:r>
              <a:rPr lang="en-US" dirty="0"/>
              <a:t>. </a:t>
            </a:r>
          </a:p>
          <a:p>
            <a:r>
              <a:rPr lang="en-US" dirty="0"/>
              <a:t>Therefore the </a:t>
            </a:r>
            <a:r>
              <a:rPr lang="en-US" b="1" dirty="0"/>
              <a:t>H0</a:t>
            </a:r>
            <a:r>
              <a:rPr lang="en-US" dirty="0"/>
              <a:t> is accepted which means the </a:t>
            </a:r>
          </a:p>
          <a:p>
            <a:r>
              <a:rPr lang="en-US" dirty="0"/>
              <a:t>performance of Oracle is not better than MongoDB for </a:t>
            </a:r>
          </a:p>
          <a:p>
            <a:r>
              <a:rPr lang="en-US" dirty="0"/>
              <a:t>deleting. </a:t>
            </a:r>
            <a:endParaRPr lang="en-IN" dirty="0"/>
          </a:p>
        </p:txBody>
      </p:sp>
      <p:pic>
        <p:nvPicPr>
          <p:cNvPr id="7" name="Picture 6">
            <a:extLst>
              <a:ext uri="{FF2B5EF4-FFF2-40B4-BE49-F238E27FC236}">
                <a16:creationId xmlns:a16="http://schemas.microsoft.com/office/drawing/2014/main" id="{33ED3B4A-7216-4227-AED7-324DB6087015}"/>
              </a:ext>
            </a:extLst>
          </p:cNvPr>
          <p:cNvPicPr>
            <a:picLocks noChangeAspect="1"/>
          </p:cNvPicPr>
          <p:nvPr/>
        </p:nvPicPr>
        <p:blipFill rotWithShape="1">
          <a:blip r:embed="rId2"/>
          <a:srcRect l="2203" r="2262"/>
          <a:stretch/>
        </p:blipFill>
        <p:spPr>
          <a:xfrm>
            <a:off x="6723294" y="1151452"/>
            <a:ext cx="5332334" cy="1742667"/>
          </a:xfrm>
          <a:prstGeom prst="rect">
            <a:avLst/>
          </a:prstGeom>
        </p:spPr>
      </p:pic>
      <p:pic>
        <p:nvPicPr>
          <p:cNvPr id="9" name="Picture 8">
            <a:extLst>
              <a:ext uri="{FF2B5EF4-FFF2-40B4-BE49-F238E27FC236}">
                <a16:creationId xmlns:a16="http://schemas.microsoft.com/office/drawing/2014/main" id="{FC5D80F4-5C1E-4E78-A88F-7038017CE0DD}"/>
              </a:ext>
            </a:extLst>
          </p:cNvPr>
          <p:cNvPicPr>
            <a:picLocks noChangeAspect="1"/>
          </p:cNvPicPr>
          <p:nvPr/>
        </p:nvPicPr>
        <p:blipFill rotWithShape="1">
          <a:blip r:embed="rId3"/>
          <a:srcRect l="2415" r="4145"/>
          <a:stretch/>
        </p:blipFill>
        <p:spPr>
          <a:xfrm>
            <a:off x="6747353" y="3349247"/>
            <a:ext cx="5155798" cy="2709995"/>
          </a:xfrm>
          <a:prstGeom prst="rect">
            <a:avLst/>
          </a:prstGeom>
        </p:spPr>
      </p:pic>
      <p:cxnSp>
        <p:nvCxnSpPr>
          <p:cNvPr id="10" name="Straight Connector 9">
            <a:extLst>
              <a:ext uri="{FF2B5EF4-FFF2-40B4-BE49-F238E27FC236}">
                <a16:creationId xmlns:a16="http://schemas.microsoft.com/office/drawing/2014/main" id="{318669BC-BC32-419F-91BA-C69A9C762000}"/>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6D4337-3F4C-4C02-BD3F-24281C96401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71D282-BC47-418B-9D3F-21255918BB7A}"/>
              </a:ext>
            </a:extLst>
          </p:cNvPr>
          <p:cNvSpPr txBox="1"/>
          <p:nvPr/>
        </p:nvSpPr>
        <p:spPr>
          <a:xfrm>
            <a:off x="3044301" y="261288"/>
            <a:ext cx="6103398" cy="523220"/>
          </a:xfrm>
          <a:prstGeom prst="rect">
            <a:avLst/>
          </a:prstGeom>
          <a:noFill/>
        </p:spPr>
        <p:txBody>
          <a:bodyPr wrap="square">
            <a:spAutoFit/>
          </a:bodyPr>
          <a:lstStyle/>
          <a:p>
            <a:pPr algn="ctr"/>
            <a:r>
              <a:rPr lang="en-IN" sz="2800" b="1" dirty="0">
                <a:latin typeface="+mj-lt"/>
              </a:rPr>
              <a:t>Hypothesis Testing</a:t>
            </a:r>
          </a:p>
        </p:txBody>
      </p:sp>
      <p:cxnSp>
        <p:nvCxnSpPr>
          <p:cNvPr id="14" name="Straight Connector 13">
            <a:extLst>
              <a:ext uri="{FF2B5EF4-FFF2-40B4-BE49-F238E27FC236}">
                <a16:creationId xmlns:a16="http://schemas.microsoft.com/office/drawing/2014/main" id="{E65C1A7B-815B-4434-B865-2D6E95391672}"/>
              </a:ext>
            </a:extLst>
          </p:cNvPr>
          <p:cNvCxnSpPr>
            <a:cxnSpLocks/>
          </p:cNvCxnSpPr>
          <p:nvPr/>
        </p:nvCxnSpPr>
        <p:spPr>
          <a:xfrm>
            <a:off x="1660125" y="3693110"/>
            <a:ext cx="12428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17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CF012-7C98-443D-912C-AC7D16C5E706}"/>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B6BD529B-7143-4ACD-8D04-A876DCFEE4F7}"/>
              </a:ext>
            </a:extLst>
          </p:cNvPr>
          <p:cNvSpPr>
            <a:spLocks noGrp="1"/>
          </p:cNvSpPr>
          <p:nvPr>
            <p:ph type="ftr" sz="quarter" idx="11"/>
          </p:nvPr>
        </p:nvSpPr>
        <p:spPr>
          <a:xfrm>
            <a:off x="8077200" y="6365166"/>
            <a:ext cx="4114800" cy="365125"/>
          </a:xfrm>
        </p:spPr>
        <p:txBody>
          <a:bodyPr/>
          <a:lstStyle/>
          <a:p>
            <a:r>
              <a:rPr lang="en-US" dirty="0"/>
              <a:t>A4 - Bhumi Panchal_2021006</a:t>
            </a:r>
          </a:p>
        </p:txBody>
      </p:sp>
      <p:sp>
        <p:nvSpPr>
          <p:cNvPr id="5" name="TextBox 4">
            <a:extLst>
              <a:ext uri="{FF2B5EF4-FFF2-40B4-BE49-F238E27FC236}">
                <a16:creationId xmlns:a16="http://schemas.microsoft.com/office/drawing/2014/main" id="{3392A21F-4226-495F-AE67-91709780A869}"/>
              </a:ext>
            </a:extLst>
          </p:cNvPr>
          <p:cNvSpPr txBox="1"/>
          <p:nvPr/>
        </p:nvSpPr>
        <p:spPr>
          <a:xfrm>
            <a:off x="436486" y="889843"/>
            <a:ext cx="6094520" cy="5078313"/>
          </a:xfrm>
          <a:prstGeom prst="rect">
            <a:avLst/>
          </a:prstGeom>
          <a:noFill/>
        </p:spPr>
        <p:txBody>
          <a:bodyPr wrap="square">
            <a:spAutoFit/>
          </a:bodyPr>
          <a:lstStyle/>
          <a:p>
            <a:r>
              <a:rPr lang="en-US" b="1" dirty="0">
                <a:latin typeface="+mj-lt"/>
              </a:rPr>
              <a:t>For Selecting : </a:t>
            </a:r>
          </a:p>
          <a:p>
            <a:endParaRPr lang="en-US" dirty="0"/>
          </a:p>
          <a:p>
            <a:r>
              <a:rPr lang="en-US" dirty="0"/>
              <a:t>Following hypothesis was stated : </a:t>
            </a:r>
          </a:p>
          <a:p>
            <a:r>
              <a:rPr lang="en-US" dirty="0"/>
              <a:t>H0 : Performance of Oracle for select operation is not better than the performance of MongoDB. </a:t>
            </a:r>
          </a:p>
          <a:p>
            <a:r>
              <a:rPr lang="en-US" dirty="0"/>
              <a:t>H1 : Performance of Oracle for select operation is better than the performance of MongoDB. </a:t>
            </a:r>
          </a:p>
          <a:p>
            <a:endParaRPr lang="en-US" dirty="0"/>
          </a:p>
          <a:p>
            <a:r>
              <a:rPr lang="en-US" dirty="0"/>
              <a:t>Based on the prerequisite value F-Ratio is calculated as </a:t>
            </a:r>
          </a:p>
          <a:p>
            <a:r>
              <a:rPr lang="en-US" b="1" dirty="0"/>
              <a:t>F − Ratio = </a:t>
            </a:r>
            <a:r>
              <a:rPr lang="en-US" b="1" dirty="0" err="1"/>
              <a:t>MSbetween</a:t>
            </a:r>
            <a:r>
              <a:rPr lang="en-US" b="1" dirty="0"/>
              <a:t> </a:t>
            </a:r>
          </a:p>
          <a:p>
            <a:r>
              <a:rPr lang="en-US" b="1" dirty="0"/>
              <a:t>	     </a:t>
            </a:r>
            <a:r>
              <a:rPr lang="en-US" b="1" dirty="0" err="1"/>
              <a:t>MSwithin</a:t>
            </a:r>
            <a:r>
              <a:rPr lang="en-US" b="1" dirty="0"/>
              <a:t> </a:t>
            </a:r>
          </a:p>
          <a:p>
            <a:r>
              <a:rPr lang="en-US" dirty="0"/>
              <a:t> 	= 50 / 57 </a:t>
            </a:r>
          </a:p>
          <a:p>
            <a:r>
              <a:rPr lang="en-US" dirty="0"/>
              <a:t>	= 0.88 </a:t>
            </a:r>
          </a:p>
          <a:p>
            <a:r>
              <a:rPr lang="en-US" dirty="0"/>
              <a:t>Hence, the </a:t>
            </a:r>
            <a:r>
              <a:rPr lang="en-US" dirty="0" err="1"/>
              <a:t>Fcalculated</a:t>
            </a:r>
            <a:r>
              <a:rPr lang="en-US" dirty="0"/>
              <a:t> is </a:t>
            </a:r>
            <a:r>
              <a:rPr lang="en-US" b="1" dirty="0"/>
              <a:t>0.88</a:t>
            </a:r>
            <a:r>
              <a:rPr lang="en-US" dirty="0"/>
              <a:t>. </a:t>
            </a:r>
          </a:p>
          <a:p>
            <a:r>
              <a:rPr lang="en-US" dirty="0" err="1"/>
              <a:t>Ftabulated</a:t>
            </a:r>
            <a:r>
              <a:rPr lang="en-US" dirty="0"/>
              <a:t> is </a:t>
            </a:r>
            <a:r>
              <a:rPr lang="en-US" b="1" dirty="0"/>
              <a:t>5.99</a:t>
            </a:r>
            <a:r>
              <a:rPr lang="en-US" dirty="0"/>
              <a:t> </a:t>
            </a:r>
            <a:r>
              <a:rPr lang="en-US" dirty="0" err="1"/>
              <a:t>i.e</a:t>
            </a:r>
            <a:r>
              <a:rPr lang="en-US" dirty="0"/>
              <a:t> </a:t>
            </a:r>
            <a:r>
              <a:rPr lang="en-US" dirty="0" err="1"/>
              <a:t>Fcalculated</a:t>
            </a:r>
            <a:r>
              <a:rPr lang="en-US" dirty="0"/>
              <a:t> &lt; </a:t>
            </a:r>
            <a:r>
              <a:rPr lang="en-US" dirty="0" err="1"/>
              <a:t>Ftabulated</a:t>
            </a:r>
            <a:r>
              <a:rPr lang="en-US" dirty="0"/>
              <a:t>. </a:t>
            </a:r>
          </a:p>
          <a:p>
            <a:r>
              <a:rPr lang="en-US" dirty="0"/>
              <a:t>Therefore the </a:t>
            </a:r>
            <a:r>
              <a:rPr lang="en-US" b="1" dirty="0"/>
              <a:t>H0</a:t>
            </a:r>
            <a:r>
              <a:rPr lang="en-US" dirty="0"/>
              <a:t> is accepted which means the </a:t>
            </a:r>
          </a:p>
          <a:p>
            <a:r>
              <a:rPr lang="en-US" dirty="0"/>
              <a:t>performance of Oracle is not better than MongoDB for </a:t>
            </a:r>
          </a:p>
          <a:p>
            <a:r>
              <a:rPr lang="en-US" dirty="0"/>
              <a:t>select operation.</a:t>
            </a:r>
            <a:endParaRPr lang="en-IN" dirty="0"/>
          </a:p>
        </p:txBody>
      </p:sp>
      <p:pic>
        <p:nvPicPr>
          <p:cNvPr id="7" name="Picture 6">
            <a:extLst>
              <a:ext uri="{FF2B5EF4-FFF2-40B4-BE49-F238E27FC236}">
                <a16:creationId xmlns:a16="http://schemas.microsoft.com/office/drawing/2014/main" id="{E60F9974-1178-448F-8674-8C1D8A8A1F7D}"/>
              </a:ext>
            </a:extLst>
          </p:cNvPr>
          <p:cNvPicPr>
            <a:picLocks noChangeAspect="1"/>
          </p:cNvPicPr>
          <p:nvPr/>
        </p:nvPicPr>
        <p:blipFill rotWithShape="1">
          <a:blip r:embed="rId2"/>
          <a:srcRect l="1727" r="2050"/>
          <a:stretch/>
        </p:blipFill>
        <p:spPr>
          <a:xfrm>
            <a:off x="6655293" y="1249687"/>
            <a:ext cx="5273365" cy="1739382"/>
          </a:xfrm>
          <a:prstGeom prst="rect">
            <a:avLst/>
          </a:prstGeom>
        </p:spPr>
      </p:pic>
      <p:pic>
        <p:nvPicPr>
          <p:cNvPr id="9" name="Picture 8">
            <a:extLst>
              <a:ext uri="{FF2B5EF4-FFF2-40B4-BE49-F238E27FC236}">
                <a16:creationId xmlns:a16="http://schemas.microsoft.com/office/drawing/2014/main" id="{6DE88A5B-BB7C-485F-98A7-975C594C10DD}"/>
              </a:ext>
            </a:extLst>
          </p:cNvPr>
          <p:cNvPicPr>
            <a:picLocks noChangeAspect="1"/>
          </p:cNvPicPr>
          <p:nvPr/>
        </p:nvPicPr>
        <p:blipFill rotWithShape="1">
          <a:blip r:embed="rId3"/>
          <a:srcRect l="1795"/>
          <a:stretch/>
        </p:blipFill>
        <p:spPr>
          <a:xfrm>
            <a:off x="6655293" y="3377263"/>
            <a:ext cx="5273365" cy="2656779"/>
          </a:xfrm>
          <a:prstGeom prst="rect">
            <a:avLst/>
          </a:prstGeom>
        </p:spPr>
      </p:pic>
      <p:cxnSp>
        <p:nvCxnSpPr>
          <p:cNvPr id="10" name="Straight Connector 9">
            <a:extLst>
              <a:ext uri="{FF2B5EF4-FFF2-40B4-BE49-F238E27FC236}">
                <a16:creationId xmlns:a16="http://schemas.microsoft.com/office/drawing/2014/main" id="{D77E01FD-3605-4851-A404-270B6D2C9DC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C6B8D98-A877-46B0-99CF-6356D23785E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9E2150-C99B-40CF-817F-7075FC026C27}"/>
              </a:ext>
            </a:extLst>
          </p:cNvPr>
          <p:cNvSpPr txBox="1"/>
          <p:nvPr/>
        </p:nvSpPr>
        <p:spPr>
          <a:xfrm>
            <a:off x="3044301" y="261288"/>
            <a:ext cx="6103398" cy="523220"/>
          </a:xfrm>
          <a:prstGeom prst="rect">
            <a:avLst/>
          </a:prstGeom>
          <a:noFill/>
        </p:spPr>
        <p:txBody>
          <a:bodyPr wrap="square">
            <a:spAutoFit/>
          </a:bodyPr>
          <a:lstStyle/>
          <a:p>
            <a:pPr algn="ctr"/>
            <a:r>
              <a:rPr lang="en-IN" sz="2800" b="1" dirty="0">
                <a:latin typeface="+mj-lt"/>
              </a:rPr>
              <a:t>Hypothesis Testing</a:t>
            </a:r>
          </a:p>
        </p:txBody>
      </p:sp>
      <p:cxnSp>
        <p:nvCxnSpPr>
          <p:cNvPr id="14" name="Straight Connector 13">
            <a:extLst>
              <a:ext uri="{FF2B5EF4-FFF2-40B4-BE49-F238E27FC236}">
                <a16:creationId xmlns:a16="http://schemas.microsoft.com/office/drawing/2014/main" id="{05F536FF-AFF0-413E-BBE8-3AE43CA82565}"/>
              </a:ext>
            </a:extLst>
          </p:cNvPr>
          <p:cNvCxnSpPr>
            <a:cxnSpLocks/>
          </p:cNvCxnSpPr>
          <p:nvPr/>
        </p:nvCxnSpPr>
        <p:spPr>
          <a:xfrm>
            <a:off x="1642369" y="3684233"/>
            <a:ext cx="12428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57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CD320-C193-4E06-93B9-4D1A2D2D72A6}"/>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FC42314F-E7C0-4FC6-A744-77F322A01D93}"/>
              </a:ext>
            </a:extLst>
          </p:cNvPr>
          <p:cNvSpPr>
            <a:spLocks noGrp="1"/>
          </p:cNvSpPr>
          <p:nvPr>
            <p:ph type="ftr" sz="quarter" idx="11"/>
          </p:nvPr>
        </p:nvSpPr>
        <p:spPr>
          <a:xfrm>
            <a:off x="8077200" y="6356350"/>
            <a:ext cx="4114800" cy="365125"/>
          </a:xfrm>
        </p:spPr>
        <p:txBody>
          <a:bodyPr/>
          <a:lstStyle/>
          <a:p>
            <a:r>
              <a:rPr lang="en-US" dirty="0"/>
              <a:t>A4 - Bhumi Panchal_2021006</a:t>
            </a:r>
          </a:p>
        </p:txBody>
      </p:sp>
      <p:sp>
        <p:nvSpPr>
          <p:cNvPr id="5" name="TextBox 4">
            <a:extLst>
              <a:ext uri="{FF2B5EF4-FFF2-40B4-BE49-F238E27FC236}">
                <a16:creationId xmlns:a16="http://schemas.microsoft.com/office/drawing/2014/main" id="{60420632-C907-40FD-A824-BD88950C36AA}"/>
              </a:ext>
            </a:extLst>
          </p:cNvPr>
          <p:cNvSpPr txBox="1"/>
          <p:nvPr/>
        </p:nvSpPr>
        <p:spPr>
          <a:xfrm>
            <a:off x="446102" y="923035"/>
            <a:ext cx="6094520" cy="5078313"/>
          </a:xfrm>
          <a:prstGeom prst="rect">
            <a:avLst/>
          </a:prstGeom>
          <a:noFill/>
        </p:spPr>
        <p:txBody>
          <a:bodyPr wrap="square">
            <a:spAutoFit/>
          </a:bodyPr>
          <a:lstStyle/>
          <a:p>
            <a:r>
              <a:rPr lang="en-US" b="1" dirty="0">
                <a:latin typeface="+mj-lt"/>
              </a:rPr>
              <a:t>For Updating : </a:t>
            </a:r>
          </a:p>
          <a:p>
            <a:endParaRPr lang="en-US" dirty="0"/>
          </a:p>
          <a:p>
            <a:r>
              <a:rPr lang="en-US" dirty="0"/>
              <a:t>Following hypothesis was stated : </a:t>
            </a:r>
          </a:p>
          <a:p>
            <a:r>
              <a:rPr lang="en-US" b="1" dirty="0"/>
              <a:t>H0 : </a:t>
            </a:r>
            <a:r>
              <a:rPr lang="en-US" dirty="0"/>
              <a:t>Performance of MongoDB for updating is not better than the performance of Oracle. </a:t>
            </a:r>
          </a:p>
          <a:p>
            <a:r>
              <a:rPr lang="en-US" b="1" dirty="0"/>
              <a:t>H1 :</a:t>
            </a:r>
            <a:r>
              <a:rPr lang="en-US" dirty="0"/>
              <a:t> Performance of MongoDB for updating is better than the performance of Oracle.</a:t>
            </a:r>
          </a:p>
          <a:p>
            <a:endParaRPr lang="en-US" dirty="0"/>
          </a:p>
          <a:p>
            <a:r>
              <a:rPr lang="en-US" dirty="0"/>
              <a:t>Based on the prerequisite value F-Ratio is calculated as </a:t>
            </a:r>
          </a:p>
          <a:p>
            <a:r>
              <a:rPr lang="en-US" b="1" dirty="0"/>
              <a:t>F − Ratio = </a:t>
            </a:r>
            <a:r>
              <a:rPr lang="en-US" b="1" dirty="0" err="1"/>
              <a:t>MSbetween</a:t>
            </a:r>
            <a:r>
              <a:rPr lang="en-US" b="1" dirty="0"/>
              <a:t> </a:t>
            </a:r>
          </a:p>
          <a:p>
            <a:r>
              <a:rPr lang="en-US" b="1" dirty="0"/>
              <a:t>	     </a:t>
            </a:r>
            <a:r>
              <a:rPr lang="en-US" b="1" dirty="0" err="1"/>
              <a:t>MSwithin</a:t>
            </a:r>
            <a:r>
              <a:rPr lang="en-US" b="1" dirty="0"/>
              <a:t> </a:t>
            </a:r>
          </a:p>
          <a:p>
            <a:r>
              <a:rPr lang="en-US" dirty="0"/>
              <a:t>	= 666.13 570.29</a:t>
            </a:r>
          </a:p>
          <a:p>
            <a:r>
              <a:rPr lang="en-US" dirty="0"/>
              <a:t> 	= 1.12 </a:t>
            </a:r>
          </a:p>
          <a:p>
            <a:r>
              <a:rPr lang="en-US" dirty="0"/>
              <a:t>Hence, the </a:t>
            </a:r>
            <a:r>
              <a:rPr lang="en-US" dirty="0" err="1"/>
              <a:t>Fcalculated</a:t>
            </a:r>
            <a:r>
              <a:rPr lang="en-US" dirty="0"/>
              <a:t> is </a:t>
            </a:r>
            <a:r>
              <a:rPr lang="en-US" b="1" dirty="0"/>
              <a:t>1.12</a:t>
            </a:r>
            <a:r>
              <a:rPr lang="en-US" dirty="0"/>
              <a:t> </a:t>
            </a:r>
          </a:p>
          <a:p>
            <a:r>
              <a:rPr lang="en-US" dirty="0" err="1"/>
              <a:t>Ftabulated</a:t>
            </a:r>
            <a:r>
              <a:rPr lang="en-US" dirty="0"/>
              <a:t> is </a:t>
            </a:r>
            <a:r>
              <a:rPr lang="en-US" b="1" dirty="0"/>
              <a:t>5.99</a:t>
            </a:r>
            <a:r>
              <a:rPr lang="en-US" dirty="0"/>
              <a:t> </a:t>
            </a:r>
            <a:r>
              <a:rPr lang="en-US" dirty="0" err="1"/>
              <a:t>i.e</a:t>
            </a:r>
            <a:r>
              <a:rPr lang="en-US" dirty="0"/>
              <a:t> </a:t>
            </a:r>
            <a:r>
              <a:rPr lang="en-US" dirty="0" err="1"/>
              <a:t>Fcalculated</a:t>
            </a:r>
            <a:r>
              <a:rPr lang="en-US" dirty="0"/>
              <a:t> &lt; </a:t>
            </a:r>
            <a:r>
              <a:rPr lang="en-US" dirty="0" err="1"/>
              <a:t>Ftabulated</a:t>
            </a:r>
            <a:r>
              <a:rPr lang="en-US" dirty="0"/>
              <a:t>. </a:t>
            </a:r>
          </a:p>
          <a:p>
            <a:r>
              <a:rPr lang="en-US" dirty="0"/>
              <a:t>Therefore the </a:t>
            </a:r>
            <a:r>
              <a:rPr lang="en-US" b="1" dirty="0"/>
              <a:t>H0</a:t>
            </a:r>
            <a:r>
              <a:rPr lang="en-US" dirty="0"/>
              <a:t> is accepted which means the </a:t>
            </a:r>
          </a:p>
          <a:p>
            <a:r>
              <a:rPr lang="en-US" dirty="0"/>
              <a:t>performance of MongoDB is not better than Oracle for updating.</a:t>
            </a:r>
            <a:endParaRPr lang="en-IN" dirty="0"/>
          </a:p>
        </p:txBody>
      </p:sp>
      <p:pic>
        <p:nvPicPr>
          <p:cNvPr id="7" name="Picture 6">
            <a:extLst>
              <a:ext uri="{FF2B5EF4-FFF2-40B4-BE49-F238E27FC236}">
                <a16:creationId xmlns:a16="http://schemas.microsoft.com/office/drawing/2014/main" id="{A09B24DD-48D7-4ADC-9F76-D0BA224052AD}"/>
              </a:ext>
            </a:extLst>
          </p:cNvPr>
          <p:cNvPicPr>
            <a:picLocks noChangeAspect="1"/>
          </p:cNvPicPr>
          <p:nvPr/>
        </p:nvPicPr>
        <p:blipFill rotWithShape="1">
          <a:blip r:embed="rId2"/>
          <a:srcRect l="1475" r="5542"/>
          <a:stretch/>
        </p:blipFill>
        <p:spPr>
          <a:xfrm>
            <a:off x="6819971" y="1372943"/>
            <a:ext cx="5092428" cy="1695197"/>
          </a:xfrm>
          <a:prstGeom prst="rect">
            <a:avLst/>
          </a:prstGeom>
        </p:spPr>
      </p:pic>
      <p:pic>
        <p:nvPicPr>
          <p:cNvPr id="9" name="Picture 8">
            <a:extLst>
              <a:ext uri="{FF2B5EF4-FFF2-40B4-BE49-F238E27FC236}">
                <a16:creationId xmlns:a16="http://schemas.microsoft.com/office/drawing/2014/main" id="{B7E0BC1C-5BD0-4CB6-AEEB-73F62F15B007}"/>
              </a:ext>
            </a:extLst>
          </p:cNvPr>
          <p:cNvPicPr>
            <a:picLocks noChangeAspect="1"/>
          </p:cNvPicPr>
          <p:nvPr/>
        </p:nvPicPr>
        <p:blipFill rotWithShape="1">
          <a:blip r:embed="rId3"/>
          <a:srcRect l="2899" r="3811"/>
          <a:stretch/>
        </p:blipFill>
        <p:spPr>
          <a:xfrm>
            <a:off x="6819971" y="3312233"/>
            <a:ext cx="5144053" cy="2689116"/>
          </a:xfrm>
          <a:prstGeom prst="rect">
            <a:avLst/>
          </a:prstGeom>
        </p:spPr>
      </p:pic>
      <p:cxnSp>
        <p:nvCxnSpPr>
          <p:cNvPr id="10" name="Straight Connector 9">
            <a:extLst>
              <a:ext uri="{FF2B5EF4-FFF2-40B4-BE49-F238E27FC236}">
                <a16:creationId xmlns:a16="http://schemas.microsoft.com/office/drawing/2014/main" id="{818A3249-4D93-48C0-B9EC-DAB21418656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C4F374-57CA-4023-A4C7-79D5FC55CF1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37448B-7CA9-45AD-B691-A35B4DDF2454}"/>
              </a:ext>
            </a:extLst>
          </p:cNvPr>
          <p:cNvSpPr txBox="1"/>
          <p:nvPr/>
        </p:nvSpPr>
        <p:spPr>
          <a:xfrm>
            <a:off x="3044301" y="243766"/>
            <a:ext cx="6103398" cy="523220"/>
          </a:xfrm>
          <a:prstGeom prst="rect">
            <a:avLst/>
          </a:prstGeom>
          <a:noFill/>
        </p:spPr>
        <p:txBody>
          <a:bodyPr wrap="square">
            <a:spAutoFit/>
          </a:bodyPr>
          <a:lstStyle/>
          <a:p>
            <a:pPr algn="ctr"/>
            <a:r>
              <a:rPr lang="en-IN" sz="2800" b="1" dirty="0">
                <a:latin typeface="+mj-lt"/>
              </a:rPr>
              <a:t>Hypothesis Testing</a:t>
            </a:r>
          </a:p>
        </p:txBody>
      </p:sp>
      <p:cxnSp>
        <p:nvCxnSpPr>
          <p:cNvPr id="14" name="Straight Connector 13">
            <a:extLst>
              <a:ext uri="{FF2B5EF4-FFF2-40B4-BE49-F238E27FC236}">
                <a16:creationId xmlns:a16="http://schemas.microsoft.com/office/drawing/2014/main" id="{AFC80376-4A30-471E-8273-62CDC09927E7}"/>
              </a:ext>
            </a:extLst>
          </p:cNvPr>
          <p:cNvCxnSpPr>
            <a:cxnSpLocks/>
          </p:cNvCxnSpPr>
          <p:nvPr/>
        </p:nvCxnSpPr>
        <p:spPr>
          <a:xfrm>
            <a:off x="1650507" y="3728622"/>
            <a:ext cx="12428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93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D5806-D895-456D-88E7-E4788556EC12}"/>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9EBED821-BECB-40AB-B4F6-F53A991C0EC0}"/>
              </a:ext>
            </a:extLst>
          </p:cNvPr>
          <p:cNvSpPr>
            <a:spLocks noGrp="1"/>
          </p:cNvSpPr>
          <p:nvPr>
            <p:ph type="ftr" sz="quarter" idx="11"/>
          </p:nvPr>
        </p:nvSpPr>
        <p:spPr>
          <a:xfrm>
            <a:off x="8077200" y="6356350"/>
            <a:ext cx="4114800" cy="365125"/>
          </a:xfrm>
        </p:spPr>
        <p:txBody>
          <a:bodyPr/>
          <a:lstStyle/>
          <a:p>
            <a:r>
              <a:rPr lang="en-US" dirty="0"/>
              <a:t>A4 - Bhumi Panchal_2021006</a:t>
            </a:r>
          </a:p>
        </p:txBody>
      </p:sp>
      <p:pic>
        <p:nvPicPr>
          <p:cNvPr id="11" name="Picture 10">
            <a:extLst>
              <a:ext uri="{FF2B5EF4-FFF2-40B4-BE49-F238E27FC236}">
                <a16:creationId xmlns:a16="http://schemas.microsoft.com/office/drawing/2014/main" id="{6AA253C2-764C-4187-900C-638EF946D6FB}"/>
              </a:ext>
            </a:extLst>
          </p:cNvPr>
          <p:cNvPicPr>
            <a:picLocks noChangeAspect="1"/>
          </p:cNvPicPr>
          <p:nvPr/>
        </p:nvPicPr>
        <p:blipFill rotWithShape="1">
          <a:blip r:embed="rId2"/>
          <a:srcRect l="2019" t="2672" r="6500" b="3323"/>
          <a:stretch/>
        </p:blipFill>
        <p:spPr>
          <a:xfrm>
            <a:off x="358066" y="878693"/>
            <a:ext cx="5622666" cy="4279234"/>
          </a:xfrm>
          <a:prstGeom prst="rect">
            <a:avLst/>
          </a:prstGeom>
        </p:spPr>
      </p:pic>
      <p:pic>
        <p:nvPicPr>
          <p:cNvPr id="13" name="Picture 12">
            <a:extLst>
              <a:ext uri="{FF2B5EF4-FFF2-40B4-BE49-F238E27FC236}">
                <a16:creationId xmlns:a16="http://schemas.microsoft.com/office/drawing/2014/main" id="{4C239BB6-3777-4CC3-86B9-266EC4B41211}"/>
              </a:ext>
            </a:extLst>
          </p:cNvPr>
          <p:cNvPicPr>
            <a:picLocks noChangeAspect="1"/>
          </p:cNvPicPr>
          <p:nvPr/>
        </p:nvPicPr>
        <p:blipFill rotWithShape="1">
          <a:blip r:embed="rId3"/>
          <a:srcRect r="3000" b="3414"/>
          <a:stretch/>
        </p:blipFill>
        <p:spPr>
          <a:xfrm>
            <a:off x="6211268" y="809038"/>
            <a:ext cx="5622666" cy="4348889"/>
          </a:xfrm>
          <a:prstGeom prst="rect">
            <a:avLst/>
          </a:prstGeom>
        </p:spPr>
      </p:pic>
    </p:spTree>
    <p:extLst>
      <p:ext uri="{BB962C8B-B14F-4D97-AF65-F5344CB8AC3E}">
        <p14:creationId xmlns:p14="http://schemas.microsoft.com/office/powerpoint/2010/main" val="374525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9FA7A-1D21-441A-9CA7-C3428A59B6BF}"/>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F6107A60-B3FE-49F5-9058-F6DDC7958D34}"/>
              </a:ext>
            </a:extLst>
          </p:cNvPr>
          <p:cNvSpPr>
            <a:spLocks noGrp="1"/>
          </p:cNvSpPr>
          <p:nvPr>
            <p:ph type="ftr" sz="quarter" idx="11"/>
          </p:nvPr>
        </p:nvSpPr>
        <p:spPr>
          <a:xfrm>
            <a:off x="8077200" y="6356349"/>
            <a:ext cx="4114800" cy="365125"/>
          </a:xfrm>
        </p:spPr>
        <p:txBody>
          <a:bodyPr/>
          <a:lstStyle/>
          <a:p>
            <a:r>
              <a:rPr lang="en-US" dirty="0"/>
              <a:t>A4 - Bhumi Panchal_2021006</a:t>
            </a:r>
          </a:p>
        </p:txBody>
      </p:sp>
      <p:pic>
        <p:nvPicPr>
          <p:cNvPr id="5" name="Picture 4">
            <a:extLst>
              <a:ext uri="{FF2B5EF4-FFF2-40B4-BE49-F238E27FC236}">
                <a16:creationId xmlns:a16="http://schemas.microsoft.com/office/drawing/2014/main" id="{8CE1542D-200C-430D-A51F-51B13A4A49C3}"/>
              </a:ext>
            </a:extLst>
          </p:cNvPr>
          <p:cNvPicPr>
            <a:picLocks noChangeAspect="1"/>
          </p:cNvPicPr>
          <p:nvPr/>
        </p:nvPicPr>
        <p:blipFill>
          <a:blip r:embed="rId2"/>
          <a:stretch>
            <a:fillRect/>
          </a:stretch>
        </p:blipFill>
        <p:spPr>
          <a:xfrm>
            <a:off x="277512" y="719091"/>
            <a:ext cx="5809686" cy="4474345"/>
          </a:xfrm>
          <a:prstGeom prst="rect">
            <a:avLst/>
          </a:prstGeom>
        </p:spPr>
      </p:pic>
      <p:pic>
        <p:nvPicPr>
          <p:cNvPr id="7" name="Picture 6">
            <a:extLst>
              <a:ext uri="{FF2B5EF4-FFF2-40B4-BE49-F238E27FC236}">
                <a16:creationId xmlns:a16="http://schemas.microsoft.com/office/drawing/2014/main" id="{04941615-9AEE-4075-8331-2A7E4A04B772}"/>
              </a:ext>
            </a:extLst>
          </p:cNvPr>
          <p:cNvPicPr>
            <a:picLocks noChangeAspect="1"/>
          </p:cNvPicPr>
          <p:nvPr/>
        </p:nvPicPr>
        <p:blipFill>
          <a:blip r:embed="rId3"/>
          <a:stretch>
            <a:fillRect/>
          </a:stretch>
        </p:blipFill>
        <p:spPr>
          <a:xfrm>
            <a:off x="5925474" y="674819"/>
            <a:ext cx="5868617" cy="4474345"/>
          </a:xfrm>
          <a:prstGeom prst="rect">
            <a:avLst/>
          </a:prstGeom>
        </p:spPr>
      </p:pic>
    </p:spTree>
    <p:extLst>
      <p:ext uri="{BB962C8B-B14F-4D97-AF65-F5344CB8AC3E}">
        <p14:creationId xmlns:p14="http://schemas.microsoft.com/office/powerpoint/2010/main" val="1991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9ACB6-1193-4D67-93D6-A35E40C17D20}"/>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410C72F9-1B43-4C95-A67A-66368809E812}"/>
              </a:ext>
            </a:extLst>
          </p:cNvPr>
          <p:cNvSpPr>
            <a:spLocks noGrp="1"/>
          </p:cNvSpPr>
          <p:nvPr>
            <p:ph type="ftr" sz="quarter" idx="11"/>
          </p:nvPr>
        </p:nvSpPr>
        <p:spPr>
          <a:xfrm>
            <a:off x="8077200" y="6356349"/>
            <a:ext cx="4114800" cy="365125"/>
          </a:xfrm>
        </p:spPr>
        <p:txBody>
          <a:bodyPr/>
          <a:lstStyle/>
          <a:p>
            <a:r>
              <a:rPr lang="en-US"/>
              <a:t>A4 - Bhumi Panchal_2021006</a:t>
            </a:r>
            <a:endParaRPr lang="en-US" dirty="0"/>
          </a:p>
        </p:txBody>
      </p:sp>
      <p:sp>
        <p:nvSpPr>
          <p:cNvPr id="4" name="Trapezoid 3">
            <a:extLst>
              <a:ext uri="{FF2B5EF4-FFF2-40B4-BE49-F238E27FC236}">
                <a16:creationId xmlns:a16="http://schemas.microsoft.com/office/drawing/2014/main" id="{51138A14-1E60-433C-B079-C0D0543BF54D}"/>
              </a:ext>
              <a:ext uri="{C183D7F6-B498-43B3-948B-1728B52AA6E4}">
                <adec:decorative xmlns:adec="http://schemas.microsoft.com/office/drawing/2017/decorative" val="1"/>
              </a:ext>
            </a:extLst>
          </p:cNvPr>
          <p:cNvSpPr/>
          <p:nvPr/>
        </p:nvSpPr>
        <p:spPr>
          <a:xfrm rot="5400000">
            <a:off x="319653" y="1832638"/>
            <a:ext cx="4961983" cy="3046432"/>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6170629-C4E1-43F7-BA6B-24C830249BE8}"/>
              </a:ext>
            </a:extLst>
          </p:cNvPr>
          <p:cNvSpPr txBox="1"/>
          <p:nvPr/>
        </p:nvSpPr>
        <p:spPr>
          <a:xfrm>
            <a:off x="1380216" y="2997173"/>
            <a:ext cx="2943645" cy="584775"/>
          </a:xfrm>
          <a:prstGeom prst="rect">
            <a:avLst/>
          </a:prstGeom>
          <a:noFill/>
        </p:spPr>
        <p:txBody>
          <a:bodyPr wrap="square" rtlCol="0">
            <a:spAutoFit/>
          </a:bodyPr>
          <a:lstStyle/>
          <a:p>
            <a:pPr algn="ctr"/>
            <a:r>
              <a:rPr lang="en-IN" sz="3200" b="1" dirty="0">
                <a:solidFill>
                  <a:schemeClr val="bg1"/>
                </a:solidFill>
              </a:rPr>
              <a:t>CONCLUSION</a:t>
            </a:r>
          </a:p>
        </p:txBody>
      </p:sp>
      <p:sp>
        <p:nvSpPr>
          <p:cNvPr id="6" name="TextBox 5">
            <a:extLst>
              <a:ext uri="{FF2B5EF4-FFF2-40B4-BE49-F238E27FC236}">
                <a16:creationId xmlns:a16="http://schemas.microsoft.com/office/drawing/2014/main" id="{CB6873A6-FCB7-42F1-A8C6-F92DD5854C4F}"/>
              </a:ext>
            </a:extLst>
          </p:cNvPr>
          <p:cNvSpPr txBox="1"/>
          <p:nvPr/>
        </p:nvSpPr>
        <p:spPr>
          <a:xfrm>
            <a:off x="5033639" y="1686757"/>
            <a:ext cx="6471822"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A comparison study has been made in this paper to realize that the non relational databases perform better than the relational databases.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Ø"/>
            </a:pPr>
            <a:r>
              <a:rPr lang="en-US" sz="2000" dirty="0"/>
              <a:t>Considering the data set which was taken for the experiment, it can be verified from the hypothesis testing that, </a:t>
            </a:r>
            <a:r>
              <a:rPr lang="en-US" sz="2000" dirty="0" err="1"/>
              <a:t>MongoDb</a:t>
            </a:r>
            <a:r>
              <a:rPr lang="en-US" sz="2000" dirty="0"/>
              <a:t> performs better only for insert, delete and select operation, whereas for update operation Oracle still performs better in the given environment.</a:t>
            </a:r>
            <a:endParaRPr lang="en-IN" sz="2000" dirty="0"/>
          </a:p>
        </p:txBody>
      </p:sp>
      <p:cxnSp>
        <p:nvCxnSpPr>
          <p:cNvPr id="7" name="Straight Connector 6">
            <a:extLst>
              <a:ext uri="{FF2B5EF4-FFF2-40B4-BE49-F238E27FC236}">
                <a16:creationId xmlns:a16="http://schemas.microsoft.com/office/drawing/2014/main" id="{8EB5046D-5F85-4187-9FA3-64221230DC1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52BE66-D738-43CB-93E9-49554EFF12C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56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816C3-62C2-4A6E-B0E6-F971C70B2807}"/>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F474F315-5578-4E37-B1D1-C64CC1ADA326}"/>
              </a:ext>
            </a:extLst>
          </p:cNvPr>
          <p:cNvSpPr>
            <a:spLocks noGrp="1"/>
          </p:cNvSpPr>
          <p:nvPr>
            <p:ph type="ftr" sz="quarter" idx="11"/>
          </p:nvPr>
        </p:nvSpPr>
        <p:spPr>
          <a:xfrm>
            <a:off x="8077200" y="6356350"/>
            <a:ext cx="4114800" cy="365125"/>
          </a:xfrm>
        </p:spPr>
        <p:txBody>
          <a:bodyPr/>
          <a:lstStyle/>
          <a:p>
            <a:r>
              <a:rPr lang="en-US" dirty="0"/>
              <a:t>A4 - Bhumi Panchal_2021006</a:t>
            </a:r>
          </a:p>
        </p:txBody>
      </p:sp>
      <p:cxnSp>
        <p:nvCxnSpPr>
          <p:cNvPr id="8" name="Straight Connector 7">
            <a:extLst>
              <a:ext uri="{FF2B5EF4-FFF2-40B4-BE49-F238E27FC236}">
                <a16:creationId xmlns:a16="http://schemas.microsoft.com/office/drawing/2014/main" id="{E4C44181-B303-47E5-99F8-F5177199E28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0073F2-CFF2-4AD3-8C41-395E887CA9D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D4008B1-6B6F-4FED-969D-3D836C68D4F0}"/>
              </a:ext>
            </a:extLst>
          </p:cNvPr>
          <p:cNvSpPr txBox="1"/>
          <p:nvPr/>
        </p:nvSpPr>
        <p:spPr>
          <a:xfrm>
            <a:off x="2953306" y="261288"/>
            <a:ext cx="6103398" cy="523220"/>
          </a:xfrm>
          <a:prstGeom prst="rect">
            <a:avLst/>
          </a:prstGeom>
          <a:noFill/>
        </p:spPr>
        <p:txBody>
          <a:bodyPr wrap="square">
            <a:spAutoFit/>
          </a:bodyPr>
          <a:lstStyle/>
          <a:p>
            <a:pPr algn="ctr"/>
            <a:r>
              <a:rPr lang="en-IN" sz="2800" b="1" dirty="0">
                <a:latin typeface="+mj-lt"/>
              </a:rPr>
              <a:t>Bibliography</a:t>
            </a:r>
          </a:p>
        </p:txBody>
      </p:sp>
      <p:sp>
        <p:nvSpPr>
          <p:cNvPr id="13" name="TextBox 12">
            <a:extLst>
              <a:ext uri="{FF2B5EF4-FFF2-40B4-BE49-F238E27FC236}">
                <a16:creationId xmlns:a16="http://schemas.microsoft.com/office/drawing/2014/main" id="{A0536740-FA13-4710-871B-320BED2B4FCA}"/>
              </a:ext>
            </a:extLst>
          </p:cNvPr>
          <p:cNvSpPr txBox="1"/>
          <p:nvPr/>
        </p:nvSpPr>
        <p:spPr>
          <a:xfrm>
            <a:off x="838200" y="1142545"/>
            <a:ext cx="10898080" cy="3970318"/>
          </a:xfrm>
          <a:prstGeom prst="rect">
            <a:avLst/>
          </a:prstGeom>
          <a:noFill/>
        </p:spPr>
        <p:txBody>
          <a:bodyPr wrap="square">
            <a:spAutoFit/>
          </a:bodyPr>
          <a:lstStyle/>
          <a:p>
            <a:r>
              <a:rPr lang="en-IN" dirty="0">
                <a:hlinkClick r:id="rId2">
                  <a:extLst>
                    <a:ext uri="{A12FA001-AC4F-418D-AE19-62706E023703}">
                      <ahyp:hlinkClr xmlns:ahyp="http://schemas.microsoft.com/office/drawing/2018/hyperlinkcolor" val="tx"/>
                    </a:ext>
                  </a:extLst>
                </a:hlinkClick>
              </a:rPr>
              <a:t>http://ieeexplore.ieee.org.library.somaiya.edu/document/8993394</a:t>
            </a:r>
          </a:p>
          <a:p>
            <a:endParaRPr lang="en-IN" dirty="0">
              <a:solidFill>
                <a:srgbClr val="8ED9F6"/>
              </a:solidFill>
              <a:hlinkClick r:id="rId2">
                <a:extLst>
                  <a:ext uri="{A12FA001-AC4F-418D-AE19-62706E023703}">
                    <ahyp:hlinkClr xmlns:ahyp="http://schemas.microsoft.com/office/drawing/2018/hyperlinkcolor" val="tx"/>
                  </a:ext>
                </a:extLst>
              </a:hlinkClick>
            </a:endParaRPr>
          </a:p>
          <a:p>
            <a:r>
              <a:rPr lang="en-IN" dirty="0">
                <a:hlinkClick r:id="rId2">
                  <a:extLst>
                    <a:ext uri="{A12FA001-AC4F-418D-AE19-62706E023703}">
                      <ahyp:hlinkClr xmlns:ahyp="http://schemas.microsoft.com/office/drawing/2018/hyperlinkcolor" val="tx"/>
                    </a:ext>
                  </a:extLst>
                </a:hlinkClick>
              </a:rPr>
              <a:t>What Is MongoDB? | MongoDB</a:t>
            </a:r>
            <a:endParaRPr lang="en-IN" dirty="0"/>
          </a:p>
          <a:p>
            <a:endParaRPr lang="en-IN" dirty="0"/>
          </a:p>
          <a:p>
            <a:r>
              <a:rPr lang="en-US" dirty="0">
                <a:hlinkClick r:id="rId3">
                  <a:extLst>
                    <a:ext uri="{A12FA001-AC4F-418D-AE19-62706E023703}">
                      <ahyp:hlinkClr xmlns:ahyp="http://schemas.microsoft.com/office/drawing/2018/hyperlinkcolor" val="tx"/>
                    </a:ext>
                  </a:extLst>
                </a:hlinkClick>
              </a:rPr>
              <a:t>Database scalability: the future (and almost present) challenge for developers (nexusintegra.io)</a:t>
            </a:r>
            <a:endParaRPr lang="en-IN" dirty="0"/>
          </a:p>
          <a:p>
            <a:endParaRPr lang="en-IN" dirty="0"/>
          </a:p>
          <a:p>
            <a:r>
              <a:rPr lang="en-IN" dirty="0">
                <a:hlinkClick r:id="rId4">
                  <a:extLst>
                    <a:ext uri="{A12FA001-AC4F-418D-AE19-62706E023703}">
                      <ahyp:hlinkClr xmlns:ahyp="http://schemas.microsoft.com/office/drawing/2018/hyperlinkcolor" val="tx"/>
                    </a:ext>
                  </a:extLst>
                </a:hlinkClick>
              </a:rPr>
              <a:t>https://opentextbc.ca/introbusinessstatopenstax/chapter/the-f-distribution-and-the-f-ratio/</a:t>
            </a:r>
            <a:endParaRPr lang="en-IN" dirty="0"/>
          </a:p>
          <a:p>
            <a:endParaRPr lang="en-IN" dirty="0"/>
          </a:p>
          <a:p>
            <a:r>
              <a:rPr lang="en-IN" dirty="0">
                <a:hlinkClick r:id="rId5">
                  <a:extLst>
                    <a:ext uri="{A12FA001-AC4F-418D-AE19-62706E023703}">
                      <ahyp:hlinkClr xmlns:ahyp="http://schemas.microsoft.com/office/drawing/2018/hyperlinkcolor" val="tx"/>
                    </a:ext>
                  </a:extLst>
                </a:hlinkClick>
              </a:rPr>
              <a:t>https://www.izenda.com/relational-vs-non-relational-databases/#:~:text=To%20summarize%20the%20difference%20between,type%20of%20data%20it's%20storing</a:t>
            </a:r>
            <a:endParaRPr lang="en-IN" dirty="0"/>
          </a:p>
          <a:p>
            <a:endParaRPr lang="en-IN" dirty="0"/>
          </a:p>
          <a:p>
            <a:r>
              <a:rPr lang="en-IN" dirty="0">
                <a:hlinkClick r:id="rId6">
                  <a:extLst>
                    <a:ext uri="{A12FA001-AC4F-418D-AE19-62706E023703}">
                      <ahyp:hlinkClr xmlns:ahyp="http://schemas.microsoft.com/office/drawing/2018/hyperlinkcolor" val="tx"/>
                    </a:ext>
                  </a:extLst>
                </a:hlinkClick>
              </a:rPr>
              <a:t>https://www.mongodb.com/compare/mongodb-mysql</a:t>
            </a:r>
            <a:endParaRPr lang="en-IN" dirty="0"/>
          </a:p>
          <a:p>
            <a:endParaRPr lang="en-IN" dirty="0"/>
          </a:p>
          <a:p>
            <a:endParaRPr lang="en-IN" dirty="0"/>
          </a:p>
        </p:txBody>
      </p:sp>
    </p:spTree>
    <p:extLst>
      <p:ext uri="{BB962C8B-B14F-4D97-AF65-F5344CB8AC3E}">
        <p14:creationId xmlns:p14="http://schemas.microsoft.com/office/powerpoint/2010/main" val="416181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B1D9F-FCA6-4778-860B-C646232D2FDE}"/>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002BCDE7-AE9B-49B2-9224-B7B5F761A941}"/>
              </a:ext>
            </a:extLst>
          </p:cNvPr>
          <p:cNvSpPr>
            <a:spLocks noGrp="1"/>
          </p:cNvSpPr>
          <p:nvPr>
            <p:ph type="ftr" sz="quarter" idx="11"/>
          </p:nvPr>
        </p:nvSpPr>
        <p:spPr>
          <a:xfrm>
            <a:off x="8077200" y="6356350"/>
            <a:ext cx="4114800" cy="365125"/>
          </a:xfrm>
        </p:spPr>
        <p:txBody>
          <a:bodyPr/>
          <a:lstStyle/>
          <a:p>
            <a:r>
              <a:rPr lang="en-US" dirty="0"/>
              <a:t>A4 - Bhumi Panchal_2021006</a:t>
            </a:r>
          </a:p>
        </p:txBody>
      </p:sp>
      <p:sp>
        <p:nvSpPr>
          <p:cNvPr id="5" name="TextBox 4">
            <a:extLst>
              <a:ext uri="{FF2B5EF4-FFF2-40B4-BE49-F238E27FC236}">
                <a16:creationId xmlns:a16="http://schemas.microsoft.com/office/drawing/2014/main" id="{676A7693-B1A0-43D7-A4E5-787BED8DE5D0}"/>
              </a:ext>
            </a:extLst>
          </p:cNvPr>
          <p:cNvSpPr txBox="1"/>
          <p:nvPr/>
        </p:nvSpPr>
        <p:spPr>
          <a:xfrm>
            <a:off x="3048740" y="261288"/>
            <a:ext cx="6094520" cy="523220"/>
          </a:xfrm>
          <a:prstGeom prst="rect">
            <a:avLst/>
          </a:prstGeom>
          <a:noFill/>
        </p:spPr>
        <p:txBody>
          <a:bodyPr wrap="square">
            <a:spAutoFit/>
          </a:bodyPr>
          <a:lstStyle/>
          <a:p>
            <a:pPr algn="ctr"/>
            <a:r>
              <a:rPr lang="en-IN" sz="2800" b="1" dirty="0">
                <a:latin typeface="+mj-lt"/>
              </a:rPr>
              <a:t>IMPLEMENTATION</a:t>
            </a:r>
            <a:r>
              <a:rPr lang="en-IN" b="1" dirty="0">
                <a:latin typeface="+mj-lt"/>
              </a:rPr>
              <a:t>  </a:t>
            </a:r>
            <a:r>
              <a:rPr lang="en-IN" sz="2800" b="1" dirty="0">
                <a:latin typeface="+mj-lt"/>
              </a:rPr>
              <a:t>STRATEGY</a:t>
            </a:r>
            <a:r>
              <a:rPr lang="en-IN" b="1" dirty="0">
                <a:latin typeface="+mj-lt"/>
              </a:rPr>
              <a:t> </a:t>
            </a:r>
          </a:p>
        </p:txBody>
      </p:sp>
      <p:cxnSp>
        <p:nvCxnSpPr>
          <p:cNvPr id="6" name="Straight Connector 5">
            <a:extLst>
              <a:ext uri="{FF2B5EF4-FFF2-40B4-BE49-F238E27FC236}">
                <a16:creationId xmlns:a16="http://schemas.microsoft.com/office/drawing/2014/main" id="{FBBD6AD8-5E2B-465E-A3C2-0FC013B5A5EE}"/>
              </a:ext>
              <a:ext uri="{C183D7F6-B498-43B3-948B-1728B52AA6E4}">
                <adec:decorative xmlns:adec="http://schemas.microsoft.com/office/drawing/2017/decorative" val="1"/>
              </a:ext>
            </a:extLst>
          </p:cNvPr>
          <p:cNvCxnSpPr>
            <a:cxnSpLocks/>
          </p:cNvCxnSpPr>
          <p:nvPr/>
        </p:nvCxnSpPr>
        <p:spPr>
          <a:xfrm>
            <a:off x="0" y="522898"/>
            <a:ext cx="324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07DCCC7-4D6C-4624-83CD-4B72B2A61E79}"/>
              </a:ext>
              <a:ext uri="{C183D7F6-B498-43B3-948B-1728B52AA6E4}">
                <adec:decorative xmlns:adec="http://schemas.microsoft.com/office/drawing/2017/decorative" val="1"/>
              </a:ext>
            </a:extLst>
          </p:cNvPr>
          <p:cNvCxnSpPr>
            <a:cxnSpLocks/>
          </p:cNvCxnSpPr>
          <p:nvPr/>
        </p:nvCxnSpPr>
        <p:spPr>
          <a:xfrm>
            <a:off x="8952000" y="522898"/>
            <a:ext cx="324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4ACE55-E513-46B9-8A9D-E90DCFBC1DB2}"/>
              </a:ext>
            </a:extLst>
          </p:cNvPr>
          <p:cNvSpPr txBox="1"/>
          <p:nvPr/>
        </p:nvSpPr>
        <p:spPr>
          <a:xfrm>
            <a:off x="426128" y="1038687"/>
            <a:ext cx="10306975"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Creating a database</a:t>
            </a:r>
          </a:p>
          <a:p>
            <a:pPr marL="742950" lvl="1" indent="-285750">
              <a:buFont typeface="Arial" panose="020B0604020202020204" pitchFamily="34" charset="0"/>
              <a:buChar char="•"/>
            </a:pPr>
            <a:r>
              <a:rPr lang="en-IN" dirty="0"/>
              <a:t>MySQL</a:t>
            </a:r>
          </a:p>
          <a:p>
            <a:pPr marL="742950" lvl="1" indent="-285750">
              <a:buFont typeface="Arial" panose="020B0604020202020204" pitchFamily="34" charset="0"/>
              <a:buChar char="•"/>
            </a:pPr>
            <a:r>
              <a:rPr lang="en-IN" dirty="0"/>
              <a:t>MongoDB</a:t>
            </a:r>
          </a:p>
          <a:p>
            <a:endParaRPr lang="en-IN" dirty="0"/>
          </a:p>
          <a:p>
            <a:pPr marL="285750" indent="-285750">
              <a:buFont typeface="Wingdings" panose="05000000000000000000" pitchFamily="2" charset="2"/>
              <a:buChar char="Ø"/>
            </a:pPr>
            <a:r>
              <a:rPr lang="en-IN" dirty="0"/>
              <a:t>Perform all the queries on both the databases </a:t>
            </a:r>
          </a:p>
          <a:p>
            <a:endParaRPr lang="en-IN" dirty="0"/>
          </a:p>
          <a:p>
            <a:pPr marL="285750" indent="-285750">
              <a:buFont typeface="Wingdings" panose="05000000000000000000" pitchFamily="2" charset="2"/>
              <a:buChar char="Ø"/>
            </a:pPr>
            <a:r>
              <a:rPr lang="en-IN" dirty="0"/>
              <a:t>Hypothesis Testing(ANOVA Test)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a:t>Performance analysis </a:t>
            </a:r>
            <a:endParaRPr lang="en-IN" dirty="0"/>
          </a:p>
          <a:p>
            <a:endParaRPr lang="en-IN" dirty="0"/>
          </a:p>
          <a:p>
            <a:endParaRPr lang="en-IN" dirty="0"/>
          </a:p>
        </p:txBody>
      </p:sp>
    </p:spTree>
    <p:extLst>
      <p:ext uri="{BB962C8B-B14F-4D97-AF65-F5344CB8AC3E}">
        <p14:creationId xmlns:p14="http://schemas.microsoft.com/office/powerpoint/2010/main" val="72625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 !</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86B6A-EB3C-4204-906B-D1D0899B02BC}"/>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2E6D4320-44DB-4877-B488-CA6F7E467C4B}"/>
              </a:ext>
            </a:extLst>
          </p:cNvPr>
          <p:cNvSpPr>
            <a:spLocks noGrp="1"/>
          </p:cNvSpPr>
          <p:nvPr>
            <p:ph type="ftr" sz="quarter" idx="11"/>
          </p:nvPr>
        </p:nvSpPr>
        <p:spPr>
          <a:xfrm>
            <a:off x="8077200" y="6352796"/>
            <a:ext cx="4114800" cy="365125"/>
          </a:xfrm>
        </p:spPr>
        <p:txBody>
          <a:bodyPr/>
          <a:lstStyle/>
          <a:p>
            <a:r>
              <a:rPr lang="en-US" dirty="0"/>
              <a:t>A4 - Bhumi Panchal_2021006</a:t>
            </a:r>
          </a:p>
        </p:txBody>
      </p:sp>
      <p:cxnSp>
        <p:nvCxnSpPr>
          <p:cNvPr id="6" name="Straight Connector 5">
            <a:extLst>
              <a:ext uri="{FF2B5EF4-FFF2-40B4-BE49-F238E27FC236}">
                <a16:creationId xmlns:a16="http://schemas.microsoft.com/office/drawing/2014/main" id="{63988521-0795-458A-B482-66BEAAAF3B0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0F59DF3-FB80-4EC9-BD9F-F2E69DA06B2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A053AB-2A15-47DB-9A37-BB28E7DB2B77}"/>
              </a:ext>
            </a:extLst>
          </p:cNvPr>
          <p:cNvSpPr txBox="1"/>
          <p:nvPr/>
        </p:nvSpPr>
        <p:spPr>
          <a:xfrm>
            <a:off x="3044301" y="261288"/>
            <a:ext cx="6103398" cy="523220"/>
          </a:xfrm>
          <a:prstGeom prst="rect">
            <a:avLst/>
          </a:prstGeom>
          <a:noFill/>
        </p:spPr>
        <p:txBody>
          <a:bodyPr wrap="square">
            <a:spAutoFit/>
          </a:bodyPr>
          <a:lstStyle/>
          <a:p>
            <a:pPr algn="ctr"/>
            <a:r>
              <a:rPr lang="en-IN" sz="2800" b="1" dirty="0">
                <a:latin typeface="+mj-lt"/>
              </a:rPr>
              <a:t>INTRODUCTION</a:t>
            </a:r>
            <a:endParaRPr lang="en-IN" b="1" dirty="0">
              <a:latin typeface="+mj-lt"/>
            </a:endParaRPr>
          </a:p>
        </p:txBody>
      </p:sp>
      <p:sp>
        <p:nvSpPr>
          <p:cNvPr id="10" name="TextBox 9">
            <a:extLst>
              <a:ext uri="{FF2B5EF4-FFF2-40B4-BE49-F238E27FC236}">
                <a16:creationId xmlns:a16="http://schemas.microsoft.com/office/drawing/2014/main" id="{A87FF06D-E979-4072-B13E-A61551FE366A}"/>
              </a:ext>
            </a:extLst>
          </p:cNvPr>
          <p:cNvSpPr txBox="1"/>
          <p:nvPr/>
        </p:nvSpPr>
        <p:spPr>
          <a:xfrm>
            <a:off x="838200" y="1046118"/>
            <a:ext cx="10653204" cy="470898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Nowadays a lot of data is required to be stored and used, due to which an extra effort is needed to handle the information so that it is not lost in any way.</a:t>
            </a:r>
          </a:p>
          <a:p>
            <a:pPr>
              <a:buClr>
                <a:srgbClr val="0070C0"/>
              </a:buClr>
            </a:pPr>
            <a:endParaRPr lang="en-US" sz="2400" dirty="0"/>
          </a:p>
          <a:p>
            <a:pPr marL="342900" indent="-342900">
              <a:buFont typeface="Wingdings" panose="05000000000000000000" pitchFamily="2" charset="2"/>
              <a:buChar char="Ø"/>
            </a:pPr>
            <a:r>
              <a:rPr lang="en-US" sz="2400" dirty="0"/>
              <a:t>The programmer has to decide the best way to store and retrieve the data required for such applications. In order to decide the best way, factors like scalability and performance are to be considered while choosing the database</a:t>
            </a:r>
            <a:r>
              <a:rPr lang="en-US" dirty="0"/>
              <a:t>.</a:t>
            </a:r>
          </a:p>
          <a:p>
            <a:pPr marL="285750" indent="-285750">
              <a:buClr>
                <a:srgbClr val="0070C0"/>
              </a:buClr>
              <a:buFont typeface="Wingdings" panose="05000000000000000000" pitchFamily="2" charset="2"/>
              <a:buChar char="Ø"/>
            </a:pPr>
            <a:endParaRPr lang="en-US" dirty="0"/>
          </a:p>
          <a:p>
            <a:pPr marL="285750" indent="-285750">
              <a:buFont typeface="Wingdings" panose="05000000000000000000" pitchFamily="2" charset="2"/>
              <a:buChar char="Ø"/>
            </a:pPr>
            <a:r>
              <a:rPr lang="en-US" sz="2400" i="0" dirty="0">
                <a:effectLst/>
              </a:rPr>
              <a:t>In this paper,</a:t>
            </a:r>
            <a:r>
              <a:rPr lang="en-US" sz="2400" dirty="0"/>
              <a:t> a comparison is made between structured Oracle and an unstructured MongoDB.</a:t>
            </a:r>
          </a:p>
          <a:p>
            <a:pPr marL="285750" indent="-285750">
              <a:buClr>
                <a:srgbClr val="0070C0"/>
              </a:buClr>
              <a:buFont typeface="Wingdings" panose="05000000000000000000" pitchFamily="2" charset="2"/>
              <a:buChar char="Ø"/>
            </a:pPr>
            <a:endParaRPr lang="en-US" sz="2400" i="0" dirty="0">
              <a:effectLst/>
            </a:endParaRPr>
          </a:p>
          <a:p>
            <a:pPr marL="285750" indent="-285750">
              <a:buFont typeface="Wingdings" panose="05000000000000000000" pitchFamily="2" charset="2"/>
              <a:buChar char="Ø"/>
            </a:pPr>
            <a:r>
              <a:rPr lang="en-US" sz="2400" dirty="0"/>
              <a:t>The result obtained is then used to realize better performance of the structured or unstructured methods.</a:t>
            </a:r>
            <a:endParaRPr lang="en-US" sz="2400" i="0" dirty="0">
              <a:effectLst/>
            </a:endParaRPr>
          </a:p>
          <a:p>
            <a:pPr>
              <a:buClr>
                <a:srgbClr val="0070C0"/>
              </a:buClr>
            </a:pPr>
            <a:endParaRPr lang="en-US" dirty="0"/>
          </a:p>
        </p:txBody>
      </p:sp>
    </p:spTree>
    <p:extLst>
      <p:ext uri="{BB962C8B-B14F-4D97-AF65-F5344CB8AC3E}">
        <p14:creationId xmlns:p14="http://schemas.microsoft.com/office/powerpoint/2010/main" val="21192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705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624106" y="306784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Literature Survey</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305840" y="3029878"/>
            <a:ext cx="864999" cy="88545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206102" y="416968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Result &amp; Analysis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6835993" y="4097458"/>
            <a:ext cx="864999" cy="88545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694433" y="525433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Conclusion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7362671" y="5172802"/>
            <a:ext cx="864999" cy="88545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5.</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5798968" y="975491"/>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t>    </a:t>
            </a:r>
            <a:r>
              <a:rPr lang="en-US" sz="2000" b="1" dirty="0"/>
              <a:t>Relational &amp; Non- Relational</a:t>
            </a:r>
          </a:p>
          <a:p>
            <a:pPr algn="just"/>
            <a:r>
              <a:rPr lang="en-US" sz="2000" b="1" dirty="0"/>
              <a:t>                 Database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5356413" y="894719"/>
            <a:ext cx="864999" cy="88545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1.</a:t>
            </a: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6221412" y="204229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MySQL vs MongoDB</a:t>
            </a:r>
          </a:p>
          <a:p>
            <a:pPr algn="ct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5889634" y="1962298"/>
            <a:ext cx="864999" cy="88545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a:extLst>
              <a:ext uri="{FF2B5EF4-FFF2-40B4-BE49-F238E27FC236}">
                <a16:creationId xmlns:a16="http://schemas.microsoft.com/office/drawing/2014/main" id="{A8994254-BD71-4F22-A7BC-2A5E3EF1E8B7}"/>
              </a:ext>
            </a:extLst>
          </p:cNvPr>
          <p:cNvSpPr>
            <a:spLocks noGrp="1"/>
          </p:cNvSpPr>
          <p:nvPr>
            <p:ph type="dt" sz="half" idx="10"/>
          </p:nvPr>
        </p:nvSpPr>
        <p:spPr/>
        <p:txBody>
          <a:bodyPr/>
          <a:lstStyle/>
          <a:p>
            <a:fld id="{81E7772A-5A1D-49E3-BBD5-D3B9CA2AAC2E}" type="datetime2">
              <a:rPr lang="en-US" smtClean="0"/>
              <a:t>Saturday, May 1, 2021</a:t>
            </a:fld>
            <a:endParaRPr lang="en-US" dirty="0"/>
          </a:p>
        </p:txBody>
      </p:sp>
      <p:sp>
        <p:nvSpPr>
          <p:cNvPr id="3" name="Footer Placeholder 2">
            <a:extLst>
              <a:ext uri="{FF2B5EF4-FFF2-40B4-BE49-F238E27FC236}">
                <a16:creationId xmlns:a16="http://schemas.microsoft.com/office/drawing/2014/main" id="{2026405D-8DEF-4127-A8B1-41DEF649BB67}"/>
              </a:ext>
            </a:extLst>
          </p:cNvPr>
          <p:cNvSpPr>
            <a:spLocks noGrp="1"/>
          </p:cNvSpPr>
          <p:nvPr>
            <p:ph type="ftr" sz="quarter" idx="11"/>
          </p:nvPr>
        </p:nvSpPr>
        <p:spPr>
          <a:xfrm>
            <a:off x="8051800" y="6350401"/>
            <a:ext cx="4114800" cy="365125"/>
          </a:xfrm>
        </p:spPr>
        <p:txBody>
          <a:bodyPr/>
          <a:lstStyle/>
          <a:p>
            <a:r>
              <a:rPr lang="en-US" dirty="0"/>
              <a:t>A4 - Bhumi Panchal_2021006</a:t>
            </a:r>
          </a:p>
        </p:txBody>
      </p:sp>
      <p:sp>
        <p:nvSpPr>
          <p:cNvPr id="43" name="Trapezoid 42">
            <a:extLst>
              <a:ext uri="{FF2B5EF4-FFF2-40B4-BE49-F238E27FC236}">
                <a16:creationId xmlns:a16="http://schemas.microsoft.com/office/drawing/2014/main" id="{941361FA-8E36-4D98-8643-8BB1B7CACC20}"/>
              </a:ext>
              <a:ext uri="{C183D7F6-B498-43B3-948B-1728B52AA6E4}">
                <adec:decorative xmlns:adec="http://schemas.microsoft.com/office/drawing/2017/decorative" val="1"/>
              </a:ext>
            </a:extLst>
          </p:cNvPr>
          <p:cNvSpPr/>
          <p:nvPr/>
        </p:nvSpPr>
        <p:spPr>
          <a:xfrm rot="5400000">
            <a:off x="311515" y="2027946"/>
            <a:ext cx="4961983" cy="3046432"/>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A2EED44-A1B3-4EA2-B7A3-7A74DF4DA9C6}"/>
              </a:ext>
            </a:extLst>
          </p:cNvPr>
          <p:cNvSpPr txBox="1"/>
          <p:nvPr/>
        </p:nvSpPr>
        <p:spPr>
          <a:xfrm>
            <a:off x="1257549" y="2957276"/>
            <a:ext cx="3172408" cy="830997"/>
          </a:xfrm>
          <a:prstGeom prst="rect">
            <a:avLst/>
          </a:prstGeom>
          <a:noFill/>
        </p:spPr>
        <p:txBody>
          <a:bodyPr wrap="square" rtlCol="0">
            <a:spAutoFit/>
          </a:bodyPr>
          <a:lstStyle/>
          <a:p>
            <a:r>
              <a:rPr lang="en-IN" sz="4800" b="1" dirty="0">
                <a:solidFill>
                  <a:schemeClr val="bg1"/>
                </a:solidFill>
              </a:rPr>
              <a:t>CONTENTS</a:t>
            </a:r>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17D42-B917-4409-9600-8DD480AFFF44}"/>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4977B63D-AD43-4B7D-82D9-A60F264358D8}"/>
              </a:ext>
            </a:extLst>
          </p:cNvPr>
          <p:cNvSpPr>
            <a:spLocks noGrp="1"/>
          </p:cNvSpPr>
          <p:nvPr>
            <p:ph type="ftr" sz="quarter" idx="11"/>
          </p:nvPr>
        </p:nvSpPr>
        <p:spPr>
          <a:xfrm>
            <a:off x="8077200" y="6356350"/>
            <a:ext cx="4114800" cy="365125"/>
          </a:xfrm>
        </p:spPr>
        <p:txBody>
          <a:bodyPr/>
          <a:lstStyle/>
          <a:p>
            <a:r>
              <a:rPr lang="en-US" dirty="0"/>
              <a:t>A4 - Bhumi Panchal_2021006</a:t>
            </a:r>
          </a:p>
        </p:txBody>
      </p:sp>
      <p:sp>
        <p:nvSpPr>
          <p:cNvPr id="6" name="TextBox 5">
            <a:extLst>
              <a:ext uri="{FF2B5EF4-FFF2-40B4-BE49-F238E27FC236}">
                <a16:creationId xmlns:a16="http://schemas.microsoft.com/office/drawing/2014/main" id="{2A5521D9-B88C-47F6-BAB3-21264AECB6D9}"/>
              </a:ext>
            </a:extLst>
          </p:cNvPr>
          <p:cNvSpPr txBox="1"/>
          <p:nvPr/>
        </p:nvSpPr>
        <p:spPr>
          <a:xfrm>
            <a:off x="185689" y="568931"/>
            <a:ext cx="11820618" cy="1200329"/>
          </a:xfrm>
          <a:prstGeom prst="rect">
            <a:avLst/>
          </a:prstGeom>
          <a:noFill/>
        </p:spPr>
        <p:txBody>
          <a:bodyPr wrap="square">
            <a:spAutoFit/>
          </a:bodyPr>
          <a:lstStyle/>
          <a:p>
            <a:r>
              <a:rPr lang="en-IN" b="1" dirty="0">
                <a:latin typeface="+mj-lt"/>
              </a:rPr>
              <a:t>RELATIONAL DATABASE : </a:t>
            </a:r>
            <a:r>
              <a:rPr lang="en-US" i="0" dirty="0">
                <a:effectLst/>
              </a:rPr>
              <a:t>A relational database is a collection of data items with pre-defined relationships between them. These items are organized as a set of tables with columns and rows. Tables are used to hold information about the objects to be represented in the database</a:t>
            </a:r>
            <a:endParaRPr lang="en-US" dirty="0"/>
          </a:p>
          <a:p>
            <a:endParaRPr lang="en-IN" b="1" dirty="0">
              <a:latin typeface="+mj-lt"/>
            </a:endParaRPr>
          </a:p>
        </p:txBody>
      </p:sp>
      <p:sp>
        <p:nvSpPr>
          <p:cNvPr id="11" name="TextBox 10">
            <a:extLst>
              <a:ext uri="{FF2B5EF4-FFF2-40B4-BE49-F238E27FC236}">
                <a16:creationId xmlns:a16="http://schemas.microsoft.com/office/drawing/2014/main" id="{106629C7-6EAB-4BC5-9F9A-EDB46614476C}"/>
              </a:ext>
            </a:extLst>
          </p:cNvPr>
          <p:cNvSpPr txBox="1"/>
          <p:nvPr/>
        </p:nvSpPr>
        <p:spPr>
          <a:xfrm>
            <a:off x="399470" y="1410390"/>
            <a:ext cx="3560529" cy="1754326"/>
          </a:xfrm>
          <a:prstGeom prst="rect">
            <a:avLst/>
          </a:prstGeom>
          <a:noFill/>
        </p:spPr>
        <p:txBody>
          <a:bodyPr wrap="square">
            <a:spAutoFit/>
          </a:bodyPr>
          <a:lstStyle/>
          <a:p>
            <a:pPr marL="285750" indent="-285750">
              <a:buFont typeface="Wingdings" panose="05000000000000000000" pitchFamily="2" charset="2"/>
              <a:buChar char="Ø"/>
            </a:pPr>
            <a:r>
              <a:rPr lang="en-US" dirty="0"/>
              <a:t>Pre-defined schema</a:t>
            </a:r>
          </a:p>
          <a:p>
            <a:pPr marL="285750" indent="-285750">
              <a:buFont typeface="Wingdings" panose="05000000000000000000" pitchFamily="2" charset="2"/>
              <a:buChar char="Ø"/>
            </a:pPr>
            <a:r>
              <a:rPr lang="en-US" dirty="0"/>
              <a:t>Table based databases</a:t>
            </a:r>
          </a:p>
          <a:p>
            <a:pPr marL="285750" indent="-285750">
              <a:buFont typeface="Wingdings" panose="05000000000000000000" pitchFamily="2" charset="2"/>
              <a:buChar char="Ø"/>
            </a:pPr>
            <a:r>
              <a:rPr lang="en-US" dirty="0"/>
              <a:t>Good for complex queries</a:t>
            </a:r>
          </a:p>
          <a:p>
            <a:pPr marL="285750" indent="-285750">
              <a:buFont typeface="Wingdings" panose="05000000000000000000" pitchFamily="2" charset="2"/>
              <a:buChar char="Ø"/>
            </a:pPr>
            <a:r>
              <a:rPr lang="en-US" dirty="0"/>
              <a:t>Vertically scalable</a:t>
            </a:r>
          </a:p>
          <a:p>
            <a:pPr marL="285750" indent="-285750">
              <a:buFont typeface="Wingdings" panose="05000000000000000000" pitchFamily="2" charset="2"/>
              <a:buChar char="Ø"/>
            </a:pPr>
            <a:r>
              <a:rPr lang="en-US" dirty="0"/>
              <a:t>Has a specific language</a:t>
            </a:r>
          </a:p>
          <a:p>
            <a:endParaRPr lang="en-US" dirty="0"/>
          </a:p>
        </p:txBody>
      </p:sp>
      <p:cxnSp>
        <p:nvCxnSpPr>
          <p:cNvPr id="13" name="Straight Connector 12">
            <a:extLst>
              <a:ext uri="{FF2B5EF4-FFF2-40B4-BE49-F238E27FC236}">
                <a16:creationId xmlns:a16="http://schemas.microsoft.com/office/drawing/2014/main" id="{CCB12BD7-ABAD-4737-9E2F-6B9F4491F5F6}"/>
              </a:ext>
              <a:ext uri="{C183D7F6-B498-43B3-948B-1728B52AA6E4}">
                <adec:decorative xmlns:adec="http://schemas.microsoft.com/office/drawing/2017/decorative" val="1"/>
              </a:ext>
            </a:extLst>
          </p:cNvPr>
          <p:cNvCxnSpPr>
            <a:cxnSpLocks/>
          </p:cNvCxnSpPr>
          <p:nvPr/>
        </p:nvCxnSpPr>
        <p:spPr>
          <a:xfrm>
            <a:off x="0" y="522898"/>
            <a:ext cx="396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E0C65C-34E5-4BC8-8758-A2C75A997E9A}"/>
              </a:ext>
              <a:ext uri="{C183D7F6-B498-43B3-948B-1728B52AA6E4}">
                <adec:decorative xmlns:adec="http://schemas.microsoft.com/office/drawing/2017/decorative" val="1"/>
              </a:ext>
            </a:extLst>
          </p:cNvPr>
          <p:cNvCxnSpPr>
            <a:cxnSpLocks/>
          </p:cNvCxnSpPr>
          <p:nvPr/>
        </p:nvCxnSpPr>
        <p:spPr>
          <a:xfrm>
            <a:off x="8232000" y="522898"/>
            <a:ext cx="396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4EE534C-326F-4081-AF82-D0FF069E4221}"/>
              </a:ext>
            </a:extLst>
          </p:cNvPr>
          <p:cNvSpPr txBox="1"/>
          <p:nvPr/>
        </p:nvSpPr>
        <p:spPr>
          <a:xfrm>
            <a:off x="399470" y="4293448"/>
            <a:ext cx="9792096" cy="2308324"/>
          </a:xfrm>
          <a:prstGeom prst="rect">
            <a:avLst/>
          </a:prstGeom>
          <a:noFill/>
        </p:spPr>
        <p:txBody>
          <a:bodyPr wrap="square">
            <a:spAutoFit/>
          </a:bodyPr>
          <a:lstStyle/>
          <a:p>
            <a:pPr marL="285750" indent="-285750">
              <a:buFont typeface="Wingdings" panose="05000000000000000000" pitchFamily="2" charset="2"/>
              <a:buChar char="Ø"/>
            </a:pPr>
            <a:r>
              <a:rPr lang="en-US" i="0" dirty="0">
                <a:effectLst/>
              </a:rPr>
              <a:t>Dynamic schema</a:t>
            </a:r>
          </a:p>
          <a:p>
            <a:pPr marL="285750" indent="-285750">
              <a:buFont typeface="Wingdings" panose="05000000000000000000" pitchFamily="2" charset="2"/>
              <a:buChar char="Ø"/>
            </a:pPr>
            <a:r>
              <a:rPr lang="en-US" i="0" dirty="0">
                <a:effectLst/>
              </a:rPr>
              <a:t>There are four different types of NoSQL databases :</a:t>
            </a:r>
          </a:p>
          <a:p>
            <a:r>
              <a:rPr lang="en-US" dirty="0"/>
              <a:t>     </a:t>
            </a:r>
            <a:r>
              <a:rPr lang="en-US" i="0" dirty="0">
                <a:effectLst/>
              </a:rPr>
              <a:t>Document-oriented databases, Key-Value Stores</a:t>
            </a:r>
            <a:r>
              <a:rPr lang="en-US" dirty="0"/>
              <a:t>,</a:t>
            </a:r>
            <a:r>
              <a:rPr lang="en-US" i="0" dirty="0">
                <a:effectLst/>
              </a:rPr>
              <a:t> Wide-Column</a:t>
            </a:r>
          </a:p>
          <a:p>
            <a:r>
              <a:rPr lang="en-US" dirty="0"/>
              <a:t>    </a:t>
            </a:r>
            <a:r>
              <a:rPr lang="en-US" i="0" dirty="0">
                <a:effectLst/>
              </a:rPr>
              <a:t> Stores</a:t>
            </a:r>
            <a:r>
              <a:rPr lang="en-US" dirty="0"/>
              <a:t>,</a:t>
            </a:r>
            <a:r>
              <a:rPr lang="en-US" i="0" dirty="0">
                <a:effectLst/>
              </a:rPr>
              <a:t> Graph Stores </a:t>
            </a:r>
          </a:p>
          <a:p>
            <a:pPr marL="285750" indent="-285750">
              <a:buFont typeface="Wingdings" panose="05000000000000000000" pitchFamily="2" charset="2"/>
              <a:buChar char="Ø"/>
            </a:pPr>
            <a:r>
              <a:rPr lang="en-US" dirty="0"/>
              <a:t>Not a good fit for complex queries</a:t>
            </a:r>
          </a:p>
          <a:p>
            <a:pPr marL="285750" indent="-285750">
              <a:buFont typeface="Wingdings" panose="05000000000000000000" pitchFamily="2" charset="2"/>
              <a:buChar char="Ø"/>
            </a:pPr>
            <a:r>
              <a:rPr lang="en-US" dirty="0"/>
              <a:t>No specific language</a:t>
            </a:r>
          </a:p>
          <a:p>
            <a:pPr marL="285750" indent="-285750">
              <a:buFont typeface="Wingdings" panose="05000000000000000000" pitchFamily="2" charset="2"/>
              <a:buChar char="Ø"/>
            </a:pPr>
            <a:r>
              <a:rPr lang="en-US" dirty="0"/>
              <a:t>Horizontally scalable</a:t>
            </a:r>
          </a:p>
          <a:p>
            <a:endParaRPr lang="en-IN" dirty="0"/>
          </a:p>
        </p:txBody>
      </p:sp>
      <p:sp>
        <p:nvSpPr>
          <p:cNvPr id="12" name="TextBox 11">
            <a:extLst>
              <a:ext uri="{FF2B5EF4-FFF2-40B4-BE49-F238E27FC236}">
                <a16:creationId xmlns:a16="http://schemas.microsoft.com/office/drawing/2014/main" id="{BB64DE1A-43E6-4B49-AEE0-4F42D8D85A4F}"/>
              </a:ext>
            </a:extLst>
          </p:cNvPr>
          <p:cNvSpPr txBox="1"/>
          <p:nvPr/>
        </p:nvSpPr>
        <p:spPr>
          <a:xfrm>
            <a:off x="185689" y="3461342"/>
            <a:ext cx="11677859" cy="1200329"/>
          </a:xfrm>
          <a:prstGeom prst="rect">
            <a:avLst/>
          </a:prstGeom>
          <a:noFill/>
        </p:spPr>
        <p:txBody>
          <a:bodyPr wrap="square">
            <a:spAutoFit/>
          </a:bodyPr>
          <a:lstStyle/>
          <a:p>
            <a:r>
              <a:rPr lang="en-IN" sz="1800" b="1" dirty="0">
                <a:latin typeface="+mj-lt"/>
              </a:rPr>
              <a:t>NON–RELATIONAL DATABASE : </a:t>
            </a:r>
            <a:r>
              <a:rPr lang="en-US" b="0" i="0" dirty="0">
                <a:effectLst/>
              </a:rPr>
              <a:t>(often called </a:t>
            </a:r>
            <a:r>
              <a:rPr lang="en-US" b="0" i="0" strike="noStrike" dirty="0">
                <a:effectLst/>
                <a:hlinkClick r:id="rId2">
                  <a:extLst>
                    <a:ext uri="{A12FA001-AC4F-418D-AE19-62706E023703}">
                      <ahyp:hlinkClr xmlns:ahyp="http://schemas.microsoft.com/office/drawing/2018/hyperlinkcolor" val="tx"/>
                    </a:ext>
                  </a:extLst>
                </a:hlinkClick>
              </a:rPr>
              <a:t>NoSQL databases</a:t>
            </a:r>
            <a:r>
              <a:rPr lang="en-US" b="0" i="0" dirty="0">
                <a:effectLst/>
              </a:rPr>
              <a:t>) They are different from traditional relational databases in that they store their data in a non-tabular form. Instead, non-relational databases might be based on data structures like documents.</a:t>
            </a:r>
            <a:endParaRPr lang="en-US" i="0" dirty="0">
              <a:effectLst/>
            </a:endParaRPr>
          </a:p>
          <a:p>
            <a:r>
              <a:rPr lang="en-IN" sz="1800" b="1" dirty="0">
                <a:latin typeface="+mj-lt"/>
              </a:rPr>
              <a:t> </a:t>
            </a:r>
            <a:endParaRPr lang="en-IN" sz="1800" dirty="0"/>
          </a:p>
        </p:txBody>
      </p:sp>
      <p:pic>
        <p:nvPicPr>
          <p:cNvPr id="8" name="Picture 7">
            <a:extLst>
              <a:ext uri="{FF2B5EF4-FFF2-40B4-BE49-F238E27FC236}">
                <a16:creationId xmlns:a16="http://schemas.microsoft.com/office/drawing/2014/main" id="{F35D45C0-D3E9-42A5-A96A-647B5602D839}"/>
              </a:ext>
            </a:extLst>
          </p:cNvPr>
          <p:cNvPicPr>
            <a:picLocks noChangeAspect="1"/>
          </p:cNvPicPr>
          <p:nvPr/>
        </p:nvPicPr>
        <p:blipFill>
          <a:blip r:embed="rId3"/>
          <a:stretch>
            <a:fillRect/>
          </a:stretch>
        </p:blipFill>
        <p:spPr>
          <a:xfrm>
            <a:off x="8391243" y="1355005"/>
            <a:ext cx="3317292" cy="1313359"/>
          </a:xfrm>
          <a:prstGeom prst="rect">
            <a:avLst/>
          </a:prstGeom>
        </p:spPr>
      </p:pic>
      <p:pic>
        <p:nvPicPr>
          <p:cNvPr id="15" name="Picture 14">
            <a:extLst>
              <a:ext uri="{FF2B5EF4-FFF2-40B4-BE49-F238E27FC236}">
                <a16:creationId xmlns:a16="http://schemas.microsoft.com/office/drawing/2014/main" id="{7F8374E4-5340-4832-8B83-D1B932C8F03B}"/>
              </a:ext>
            </a:extLst>
          </p:cNvPr>
          <p:cNvPicPr>
            <a:picLocks noChangeAspect="1"/>
          </p:cNvPicPr>
          <p:nvPr/>
        </p:nvPicPr>
        <p:blipFill>
          <a:blip r:embed="rId4"/>
          <a:stretch>
            <a:fillRect/>
          </a:stretch>
        </p:blipFill>
        <p:spPr>
          <a:xfrm>
            <a:off x="8424794" y="4509824"/>
            <a:ext cx="3250187" cy="1200329"/>
          </a:xfrm>
          <a:prstGeom prst="rect">
            <a:avLst/>
          </a:prstGeom>
        </p:spPr>
      </p:pic>
    </p:spTree>
    <p:extLst>
      <p:ext uri="{BB962C8B-B14F-4D97-AF65-F5344CB8AC3E}">
        <p14:creationId xmlns:p14="http://schemas.microsoft.com/office/powerpoint/2010/main" val="376016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9FF14-AFA2-4E02-9394-5BBFFED492D6}"/>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D81E2C91-480B-4FD2-B62B-CD83F209DDFF}"/>
              </a:ext>
            </a:extLst>
          </p:cNvPr>
          <p:cNvSpPr>
            <a:spLocks noGrp="1"/>
          </p:cNvSpPr>
          <p:nvPr>
            <p:ph type="ftr" sz="quarter" idx="11"/>
          </p:nvPr>
        </p:nvSpPr>
        <p:spPr>
          <a:xfrm>
            <a:off x="8077200" y="6356350"/>
            <a:ext cx="4114800" cy="365125"/>
          </a:xfrm>
        </p:spPr>
        <p:txBody>
          <a:bodyPr/>
          <a:lstStyle/>
          <a:p>
            <a:r>
              <a:rPr lang="en-US" dirty="0"/>
              <a:t>A4 - Bhumi Panchal_2021006</a:t>
            </a:r>
          </a:p>
        </p:txBody>
      </p:sp>
      <p:sp>
        <p:nvSpPr>
          <p:cNvPr id="11" name="Rectangle: Rounded Corners 10">
            <a:extLst>
              <a:ext uri="{FF2B5EF4-FFF2-40B4-BE49-F238E27FC236}">
                <a16:creationId xmlns:a16="http://schemas.microsoft.com/office/drawing/2014/main" id="{F9D549D2-87CF-4A1A-8A32-0B9258186B32}"/>
              </a:ext>
              <a:ext uri="{C183D7F6-B498-43B3-948B-1728B52AA6E4}">
                <adec:decorative xmlns:adec="http://schemas.microsoft.com/office/drawing/2017/decorative" val="1"/>
              </a:ext>
            </a:extLst>
          </p:cNvPr>
          <p:cNvSpPr/>
          <p:nvPr/>
        </p:nvSpPr>
        <p:spPr>
          <a:xfrm>
            <a:off x="328473" y="136524"/>
            <a:ext cx="609600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mj-lt"/>
              </a:rPr>
              <a:t>MySQL</a:t>
            </a:r>
          </a:p>
          <a:p>
            <a:pPr algn="ctr"/>
            <a:endParaRPr lang="en-US" sz="1600" dirty="0"/>
          </a:p>
        </p:txBody>
      </p:sp>
      <p:sp>
        <p:nvSpPr>
          <p:cNvPr id="12" name="Rectangle: Rounded Corners 11">
            <a:extLst>
              <a:ext uri="{FF2B5EF4-FFF2-40B4-BE49-F238E27FC236}">
                <a16:creationId xmlns:a16="http://schemas.microsoft.com/office/drawing/2014/main" id="{AF90D99F-95EE-471E-B74E-6386E3F6F81B}"/>
              </a:ext>
              <a:ext uri="{C183D7F6-B498-43B3-948B-1728B52AA6E4}">
                <adec:decorative xmlns:adec="http://schemas.microsoft.com/office/drawing/2017/decorative" val="1"/>
              </a:ext>
            </a:extLst>
          </p:cNvPr>
          <p:cNvSpPr/>
          <p:nvPr/>
        </p:nvSpPr>
        <p:spPr>
          <a:xfrm>
            <a:off x="5625484" y="136525"/>
            <a:ext cx="609600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mj-lt"/>
              </a:rPr>
              <a:t>MongoDB</a:t>
            </a:r>
          </a:p>
          <a:p>
            <a:pPr algn="ctr"/>
            <a:endParaRPr lang="en-US" sz="1600" dirty="0"/>
          </a:p>
        </p:txBody>
      </p:sp>
      <p:sp>
        <p:nvSpPr>
          <p:cNvPr id="13" name="TextBox 12">
            <a:extLst>
              <a:ext uri="{FF2B5EF4-FFF2-40B4-BE49-F238E27FC236}">
                <a16:creationId xmlns:a16="http://schemas.microsoft.com/office/drawing/2014/main" id="{A2E81CD7-5124-4B31-AD09-0293E935DF15}"/>
              </a:ext>
            </a:extLst>
          </p:cNvPr>
          <p:cNvSpPr txBox="1"/>
          <p:nvPr/>
        </p:nvSpPr>
        <p:spPr>
          <a:xfrm>
            <a:off x="328480" y="1000208"/>
            <a:ext cx="5690579" cy="4247317"/>
          </a:xfrm>
          <a:prstGeom prst="rect">
            <a:avLst/>
          </a:prstGeom>
          <a:noFill/>
        </p:spPr>
        <p:txBody>
          <a:bodyPr wrap="square" rtlCol="0">
            <a:spAutoFit/>
          </a:bodyPr>
          <a:lstStyle/>
          <a:p>
            <a:pPr marL="342900" indent="-342900">
              <a:buFont typeface="+mj-lt"/>
              <a:buAutoNum type="arabicPeriod"/>
            </a:pPr>
            <a:r>
              <a:rPr lang="en-US" b="0" i="0" dirty="0">
                <a:effectLst/>
                <a:hlinkClick r:id="rId2">
                  <a:extLst>
                    <a:ext uri="{A12FA001-AC4F-418D-AE19-62706E023703}">
                      <ahyp:hlinkClr xmlns:ahyp="http://schemas.microsoft.com/office/drawing/2018/hyperlinkcolor" val="tx"/>
                    </a:ext>
                  </a:extLst>
                </a:hlinkClick>
              </a:rPr>
              <a:t>MySQL</a:t>
            </a:r>
            <a:r>
              <a:rPr lang="en-US" b="0" i="0" dirty="0">
                <a:effectLst/>
              </a:rPr>
              <a:t> is a popular open-source relational database management system (RDBMS) that is developed, distributed and supported by Oracle Corporation</a:t>
            </a:r>
          </a:p>
          <a:p>
            <a:pPr marL="342900" indent="-342900">
              <a:buFont typeface="+mj-lt"/>
              <a:buAutoNum type="arabicPeriod"/>
            </a:pPr>
            <a:endParaRPr lang="en-US" dirty="0"/>
          </a:p>
          <a:p>
            <a:pPr marL="342900" indent="-342900">
              <a:buFont typeface="+mj-lt"/>
              <a:buAutoNum type="arabicPeriod"/>
            </a:pPr>
            <a:endParaRPr lang="en-US" b="0" i="0" dirty="0">
              <a:effectLst/>
            </a:endParaRPr>
          </a:p>
          <a:p>
            <a:pPr marL="342900" indent="-342900">
              <a:buFont typeface="+mj-lt"/>
              <a:buAutoNum type="arabicPeriod"/>
            </a:pPr>
            <a:r>
              <a:rPr lang="en-US" b="0" i="0" dirty="0">
                <a:effectLst/>
              </a:rPr>
              <a:t>In MySQL, each individual records are stored as ‘rows’ in a table.</a:t>
            </a:r>
          </a:p>
          <a:p>
            <a:pPr marL="342900" indent="-342900">
              <a:buFont typeface="+mj-lt"/>
              <a:buAutoNum type="arabicPeriod"/>
            </a:pPr>
            <a:endParaRPr lang="en-US" b="0" i="0" dirty="0">
              <a:effectLst/>
            </a:endParaRPr>
          </a:p>
          <a:p>
            <a:pPr marL="342900" indent="-342900">
              <a:buFont typeface="+mj-lt"/>
              <a:buAutoNum type="arabicPeriod"/>
            </a:pPr>
            <a:r>
              <a:rPr lang="en-US" b="0" i="0" dirty="0">
                <a:effectLst/>
              </a:rPr>
              <a:t>A ‘table’ is used to store rows (records) of similar type.</a:t>
            </a:r>
          </a:p>
          <a:p>
            <a:pPr marL="342900" indent="-342900">
              <a:buFont typeface="+mj-lt"/>
              <a:buAutoNum type="arabicPeriod"/>
            </a:pPr>
            <a:endParaRPr lang="en-US" dirty="0"/>
          </a:p>
          <a:p>
            <a:pPr marL="342900" indent="-342900">
              <a:buFont typeface="+mj-lt"/>
              <a:buAutoNum type="arabicPeriod"/>
            </a:pPr>
            <a:endParaRPr lang="en-US" b="0" i="0" dirty="0">
              <a:effectLst/>
            </a:endParaRPr>
          </a:p>
          <a:p>
            <a:pPr marL="342900" indent="-342900">
              <a:buFont typeface="+mj-lt"/>
              <a:buAutoNum type="arabicPeriod"/>
            </a:pPr>
            <a:endParaRPr lang="en-US" b="0" i="0" dirty="0">
              <a:effectLst/>
            </a:endParaRPr>
          </a:p>
          <a:p>
            <a:pPr marL="342900" indent="-342900">
              <a:buFont typeface="+mj-lt"/>
              <a:buAutoNum type="arabicPeriod"/>
            </a:pPr>
            <a:r>
              <a:rPr lang="en-US" b="0" i="0" dirty="0">
                <a:effectLst/>
              </a:rPr>
              <a:t>MySQL as the name suggests uses </a:t>
            </a:r>
            <a:r>
              <a:rPr lang="en-US" b="0" i="0" dirty="0">
                <a:effectLst/>
                <a:hlinkClick r:id="rId3">
                  <a:extLst>
                    <a:ext uri="{A12FA001-AC4F-418D-AE19-62706E023703}">
                      <ahyp:hlinkClr xmlns:ahyp="http://schemas.microsoft.com/office/drawing/2018/hyperlinkcolor" val="tx"/>
                    </a:ext>
                  </a:extLst>
                </a:hlinkClick>
              </a:rPr>
              <a:t>Structured Query Language (SQL)</a:t>
            </a:r>
            <a:r>
              <a:rPr lang="en-US" b="0" i="0" dirty="0">
                <a:effectLst/>
              </a:rPr>
              <a:t> for database access. The schema can not be changed.</a:t>
            </a:r>
            <a:endParaRPr lang="en-IN" dirty="0"/>
          </a:p>
        </p:txBody>
      </p:sp>
      <p:sp>
        <p:nvSpPr>
          <p:cNvPr id="15" name="TextBox 14">
            <a:extLst>
              <a:ext uri="{FF2B5EF4-FFF2-40B4-BE49-F238E27FC236}">
                <a16:creationId xmlns:a16="http://schemas.microsoft.com/office/drawing/2014/main" id="{1B105AF5-AAF9-4AE7-ABE3-1DCC70A5131F}"/>
              </a:ext>
            </a:extLst>
          </p:cNvPr>
          <p:cNvSpPr txBox="1"/>
          <p:nvPr/>
        </p:nvSpPr>
        <p:spPr>
          <a:xfrm>
            <a:off x="6019059" y="1000208"/>
            <a:ext cx="6094520" cy="4801314"/>
          </a:xfrm>
          <a:prstGeom prst="rect">
            <a:avLst/>
          </a:prstGeom>
          <a:noFill/>
        </p:spPr>
        <p:txBody>
          <a:bodyPr wrap="square">
            <a:spAutoFit/>
          </a:bodyPr>
          <a:lstStyle/>
          <a:p>
            <a:pPr marL="342900" indent="-342900">
              <a:buFont typeface="+mj-lt"/>
              <a:buAutoNum type="arabicPeriod"/>
            </a:pPr>
            <a:r>
              <a:rPr lang="en-US" b="0" i="0" u="sng" dirty="0">
                <a:effectLst/>
                <a:hlinkClick r:id="rId4">
                  <a:extLst>
                    <a:ext uri="{A12FA001-AC4F-418D-AE19-62706E023703}">
                      <ahyp:hlinkClr xmlns:ahyp="http://schemas.microsoft.com/office/drawing/2018/hyperlinkcolor" val="tx"/>
                    </a:ext>
                  </a:extLst>
                </a:hlinkClick>
              </a:rPr>
              <a:t>MongoDB</a:t>
            </a:r>
            <a:r>
              <a:rPr lang="en-US" b="0" i="0" dirty="0">
                <a:effectLst/>
              </a:rPr>
              <a:t> is an open-source database developed by MongoDB, Inc. MongoDB stores data in JSON-like documents that can vary in structure. It is a popular NoSQL database.</a:t>
            </a:r>
          </a:p>
          <a:p>
            <a:pPr marL="342900" indent="-342900">
              <a:buFont typeface="+mj-lt"/>
              <a:buAutoNum type="arabicPeriod"/>
            </a:pPr>
            <a:endParaRPr lang="en-US" b="0" i="0" dirty="0">
              <a:effectLst/>
            </a:endParaRPr>
          </a:p>
          <a:p>
            <a:pPr marL="342900" indent="-342900">
              <a:buFont typeface="+mj-lt"/>
              <a:buAutoNum type="arabicPeriod"/>
            </a:pPr>
            <a:r>
              <a:rPr lang="en-US" b="0" i="0" dirty="0">
                <a:effectLst/>
              </a:rPr>
              <a:t>In MongoDB, each individual records are stored as </a:t>
            </a:r>
            <a:r>
              <a:rPr lang="en-US" b="0" i="0" u="sng" dirty="0">
                <a:effectLst/>
                <a:hlinkClick r:id="rId5">
                  <a:extLst>
                    <a:ext uri="{A12FA001-AC4F-418D-AE19-62706E023703}">
                      <ahyp:hlinkClr xmlns:ahyp="http://schemas.microsoft.com/office/drawing/2018/hyperlinkcolor" val="tx"/>
                    </a:ext>
                  </a:extLst>
                </a:hlinkClick>
              </a:rPr>
              <a:t>‘documents’</a:t>
            </a:r>
            <a:r>
              <a:rPr lang="en-US" b="0" i="0" dirty="0">
                <a:effectLst/>
              </a:rPr>
              <a:t>.</a:t>
            </a:r>
          </a:p>
          <a:p>
            <a:pPr marL="342900" indent="-342900">
              <a:buFont typeface="+mj-lt"/>
              <a:buAutoNum type="arabicPeriod"/>
            </a:pPr>
            <a:endParaRPr lang="en-US" b="0" i="0" dirty="0">
              <a:effectLst/>
            </a:endParaRPr>
          </a:p>
          <a:p>
            <a:pPr marL="342900" indent="-342900">
              <a:buFont typeface="+mj-lt"/>
              <a:buAutoNum type="arabicPeriod"/>
            </a:pPr>
            <a:r>
              <a:rPr lang="en-US" b="0" i="0" dirty="0">
                <a:effectLst/>
              </a:rPr>
              <a:t>Documents belonging to a particular class or group as</a:t>
            </a:r>
            <a:br>
              <a:rPr lang="en-US" dirty="0"/>
            </a:br>
            <a:r>
              <a:rPr lang="en-US" b="0" i="0" dirty="0">
                <a:effectLst/>
              </a:rPr>
              <a:t>stored in a </a:t>
            </a:r>
            <a:r>
              <a:rPr lang="en-US" b="0" i="0" u="sng" dirty="0">
                <a:effectLst/>
                <a:hlinkClick r:id="rId5">
                  <a:extLst>
                    <a:ext uri="{A12FA001-AC4F-418D-AE19-62706E023703}">
                      <ahyp:hlinkClr xmlns:ahyp="http://schemas.microsoft.com/office/drawing/2018/hyperlinkcolor" val="tx"/>
                    </a:ext>
                  </a:extLst>
                </a:hlinkClick>
              </a:rPr>
              <a:t>‘collection’</a:t>
            </a:r>
            <a:r>
              <a:rPr lang="en-US" b="0" i="0" dirty="0">
                <a:effectLst/>
              </a:rPr>
              <a:t>.</a:t>
            </a:r>
            <a:br>
              <a:rPr lang="en-US" dirty="0"/>
            </a:br>
            <a:r>
              <a:rPr lang="en-US" b="0" i="0" dirty="0">
                <a:effectLst/>
              </a:rPr>
              <a:t>Example: collection of users.</a:t>
            </a:r>
          </a:p>
          <a:p>
            <a:pPr marL="342900" indent="-342900">
              <a:buFont typeface="+mj-lt"/>
              <a:buAutoNum type="arabicPeriod"/>
            </a:pPr>
            <a:endParaRPr lang="en-US" b="0" i="0" dirty="0">
              <a:effectLst/>
            </a:endParaRPr>
          </a:p>
          <a:p>
            <a:pPr marL="342900" indent="-342900">
              <a:buFont typeface="+mj-lt"/>
              <a:buAutoNum type="arabicPeriod"/>
            </a:pPr>
            <a:r>
              <a:rPr lang="en-US" b="0" i="0" dirty="0">
                <a:effectLst/>
              </a:rPr>
              <a:t>MongoDB is called a </a:t>
            </a:r>
            <a:r>
              <a:rPr lang="en-US" b="0" i="0" u="sng" dirty="0">
                <a:effectLst/>
                <a:hlinkClick r:id="rId6">
                  <a:extLst>
                    <a:ext uri="{A12FA001-AC4F-418D-AE19-62706E023703}">
                      <ahyp:hlinkClr xmlns:ahyp="http://schemas.microsoft.com/office/drawing/2018/hyperlinkcolor" val="tx"/>
                    </a:ext>
                  </a:extLst>
                </a:hlinkClick>
              </a:rPr>
              <a:t>NoSQL database</a:t>
            </a:r>
            <a:r>
              <a:rPr lang="en-US" b="0" i="0" dirty="0">
                <a:effectLst/>
              </a:rPr>
              <a:t>. This means that pre-defined structure for the incoming data can be defined and adhered to but also, if required different documents in a collection can have different structures. It has a dynamic schema.</a:t>
            </a:r>
            <a:endParaRPr lang="en-IN" dirty="0"/>
          </a:p>
        </p:txBody>
      </p:sp>
      <p:cxnSp>
        <p:nvCxnSpPr>
          <p:cNvPr id="20" name="Straight Connector 19">
            <a:extLst>
              <a:ext uri="{FF2B5EF4-FFF2-40B4-BE49-F238E27FC236}">
                <a16:creationId xmlns:a16="http://schemas.microsoft.com/office/drawing/2014/main" id="{1FB63997-B366-4091-AE0D-5633B863CF74}"/>
              </a:ext>
            </a:extLst>
          </p:cNvPr>
          <p:cNvCxnSpPr>
            <a:cxnSpLocks/>
          </p:cNvCxnSpPr>
          <p:nvPr/>
        </p:nvCxnSpPr>
        <p:spPr>
          <a:xfrm>
            <a:off x="6019059" y="136524"/>
            <a:ext cx="0" cy="64023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37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E33D63-0085-4B8A-B89F-C8CC6B7EE7AD}"/>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670C3885-0E91-440F-8AF8-5F2BA3FB3842}"/>
              </a:ext>
            </a:extLst>
          </p:cNvPr>
          <p:cNvSpPr>
            <a:spLocks noGrp="1"/>
          </p:cNvSpPr>
          <p:nvPr>
            <p:ph type="ftr" sz="quarter" idx="11"/>
          </p:nvPr>
        </p:nvSpPr>
        <p:spPr>
          <a:xfrm>
            <a:off x="8077200" y="6356350"/>
            <a:ext cx="4114800" cy="365125"/>
          </a:xfrm>
        </p:spPr>
        <p:txBody>
          <a:bodyPr/>
          <a:lstStyle/>
          <a:p>
            <a:r>
              <a:rPr lang="en-US" dirty="0"/>
              <a:t>A4 - Bhumi Panchal_2021006</a:t>
            </a:r>
          </a:p>
        </p:txBody>
      </p:sp>
      <p:sp>
        <p:nvSpPr>
          <p:cNvPr id="11" name="Rectangle 1">
            <a:extLst>
              <a:ext uri="{FF2B5EF4-FFF2-40B4-BE49-F238E27FC236}">
                <a16:creationId xmlns:a16="http://schemas.microsoft.com/office/drawing/2014/main" id="{DFBD0237-77BE-486F-9EAF-D3E048A2E196}"/>
              </a:ext>
            </a:extLst>
          </p:cNvPr>
          <p:cNvSpPr>
            <a:spLocks noChangeArrowheads="1"/>
          </p:cNvSpPr>
          <p:nvPr/>
        </p:nvSpPr>
        <p:spPr bwMode="auto">
          <a:xfrm>
            <a:off x="679937" y="640709"/>
            <a:ext cx="6094520" cy="36779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24E"/>
                </a:solidFill>
                <a:effectLst/>
                <a:latin typeface="+mn-lt"/>
              </a:rPr>
              <a:t>Differences in Terminology</a:t>
            </a:r>
            <a:br>
              <a:rPr kumimoji="0" lang="en-US" altLang="en-US" b="0" i="0" u="none" strike="noStrike" cap="none" normalizeH="0" baseline="0" dirty="0">
                <a:ln>
                  <a:noFill/>
                </a:ln>
                <a:solidFill>
                  <a:srgbClr val="40424E"/>
                </a:solidFill>
                <a:effectLst/>
                <a:latin typeface="+mn-lt"/>
              </a:rPr>
            </a:br>
            <a:r>
              <a:rPr kumimoji="0" lang="en-US" altLang="en-US" b="0" i="0" u="none" strike="noStrike" cap="none" normalizeH="0" baseline="0" dirty="0">
                <a:ln>
                  <a:noFill/>
                </a:ln>
                <a:solidFill>
                  <a:srgbClr val="40424E"/>
                </a:solidFill>
                <a:effectLst/>
                <a:latin typeface="+mn-lt"/>
              </a:rPr>
              <a:t>There are differences based on terminology between MongoDB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E"/>
                </a:solidFill>
                <a:effectLst/>
                <a:latin typeface="+mn-lt"/>
              </a:rPr>
              <a:t>and MySQL.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0424E"/>
              </a:solidFill>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40424E"/>
                </a:solidFill>
                <a:effectLst/>
                <a:latin typeface="urw-din"/>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24E"/>
                </a:solidFill>
                <a:effectLst/>
                <a:latin typeface="urw-din"/>
              </a:rPr>
              <a:t>  </a:t>
            </a:r>
            <a:r>
              <a:rPr kumimoji="0" lang="en-US" altLang="en-US" sz="10500" b="0" i="0" u="none" strike="noStrike" cap="none" normalizeH="0" baseline="0" dirty="0">
                <a:ln>
                  <a:noFill/>
                </a:ln>
                <a:solidFill>
                  <a:srgbClr val="40424E"/>
                </a:solidFill>
                <a:effectLst/>
                <a:latin typeface="urw-din"/>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terminology differences gfg">
            <a:extLst>
              <a:ext uri="{FF2B5EF4-FFF2-40B4-BE49-F238E27FC236}">
                <a16:creationId xmlns:a16="http://schemas.microsoft.com/office/drawing/2014/main" id="{C417EC8B-9D87-4459-B25A-E9491F6276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378"/>
          <a:stretch/>
        </p:blipFill>
        <p:spPr bwMode="auto">
          <a:xfrm>
            <a:off x="7483409" y="481090"/>
            <a:ext cx="3777537" cy="17212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representation in mongodb vs mysql gfg">
            <a:extLst>
              <a:ext uri="{FF2B5EF4-FFF2-40B4-BE49-F238E27FC236}">
                <a16:creationId xmlns:a16="http://schemas.microsoft.com/office/drawing/2014/main" id="{7507A314-9F98-479B-8381-1E40A53C6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4" y="2491356"/>
            <a:ext cx="3819525" cy="387667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38FDB91-C81B-42B3-BA2A-8D7995BA4B04}"/>
              </a:ext>
            </a:extLst>
          </p:cNvPr>
          <p:cNvSpPr txBox="1"/>
          <p:nvPr/>
        </p:nvSpPr>
        <p:spPr>
          <a:xfrm>
            <a:off x="534139" y="2479674"/>
            <a:ext cx="6240317" cy="24699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0424E"/>
                </a:solidFill>
                <a:effectLst/>
              </a:rPr>
              <a:t>Data Representation</a:t>
            </a:r>
            <a:br>
              <a:rPr kumimoji="0" lang="en-US" altLang="en-US" sz="1800" b="0" i="0" u="none" strike="noStrike" cap="none" normalizeH="0" baseline="0" dirty="0">
                <a:ln>
                  <a:noFill/>
                </a:ln>
                <a:solidFill>
                  <a:srgbClr val="40424E"/>
                </a:solidFill>
                <a:effectLst/>
              </a:rPr>
            </a:br>
            <a:r>
              <a:rPr kumimoji="0" lang="en-US" altLang="en-US" sz="1800" b="0" i="0" u="none" strike="noStrike" cap="none" normalizeH="0" baseline="0" dirty="0">
                <a:ln>
                  <a:noFill/>
                </a:ln>
                <a:solidFill>
                  <a:srgbClr val="40424E"/>
                </a:solidFill>
                <a:effectLst/>
              </a:rPr>
              <a:t>The difference between the way data is represented and stored in both the databases is quite different.</a:t>
            </a:r>
            <a:br>
              <a:rPr kumimoji="0" lang="en-US" altLang="en-US" sz="1800" b="0" i="0" u="none" strike="noStrike" cap="none" normalizeH="0" baseline="0" dirty="0">
                <a:ln>
                  <a:noFill/>
                </a:ln>
                <a:solidFill>
                  <a:srgbClr val="40424E"/>
                </a:solidFill>
                <a:effectLst/>
              </a:rPr>
            </a:br>
            <a:r>
              <a:rPr kumimoji="0" lang="en-US" altLang="en-US" sz="1800" b="0" i="0" u="none" strike="noStrike" cap="none" normalizeH="0" baseline="0" dirty="0">
                <a:ln>
                  <a:noFill/>
                </a:ln>
                <a:solidFill>
                  <a:srgbClr val="40424E"/>
                </a:solidFill>
                <a:effectLst/>
              </a:rPr>
              <a:t>MongoDB stores data in form of JSON-like documents and MySQL stores data in form of rows of table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40424E"/>
                </a:solidFill>
                <a:effectLst/>
              </a:rPr>
            </a:br>
            <a:r>
              <a:rPr kumimoji="0" lang="en-US" altLang="en-US" sz="1800" b="1" i="0" u="none" strike="noStrike" cap="none" normalizeH="0" baseline="0" dirty="0">
                <a:ln>
                  <a:noFill/>
                </a:ln>
                <a:solidFill>
                  <a:srgbClr val="40424E"/>
                </a:solidFill>
                <a:effectLst/>
              </a:rPr>
              <a:t>Example :</a:t>
            </a:r>
            <a:r>
              <a:rPr kumimoji="0" lang="en-US" altLang="en-US" sz="1800" b="0" i="0" u="none" strike="noStrike" cap="none" normalizeH="0" baseline="0" dirty="0">
                <a:ln>
                  <a:noFill/>
                </a:ln>
                <a:solidFill>
                  <a:srgbClr val="40424E"/>
                </a:solidFill>
                <a:effectLst/>
              </a:rPr>
              <a:t> To show how data is stored and represented in MongoDB and MySQL.</a:t>
            </a:r>
            <a:br>
              <a:rPr kumimoji="0" lang="en-US" altLang="en-US" sz="1800" b="0" i="0" u="none" strike="noStrike" cap="none" normalizeH="0" baseline="0" dirty="0">
                <a:ln>
                  <a:noFill/>
                </a:ln>
                <a:solidFill>
                  <a:srgbClr val="40424E"/>
                </a:solidFill>
                <a:effectLst/>
                <a:latin typeface="urw-din"/>
              </a:rPr>
            </a:br>
            <a:endParaRPr kumimoji="0" lang="en-US" altLang="en-US" sz="10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4270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2722A-7A1B-49D9-867E-D58661DACE9B}"/>
              </a:ext>
            </a:extLst>
          </p:cNvPr>
          <p:cNvSpPr>
            <a:spLocks noGrp="1"/>
          </p:cNvSpPr>
          <p:nvPr>
            <p:ph type="dt" sz="half" idx="10"/>
          </p:nvPr>
        </p:nvSpPr>
        <p:spPr/>
        <p:txBody>
          <a:bodyPr/>
          <a:lstStyle/>
          <a:p>
            <a:fld id="{6F4178B2-73DB-45D5-B926-9CCAE4DB3755}" type="datetime2">
              <a:rPr lang="en-US" smtClean="0"/>
              <a:t>Saturday, May 1, 2021</a:t>
            </a:fld>
            <a:endParaRPr lang="en-US" dirty="0"/>
          </a:p>
        </p:txBody>
      </p:sp>
      <p:sp>
        <p:nvSpPr>
          <p:cNvPr id="3" name="Footer Placeholder 2">
            <a:extLst>
              <a:ext uri="{FF2B5EF4-FFF2-40B4-BE49-F238E27FC236}">
                <a16:creationId xmlns:a16="http://schemas.microsoft.com/office/drawing/2014/main" id="{67179308-4C1A-4D26-8E5D-95EEFC52B14C}"/>
              </a:ext>
            </a:extLst>
          </p:cNvPr>
          <p:cNvSpPr>
            <a:spLocks noGrp="1"/>
          </p:cNvSpPr>
          <p:nvPr>
            <p:ph type="ftr" sz="quarter" idx="11"/>
          </p:nvPr>
        </p:nvSpPr>
        <p:spPr>
          <a:xfrm>
            <a:off x="8077200" y="6356349"/>
            <a:ext cx="4114800" cy="365125"/>
          </a:xfrm>
        </p:spPr>
        <p:txBody>
          <a:bodyPr/>
          <a:lstStyle/>
          <a:p>
            <a:r>
              <a:rPr lang="en-US"/>
              <a:t>A4 - Bhumi Panchal_2021006</a:t>
            </a:r>
            <a:endParaRPr lang="en-US" dirty="0"/>
          </a:p>
        </p:txBody>
      </p:sp>
      <p:cxnSp>
        <p:nvCxnSpPr>
          <p:cNvPr id="6" name="Straight Connector 5">
            <a:extLst>
              <a:ext uri="{FF2B5EF4-FFF2-40B4-BE49-F238E27FC236}">
                <a16:creationId xmlns:a16="http://schemas.microsoft.com/office/drawing/2014/main" id="{487B1198-352D-47F6-B742-E6B0418CAFC3}"/>
              </a:ext>
              <a:ext uri="{C183D7F6-B498-43B3-948B-1728B52AA6E4}">
                <adec:decorative xmlns:adec="http://schemas.microsoft.com/office/drawing/2017/decorative" val="1"/>
              </a:ext>
            </a:extLst>
          </p:cNvPr>
          <p:cNvCxnSpPr>
            <a:cxnSpLocks/>
          </p:cNvCxnSpPr>
          <p:nvPr/>
        </p:nvCxnSpPr>
        <p:spPr>
          <a:xfrm>
            <a:off x="0" y="522898"/>
            <a:ext cx="360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AC4D20-5C7C-4D56-8429-C80268ED003B}"/>
              </a:ext>
              <a:ext uri="{C183D7F6-B498-43B3-948B-1728B52AA6E4}">
                <adec:decorative xmlns:adec="http://schemas.microsoft.com/office/drawing/2017/decorative" val="1"/>
              </a:ext>
            </a:extLst>
          </p:cNvPr>
          <p:cNvCxnSpPr>
            <a:cxnSpLocks/>
          </p:cNvCxnSpPr>
          <p:nvPr/>
        </p:nvCxnSpPr>
        <p:spPr>
          <a:xfrm>
            <a:off x="8537082" y="522898"/>
            <a:ext cx="360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F6876F-0120-4C3D-8E49-8A8D8CA65DAC}"/>
              </a:ext>
            </a:extLst>
          </p:cNvPr>
          <p:cNvSpPr txBox="1"/>
          <p:nvPr/>
        </p:nvSpPr>
        <p:spPr>
          <a:xfrm>
            <a:off x="286303" y="943640"/>
            <a:ext cx="11529875" cy="4524315"/>
          </a:xfrm>
          <a:prstGeom prst="rect">
            <a:avLst/>
          </a:prstGeom>
          <a:noFill/>
        </p:spPr>
        <p:txBody>
          <a:bodyPr wrap="square">
            <a:spAutoFit/>
          </a:bodyPr>
          <a:lstStyle/>
          <a:p>
            <a:pPr marL="285750" indent="-285750">
              <a:buFont typeface="Wingdings" panose="05000000000000000000" pitchFamily="2" charset="2"/>
              <a:buChar char="Ø"/>
            </a:pPr>
            <a:r>
              <a:rPr lang="en-US" dirty="0"/>
              <a:t>For the purpose of illustration, we take the example of storing a record of company employee details.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foreground the advantages and benefits of the nonrelational database MongoDB, it is compared with relational database Oracle. Basic four operations were performed on both databases : </a:t>
            </a:r>
          </a:p>
          <a:p>
            <a:pPr marL="800100" lvl="1" indent="-342900">
              <a:buAutoNum type="arabicParenR"/>
            </a:pPr>
            <a:r>
              <a:rPr lang="en-US" dirty="0"/>
              <a:t>Insert </a:t>
            </a:r>
          </a:p>
          <a:p>
            <a:pPr marL="800100" lvl="1" indent="-342900">
              <a:buAutoNum type="arabicParenR"/>
            </a:pPr>
            <a:r>
              <a:rPr lang="en-US" dirty="0"/>
              <a:t>Delete </a:t>
            </a:r>
          </a:p>
          <a:p>
            <a:pPr marL="800100" lvl="1" indent="-342900">
              <a:buAutoNum type="arabicParenR"/>
            </a:pPr>
            <a:r>
              <a:rPr lang="en-US" dirty="0"/>
              <a:t>Select (Query) </a:t>
            </a:r>
          </a:p>
          <a:p>
            <a:pPr marL="800100" lvl="1" indent="-342900">
              <a:buAutoNum type="arabicParenR"/>
            </a:pPr>
            <a:r>
              <a:rPr lang="en-US" dirty="0"/>
              <a:t>Update </a:t>
            </a:r>
          </a:p>
          <a:p>
            <a:endParaRPr lang="en-US" dirty="0"/>
          </a:p>
          <a:p>
            <a:pPr marL="285750" indent="-285750">
              <a:buFont typeface="Wingdings" panose="05000000000000000000" pitchFamily="2" charset="2"/>
              <a:buChar char="Ø"/>
            </a:pPr>
            <a:r>
              <a:rPr lang="en-US" dirty="0"/>
              <a:t>On both Databases </a:t>
            </a:r>
            <a:r>
              <a:rPr lang="en-US" dirty="0" err="1"/>
              <a:t>i.e</a:t>
            </a:r>
            <a:r>
              <a:rPr lang="en-US" dirty="0"/>
              <a:t> MySQL and MongoDB, data insertion started with the initial 10 records and then the performance comparison was performed. Then the table records were increased to 100, 1000 and 10,000 respectively</a:t>
            </a:r>
          </a:p>
          <a:p>
            <a:endParaRPr lang="en-US" dirty="0"/>
          </a:p>
          <a:p>
            <a:pPr marL="285750" indent="-285750">
              <a:buFont typeface="Wingdings" panose="05000000000000000000" pitchFamily="2" charset="2"/>
              <a:buChar char="Ø"/>
            </a:pPr>
            <a:r>
              <a:rPr lang="en-US" dirty="0"/>
              <a:t>All the study conducted in this paper is performed in a controlled environment with specific system specifications with Windows 10 64bit OS, Processor Intel Core i5, RAM 4GB.</a:t>
            </a:r>
            <a:endParaRPr lang="en-IN" dirty="0"/>
          </a:p>
          <a:p>
            <a:endParaRPr lang="en-IN" dirty="0"/>
          </a:p>
        </p:txBody>
      </p:sp>
      <p:sp>
        <p:nvSpPr>
          <p:cNvPr id="10" name="TextBox 9">
            <a:extLst>
              <a:ext uri="{FF2B5EF4-FFF2-40B4-BE49-F238E27FC236}">
                <a16:creationId xmlns:a16="http://schemas.microsoft.com/office/drawing/2014/main" id="{73A08AA1-D3E3-4E6F-B13D-8A1114D5B38C}"/>
              </a:ext>
            </a:extLst>
          </p:cNvPr>
          <p:cNvSpPr txBox="1"/>
          <p:nvPr/>
        </p:nvSpPr>
        <p:spPr>
          <a:xfrm>
            <a:off x="3044301" y="261288"/>
            <a:ext cx="6103398" cy="523220"/>
          </a:xfrm>
          <a:prstGeom prst="rect">
            <a:avLst/>
          </a:prstGeom>
          <a:noFill/>
        </p:spPr>
        <p:txBody>
          <a:bodyPr wrap="square">
            <a:spAutoFit/>
          </a:bodyPr>
          <a:lstStyle/>
          <a:p>
            <a:pPr algn="ctr"/>
            <a:r>
              <a:rPr lang="en-IN" sz="2800" b="1" dirty="0">
                <a:latin typeface="+mj-lt"/>
              </a:rPr>
              <a:t>STRUCTURE OF THE PAPER</a:t>
            </a:r>
          </a:p>
        </p:txBody>
      </p:sp>
    </p:spTree>
    <p:extLst>
      <p:ext uri="{BB962C8B-B14F-4D97-AF65-F5344CB8AC3E}">
        <p14:creationId xmlns:p14="http://schemas.microsoft.com/office/powerpoint/2010/main" val="314780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28464"/>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p>
          <a:p>
            <a:pPr algn="ctr"/>
            <a:r>
              <a:rPr lang="en-IN" sz="2800" b="1" dirty="0">
                <a:solidFill>
                  <a:schemeClr val="tx1">
                    <a:lumMod val="75000"/>
                    <a:lumOff val="25000"/>
                  </a:schemeClr>
                </a:solidFill>
              </a:rPr>
              <a:t>LITERATURE SURVEY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2499295" y="1696175"/>
            <a:ext cx="1371600" cy="307777"/>
          </a:xfrm>
          <a:prstGeom prst="rect">
            <a:avLst/>
          </a:prstGeom>
        </p:spPr>
        <p:txBody>
          <a:bodyPr wrap="square" lIns="0" tIns="0" rIns="0" bIns="0">
            <a:spAutoFit/>
          </a:bodyPr>
          <a:lstStyle/>
          <a:p>
            <a:pPr algn="ctr"/>
            <a:r>
              <a:rPr lang="en-US" sz="2000" b="1" dirty="0">
                <a:solidFill>
                  <a:schemeClr val="bg1"/>
                </a:solidFill>
              </a:rPr>
              <a:t>1.</a:t>
            </a:r>
          </a:p>
        </p:txBody>
      </p:sp>
      <p:sp>
        <p:nvSpPr>
          <p:cNvPr id="48" name="Rectangle 47">
            <a:extLst>
              <a:ext uri="{FF2B5EF4-FFF2-40B4-BE49-F238E27FC236}">
                <a16:creationId xmlns:a16="http://schemas.microsoft.com/office/drawing/2014/main" id="{FA4D735A-8F75-4E2A-8F1A-CC303B0718BA}"/>
              </a:ext>
            </a:extLst>
          </p:cNvPr>
          <p:cNvSpPr/>
          <p:nvPr/>
        </p:nvSpPr>
        <p:spPr>
          <a:xfrm>
            <a:off x="4666093" y="1696174"/>
            <a:ext cx="1371600" cy="307777"/>
          </a:xfrm>
          <a:prstGeom prst="rect">
            <a:avLst/>
          </a:prstGeom>
        </p:spPr>
        <p:txBody>
          <a:bodyPr wrap="square" lIns="0" tIns="0" rIns="0" bIns="0">
            <a:spAutoFit/>
          </a:bodyPr>
          <a:lstStyle/>
          <a:p>
            <a:pPr algn="ctr"/>
            <a:r>
              <a:rPr lang="en-US" sz="2000" b="1" dirty="0">
                <a:solidFill>
                  <a:schemeClr val="bg1"/>
                </a:solidFill>
              </a:rPr>
              <a:t>2</a:t>
            </a:r>
            <a:r>
              <a:rPr lang="en-US" sz="1600" b="1" dirty="0">
                <a:solidFill>
                  <a:schemeClr val="bg1"/>
                </a:solidFill>
              </a:rPr>
              <a:t>.</a:t>
            </a:r>
          </a:p>
        </p:txBody>
      </p:sp>
      <p:sp>
        <p:nvSpPr>
          <p:cNvPr id="49" name="Rectangle 48">
            <a:extLst>
              <a:ext uri="{FF2B5EF4-FFF2-40B4-BE49-F238E27FC236}">
                <a16:creationId xmlns:a16="http://schemas.microsoft.com/office/drawing/2014/main" id="{54AB9282-0505-49EB-AABF-998083225E3A}"/>
              </a:ext>
            </a:extLst>
          </p:cNvPr>
          <p:cNvSpPr/>
          <p:nvPr/>
        </p:nvSpPr>
        <p:spPr>
          <a:xfrm>
            <a:off x="6832891" y="1704455"/>
            <a:ext cx="1371600" cy="307777"/>
          </a:xfrm>
          <a:prstGeom prst="rect">
            <a:avLst/>
          </a:prstGeom>
        </p:spPr>
        <p:txBody>
          <a:bodyPr wrap="square" lIns="0" tIns="0" rIns="0" bIns="0">
            <a:spAutoFit/>
          </a:bodyPr>
          <a:lstStyle/>
          <a:p>
            <a:pPr algn="ctr"/>
            <a:r>
              <a:rPr lang="en-US" sz="2000" b="1" dirty="0">
                <a:solidFill>
                  <a:schemeClr val="bg1"/>
                </a:solidFill>
              </a:rPr>
              <a:t>3.</a:t>
            </a:r>
          </a:p>
        </p:txBody>
      </p:sp>
      <p:sp>
        <p:nvSpPr>
          <p:cNvPr id="50" name="Rectangle 49">
            <a:extLst>
              <a:ext uri="{FF2B5EF4-FFF2-40B4-BE49-F238E27FC236}">
                <a16:creationId xmlns:a16="http://schemas.microsoft.com/office/drawing/2014/main" id="{D668C4B5-BCEC-465A-ADA5-6A054B15F7A3}"/>
              </a:ext>
            </a:extLst>
          </p:cNvPr>
          <p:cNvSpPr/>
          <p:nvPr/>
        </p:nvSpPr>
        <p:spPr>
          <a:xfrm>
            <a:off x="8992923" y="1696173"/>
            <a:ext cx="1371600" cy="307777"/>
          </a:xfrm>
          <a:prstGeom prst="rect">
            <a:avLst/>
          </a:prstGeom>
        </p:spPr>
        <p:txBody>
          <a:bodyPr wrap="square" lIns="0" tIns="0" rIns="0" bIns="0">
            <a:spAutoFit/>
          </a:bodyPr>
          <a:lstStyle/>
          <a:p>
            <a:pPr algn="ctr"/>
            <a:r>
              <a:rPr lang="en-US" sz="2000" b="1" dirty="0">
                <a:solidFill>
                  <a:schemeClr val="bg1"/>
                </a:solidFill>
              </a:rPr>
              <a:t>4.</a:t>
            </a:r>
          </a:p>
        </p:txBody>
      </p:sp>
      <p:sp>
        <p:nvSpPr>
          <p:cNvPr id="52" name="Rectangle 51">
            <a:extLst>
              <a:ext uri="{FF2B5EF4-FFF2-40B4-BE49-F238E27FC236}">
                <a16:creationId xmlns:a16="http://schemas.microsoft.com/office/drawing/2014/main" id="{A8534162-B6E2-4579-9DAD-AD8DE07459BC}"/>
              </a:ext>
            </a:extLst>
          </p:cNvPr>
          <p:cNvSpPr/>
          <p:nvPr/>
        </p:nvSpPr>
        <p:spPr>
          <a:xfrm>
            <a:off x="2953019" y="2096353"/>
            <a:ext cx="1952368" cy="3411190"/>
          </a:xfrm>
          <a:prstGeom prst="rect">
            <a:avLst/>
          </a:prstGeom>
        </p:spPr>
        <p:txBody>
          <a:bodyPr wrap="square" lIns="0" tIns="0" rIns="0" bIns="0" anchor="t">
            <a:spAutoFit/>
          </a:bodyPr>
          <a:lstStyle/>
          <a:p>
            <a:pPr algn="ctr">
              <a:lnSpc>
                <a:spcPts val="1900"/>
              </a:lnSpc>
            </a:pPr>
            <a:r>
              <a:rPr lang="en-US" sz="1600" b="1" dirty="0">
                <a:solidFill>
                  <a:schemeClr val="bg1"/>
                </a:solidFill>
              </a:rPr>
              <a:t>The analysis construes the time taken by the two databases for joins, insertions and retrievals. They claim to have showed how MySQL performs better for simple queries with smaller datasets while MongoDB works better for efficient complex queries with large data sets.</a:t>
            </a:r>
            <a:endParaRPr lang="en-US" sz="1600" b="1"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180331" y="2096353"/>
            <a:ext cx="1831336" cy="3167534"/>
          </a:xfrm>
          <a:prstGeom prst="rect">
            <a:avLst/>
          </a:prstGeom>
        </p:spPr>
        <p:txBody>
          <a:bodyPr wrap="square" lIns="0" tIns="0" rIns="0" bIns="0" anchor="t">
            <a:spAutoFit/>
          </a:bodyPr>
          <a:lstStyle/>
          <a:p>
            <a:pPr algn="ctr">
              <a:lnSpc>
                <a:spcPts val="1900"/>
              </a:lnSpc>
            </a:pPr>
            <a:r>
              <a:rPr lang="en-US" sz="1600" b="1" dirty="0">
                <a:solidFill>
                  <a:schemeClr val="bg1"/>
                </a:solidFill>
              </a:rPr>
              <a:t>They have performed the analysis for insert and search operations </a:t>
            </a:r>
            <a:r>
              <a:rPr lang="en-US" sz="1600" b="1" dirty="0" err="1">
                <a:solidFill>
                  <a:schemeClr val="bg1"/>
                </a:solidFill>
              </a:rPr>
              <a:t>upto</a:t>
            </a:r>
            <a:r>
              <a:rPr lang="en-US" sz="1600" b="1" dirty="0">
                <a:solidFill>
                  <a:schemeClr val="bg1"/>
                </a:solidFill>
              </a:rPr>
              <a:t> a 25000 records. They claimed that relational databases suffer from horizontal scaling whereas NoSQL performs better than MySQL.</a:t>
            </a:r>
            <a:endParaRPr lang="en-US" sz="1600" b="1"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50035" y="2099809"/>
            <a:ext cx="1752042" cy="2923877"/>
          </a:xfrm>
          <a:prstGeom prst="rect">
            <a:avLst/>
          </a:prstGeom>
        </p:spPr>
        <p:txBody>
          <a:bodyPr wrap="square" lIns="0" tIns="0" rIns="0" bIns="0" anchor="t">
            <a:spAutoFit/>
          </a:bodyPr>
          <a:lstStyle/>
          <a:p>
            <a:pPr algn="ctr">
              <a:lnSpc>
                <a:spcPts val="1900"/>
              </a:lnSpc>
            </a:pPr>
            <a:r>
              <a:rPr lang="en-US" sz="1600" b="1" dirty="0">
                <a:solidFill>
                  <a:schemeClr val="bg1"/>
                </a:solidFill>
              </a:rPr>
              <a:t>They claimed that when the data is large the load balancing becomes difficult in SQL databases whereas MongoDB has an inbuilt load balancer which takes care the load balancing in case of large amount of data.</a:t>
            </a:r>
            <a:endParaRPr lang="en-US" sz="1600" b="1"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474218" y="2096353"/>
            <a:ext cx="1915076" cy="3167534"/>
          </a:xfrm>
          <a:prstGeom prst="rect">
            <a:avLst/>
          </a:prstGeom>
        </p:spPr>
        <p:txBody>
          <a:bodyPr wrap="square" lIns="0" tIns="0" rIns="0" bIns="0" anchor="t">
            <a:spAutoFit/>
          </a:bodyPr>
          <a:lstStyle/>
          <a:p>
            <a:pPr algn="ctr">
              <a:lnSpc>
                <a:spcPts val="1900"/>
              </a:lnSpc>
            </a:pPr>
            <a:r>
              <a:rPr lang="en-US" sz="1600" b="1" dirty="0">
                <a:solidFill>
                  <a:schemeClr val="bg1"/>
                </a:solidFill>
              </a:rPr>
              <a:t>They have performed a comparative study of MySQL with MongoDB and claimed that MongoDB works better. They have compared the insertion, </a:t>
            </a:r>
            <a:r>
              <a:rPr lang="en-US" sz="1600" b="1" dirty="0" err="1">
                <a:solidFill>
                  <a:schemeClr val="bg1"/>
                </a:solidFill>
              </a:rPr>
              <a:t>updation</a:t>
            </a:r>
            <a:r>
              <a:rPr lang="en-US" sz="1600" b="1" dirty="0">
                <a:solidFill>
                  <a:schemeClr val="bg1"/>
                </a:solidFill>
              </a:rPr>
              <a:t> and querying operations in both MySQL and MongoDB.</a:t>
            </a:r>
            <a:endParaRPr lang="en-US" sz="1600" b="1" dirty="0">
              <a:solidFill>
                <a:schemeClr val="bg1"/>
              </a:solidFill>
              <a:cs typeface="Segoe UI" panose="020B0502040204020203" pitchFamily="34" charset="0"/>
            </a:endParaRPr>
          </a:p>
        </p:txBody>
      </p:sp>
      <p:sp>
        <p:nvSpPr>
          <p:cNvPr id="3" name="Date Placeholder 2">
            <a:extLst>
              <a:ext uri="{FF2B5EF4-FFF2-40B4-BE49-F238E27FC236}">
                <a16:creationId xmlns:a16="http://schemas.microsoft.com/office/drawing/2014/main" id="{75500684-7329-472E-9DE1-48B23898D2D9}"/>
              </a:ext>
            </a:extLst>
          </p:cNvPr>
          <p:cNvSpPr>
            <a:spLocks noGrp="1"/>
          </p:cNvSpPr>
          <p:nvPr>
            <p:ph type="dt" sz="half" idx="10"/>
          </p:nvPr>
        </p:nvSpPr>
        <p:spPr/>
        <p:txBody>
          <a:bodyPr/>
          <a:lstStyle/>
          <a:p>
            <a:fld id="{C8564D5B-AC4D-40F4-A98C-8DBB0FCDCA48}" type="datetime2">
              <a:rPr lang="en-US" smtClean="0"/>
              <a:t>Saturday, May 1, 2021</a:t>
            </a:fld>
            <a:endParaRPr lang="en-US" dirty="0"/>
          </a:p>
        </p:txBody>
      </p:sp>
      <p:sp>
        <p:nvSpPr>
          <p:cNvPr id="5" name="Footer Placeholder 4">
            <a:extLst>
              <a:ext uri="{FF2B5EF4-FFF2-40B4-BE49-F238E27FC236}">
                <a16:creationId xmlns:a16="http://schemas.microsoft.com/office/drawing/2014/main" id="{7E1BF5F9-2AF4-4A36-807F-9D378FD66158}"/>
              </a:ext>
            </a:extLst>
          </p:cNvPr>
          <p:cNvSpPr>
            <a:spLocks noGrp="1"/>
          </p:cNvSpPr>
          <p:nvPr>
            <p:ph type="ftr" sz="quarter" idx="11"/>
          </p:nvPr>
        </p:nvSpPr>
        <p:spPr>
          <a:xfrm>
            <a:off x="8071577" y="6356350"/>
            <a:ext cx="4114800" cy="365125"/>
          </a:xfrm>
        </p:spPr>
        <p:txBody>
          <a:bodyPr/>
          <a:lstStyle/>
          <a:p>
            <a:r>
              <a:rPr lang="en-US" dirty="0"/>
              <a:t>A4 - Bhumi Panchal_2021006</a:t>
            </a:r>
          </a:p>
        </p:txBody>
      </p:sp>
      <p:sp>
        <p:nvSpPr>
          <p:cNvPr id="4" name="TextBox 3">
            <a:extLst>
              <a:ext uri="{FF2B5EF4-FFF2-40B4-BE49-F238E27FC236}">
                <a16:creationId xmlns:a16="http://schemas.microsoft.com/office/drawing/2014/main" id="{62C282C2-D466-4B35-AA43-476CA0E093CE}"/>
              </a:ext>
            </a:extLst>
          </p:cNvPr>
          <p:cNvSpPr txBox="1"/>
          <p:nvPr/>
        </p:nvSpPr>
        <p:spPr>
          <a:xfrm>
            <a:off x="957044" y="2587703"/>
            <a:ext cx="1771650" cy="2215991"/>
          </a:xfrm>
          <a:prstGeom prst="rect">
            <a:avLst/>
          </a:prstGeom>
          <a:noFill/>
        </p:spPr>
        <p:txBody>
          <a:bodyPr wrap="square" rtlCol="0">
            <a:spAutoFit/>
          </a:bodyPr>
          <a:lstStyle/>
          <a:p>
            <a:r>
              <a:rPr lang="en-US" sz="2400" b="1" dirty="0">
                <a:solidFill>
                  <a:schemeClr val="bg1"/>
                </a:solidFill>
              </a:rPr>
              <a:t>Literature survey performed prior to the analysis.</a:t>
            </a:r>
            <a:endParaRPr lang="en-US" sz="2400" b="1" dirty="0">
              <a:solidFill>
                <a:schemeClr val="bg1"/>
              </a:solidFill>
              <a:cs typeface="Segoe UI" panose="020B0502040204020203" pitchFamily="34" charset="0"/>
            </a:endParaRPr>
          </a:p>
          <a:p>
            <a:endParaRPr lang="en-IN" dirty="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90500" y="32316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 &amp;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2" name="Date Placeholder 1">
            <a:extLst>
              <a:ext uri="{FF2B5EF4-FFF2-40B4-BE49-F238E27FC236}">
                <a16:creationId xmlns:a16="http://schemas.microsoft.com/office/drawing/2014/main" id="{FD4DACE9-3A79-43DE-9C4E-5017AF43B0FD}"/>
              </a:ext>
            </a:extLst>
          </p:cNvPr>
          <p:cNvSpPr>
            <a:spLocks noGrp="1"/>
          </p:cNvSpPr>
          <p:nvPr>
            <p:ph type="dt" sz="half" idx="10"/>
          </p:nvPr>
        </p:nvSpPr>
        <p:spPr/>
        <p:txBody>
          <a:bodyPr/>
          <a:lstStyle/>
          <a:p>
            <a:fld id="{2465559F-BED2-4CF5-B420-DDA763A85331}" type="datetime2">
              <a:rPr lang="en-US" smtClean="0"/>
              <a:t>Saturday, May 1, 2021</a:t>
            </a:fld>
            <a:endParaRPr lang="en-US" dirty="0"/>
          </a:p>
        </p:txBody>
      </p:sp>
      <p:sp>
        <p:nvSpPr>
          <p:cNvPr id="4" name="Footer Placeholder 3">
            <a:extLst>
              <a:ext uri="{FF2B5EF4-FFF2-40B4-BE49-F238E27FC236}">
                <a16:creationId xmlns:a16="http://schemas.microsoft.com/office/drawing/2014/main" id="{3B8432C3-D63D-433D-96DD-9A6820821AB1}"/>
              </a:ext>
            </a:extLst>
          </p:cNvPr>
          <p:cNvSpPr>
            <a:spLocks noGrp="1"/>
          </p:cNvSpPr>
          <p:nvPr>
            <p:ph type="ftr" sz="quarter" idx="11"/>
          </p:nvPr>
        </p:nvSpPr>
        <p:spPr>
          <a:xfrm>
            <a:off x="8077200" y="6356350"/>
            <a:ext cx="4114800" cy="365125"/>
          </a:xfrm>
        </p:spPr>
        <p:txBody>
          <a:bodyPr/>
          <a:lstStyle/>
          <a:p>
            <a:r>
              <a:rPr lang="en-US" dirty="0"/>
              <a:t>A4 - Bhumi Panchal_2021006</a:t>
            </a:r>
          </a:p>
        </p:txBody>
      </p:sp>
      <p:sp>
        <p:nvSpPr>
          <p:cNvPr id="39" name="TextBox 38">
            <a:extLst>
              <a:ext uri="{FF2B5EF4-FFF2-40B4-BE49-F238E27FC236}">
                <a16:creationId xmlns:a16="http://schemas.microsoft.com/office/drawing/2014/main" id="{3FA370E6-2327-4E46-B9EF-7B8F39D7AB24}"/>
              </a:ext>
            </a:extLst>
          </p:cNvPr>
          <p:cNvSpPr txBox="1"/>
          <p:nvPr/>
        </p:nvSpPr>
        <p:spPr>
          <a:xfrm>
            <a:off x="621725" y="4445540"/>
            <a:ext cx="10948549" cy="1477328"/>
          </a:xfrm>
          <a:prstGeom prst="rect">
            <a:avLst/>
          </a:prstGeom>
          <a:noFill/>
        </p:spPr>
        <p:txBody>
          <a:bodyPr wrap="square">
            <a:spAutoFit/>
          </a:bodyPr>
          <a:lstStyle/>
          <a:p>
            <a:pPr marL="285750" indent="-285750">
              <a:buFont typeface="Wingdings" panose="05000000000000000000" pitchFamily="2" charset="2"/>
              <a:buChar char="Ø"/>
            </a:pPr>
            <a:r>
              <a:rPr lang="en-US" dirty="0"/>
              <a:t>The main objective here is to compare and analyze which database performs better for the identified operations.</a:t>
            </a:r>
          </a:p>
          <a:p>
            <a:pPr marL="285750" indent="-285750">
              <a:buFont typeface="Wingdings" panose="05000000000000000000" pitchFamily="2" charset="2"/>
              <a:buChar char="Ø"/>
            </a:pPr>
            <a:r>
              <a:rPr lang="en-US" dirty="0"/>
              <a:t>For each operation performed in relational and nonrelational databases hypothesis testing was performed. Procedure adopted to perform the hypothesis testing is ANOVA for all the operations. </a:t>
            </a:r>
            <a:endParaRPr lang="en-IN" dirty="0"/>
          </a:p>
          <a:p>
            <a:pPr algn="ctr"/>
            <a:endParaRPr lang="en-IN" dirty="0"/>
          </a:p>
        </p:txBody>
      </p:sp>
      <p:pic>
        <p:nvPicPr>
          <p:cNvPr id="16" name="Picture 15">
            <a:extLst>
              <a:ext uri="{FF2B5EF4-FFF2-40B4-BE49-F238E27FC236}">
                <a16:creationId xmlns:a16="http://schemas.microsoft.com/office/drawing/2014/main" id="{8DF44E59-C9A9-4DC0-AB21-75F8EAF9AE29}"/>
              </a:ext>
            </a:extLst>
          </p:cNvPr>
          <p:cNvPicPr>
            <a:picLocks noChangeAspect="1"/>
          </p:cNvPicPr>
          <p:nvPr/>
        </p:nvPicPr>
        <p:blipFill>
          <a:blip r:embed="rId3"/>
          <a:stretch>
            <a:fillRect/>
          </a:stretch>
        </p:blipFill>
        <p:spPr>
          <a:xfrm>
            <a:off x="2933700" y="1096205"/>
            <a:ext cx="6324600" cy="3124200"/>
          </a:xfrm>
          <a:prstGeom prst="rect">
            <a:avLst/>
          </a:prstGeom>
        </p:spPr>
      </p:pic>
    </p:spTree>
    <p:extLst>
      <p:ext uri="{BB962C8B-B14F-4D97-AF65-F5344CB8AC3E}">
        <p14:creationId xmlns:p14="http://schemas.microsoft.com/office/powerpoint/2010/main" val="84376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2128</TotalTime>
  <Words>1671</Words>
  <Application>Microsoft Office PowerPoint</Application>
  <PresentationFormat>Widescreen</PresentationFormat>
  <Paragraphs>235</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Segoe UI Light</vt:lpstr>
      <vt:lpstr>urw-din</vt:lpstr>
      <vt:lpstr>Wingdings</vt:lpstr>
      <vt:lpstr>Office Theme</vt:lpstr>
      <vt:lpstr>Performance Analysis of Queries in RDBMS vs NoSQL</vt:lpstr>
      <vt:lpstr>PowerPoint Presentation</vt:lpstr>
      <vt:lpstr>Project analysis slide 2</vt:lpstr>
      <vt:lpstr>PowerPoint Presentation</vt:lpstr>
      <vt:lpstr>PowerPoint Presentation</vt:lpstr>
      <vt:lpstr>PowerPoint Presentation</vt:lpstr>
      <vt:lpstr>PowerPoint Presentation</vt:lpstr>
      <vt:lpstr>Project analysis slide 3</vt:lpstr>
      <vt:lpstr>Project analysis slide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Queries in RDBMS vs NoSQL</dc:title>
  <dc:creator>Bhumi Panchal</dc:creator>
  <cp:lastModifiedBy>Bhumi Panchal</cp:lastModifiedBy>
  <cp:revision>64</cp:revision>
  <dcterms:created xsi:type="dcterms:W3CDTF">2021-03-25T06:51:22Z</dcterms:created>
  <dcterms:modified xsi:type="dcterms:W3CDTF">2021-05-01T09:14:04Z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