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8"/>
  </p:notesMasterIdLst>
  <p:handoutMasterIdLst>
    <p:handoutMasterId r:id="rId249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94" r:id="rId13"/>
    <p:sldId id="299" r:id="rId14"/>
    <p:sldId id="300" r:id="rId15"/>
    <p:sldId id="301" r:id="rId16"/>
    <p:sldId id="302" r:id="rId17"/>
    <p:sldId id="303" r:id="rId18"/>
    <p:sldId id="304" r:id="rId19"/>
    <p:sldId id="306" r:id="rId20"/>
    <p:sldId id="308" r:id="rId21"/>
    <p:sldId id="309" r:id="rId22"/>
    <p:sldId id="310" r:id="rId23"/>
    <p:sldId id="311" r:id="rId24"/>
    <p:sldId id="313" r:id="rId25"/>
    <p:sldId id="314" r:id="rId26"/>
    <p:sldId id="315" r:id="rId27"/>
    <p:sldId id="316" r:id="rId28"/>
    <p:sldId id="319" r:id="rId29"/>
    <p:sldId id="320" r:id="rId30"/>
    <p:sldId id="321" r:id="rId31"/>
    <p:sldId id="322" r:id="rId32"/>
    <p:sldId id="551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8" r:id="rId68"/>
    <p:sldId id="359" r:id="rId69"/>
    <p:sldId id="360" r:id="rId70"/>
    <p:sldId id="364" r:id="rId71"/>
    <p:sldId id="365" r:id="rId72"/>
    <p:sldId id="552" r:id="rId73"/>
    <p:sldId id="553" r:id="rId74"/>
    <p:sldId id="554" r:id="rId75"/>
    <p:sldId id="555" r:id="rId76"/>
    <p:sldId id="557" r:id="rId77"/>
    <p:sldId id="558" r:id="rId78"/>
    <p:sldId id="559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377" r:id="rId90"/>
    <p:sldId id="379" r:id="rId91"/>
    <p:sldId id="380" r:id="rId92"/>
    <p:sldId id="381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90" r:id="rId101"/>
    <p:sldId id="391" r:id="rId102"/>
    <p:sldId id="392" r:id="rId103"/>
    <p:sldId id="393" r:id="rId104"/>
    <p:sldId id="394" r:id="rId105"/>
    <p:sldId id="395" r:id="rId106"/>
    <p:sldId id="396" r:id="rId107"/>
    <p:sldId id="397" r:id="rId108"/>
    <p:sldId id="398" r:id="rId109"/>
    <p:sldId id="399" r:id="rId110"/>
    <p:sldId id="400" r:id="rId111"/>
    <p:sldId id="401" r:id="rId112"/>
    <p:sldId id="402" r:id="rId113"/>
    <p:sldId id="403" r:id="rId114"/>
    <p:sldId id="404" r:id="rId115"/>
    <p:sldId id="405" r:id="rId116"/>
    <p:sldId id="406" r:id="rId117"/>
    <p:sldId id="407" r:id="rId118"/>
    <p:sldId id="408" r:id="rId119"/>
    <p:sldId id="409" r:id="rId120"/>
    <p:sldId id="410" r:id="rId121"/>
    <p:sldId id="411" r:id="rId122"/>
    <p:sldId id="412" r:id="rId123"/>
    <p:sldId id="413" r:id="rId124"/>
    <p:sldId id="414" r:id="rId125"/>
    <p:sldId id="415" r:id="rId126"/>
    <p:sldId id="416" r:id="rId127"/>
    <p:sldId id="417" r:id="rId128"/>
    <p:sldId id="419" r:id="rId129"/>
    <p:sldId id="420" r:id="rId130"/>
    <p:sldId id="421" r:id="rId131"/>
    <p:sldId id="422" r:id="rId132"/>
    <p:sldId id="423" r:id="rId133"/>
    <p:sldId id="561" r:id="rId134"/>
    <p:sldId id="562" r:id="rId135"/>
    <p:sldId id="424" r:id="rId136"/>
    <p:sldId id="425" r:id="rId137"/>
    <p:sldId id="426" r:id="rId138"/>
    <p:sldId id="427" r:id="rId139"/>
    <p:sldId id="431" r:id="rId140"/>
    <p:sldId id="434" r:id="rId141"/>
    <p:sldId id="435" r:id="rId142"/>
    <p:sldId id="436" r:id="rId143"/>
    <p:sldId id="437" r:id="rId144"/>
    <p:sldId id="438" r:id="rId145"/>
    <p:sldId id="439" r:id="rId146"/>
    <p:sldId id="440" r:id="rId147"/>
    <p:sldId id="441" r:id="rId148"/>
    <p:sldId id="442" r:id="rId149"/>
    <p:sldId id="443" r:id="rId150"/>
    <p:sldId id="444" r:id="rId151"/>
    <p:sldId id="445" r:id="rId152"/>
    <p:sldId id="446" r:id="rId153"/>
    <p:sldId id="447" r:id="rId154"/>
    <p:sldId id="448" r:id="rId155"/>
    <p:sldId id="449" r:id="rId156"/>
    <p:sldId id="450" r:id="rId157"/>
    <p:sldId id="451" r:id="rId158"/>
    <p:sldId id="452" r:id="rId159"/>
    <p:sldId id="453" r:id="rId160"/>
    <p:sldId id="454" r:id="rId161"/>
    <p:sldId id="463" r:id="rId162"/>
    <p:sldId id="464" r:id="rId163"/>
    <p:sldId id="465" r:id="rId164"/>
    <p:sldId id="466" r:id="rId165"/>
    <p:sldId id="560" r:id="rId166"/>
    <p:sldId id="467" r:id="rId167"/>
    <p:sldId id="468" r:id="rId168"/>
    <p:sldId id="470" r:id="rId169"/>
    <p:sldId id="471" r:id="rId170"/>
    <p:sldId id="472" r:id="rId171"/>
    <p:sldId id="473" r:id="rId172"/>
    <p:sldId id="474" r:id="rId173"/>
    <p:sldId id="476" r:id="rId174"/>
    <p:sldId id="477" r:id="rId175"/>
    <p:sldId id="478" r:id="rId176"/>
    <p:sldId id="479" r:id="rId177"/>
    <p:sldId id="480" r:id="rId178"/>
    <p:sldId id="481" r:id="rId179"/>
    <p:sldId id="482" r:id="rId180"/>
    <p:sldId id="483" r:id="rId181"/>
    <p:sldId id="484" r:id="rId182"/>
    <p:sldId id="485" r:id="rId183"/>
    <p:sldId id="486" r:id="rId184"/>
    <p:sldId id="487" r:id="rId185"/>
    <p:sldId id="488" r:id="rId186"/>
    <p:sldId id="489" r:id="rId187"/>
    <p:sldId id="490" r:id="rId188"/>
    <p:sldId id="491" r:id="rId189"/>
    <p:sldId id="492" r:id="rId190"/>
    <p:sldId id="493" r:id="rId191"/>
    <p:sldId id="494" r:id="rId192"/>
    <p:sldId id="495" r:id="rId193"/>
    <p:sldId id="496" r:id="rId194"/>
    <p:sldId id="497" r:id="rId195"/>
    <p:sldId id="498" r:id="rId196"/>
    <p:sldId id="499" r:id="rId197"/>
    <p:sldId id="500" r:id="rId198"/>
    <p:sldId id="501" r:id="rId199"/>
    <p:sldId id="502" r:id="rId200"/>
    <p:sldId id="503" r:id="rId201"/>
    <p:sldId id="504" r:id="rId202"/>
    <p:sldId id="505" r:id="rId203"/>
    <p:sldId id="506" r:id="rId204"/>
    <p:sldId id="507" r:id="rId205"/>
    <p:sldId id="508" r:id="rId206"/>
    <p:sldId id="509" r:id="rId207"/>
    <p:sldId id="510" r:id="rId208"/>
    <p:sldId id="511" r:id="rId209"/>
    <p:sldId id="512" r:id="rId210"/>
    <p:sldId id="513" r:id="rId211"/>
    <p:sldId id="515" r:id="rId212"/>
    <p:sldId id="516" r:id="rId213"/>
    <p:sldId id="517" r:id="rId214"/>
    <p:sldId id="518" r:id="rId215"/>
    <p:sldId id="519" r:id="rId216"/>
    <p:sldId id="520" r:id="rId217"/>
    <p:sldId id="521" r:id="rId218"/>
    <p:sldId id="522" r:id="rId219"/>
    <p:sldId id="523" r:id="rId220"/>
    <p:sldId id="524" r:id="rId221"/>
    <p:sldId id="525" r:id="rId222"/>
    <p:sldId id="526" r:id="rId223"/>
    <p:sldId id="527" r:id="rId224"/>
    <p:sldId id="528" r:id="rId225"/>
    <p:sldId id="529" r:id="rId226"/>
    <p:sldId id="530" r:id="rId227"/>
    <p:sldId id="531" r:id="rId228"/>
    <p:sldId id="532" r:id="rId229"/>
    <p:sldId id="533" r:id="rId230"/>
    <p:sldId id="534" r:id="rId231"/>
    <p:sldId id="535" r:id="rId232"/>
    <p:sldId id="536" r:id="rId233"/>
    <p:sldId id="537" r:id="rId234"/>
    <p:sldId id="538" r:id="rId235"/>
    <p:sldId id="539" r:id="rId236"/>
    <p:sldId id="540" r:id="rId237"/>
    <p:sldId id="541" r:id="rId238"/>
    <p:sldId id="542" r:id="rId239"/>
    <p:sldId id="543" r:id="rId240"/>
    <p:sldId id="544" r:id="rId241"/>
    <p:sldId id="545" r:id="rId242"/>
    <p:sldId id="546" r:id="rId243"/>
    <p:sldId id="547" r:id="rId244"/>
    <p:sldId id="548" r:id="rId245"/>
    <p:sldId id="549" r:id="rId246"/>
    <p:sldId id="550" r:id="rId24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Thin"/>
        <a:ea typeface="Helvetica Neue Thin"/>
        <a:cs typeface="Helvetica Neue Thin"/>
        <a:sym typeface="Helvetica Neue Thin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Thin"/>
        <a:ea typeface="Helvetica Neue Thin"/>
        <a:cs typeface="Helvetica Neue Thin"/>
        <a:sym typeface="Helvetica Neue Thin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Thin"/>
        <a:ea typeface="Helvetica Neue Thin"/>
        <a:cs typeface="Helvetica Neue Thin"/>
        <a:sym typeface="Helvetica Neue Thin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Thin"/>
        <a:ea typeface="Helvetica Neue Thin"/>
        <a:cs typeface="Helvetica Neue Thin"/>
        <a:sym typeface="Helvetica Neue Thin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Thin"/>
        <a:ea typeface="Helvetica Neue Thin"/>
        <a:cs typeface="Helvetica Neue Thin"/>
        <a:sym typeface="Helvetica Neue Thin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Thin"/>
        <a:ea typeface="Helvetica Neue Thin"/>
        <a:cs typeface="Helvetica Neue Thin"/>
        <a:sym typeface="Helvetica Neue Thin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Thin"/>
        <a:ea typeface="Helvetica Neue Thin"/>
        <a:cs typeface="Helvetica Neue Thin"/>
        <a:sym typeface="Helvetica Neue Thin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Thin"/>
        <a:ea typeface="Helvetica Neue Thin"/>
        <a:cs typeface="Helvetica Neue Thin"/>
        <a:sym typeface="Helvetica Neue Thin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Thin"/>
        <a:ea typeface="Helvetica Neue Thin"/>
        <a:cs typeface="Helvetica Neue Thin"/>
        <a:sym typeface="Helvetica Neue Thi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va Delic" initials="I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D7EA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gradFill>
            <a:gsLst>
              <a:gs pos="0">
                <a:srgbClr val="61A9CC"/>
              </a:gs>
              <a:gs pos="100000">
                <a:srgbClr val="96D8EB"/>
              </a:gs>
            </a:gsLst>
            <a:lin ang="5400000"/>
          </a:gradFill>
        </a:fill>
      </a:tcStyle>
    </a:firstRow>
  </a:tblStyle>
  <a:tblStyle styleId="{8F44A2F1-9E1F-4B54-A3A2-5F16C0AD49E2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gradFill>
            <a:gsLst>
              <a:gs pos="0">
                <a:srgbClr val="61A9CC"/>
              </a:gs>
              <a:gs pos="100000">
                <a:srgbClr val="96D8EB"/>
              </a:gs>
            </a:gsLst>
            <a:lin ang="5400000"/>
          </a:gradFill>
        </a:fill>
      </a:tcStyle>
    </a:firstRow>
  </a:tblStyle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04"/>
    <p:restoredTop sz="94645"/>
  </p:normalViewPr>
  <p:slideViewPr>
    <p:cSldViewPr snapToGrid="0" snapToObjects="1">
      <p:cViewPr varScale="1">
        <p:scale>
          <a:sx n="71" d="100"/>
          <a:sy n="71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notesMaster" Target="notesMasters/notesMaster1.xml"/><Relationship Id="rId249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50" Type="http://schemas.openxmlformats.org/officeDocument/2006/relationships/commentAuthors" Target="commentAuthors.xml"/><Relationship Id="rId251" Type="http://schemas.openxmlformats.org/officeDocument/2006/relationships/presProps" Target="presProps.xml"/><Relationship Id="rId252" Type="http://schemas.openxmlformats.org/officeDocument/2006/relationships/viewProps" Target="viewProps.xml"/><Relationship Id="rId253" Type="http://schemas.openxmlformats.org/officeDocument/2006/relationships/theme" Target="theme/theme1.xml"/><Relationship Id="rId254" Type="http://schemas.openxmlformats.org/officeDocument/2006/relationships/tableStyles" Target="tableStyles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E1BB8-B0DC-474C-9398-194EA8B030D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4EE06-657E-3946-8132-EB2D9C6B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1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3784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r>
              <a:rPr lang="en-US" baseline="0" dirty="0" smtClean="0"/>
              <a:t> on a11y and 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6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1" name="Shape 5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Bindings, *ngIf, difference between visibility and removal of elements, *ngFor, *ngSwitch</a:t>
            </a:r>
          </a:p>
        </p:txBody>
      </p:sp>
    </p:spTree>
    <p:extLst>
      <p:ext uri="{BB962C8B-B14F-4D97-AF65-F5344CB8AC3E}">
        <p14:creationId xmlns:p14="http://schemas.microsoft.com/office/powerpoint/2010/main" val="1818977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1" name="Shape 9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Walk through custom hoverHighlight attribute directive and unless structural directive</a:t>
            </a:r>
          </a:p>
        </p:txBody>
      </p:sp>
    </p:spTree>
    <p:extLst>
      <p:ext uri="{BB962C8B-B14F-4D97-AF65-F5344CB8AC3E}">
        <p14:creationId xmlns:p14="http://schemas.microsoft.com/office/powerpoint/2010/main" val="1928830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2" name="Shape 5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Built in pipe, built in pipe with argument, custom pipe</a:t>
            </a:r>
          </a:p>
        </p:txBody>
      </p:sp>
    </p:spTree>
    <p:extLst>
      <p:ext uri="{BB962C8B-B14F-4D97-AF65-F5344CB8AC3E}">
        <p14:creationId xmlns:p14="http://schemas.microsoft.com/office/powerpoint/2010/main" val="2132488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Walk through an unconsumed service file</a:t>
            </a:r>
          </a:p>
        </p:txBody>
      </p:sp>
    </p:spTree>
    <p:extLst>
      <p:ext uri="{BB962C8B-B14F-4D97-AF65-F5344CB8AC3E}">
        <p14:creationId xmlns:p14="http://schemas.microsoft.com/office/powerpoint/2010/main" val="1386710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2" name="Shape 6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Just shows setup of DI hooks with a service. Data consumption with ngOnInit will be done in the next section. Service is injected into multiple levels of the component tree</a:t>
            </a:r>
          </a:p>
        </p:txBody>
      </p:sp>
    </p:spTree>
    <p:extLst>
      <p:ext uri="{BB962C8B-B14F-4D97-AF65-F5344CB8AC3E}">
        <p14:creationId xmlns:p14="http://schemas.microsoft.com/office/powerpoint/2010/main" val="1950231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2" name="Shape 6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ngOnInit to load list data. Use lifecycle reporter component and buttons to show when events are fired (constructor, OnInit, DoCheck (use empty click button), OnChanges (use increment button), OnDestroy</a:t>
            </a:r>
          </a:p>
        </p:txBody>
      </p:sp>
    </p:spTree>
    <p:extLst>
      <p:ext uri="{BB962C8B-B14F-4D97-AF65-F5344CB8AC3E}">
        <p14:creationId xmlns:p14="http://schemas.microsoft.com/office/powerpoint/2010/main" val="492941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0" name="Shape 7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change detection differences between default and OnPush. Highlight mutable vs immutable data workflows</a:t>
            </a:r>
          </a:p>
        </p:txBody>
      </p:sp>
    </p:spTree>
    <p:extLst>
      <p:ext uri="{BB962C8B-B14F-4D97-AF65-F5344CB8AC3E}">
        <p14:creationId xmlns:p14="http://schemas.microsoft.com/office/powerpoint/2010/main" val="202280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0" name="Shape 7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Highlight ngSubmit, novalidate, template variables, validation setup, that disabling the submit button will prevent ngSubmit from firing with the enter key</a:t>
            </a:r>
          </a:p>
        </p:txBody>
      </p:sp>
    </p:spTree>
    <p:extLst>
      <p:ext uri="{BB962C8B-B14F-4D97-AF65-F5344CB8AC3E}">
        <p14:creationId xmlns:p14="http://schemas.microsoft.com/office/powerpoint/2010/main" val="925555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5" name="Shape 8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 service conversion to promises. Show both new Promise and Promise.resolve(). Show promise consumption in PeopleListComponent</a:t>
            </a:r>
          </a:p>
        </p:txBody>
      </p:sp>
    </p:spTree>
    <p:extLst>
      <p:ext uri="{BB962C8B-B14F-4D97-AF65-F5344CB8AC3E}">
        <p14:creationId xmlns:p14="http://schemas.microsoft.com/office/powerpoint/2010/main" val="158654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1" name="Shape 8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Conversion of people array in service to observable. Show subscription and unsubscribe in PeopleListComponent</a:t>
            </a:r>
          </a:p>
        </p:txBody>
      </p:sp>
    </p:spTree>
    <p:extLst>
      <p:ext uri="{BB962C8B-B14F-4D97-AF65-F5344CB8AC3E}">
        <p14:creationId xmlns:p14="http://schemas.microsoft.com/office/powerpoint/2010/main" val="189127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eventing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87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6" name="Shape 8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Providers setup and default request options in main.ts, CRUD commands in PeopleService, PeopleListComponent converted to async pipe</a:t>
            </a:r>
          </a:p>
        </p:txBody>
      </p:sp>
    </p:spTree>
    <p:extLst>
      <p:ext uri="{BB962C8B-B14F-4D97-AF65-F5344CB8AC3E}">
        <p14:creationId xmlns:p14="http://schemas.microsoft.com/office/powerpoint/2010/main" val="1733162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4" name="Shape 9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Walk through app routes file and routeProviders setup. Demo AppComponent as routing component. Demo child routes for People feature. Walk through PeopleComponent as routing component and provider for PeopleService</a:t>
            </a:r>
          </a:p>
        </p:txBody>
      </p:sp>
    </p:spTree>
    <p:extLst>
      <p:ext uri="{BB962C8B-B14F-4D97-AF65-F5344CB8AC3E}">
        <p14:creationId xmlns:p14="http://schemas.microsoft.com/office/powerpoint/2010/main" val="2068418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2" name="Shape 10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Show inclusion of global styles in main.ts (Webpack specific workflow). Show h3 style encapsulation. Show native emulation mode. Show no emulation mode and global style overrides</a:t>
            </a:r>
          </a:p>
        </p:txBody>
      </p:sp>
    </p:spTree>
    <p:extLst>
      <p:ext uri="{BB962C8B-B14F-4D97-AF65-F5344CB8AC3E}">
        <p14:creationId xmlns:p14="http://schemas.microsoft.com/office/powerpoint/2010/main" val="349021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2" name="Shape 10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Walkthrough of component animations on app component</a:t>
            </a:r>
          </a:p>
        </p:txBody>
      </p:sp>
    </p:spTree>
    <p:extLst>
      <p:ext uri="{BB962C8B-B14F-4D97-AF65-F5344CB8AC3E}">
        <p14:creationId xmlns:p14="http://schemas.microsoft.com/office/powerpoint/2010/main" val="1234191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1" name="Shape 11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Unit tests for people service, component class and fixture tests for app component, basic e2e test</a:t>
            </a:r>
          </a:p>
        </p:txBody>
      </p:sp>
    </p:spTree>
    <p:extLst>
      <p:ext uri="{BB962C8B-B14F-4D97-AF65-F5344CB8AC3E}">
        <p14:creationId xmlns:p14="http://schemas.microsoft.com/office/powerpoint/2010/main" val="509338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6" name="Shape 11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change detection differences when running code inside and outside the ngZone</a:t>
            </a:r>
          </a:p>
        </p:txBody>
      </p:sp>
    </p:spTree>
    <p:extLst>
      <p:ext uri="{BB962C8B-B14F-4D97-AF65-F5344CB8AC3E}">
        <p14:creationId xmlns:p14="http://schemas.microsoft.com/office/powerpoint/2010/main" val="58438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data binding</a:t>
            </a:r>
            <a:r>
              <a:rPr lang="en-US" baseline="0" dirty="0" smtClean="0"/>
              <a:t>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7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directive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</a:t>
            </a:r>
            <a:r>
              <a:rPr lang="en-US" baseline="0" dirty="0" smtClean="0"/>
              <a:t> sure to talk about conflicting installs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</a:t>
            </a:r>
            <a:r>
              <a:rPr lang="en-US" baseline="0" dirty="0" smtClean="0"/>
              <a:t> what </a:t>
            </a:r>
            <a:r>
              <a:rPr lang="en-US" baseline="0" dirty="0" err="1" smtClean="0"/>
              <a:t>NightwatchJS</a:t>
            </a:r>
            <a:r>
              <a:rPr lang="en-US" baseline="0" dirty="0" smtClean="0"/>
              <a:t>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7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7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5" name="Shape 4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Walk through the Hello World process. Component -&gt; Bootstrap -&gt; index.html</a:t>
            </a:r>
          </a:p>
        </p:txBody>
      </p:sp>
    </p:spTree>
    <p:extLst>
      <p:ext uri="{BB962C8B-B14F-4D97-AF65-F5344CB8AC3E}">
        <p14:creationId xmlns:p14="http://schemas.microsoft.com/office/powerpoint/2010/main" val="31359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6" name="Shape 4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Nested and projected content, property scope with projected content, Inputs, Outputs, externally triggering a ViewChild component method</a:t>
            </a:r>
          </a:p>
        </p:txBody>
      </p:sp>
    </p:spTree>
    <p:extLst>
      <p:ext uri="{BB962C8B-B14F-4D97-AF65-F5344CB8AC3E}">
        <p14:creationId xmlns:p14="http://schemas.microsoft.com/office/powerpoint/2010/main" val="68427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3116904" y="3184437"/>
            <a:ext cx="10492086" cy="46482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3603216" y="8205675"/>
            <a:ext cx="9519465" cy="1587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back-design-transparent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5183" y="-21329"/>
            <a:ext cx="24694366" cy="13758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dev6 logo_colour.png"/>
          <p:cNvPicPr>
            <a:picLocks noChangeAspect="1"/>
          </p:cNvPicPr>
          <p:nvPr/>
        </p:nvPicPr>
        <p:blipFill>
          <a:blip r:embed="rId3">
            <a:extLst/>
          </a:blip>
          <a:srcRect l="20804" t="30959" r="27319" b="30854"/>
          <a:stretch>
            <a:fillRect/>
          </a:stretch>
        </p:blipFill>
        <p:spPr>
          <a:xfrm>
            <a:off x="3299878" y="4635863"/>
            <a:ext cx="9195144" cy="3031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318" extrusionOk="0">
                <a:moveTo>
                  <a:pt x="17390" y="0"/>
                </a:moveTo>
                <a:lnTo>
                  <a:pt x="17192" y="1080"/>
                </a:lnTo>
                <a:cubicBezTo>
                  <a:pt x="16778" y="3334"/>
                  <a:pt x="15714" y="9863"/>
                  <a:pt x="15607" y="10806"/>
                </a:cubicBezTo>
                <a:cubicBezTo>
                  <a:pt x="15032" y="15858"/>
                  <a:pt x="16082" y="20649"/>
                  <a:pt x="17895" y="21246"/>
                </a:cubicBezTo>
                <a:cubicBezTo>
                  <a:pt x="18972" y="21600"/>
                  <a:pt x="19980" y="20647"/>
                  <a:pt x="20640" y="18650"/>
                </a:cubicBezTo>
                <a:cubicBezTo>
                  <a:pt x="21363" y="16464"/>
                  <a:pt x="21600" y="12418"/>
                  <a:pt x="21168" y="9628"/>
                </a:cubicBezTo>
                <a:cubicBezTo>
                  <a:pt x="20869" y="7697"/>
                  <a:pt x="20441" y="6571"/>
                  <a:pt x="19785" y="5983"/>
                </a:cubicBezTo>
                <a:cubicBezTo>
                  <a:pt x="19438" y="5672"/>
                  <a:pt x="18669" y="5611"/>
                  <a:pt x="18437" y="5877"/>
                </a:cubicBezTo>
                <a:cubicBezTo>
                  <a:pt x="18179" y="6174"/>
                  <a:pt x="18177" y="5908"/>
                  <a:pt x="18432" y="4792"/>
                </a:cubicBezTo>
                <a:cubicBezTo>
                  <a:pt x="18566" y="4200"/>
                  <a:pt x="18822" y="2881"/>
                  <a:pt x="18999" y="1859"/>
                </a:cubicBezTo>
                <a:lnTo>
                  <a:pt x="19321" y="0"/>
                </a:lnTo>
                <a:lnTo>
                  <a:pt x="18356" y="0"/>
                </a:lnTo>
                <a:lnTo>
                  <a:pt x="17390" y="0"/>
                </a:lnTo>
                <a:close/>
                <a:moveTo>
                  <a:pt x="0" y="7259"/>
                </a:moveTo>
                <a:lnTo>
                  <a:pt x="0" y="12463"/>
                </a:lnTo>
                <a:lnTo>
                  <a:pt x="0" y="17665"/>
                </a:lnTo>
                <a:lnTo>
                  <a:pt x="1758" y="17587"/>
                </a:lnTo>
                <a:cubicBezTo>
                  <a:pt x="3663" y="17502"/>
                  <a:pt x="3862" y="17412"/>
                  <a:pt x="4189" y="16496"/>
                </a:cubicBezTo>
                <a:cubicBezTo>
                  <a:pt x="4488" y="15658"/>
                  <a:pt x="4594" y="14767"/>
                  <a:pt x="4619" y="12857"/>
                </a:cubicBezTo>
                <a:cubicBezTo>
                  <a:pt x="4662" y="9664"/>
                  <a:pt x="4395" y="8158"/>
                  <a:pt x="3677" y="7549"/>
                </a:cubicBezTo>
                <a:cubicBezTo>
                  <a:pt x="3395" y="7309"/>
                  <a:pt x="3053" y="7259"/>
                  <a:pt x="1669" y="7259"/>
                </a:cubicBezTo>
                <a:lnTo>
                  <a:pt x="0" y="7259"/>
                </a:lnTo>
                <a:close/>
                <a:moveTo>
                  <a:pt x="14242" y="7259"/>
                </a:moveTo>
                <a:lnTo>
                  <a:pt x="13542" y="11364"/>
                </a:lnTo>
                <a:cubicBezTo>
                  <a:pt x="13156" y="13621"/>
                  <a:pt x="12783" y="15643"/>
                  <a:pt x="12712" y="15857"/>
                </a:cubicBezTo>
                <a:cubicBezTo>
                  <a:pt x="12533" y="16397"/>
                  <a:pt x="12156" y="16400"/>
                  <a:pt x="11998" y="15860"/>
                </a:cubicBezTo>
                <a:cubicBezTo>
                  <a:pt x="11935" y="15646"/>
                  <a:pt x="11566" y="13643"/>
                  <a:pt x="11178" y="11409"/>
                </a:cubicBezTo>
                <a:lnTo>
                  <a:pt x="10474" y="7345"/>
                </a:lnTo>
                <a:lnTo>
                  <a:pt x="8481" y="7301"/>
                </a:lnTo>
                <a:cubicBezTo>
                  <a:pt x="6375" y="7252"/>
                  <a:pt x="6037" y="7339"/>
                  <a:pt x="5708" y="8009"/>
                </a:cubicBezTo>
                <a:cubicBezTo>
                  <a:pt x="5294" y="8852"/>
                  <a:pt x="5131" y="10139"/>
                  <a:pt x="5136" y="12530"/>
                </a:cubicBezTo>
                <a:cubicBezTo>
                  <a:pt x="5143" y="15685"/>
                  <a:pt x="5507" y="17114"/>
                  <a:pt x="6395" y="17459"/>
                </a:cubicBezTo>
                <a:cubicBezTo>
                  <a:pt x="6572" y="17528"/>
                  <a:pt x="7340" y="17594"/>
                  <a:pt x="8099" y="17607"/>
                </a:cubicBezTo>
                <a:lnTo>
                  <a:pt x="9480" y="17629"/>
                </a:lnTo>
                <a:lnTo>
                  <a:pt x="9536" y="17155"/>
                </a:lnTo>
                <a:cubicBezTo>
                  <a:pt x="9567" y="16893"/>
                  <a:pt x="9611" y="16547"/>
                  <a:pt x="9633" y="16384"/>
                </a:cubicBezTo>
                <a:cubicBezTo>
                  <a:pt x="9670" y="16111"/>
                  <a:pt x="9548" y="16085"/>
                  <a:pt x="7956" y="16038"/>
                </a:cubicBezTo>
                <a:cubicBezTo>
                  <a:pt x="6326" y="15990"/>
                  <a:pt x="6232" y="15969"/>
                  <a:pt x="6082" y="15631"/>
                </a:cubicBezTo>
                <a:cubicBezTo>
                  <a:pt x="5841" y="15087"/>
                  <a:pt x="5709" y="14456"/>
                  <a:pt x="5698" y="13809"/>
                </a:cubicBezTo>
                <a:lnTo>
                  <a:pt x="5689" y="13222"/>
                </a:lnTo>
                <a:lnTo>
                  <a:pt x="7553" y="13178"/>
                </a:lnTo>
                <a:lnTo>
                  <a:pt x="9417" y="13130"/>
                </a:lnTo>
                <a:lnTo>
                  <a:pt x="9506" y="12444"/>
                </a:lnTo>
                <a:lnTo>
                  <a:pt x="9595" y="11757"/>
                </a:lnTo>
                <a:lnTo>
                  <a:pt x="7642" y="11713"/>
                </a:lnTo>
                <a:cubicBezTo>
                  <a:pt x="5738" y="11668"/>
                  <a:pt x="5688" y="11659"/>
                  <a:pt x="5673" y="11322"/>
                </a:cubicBezTo>
                <a:cubicBezTo>
                  <a:pt x="5646" y="10743"/>
                  <a:pt x="5901" y="9457"/>
                  <a:pt x="6117" y="9078"/>
                </a:cubicBezTo>
                <a:cubicBezTo>
                  <a:pt x="6305" y="8750"/>
                  <a:pt x="6432" y="8724"/>
                  <a:pt x="8213" y="8674"/>
                </a:cubicBezTo>
                <a:lnTo>
                  <a:pt x="10109" y="8621"/>
                </a:lnTo>
                <a:lnTo>
                  <a:pt x="10772" y="12477"/>
                </a:lnTo>
                <a:cubicBezTo>
                  <a:pt x="11136" y="14598"/>
                  <a:pt x="11479" y="16502"/>
                  <a:pt x="11534" y="16705"/>
                </a:cubicBezTo>
                <a:cubicBezTo>
                  <a:pt x="11702" y="17322"/>
                  <a:pt x="11974" y="17629"/>
                  <a:pt x="12352" y="17629"/>
                </a:cubicBezTo>
                <a:cubicBezTo>
                  <a:pt x="12762" y="17629"/>
                  <a:pt x="13045" y="17282"/>
                  <a:pt x="13212" y="16571"/>
                </a:cubicBezTo>
                <a:cubicBezTo>
                  <a:pt x="13324" y="16095"/>
                  <a:pt x="14808" y="7515"/>
                  <a:pt x="14808" y="7342"/>
                </a:cubicBezTo>
                <a:cubicBezTo>
                  <a:pt x="14808" y="7296"/>
                  <a:pt x="14680" y="7259"/>
                  <a:pt x="14525" y="7259"/>
                </a:cubicBezTo>
                <a:lnTo>
                  <a:pt x="14242" y="7259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sz="quarter" idx="14"/>
          </p:nvPr>
        </p:nvSpPr>
        <p:spPr>
          <a:xfrm>
            <a:off x="563824" y="12679761"/>
            <a:ext cx="2477082" cy="8185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dev6 logo_colour.png"/>
          <p:cNvPicPr>
            <a:picLocks noChangeAspect="1"/>
          </p:cNvPicPr>
          <p:nvPr/>
        </p:nvPicPr>
        <p:blipFill>
          <a:blip r:embed="rId2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31" name="back-design-transparent.png"/>
          <p:cNvPicPr>
            <a:picLocks/>
          </p:cNvPicPr>
          <p:nvPr/>
        </p:nvPicPr>
        <p:blipFill>
          <a:blip r:embed="rId3">
            <a:extLst/>
          </a:blip>
          <a:srcRect b="69181"/>
          <a:stretch>
            <a:fillRect/>
          </a:stretch>
        </p:blipFill>
        <p:spPr>
          <a:xfrm flipH="1">
            <a:off x="-155183" y="-1138929"/>
            <a:ext cx="24694366" cy="42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dev6 logo_colour.png"/>
          <p:cNvPicPr>
            <a:picLocks noChangeAspect="1"/>
          </p:cNvPicPr>
          <p:nvPr/>
        </p:nvPicPr>
        <p:blipFill>
          <a:blip r:embed="rId2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40" name="back-design-transparent.png"/>
          <p:cNvPicPr>
            <a:picLocks/>
          </p:cNvPicPr>
          <p:nvPr/>
        </p:nvPicPr>
        <p:blipFill>
          <a:blip r:embed="rId3">
            <a:extLst/>
          </a:blip>
          <a:srcRect b="69181"/>
          <a:stretch>
            <a:fillRect/>
          </a:stretch>
        </p:blipFill>
        <p:spPr>
          <a:xfrm>
            <a:off x="-155183" y="-1138929"/>
            <a:ext cx="24694366" cy="42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dev6 logo_colour.png"/>
          <p:cNvPicPr>
            <a:picLocks noChangeAspect="1"/>
          </p:cNvPicPr>
          <p:nvPr/>
        </p:nvPicPr>
        <p:blipFill>
          <a:blip r:embed="rId2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8" name="back-design-transparent.png"/>
          <p:cNvPicPr>
            <a:picLocks/>
          </p:cNvPicPr>
          <p:nvPr/>
        </p:nvPicPr>
        <p:blipFill>
          <a:blip r:embed="rId3">
            <a:extLst/>
          </a:blip>
          <a:srcRect b="69181"/>
          <a:stretch>
            <a:fillRect/>
          </a:stretch>
        </p:blipFill>
        <p:spPr>
          <a:xfrm rot="10800000" flipH="1">
            <a:off x="118606" y="10968920"/>
            <a:ext cx="24694366" cy="42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>
            <a:spLocks noGrp="1"/>
          </p:cNvSpPr>
          <p:nvPr>
            <p:ph type="body" idx="13"/>
          </p:nvPr>
        </p:nvSpPr>
        <p:spPr>
          <a:xfrm>
            <a:off x="1689100" y="3245865"/>
            <a:ext cx="21005800" cy="867943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"/>
              </a:lnSpc>
              <a:buSzTx/>
              <a:buNone/>
              <a:defRPr sz="4500">
                <a:solidFill>
                  <a:srgbClr val="424242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>
                <a:solidFill>
                  <a:schemeClr val="accent2"/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foo</a:t>
            </a:r>
            <a:r>
              <a:t>(</a:t>
            </a:r>
            <a:r>
              <a:rPr>
                <a:solidFill>
                  <a:schemeClr val="accent6">
                    <a:lumOff val="-8741"/>
                  </a:schemeClr>
                </a:solidFill>
              </a:rPr>
              <a:t>arg</a:t>
            </a:r>
            <a:r>
              <a:t>) {</a:t>
            </a:r>
          </a:p>
          <a:p>
            <a:pPr marL="0" indent="0">
              <a:lnSpc>
                <a:spcPct val="10000"/>
              </a:lnSpc>
              <a:buSzTx/>
              <a:buNone/>
              <a:defRPr sz="4500">
                <a:solidFill>
                  <a:srgbClr val="424242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var</a:t>
            </a:r>
            <a:r>
              <a:t> bar =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‘hello’</a:t>
            </a:r>
            <a:r>
              <a:t>;</a:t>
            </a:r>
          </a:p>
          <a:p>
            <a:pPr marL="0" indent="0">
              <a:lnSpc>
                <a:spcPct val="10000"/>
              </a:lnSpc>
              <a:buSzTx/>
              <a:buNone/>
              <a:defRPr sz="4500">
                <a:solidFill>
                  <a:srgbClr val="424242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return</a:t>
            </a:r>
            <a:r>
              <a:t> bar +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‘ ‘</a:t>
            </a:r>
            <a:r>
              <a:t> + arg;</a:t>
            </a:r>
          </a:p>
          <a:p>
            <a:pPr marL="0" indent="0">
              <a:lnSpc>
                <a:spcPct val="10000"/>
              </a:lnSpc>
              <a:buSzTx/>
              <a:buNone/>
              <a:defRPr sz="4500">
                <a:solidFill>
                  <a:srgbClr val="424242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</a:t>
            </a:r>
          </a:p>
          <a:p>
            <a:pPr marL="0" indent="0">
              <a:lnSpc>
                <a:spcPct val="10000"/>
              </a:lnSpc>
              <a:buSzTx/>
              <a:buNone/>
              <a:defRPr sz="4500">
                <a:solidFill>
                  <a:srgbClr val="424242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endParaRPr/>
          </a:p>
          <a:p>
            <a:pPr marL="0" indent="0">
              <a:lnSpc>
                <a:spcPct val="10000"/>
              </a:lnSpc>
              <a:buSzTx/>
              <a:buNone/>
              <a:defRPr sz="4500">
                <a:solidFill>
                  <a:srgbClr val="424242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var</a:t>
            </a:r>
            <a:r>
              <a:t> baz = 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foo</a:t>
            </a:r>
            <a:r>
              <a:t>(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‘class’</a:t>
            </a:r>
            <a:r>
              <a:t>);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4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11200">
                <a:latin typeface="+mn-lt"/>
                <a:ea typeface="+mn-ea"/>
                <a:cs typeface="+mn-cs"/>
                <a:sym typeface="Helvetica Neue UltraLight"/>
              </a:defRPr>
            </a:lvl1pPr>
          </a:lstStyle>
          <a:p>
            <a:r>
              <a:t>Code Example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" name="dev6 logo_colour.png"/>
          <p:cNvPicPr>
            <a:picLocks noChangeAspect="1"/>
          </p:cNvPicPr>
          <p:nvPr/>
        </p:nvPicPr>
        <p:blipFill>
          <a:blip r:embed="rId2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8" name="back-design-transparent.png"/>
          <p:cNvPicPr>
            <a:picLocks/>
          </p:cNvPicPr>
          <p:nvPr/>
        </p:nvPicPr>
        <p:blipFill>
          <a:blip r:embed="rId3">
            <a:extLst/>
          </a:blip>
          <a:srcRect b="69181"/>
          <a:stretch>
            <a:fillRect/>
          </a:stretch>
        </p:blipFill>
        <p:spPr>
          <a:xfrm rot="10800000" flipH="1">
            <a:off x="118606" y="10968920"/>
            <a:ext cx="24694366" cy="42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37" name="dev6 logo_colour.png"/>
          <p:cNvPicPr>
            <a:picLocks noChangeAspect="1"/>
          </p:cNvPicPr>
          <p:nvPr/>
        </p:nvPicPr>
        <p:blipFill>
          <a:blip r:embed="rId2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8" name="back-design-transparent.png"/>
          <p:cNvPicPr>
            <a:picLocks/>
          </p:cNvPicPr>
          <p:nvPr/>
        </p:nvPicPr>
        <p:blipFill>
          <a:blip r:embed="rId3">
            <a:extLst/>
          </a:blip>
          <a:srcRect b="69181"/>
          <a:stretch>
            <a:fillRect/>
          </a:stretch>
        </p:blipFill>
        <p:spPr>
          <a:xfrm>
            <a:off x="-155183" y="-1138929"/>
            <a:ext cx="24694366" cy="42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" name="dev6 logo_colour.png"/>
          <p:cNvPicPr>
            <a:picLocks noChangeAspect="1"/>
          </p:cNvPicPr>
          <p:nvPr/>
        </p:nvPicPr>
        <p:blipFill>
          <a:blip r:embed="rId2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50" name="back-design-transparent.png"/>
          <p:cNvPicPr>
            <a:picLocks/>
          </p:cNvPicPr>
          <p:nvPr/>
        </p:nvPicPr>
        <p:blipFill>
          <a:blip r:embed="rId3">
            <a:extLst/>
          </a:blip>
          <a:srcRect b="69181"/>
          <a:stretch>
            <a:fillRect/>
          </a:stretch>
        </p:blipFill>
        <p:spPr>
          <a:xfrm flipH="1">
            <a:off x="-155183" y="-1138929"/>
            <a:ext cx="24694366" cy="42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8" name="dev6 logo_colour.png"/>
          <p:cNvPicPr>
            <a:picLocks noChangeAspect="1"/>
          </p:cNvPicPr>
          <p:nvPr/>
        </p:nvPicPr>
        <p:blipFill>
          <a:blip r:embed="rId2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9" name="back-design-transparent.png"/>
          <p:cNvPicPr>
            <a:picLocks/>
          </p:cNvPicPr>
          <p:nvPr/>
        </p:nvPicPr>
        <p:blipFill>
          <a:blip r:embed="rId3">
            <a:extLst/>
          </a:blip>
          <a:srcRect b="69181"/>
          <a:stretch>
            <a:fillRect/>
          </a:stretch>
        </p:blipFill>
        <p:spPr>
          <a:xfrm rot="10800000" flipH="1">
            <a:off x="118606" y="10968920"/>
            <a:ext cx="24694366" cy="42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0" name="dev6 logo_colour.png"/>
          <p:cNvPicPr>
            <a:picLocks noChangeAspect="1"/>
          </p:cNvPicPr>
          <p:nvPr/>
        </p:nvPicPr>
        <p:blipFill>
          <a:blip r:embed="rId2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81" name="back-design-transparent.png"/>
          <p:cNvPicPr>
            <a:picLocks/>
          </p:cNvPicPr>
          <p:nvPr/>
        </p:nvPicPr>
        <p:blipFill>
          <a:blip r:embed="rId3">
            <a:extLst/>
          </a:blip>
          <a:srcRect b="69181"/>
          <a:stretch>
            <a:fillRect/>
          </a:stretch>
        </p:blipFill>
        <p:spPr>
          <a:xfrm flipH="1">
            <a:off x="-1820734" y="-1869033"/>
            <a:ext cx="24694367" cy="42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0" name="dev6 logo_colour.png"/>
          <p:cNvPicPr>
            <a:picLocks noChangeAspect="1"/>
          </p:cNvPicPr>
          <p:nvPr/>
        </p:nvPicPr>
        <p:blipFill>
          <a:blip r:embed="rId2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91" name="back-design-transparent.png"/>
          <p:cNvPicPr>
            <a:picLocks/>
          </p:cNvPicPr>
          <p:nvPr/>
        </p:nvPicPr>
        <p:blipFill>
          <a:blip r:embed="rId3">
            <a:extLst/>
          </a:blip>
          <a:srcRect b="69181"/>
          <a:stretch>
            <a:fillRect/>
          </a:stretch>
        </p:blipFill>
        <p:spPr>
          <a:xfrm rot="10800000" flipH="1">
            <a:off x="118606" y="10968920"/>
            <a:ext cx="24694366" cy="42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1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1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pic>
        <p:nvPicPr>
          <p:cNvPr id="102" name="dev6 logo_colour.png"/>
          <p:cNvPicPr>
            <a:picLocks noChangeAspect="1"/>
          </p:cNvPicPr>
          <p:nvPr/>
        </p:nvPicPr>
        <p:blipFill>
          <a:blip r:embed="rId2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 Neue Ultra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pic>
        <p:nvPicPr>
          <p:cNvPr id="112" name="dev6 logo_colour.png"/>
          <p:cNvPicPr>
            <a:picLocks noChangeAspect="1"/>
          </p:cNvPicPr>
          <p:nvPr/>
        </p:nvPicPr>
        <p:blipFill>
          <a:blip r:embed="rId2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13" name="back-design-transparent.png"/>
          <p:cNvPicPr>
            <a:picLocks/>
          </p:cNvPicPr>
          <p:nvPr/>
        </p:nvPicPr>
        <p:blipFill>
          <a:blip r:embed="rId3">
            <a:extLst/>
          </a:blip>
          <a:srcRect b="69181"/>
          <a:stretch>
            <a:fillRect/>
          </a:stretch>
        </p:blipFill>
        <p:spPr>
          <a:xfrm>
            <a:off x="-155183" y="-1138929"/>
            <a:ext cx="24694366" cy="42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dev6 logo_colour.png"/>
          <p:cNvPicPr>
            <a:picLocks noChangeAspect="1"/>
          </p:cNvPicPr>
          <p:nvPr/>
        </p:nvPicPr>
        <p:blipFill>
          <a:blip r:embed="rId15">
            <a:extLst/>
          </a:blip>
          <a:srcRect l="20721" t="30895" r="27284" b="30745"/>
          <a:stretch>
            <a:fillRect/>
          </a:stretch>
        </p:blipFill>
        <p:spPr>
          <a:xfrm>
            <a:off x="563824" y="12679761"/>
            <a:ext cx="2476971" cy="81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58" extrusionOk="0">
                <a:moveTo>
                  <a:pt x="17517" y="0"/>
                </a:moveTo>
                <a:lnTo>
                  <a:pt x="16711" y="4756"/>
                </a:lnTo>
                <a:cubicBezTo>
                  <a:pt x="15656" y="10985"/>
                  <a:pt x="15582" y="11570"/>
                  <a:pt x="15585" y="13766"/>
                </a:cubicBezTo>
                <a:cubicBezTo>
                  <a:pt x="15586" y="15120"/>
                  <a:pt x="15641" y="15897"/>
                  <a:pt x="15820" y="17028"/>
                </a:cubicBezTo>
                <a:cubicBezTo>
                  <a:pt x="16187" y="19351"/>
                  <a:pt x="17010" y="21050"/>
                  <a:pt x="17959" y="21460"/>
                </a:cubicBezTo>
                <a:cubicBezTo>
                  <a:pt x="18284" y="21600"/>
                  <a:pt x="18748" y="21591"/>
                  <a:pt x="19079" y="21428"/>
                </a:cubicBezTo>
                <a:cubicBezTo>
                  <a:pt x="20438" y="20760"/>
                  <a:pt x="21339" y="18157"/>
                  <a:pt x="21543" y="14331"/>
                </a:cubicBezTo>
                <a:cubicBezTo>
                  <a:pt x="21600" y="13271"/>
                  <a:pt x="21569" y="11558"/>
                  <a:pt x="21474" y="10631"/>
                </a:cubicBezTo>
                <a:cubicBezTo>
                  <a:pt x="21223" y="8173"/>
                  <a:pt x="20645" y="6523"/>
                  <a:pt x="19826" y="5906"/>
                </a:cubicBezTo>
                <a:cubicBezTo>
                  <a:pt x="19507" y="5665"/>
                  <a:pt x="18916" y="5660"/>
                  <a:pt x="18623" y="5895"/>
                </a:cubicBezTo>
                <a:cubicBezTo>
                  <a:pt x="18367" y="6101"/>
                  <a:pt x="18309" y="6014"/>
                  <a:pt x="18426" y="5592"/>
                </a:cubicBezTo>
                <a:cubicBezTo>
                  <a:pt x="18590" y="4998"/>
                  <a:pt x="18889" y="3511"/>
                  <a:pt x="19190" y="1777"/>
                </a:cubicBezTo>
                <a:lnTo>
                  <a:pt x="19497" y="0"/>
                </a:lnTo>
                <a:lnTo>
                  <a:pt x="18505" y="0"/>
                </a:lnTo>
                <a:lnTo>
                  <a:pt x="17517" y="0"/>
                </a:lnTo>
                <a:close/>
                <a:moveTo>
                  <a:pt x="14987" y="7286"/>
                </a:moveTo>
                <a:lnTo>
                  <a:pt x="14676" y="7317"/>
                </a:lnTo>
                <a:lnTo>
                  <a:pt x="14361" y="7348"/>
                </a:lnTo>
                <a:lnTo>
                  <a:pt x="13660" y="11456"/>
                </a:lnTo>
                <a:cubicBezTo>
                  <a:pt x="13259" y="13792"/>
                  <a:pt x="12905" y="15727"/>
                  <a:pt x="12840" y="15941"/>
                </a:cubicBezTo>
                <a:cubicBezTo>
                  <a:pt x="12651" y="16563"/>
                  <a:pt x="12286" y="16591"/>
                  <a:pt x="12101" y="15993"/>
                </a:cubicBezTo>
                <a:cubicBezTo>
                  <a:pt x="12060" y="15862"/>
                  <a:pt x="11701" y="13862"/>
                  <a:pt x="11302" y="11550"/>
                </a:cubicBezTo>
                <a:lnTo>
                  <a:pt x="10576" y="7348"/>
                </a:lnTo>
                <a:lnTo>
                  <a:pt x="8592" y="7317"/>
                </a:lnTo>
                <a:cubicBezTo>
                  <a:pt x="6433" y="7288"/>
                  <a:pt x="6274" y="7326"/>
                  <a:pt x="5900" y="7861"/>
                </a:cubicBezTo>
                <a:cubicBezTo>
                  <a:pt x="5375" y="8611"/>
                  <a:pt x="5132" y="10359"/>
                  <a:pt x="5178" y="13003"/>
                </a:cubicBezTo>
                <a:cubicBezTo>
                  <a:pt x="5199" y="14225"/>
                  <a:pt x="5248" y="14892"/>
                  <a:pt x="5368" y="15617"/>
                </a:cubicBezTo>
                <a:cubicBezTo>
                  <a:pt x="5524" y="16558"/>
                  <a:pt x="5773" y="17141"/>
                  <a:pt x="6201" y="17540"/>
                </a:cubicBezTo>
                <a:cubicBezTo>
                  <a:pt x="6385" y="17712"/>
                  <a:pt x="6549" y="17728"/>
                  <a:pt x="8001" y="17728"/>
                </a:cubicBezTo>
                <a:lnTo>
                  <a:pt x="9595" y="17728"/>
                </a:lnTo>
                <a:lnTo>
                  <a:pt x="9688" y="16986"/>
                </a:lnTo>
                <a:lnTo>
                  <a:pt x="9778" y="16244"/>
                </a:lnTo>
                <a:lnTo>
                  <a:pt x="8109" y="16212"/>
                </a:lnTo>
                <a:lnTo>
                  <a:pt x="6439" y="16181"/>
                </a:lnTo>
                <a:lnTo>
                  <a:pt x="6259" y="15941"/>
                </a:lnTo>
                <a:cubicBezTo>
                  <a:pt x="6158" y="15802"/>
                  <a:pt x="6026" y="15509"/>
                  <a:pt x="5959" y="15272"/>
                </a:cubicBezTo>
                <a:cubicBezTo>
                  <a:pt x="5837" y="14840"/>
                  <a:pt x="5729" y="13946"/>
                  <a:pt x="5748" y="13536"/>
                </a:cubicBezTo>
                <a:lnTo>
                  <a:pt x="5758" y="13306"/>
                </a:lnTo>
                <a:lnTo>
                  <a:pt x="7639" y="13254"/>
                </a:lnTo>
                <a:lnTo>
                  <a:pt x="9519" y="13202"/>
                </a:lnTo>
                <a:lnTo>
                  <a:pt x="9602" y="12596"/>
                </a:lnTo>
                <a:cubicBezTo>
                  <a:pt x="9647" y="12261"/>
                  <a:pt x="9685" y="11952"/>
                  <a:pt x="9685" y="11906"/>
                </a:cubicBezTo>
                <a:cubicBezTo>
                  <a:pt x="9685" y="11859"/>
                  <a:pt x="8801" y="11805"/>
                  <a:pt x="7721" y="11791"/>
                </a:cubicBezTo>
                <a:lnTo>
                  <a:pt x="5758" y="11759"/>
                </a:lnTo>
                <a:lnTo>
                  <a:pt x="5748" y="11529"/>
                </a:lnTo>
                <a:cubicBezTo>
                  <a:pt x="5742" y="11402"/>
                  <a:pt x="5762" y="11039"/>
                  <a:pt x="5793" y="10714"/>
                </a:cubicBezTo>
                <a:cubicBezTo>
                  <a:pt x="5836" y="10265"/>
                  <a:pt x="5886" y="10012"/>
                  <a:pt x="6007" y="9658"/>
                </a:cubicBezTo>
                <a:cubicBezTo>
                  <a:pt x="6290" y="8829"/>
                  <a:pt x="6266" y="8833"/>
                  <a:pt x="8378" y="8833"/>
                </a:cubicBezTo>
                <a:lnTo>
                  <a:pt x="10220" y="8833"/>
                </a:lnTo>
                <a:lnTo>
                  <a:pt x="10825" y="12397"/>
                </a:lnTo>
                <a:cubicBezTo>
                  <a:pt x="11158" y="14356"/>
                  <a:pt x="11486" y="16226"/>
                  <a:pt x="11555" y="16547"/>
                </a:cubicBezTo>
                <a:cubicBezTo>
                  <a:pt x="11680" y="17133"/>
                  <a:pt x="11831" y="17481"/>
                  <a:pt x="12059" y="17738"/>
                </a:cubicBezTo>
                <a:cubicBezTo>
                  <a:pt x="12140" y="17830"/>
                  <a:pt x="12298" y="17873"/>
                  <a:pt x="12522" y="17853"/>
                </a:cubicBezTo>
                <a:cubicBezTo>
                  <a:pt x="12823" y="17827"/>
                  <a:pt x="12881" y="17785"/>
                  <a:pt x="13041" y="17519"/>
                </a:cubicBezTo>
                <a:cubicBezTo>
                  <a:pt x="13140" y="17354"/>
                  <a:pt x="13271" y="17046"/>
                  <a:pt x="13328" y="16829"/>
                </a:cubicBezTo>
                <a:cubicBezTo>
                  <a:pt x="13385" y="16612"/>
                  <a:pt x="13620" y="15312"/>
                  <a:pt x="13853" y="13944"/>
                </a:cubicBezTo>
                <a:cubicBezTo>
                  <a:pt x="14086" y="12576"/>
                  <a:pt x="14435" y="10523"/>
                  <a:pt x="14631" y="9376"/>
                </a:cubicBezTo>
                <a:lnTo>
                  <a:pt x="14987" y="7286"/>
                </a:lnTo>
                <a:close/>
                <a:moveTo>
                  <a:pt x="0" y="7296"/>
                </a:moveTo>
                <a:lnTo>
                  <a:pt x="0" y="12543"/>
                </a:lnTo>
                <a:lnTo>
                  <a:pt x="0" y="17791"/>
                </a:lnTo>
                <a:lnTo>
                  <a:pt x="1759" y="17749"/>
                </a:lnTo>
                <a:cubicBezTo>
                  <a:pt x="3348" y="17716"/>
                  <a:pt x="3536" y="17698"/>
                  <a:pt x="3705" y="17529"/>
                </a:cubicBezTo>
                <a:cubicBezTo>
                  <a:pt x="4444" y="16791"/>
                  <a:pt x="4723" y="15380"/>
                  <a:pt x="4721" y="12428"/>
                </a:cubicBezTo>
                <a:cubicBezTo>
                  <a:pt x="4720" y="10072"/>
                  <a:pt x="4481" y="8565"/>
                  <a:pt x="3996" y="7871"/>
                </a:cubicBezTo>
                <a:cubicBezTo>
                  <a:pt x="3627" y="7344"/>
                  <a:pt x="3439" y="7296"/>
                  <a:pt x="1645" y="7296"/>
                </a:cubicBezTo>
                <a:lnTo>
                  <a:pt x="0" y="7296"/>
                </a:lnTo>
                <a:close/>
                <a:moveTo>
                  <a:pt x="1918" y="8864"/>
                </a:moveTo>
                <a:cubicBezTo>
                  <a:pt x="2774" y="8846"/>
                  <a:pt x="3307" y="8876"/>
                  <a:pt x="3422" y="8948"/>
                </a:cubicBezTo>
                <a:cubicBezTo>
                  <a:pt x="3691" y="9116"/>
                  <a:pt x="3902" y="9589"/>
                  <a:pt x="4023" y="10307"/>
                </a:cubicBezTo>
                <a:cubicBezTo>
                  <a:pt x="4116" y="10855"/>
                  <a:pt x="4128" y="11023"/>
                  <a:pt x="4141" y="12167"/>
                </a:cubicBezTo>
                <a:cubicBezTo>
                  <a:pt x="4149" y="12897"/>
                  <a:pt x="4136" y="13660"/>
                  <a:pt x="4113" y="13996"/>
                </a:cubicBezTo>
                <a:cubicBezTo>
                  <a:pt x="4031" y="15195"/>
                  <a:pt x="3767" y="15914"/>
                  <a:pt x="3328" y="16129"/>
                </a:cubicBezTo>
                <a:cubicBezTo>
                  <a:pt x="2996" y="16292"/>
                  <a:pt x="612" y="16274"/>
                  <a:pt x="591" y="16108"/>
                </a:cubicBezTo>
                <a:cubicBezTo>
                  <a:pt x="582" y="16037"/>
                  <a:pt x="579" y="14378"/>
                  <a:pt x="584" y="12428"/>
                </a:cubicBezTo>
                <a:lnTo>
                  <a:pt x="594" y="8885"/>
                </a:lnTo>
                <a:lnTo>
                  <a:pt x="1918" y="8864"/>
                </a:lnTo>
                <a:close/>
                <a:moveTo>
                  <a:pt x="18606" y="9596"/>
                </a:moveTo>
                <a:cubicBezTo>
                  <a:pt x="18944" y="9603"/>
                  <a:pt x="19276" y="9999"/>
                  <a:pt x="19501" y="10735"/>
                </a:cubicBezTo>
                <a:cubicBezTo>
                  <a:pt x="19732" y="11494"/>
                  <a:pt x="19791" y="12000"/>
                  <a:pt x="19791" y="13150"/>
                </a:cubicBezTo>
                <a:cubicBezTo>
                  <a:pt x="19791" y="14008"/>
                  <a:pt x="19780" y="14208"/>
                  <a:pt x="19694" y="14770"/>
                </a:cubicBezTo>
                <a:cubicBezTo>
                  <a:pt x="19579" y="15524"/>
                  <a:pt x="19311" y="16346"/>
                  <a:pt x="19072" y="16672"/>
                </a:cubicBezTo>
                <a:cubicBezTo>
                  <a:pt x="18835" y="16996"/>
                  <a:pt x="18298" y="17035"/>
                  <a:pt x="18056" y="16745"/>
                </a:cubicBezTo>
                <a:cubicBezTo>
                  <a:pt x="17802" y="16442"/>
                  <a:pt x="17589" y="15827"/>
                  <a:pt x="17458" y="15021"/>
                </a:cubicBezTo>
                <a:cubicBezTo>
                  <a:pt x="17357" y="14399"/>
                  <a:pt x="17347" y="14251"/>
                  <a:pt x="17347" y="13411"/>
                </a:cubicBezTo>
                <a:cubicBezTo>
                  <a:pt x="17347" y="12611"/>
                  <a:pt x="17359" y="12396"/>
                  <a:pt x="17441" y="11864"/>
                </a:cubicBezTo>
                <a:cubicBezTo>
                  <a:pt x="17554" y="11130"/>
                  <a:pt x="17794" y="10350"/>
                  <a:pt x="18011" y="10014"/>
                </a:cubicBezTo>
                <a:cubicBezTo>
                  <a:pt x="18196" y="9727"/>
                  <a:pt x="18403" y="9592"/>
                  <a:pt x="18606" y="959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" name="back-design-transparent.png"/>
          <p:cNvPicPr>
            <a:picLocks/>
          </p:cNvPicPr>
          <p:nvPr/>
        </p:nvPicPr>
        <p:blipFill>
          <a:blip r:embed="rId16">
            <a:extLst/>
          </a:blip>
          <a:srcRect b="69181"/>
          <a:stretch>
            <a:fillRect/>
          </a:stretch>
        </p:blipFill>
        <p:spPr>
          <a:xfrm rot="10800000" flipH="1">
            <a:off x="118606" y="10968920"/>
            <a:ext cx="24694366" cy="42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Ultra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Ultra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Ultra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Ultra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Ultra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Ultra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Ultra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Ultra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Ultra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4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6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7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0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1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test.com/home" TargetMode="External"/><Relationship Id="rId3" Type="http://schemas.openxmlformats.org/officeDocument/2006/relationships/hyperlink" Target="http://test.com/#/home" TargetMode="Externa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ngular.io/styleguide" TargetMode="External"/><Relationship Id="rId3" Type="http://schemas.openxmlformats.org/officeDocument/2006/relationships/hyperlink" Target="https://github.com/mgechev/codelyzer" TargetMode="Externa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3.png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7.png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39.png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40.png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46.png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48.png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yleguide" TargetMode="External"/><Relationship Id="rId4" Type="http://schemas.openxmlformats.org/officeDocument/2006/relationships/hyperlink" Target="https://www.youtube.com/watch?v=J5Bvy4KhIs0&amp;list=PLOETEcp3DkCq788xapkP_OU-78jhTf68j" TargetMode="External"/><Relationship Id="rId5" Type="http://schemas.openxmlformats.org/officeDocument/2006/relationships/hyperlink" Target="https://johnpapa.net/angular-2-first-look/" TargetMode="External"/><Relationship Id="rId6" Type="http://schemas.openxmlformats.org/officeDocument/2006/relationships/hyperlink" Target="https://angular.io/docs/ts/latest/guide/cheatsheet.html" TargetMode="External"/><Relationship Id="rId7" Type="http://schemas.openxmlformats.org/officeDocument/2006/relationships/hyperlink" Target="https://app.pluralsight.com/library/courses/angular-2-first-look/table-of-contents" TargetMode="External"/><Relationship Id="rId8" Type="http://schemas.openxmlformats.org/officeDocument/2006/relationships/hyperlink" Target="https://app.pluralsight.com/library/courses/angular-2-getting-started/table-of-contents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angular.io/" TargetMode="Externa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etricsthatmatter.com/toronto01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ugury.angular.io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2 Essentials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Angular with DEV6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Face-Off</a:t>
            </a:r>
          </a:p>
        </p:txBody>
      </p:sp>
      <p:graphicFrame>
        <p:nvGraphicFramePr>
          <p:cNvPr id="214" name="Table 214"/>
          <p:cNvGraphicFramePr/>
          <p:nvPr>
            <p:extLst>
              <p:ext uri="{D42A27DB-BD31-4B8C-83A1-F6EECF244321}">
                <p14:modId xmlns:p14="http://schemas.microsoft.com/office/powerpoint/2010/main" val="93281938"/>
              </p:ext>
            </p:extLst>
          </p:nvPr>
        </p:nvGraphicFramePr>
        <p:xfrm>
          <a:off x="736600" y="3238500"/>
          <a:ext cx="22809200" cy="672791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5867400"/>
                <a:gridCol w="7929703"/>
                <a:gridCol w="9012097"/>
              </a:tblGrid>
              <a:tr h="1045566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Goodbye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Hello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78303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700" b="1">
                          <a:solidFill>
                            <a:srgbClr val="FFFFFF"/>
                          </a:solidFill>
                          <a:sym typeface="Helvetica"/>
                        </a:rPr>
                        <a:t>Bootstrapping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ng-app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3600"/>
                      </a:pPr>
                      <a:r>
                        <a:rPr lang="en-US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@NgModule({ </a:t>
                      </a: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... </a:t>
                      </a:r>
                      <a:r>
                        <a:rPr lang="en-US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/>
                      </a:r>
                      <a:br>
                        <a:rPr lang="en-US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-US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bootstrap: [AppComponent] })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15179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Structural Built-In Directives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ng-repeat="cat in </a:t>
                      </a: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ctrl</a:t>
                      </a:r>
                      <a:r>
                        <a:rPr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.cats</a:t>
                      </a:r>
                      <a:r>
                        <a:rPr sz="36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 
&amp; ng-if</a:t>
                      </a:r>
                      <a:r>
                        <a:rPr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="</a:t>
                      </a: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ctrl</a:t>
                      </a:r>
                      <a:r>
                        <a:rPr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.cats.length</a:t>
                      </a:r>
                      <a:r>
                        <a:rPr sz="36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*ngFor</a:t>
                      </a:r>
                      <a:r>
                        <a:rPr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="cat </a:t>
                      </a:r>
                      <a:r>
                        <a:rPr sz="36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of cats" &amp; *ngIf="cats.length"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58705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Services now act as providers</a:t>
                      </a:r>
                      <a:endParaRPr lang="en-US" sz="3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angular
.module('app')
.service('</a:t>
                      </a:r>
                      <a:r>
                        <a:rPr lang="en-US" sz="3600" dirty="0" err="1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CatService</a:t>
                      </a: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', ...</a:t>
                      </a: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@Component({ ... providers:[</a:t>
                      </a:r>
                      <a:r>
                        <a:rPr lang="en-US" sz="3600" dirty="0" err="1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CatService</a:t>
                      </a: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] })</a:t>
                      </a:r>
                    </a:p>
                    <a:p>
                      <a:endParaRPr lang="en-US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Injecting Dependencies</a:t>
            </a:r>
          </a:p>
        </p:txBody>
      </p:sp>
      <p:sp>
        <p:nvSpPr>
          <p:cNvPr id="643" name="Shape 643"/>
          <p:cNvSpPr>
            <a:spLocks noGrp="1"/>
          </p:cNvSpPr>
          <p:nvPr>
            <p:ph type="body" idx="1"/>
          </p:nvPr>
        </p:nvSpPr>
        <p:spPr>
          <a:xfrm>
            <a:off x="1689100" y="30607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4800"/>
              </a:spcBef>
              <a:defRPr sz="4264"/>
            </a:pPr>
            <a:r>
              <a:t>Dependencies are requested for injection using an explicit constructor function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Dependencies are defined as constructor properties with explicit types</a:t>
            </a:r>
          </a:p>
          <a:p>
            <a:pPr marL="0" lvl="8" indent="1499616" defTabSz="676909">
              <a:spcBef>
                <a:spcPts val="4800"/>
              </a:spcBef>
              <a:buSzTx/>
              <a:buNone/>
              <a:defRPr sz="4264">
                <a:latin typeface="Courier"/>
                <a:ea typeface="Courier"/>
                <a:cs typeface="Courier"/>
                <a:sym typeface="Courier"/>
              </a:defRPr>
            </a:pPr>
            <a:r>
              <a:t>constructor(</a:t>
            </a: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private</a:t>
            </a:r>
            <a:r>
              <a:t> userService: UserService) { }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The private keyword is a TypeScript shorthand that creates and initializes a private property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Angular will use the type definition to lookup the service instance that it requires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Constructors should be as thin as possible. Primarily used for basic property initialization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If a component needs to make a request for data through a service we won’t do that in the constructor for testability reasons, we will instead use a Lifecycle Hook </a:t>
            </a: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import</a:t>
            </a:r>
            <a:r>
              <a:t> {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Injectable </a:t>
            </a:r>
            <a:r>
              <a:t>}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from</a:t>
            </a:r>
            <a:r>
              <a:t>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'@angular/core'</a:t>
            </a:r>
            <a:r>
              <a:t>;</a:t>
            </a:r>
          </a:p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import</a:t>
            </a:r>
            <a:r>
              <a:t> {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mockCatList</a:t>
            </a:r>
            <a:r>
              <a:t> }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from</a:t>
            </a:r>
            <a:r>
              <a:t>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'./mock-cats'</a:t>
            </a:r>
            <a:r>
              <a:t>; </a:t>
            </a:r>
          </a:p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import</a:t>
            </a:r>
            <a:r>
              <a:t> {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Logger</a:t>
            </a:r>
            <a:r>
              <a:t> }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from</a:t>
            </a:r>
            <a:r>
              <a:t>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'../logger.service'</a:t>
            </a:r>
            <a:r>
              <a:t>; </a:t>
            </a:r>
          </a:p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lumOff val="-8741"/>
                  </a:schemeClr>
                </a:solidFill>
              </a:rPr>
              <a:t>@Injectable</a:t>
            </a:r>
            <a:r>
              <a:t>() </a:t>
            </a:r>
          </a:p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export class</a:t>
            </a:r>
            <a:r>
              <a:t>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CatService</a:t>
            </a:r>
            <a:r>
              <a:t> { </a:t>
            </a:r>
          </a:p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chemeClr val="accent6">
                    <a:lumOff val="-8741"/>
                  </a:schemeClr>
                </a:solidFill>
              </a:rPr>
              <a:t>constructor</a:t>
            </a:r>
            <a:r>
              <a:t>(private logger: Logger) { } </a:t>
            </a:r>
          </a:p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getCats() { </a:t>
            </a:r>
          </a:p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this.logger.log(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'Getting cats ...'</a:t>
            </a:r>
            <a:r>
              <a:t>); </a:t>
            </a:r>
          </a:p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return</a:t>
            </a:r>
            <a:r>
              <a:t> mockCatList; </a:t>
            </a:r>
          </a:p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} </a:t>
            </a:r>
          </a:p>
          <a:p>
            <a:pPr marL="0" indent="0" defTabSz="726440">
              <a:lnSpc>
                <a:spcPct val="10000"/>
              </a:lnSpc>
              <a:spcBef>
                <a:spcPts val="5100"/>
              </a:spcBef>
              <a:buSzTx/>
              <a:buNone/>
              <a:defRPr sz="3959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 </a:t>
            </a:r>
          </a:p>
        </p:txBody>
      </p:sp>
      <p:sp>
        <p:nvSpPr>
          <p:cNvPr id="646" name="Shape 646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2"/>
            </a:lvl1pPr>
          </a:lstStyle>
          <a:p>
            <a:r>
              <a:t>Code Example - Injecting Dependencies</a:t>
            </a:r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649" name="Shape 6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Injection to see the consumption of a service </a:t>
            </a:r>
          </a:p>
        </p:txBody>
      </p:sp>
      <p:pic>
        <p:nvPicPr>
          <p:cNvPr id="6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Lifecycle Hooks</a:t>
            </a:r>
          </a:p>
        </p:txBody>
      </p:sp>
      <p:pic>
        <p:nvPicPr>
          <p:cNvPr id="6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6" name="Grou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4300" y="6858000"/>
            <a:ext cx="3149600" cy="1723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Component LifeCycle</a:t>
            </a:r>
          </a:p>
        </p:txBody>
      </p:sp>
      <p:sp>
        <p:nvSpPr>
          <p:cNvPr id="659" name="Shape 659"/>
          <p:cNvSpPr>
            <a:spLocks noGrp="1"/>
          </p:cNvSpPr>
          <p:nvPr>
            <p:ph type="body" idx="1"/>
          </p:nvPr>
        </p:nvSpPr>
        <p:spPr>
          <a:xfrm>
            <a:off x="1689100" y="2908300"/>
            <a:ext cx="21005800" cy="9410700"/>
          </a:xfrm>
          <a:prstGeom prst="rect">
            <a:avLst/>
          </a:prstGeom>
        </p:spPr>
        <p:txBody>
          <a:bodyPr/>
          <a:lstStyle/>
          <a:p>
            <a:pPr marL="429846" indent="-429846" defTabSz="528319">
              <a:spcBef>
                <a:spcPts val="3700"/>
              </a:spcBef>
              <a:defRPr sz="3520"/>
            </a:pPr>
            <a:r>
              <a:t>A Component has a lifecycle managed by Angular</a:t>
            </a:r>
          </a:p>
          <a:p>
            <a:pPr marL="429846" indent="-429846" defTabSz="528319">
              <a:spcBef>
                <a:spcPts val="3700"/>
              </a:spcBef>
              <a:defRPr sz="3520"/>
            </a:pPr>
            <a:r>
              <a:t>Angular performs these tasks: </a:t>
            </a:r>
          </a:p>
          <a:p>
            <a:pPr marL="836246" lvl="1" indent="-429846" defTabSz="528319">
              <a:spcBef>
                <a:spcPts val="3700"/>
              </a:spcBef>
              <a:defRPr sz="3520"/>
            </a:pPr>
            <a:r>
              <a:t>Creates it</a:t>
            </a:r>
          </a:p>
          <a:p>
            <a:pPr marL="836246" lvl="1" indent="-429846" defTabSz="528319">
              <a:spcBef>
                <a:spcPts val="3700"/>
              </a:spcBef>
              <a:defRPr sz="3520"/>
            </a:pPr>
            <a:r>
              <a:t>Renders it</a:t>
            </a:r>
          </a:p>
          <a:p>
            <a:pPr marL="836246" lvl="1" indent="-429846" defTabSz="528319">
              <a:spcBef>
                <a:spcPts val="3700"/>
              </a:spcBef>
              <a:defRPr sz="3520"/>
            </a:pPr>
            <a:r>
              <a:t>Creates and renders its children</a:t>
            </a:r>
          </a:p>
          <a:p>
            <a:pPr marL="836246" lvl="1" indent="-429846" defTabSz="528319">
              <a:spcBef>
                <a:spcPts val="3700"/>
              </a:spcBef>
              <a:defRPr sz="3520"/>
            </a:pPr>
            <a:r>
              <a:t>Checks it when its data-bound properties change</a:t>
            </a:r>
          </a:p>
          <a:p>
            <a:pPr marL="836246" lvl="1" indent="-429846" defTabSz="528319">
              <a:spcBef>
                <a:spcPts val="3700"/>
              </a:spcBef>
              <a:defRPr sz="3520"/>
            </a:pPr>
            <a:r>
              <a:t>Destroys it before removing it from the DOM </a:t>
            </a:r>
          </a:p>
          <a:p>
            <a:pPr marL="429846" indent="-429846" defTabSz="528319">
              <a:spcBef>
                <a:spcPts val="3700"/>
              </a:spcBef>
              <a:defRPr sz="3520"/>
            </a:pPr>
            <a:r>
              <a:t>Lifecycle hooks give developers visibility into these key moments and act when they occur on the component or directive</a:t>
            </a:r>
          </a:p>
          <a:p>
            <a:pPr marL="429846" indent="-429846" defTabSz="528319">
              <a:spcBef>
                <a:spcPts val="3700"/>
              </a:spcBef>
              <a:defRPr sz="3520"/>
            </a:pPr>
            <a:r>
              <a:t>Some other parts of Angular have their own lifecycle hooks, like the router</a:t>
            </a:r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Most Common Hook</a:t>
            </a:r>
          </a:p>
        </p:txBody>
      </p:sp>
      <p:sp>
        <p:nvSpPr>
          <p:cNvPr id="662" name="Shape 662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782300" cy="9207500"/>
          </a:xfrm>
          <a:prstGeom prst="rect">
            <a:avLst/>
          </a:prstGeom>
        </p:spPr>
        <p:txBody>
          <a:bodyPr/>
          <a:lstStyle/>
          <a:p>
            <a:pPr marL="465015" indent="-465015" defTabSz="561340">
              <a:spcBef>
                <a:spcPts val="4000"/>
              </a:spcBef>
              <a:defRPr sz="3808"/>
            </a:pPr>
            <a:r>
              <a:t>We want to keep our constructor functions thin and light</a:t>
            </a:r>
          </a:p>
          <a:p>
            <a:pPr marL="465015" indent="-465015" defTabSz="561340">
              <a:spcBef>
                <a:spcPts val="4000"/>
              </a:spcBef>
              <a:defRPr sz="3808"/>
            </a:pPr>
            <a:r>
              <a:t>To help with that we will being doing the heavy lifting of initializing our components with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ngOnInit()</a:t>
            </a:r>
            <a:r>
              <a:t> lifecycle hook</a:t>
            </a:r>
          </a:p>
          <a:p>
            <a:pPr marL="465015" indent="-465015" defTabSz="561340">
              <a:spcBef>
                <a:spcPts val="4000"/>
              </a:spcBef>
              <a:defRPr sz="3808"/>
            </a:pPr>
            <a:r>
              <a:t>Angular will automatically call a class method named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ngOnInit</a:t>
            </a:r>
            <a:r>
              <a:t> for you at the right time, you just need to define it</a:t>
            </a:r>
          </a:p>
          <a:p>
            <a:pPr marL="465015" indent="-465015" defTabSz="561340">
              <a:spcBef>
                <a:spcPts val="4000"/>
              </a:spcBef>
              <a:defRPr sz="3808"/>
            </a:pPr>
            <a:r>
              <a:t>This is where we will call our services to fetch data (possibly over a network) </a:t>
            </a:r>
          </a:p>
          <a:p>
            <a:pPr marL="465015" indent="-465015" defTabSz="561340">
              <a:spcBef>
                <a:spcPts val="4000"/>
              </a:spcBef>
              <a:defRPr sz="3808"/>
            </a:pPr>
            <a:r>
              <a:t>Use the OnInit interface from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@angular/core </a:t>
            </a:r>
            <a:r>
              <a:t>for tooling safety</a:t>
            </a:r>
          </a:p>
        </p:txBody>
      </p:sp>
      <p:sp>
        <p:nvSpPr>
          <p:cNvPr id="663" name="Shape 663"/>
          <p:cNvSpPr/>
          <p:nvPr/>
        </p:nvSpPr>
        <p:spPr>
          <a:xfrm>
            <a:off x="12471400" y="3238500"/>
            <a:ext cx="107823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767715">
              <a:spcBef>
                <a:spcPts val="5400"/>
              </a:spcBef>
              <a:defRPr sz="4557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import </a:t>
            </a:r>
            <a:r>
              <a:rPr dirty="0"/>
              <a:t>{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OnInit</a:t>
            </a:r>
            <a:r>
              <a:rPr dirty="0"/>
              <a:t> } </a:t>
            </a: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from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'@angular/core'</a:t>
            </a:r>
            <a:r>
              <a:rPr dirty="0"/>
              <a:t>; </a:t>
            </a:r>
          </a:p>
          <a:p>
            <a:pPr algn="l" defTabSz="767715">
              <a:spcBef>
                <a:spcPts val="5400"/>
              </a:spcBef>
              <a:defRPr sz="4557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export</a:t>
            </a:r>
            <a:r>
              <a:rPr dirty="0"/>
              <a:t> </a:t>
            </a: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AppComponent </a:t>
            </a: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implements</a:t>
            </a:r>
            <a:r>
              <a:rPr dirty="0">
                <a:solidFill>
                  <a:schemeClr val="accent4">
                    <a:satOff val="1488"/>
                    <a:lumOff val="-7242"/>
                  </a:schemeClr>
                </a:solidFill>
              </a:rPr>
              <a:t> OnInit</a:t>
            </a:r>
            <a:r>
              <a:rPr dirty="0"/>
              <a:t> { </a:t>
            </a:r>
          </a:p>
          <a:p>
            <a:pPr algn="l" defTabSz="767715">
              <a:spcBef>
                <a:spcPts val="5400"/>
              </a:spcBef>
              <a:defRPr sz="4557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ngOnInit</a:t>
            </a:r>
            <a:r>
              <a:rPr dirty="0"/>
              <a:t>() {</a:t>
            </a:r>
          </a:p>
          <a:p>
            <a:pPr algn="l" defTabSz="767715">
              <a:spcBef>
                <a:spcPts val="5400"/>
              </a:spcBef>
              <a:defRPr sz="4557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	this.getCats(); </a:t>
            </a:r>
          </a:p>
          <a:p>
            <a:pPr algn="l" defTabSz="767715">
              <a:spcBef>
                <a:spcPts val="5400"/>
              </a:spcBef>
              <a:defRPr sz="4557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}</a:t>
            </a:r>
          </a:p>
          <a:p>
            <a:pPr algn="l" defTabSz="767715">
              <a:spcBef>
                <a:spcPts val="5400"/>
              </a:spcBef>
              <a:defRPr sz="4557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z="10416"/>
            </a:lvl1pPr>
          </a:lstStyle>
          <a:p>
            <a:r>
              <a:t>Interfaces for Lifecycle Hooks in Angular</a:t>
            </a:r>
          </a:p>
        </p:txBody>
      </p:sp>
      <p:sp>
        <p:nvSpPr>
          <p:cNvPr id="666" name="Shape 6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 lifecycle hook has a corresponding interface that our classes can implement</a:t>
            </a:r>
          </a:p>
          <a:p>
            <a:r>
              <a:t>Taken from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@angular/core</a:t>
            </a:r>
            <a:r>
              <a:t>, the interface names are the same as the lifecycle method names without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</a:t>
            </a:r>
            <a:r>
              <a:t> prefix</a:t>
            </a:r>
          </a:p>
          <a:p>
            <a:r>
              <a:t>Each interface defines a single lifecycle method</a:t>
            </a:r>
          </a:p>
          <a:p>
            <a:r>
              <a:t>While not required at runtime, they are highly recommended to gain the benefits of strong typing and editor tooling</a:t>
            </a:r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 Lifecycle Hooks</a:t>
            </a:r>
          </a:p>
        </p:txBody>
      </p:sp>
      <p:sp>
        <p:nvSpPr>
          <p:cNvPr id="669" name="Shape 669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21005800" cy="927100"/>
          </a:xfrm>
          <a:prstGeom prst="rect">
            <a:avLst/>
          </a:prstGeom>
        </p:spPr>
        <p:txBody>
          <a:bodyPr/>
          <a:lstStyle/>
          <a:p>
            <a:r>
              <a:t>Directive and Component lifecycle hooks: </a:t>
            </a:r>
          </a:p>
        </p:txBody>
      </p:sp>
      <p:graphicFrame>
        <p:nvGraphicFramePr>
          <p:cNvPr id="670" name="Table 670"/>
          <p:cNvGraphicFramePr/>
          <p:nvPr/>
        </p:nvGraphicFramePr>
        <p:xfrm>
          <a:off x="1803400" y="4813300"/>
          <a:ext cx="20955000" cy="7124698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4394200"/>
                <a:gridCol w="16560800"/>
              </a:tblGrid>
              <a:tr h="20247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ngOnChanges()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Called after data-bound input properties are set
- Receives a changes object of current and previous values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56628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ngOnInit()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Initializes the component or directive after Angular initializes the data-bound input properties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76684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ngDoCheck()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Detects and acts on changes that Angular can or won't detect on its own 
- Called every change detection run (quite frequently!)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76684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ngOnDestroy()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Cleanup stage just before Angular destroys the directive/component 
- Unsubscribe observables and detach event handlers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/>
          </p:cNvSpPr>
          <p:nvPr>
            <p:ph type="body" sz="quarter" idx="1"/>
          </p:nvPr>
        </p:nvSpPr>
        <p:spPr>
          <a:xfrm>
            <a:off x="1689100" y="1778000"/>
            <a:ext cx="21005800" cy="977900"/>
          </a:xfrm>
          <a:prstGeom prst="rect">
            <a:avLst/>
          </a:prstGeom>
        </p:spPr>
        <p:txBody>
          <a:bodyPr/>
          <a:lstStyle/>
          <a:p>
            <a:r>
              <a:t>Component only lifecycle hooks</a:t>
            </a:r>
          </a:p>
        </p:txBody>
      </p:sp>
      <p:graphicFrame>
        <p:nvGraphicFramePr>
          <p:cNvPr id="673" name="Table 673"/>
          <p:cNvGraphicFramePr/>
          <p:nvPr/>
        </p:nvGraphicFramePr>
        <p:xfrm>
          <a:off x="1803400" y="3695700"/>
          <a:ext cx="21875750" cy="6324600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6991350"/>
                <a:gridCol w="14884400"/>
              </a:tblGrid>
              <a:tr h="15811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ngAfterContentInit()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After Angular projects external content into a component view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5811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ngAfterContentChecked()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After bindings of projected external content are checked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4795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ngAfterViewInit()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After the component view is created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682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ngAfterViewChecked()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After the bindings of the component's view are checked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LifeCycle Sequences</a:t>
            </a:r>
          </a:p>
        </p:txBody>
      </p:sp>
      <p:graphicFrame>
        <p:nvGraphicFramePr>
          <p:cNvPr id="676" name="Table 676"/>
          <p:cNvGraphicFramePr/>
          <p:nvPr>
            <p:extLst>
              <p:ext uri="{D42A27DB-BD31-4B8C-83A1-F6EECF244321}">
                <p14:modId xmlns:p14="http://schemas.microsoft.com/office/powerpoint/2010/main" val="940554298"/>
              </p:ext>
            </p:extLst>
          </p:nvPr>
        </p:nvGraphicFramePr>
        <p:xfrm>
          <a:off x="1498600" y="3098800"/>
          <a:ext cx="21640800" cy="9366246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6858000"/>
                <a:gridCol w="14782800"/>
              </a:tblGrid>
              <a:tr h="14987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ngOnChanges()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Will be called before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ngOnInit()</a:t>
                      </a:r>
                    </a:p>
                    <a:p>
                      <a:pPr algn="l" defTabSz="914400">
                        <a:defRPr sz="3600"/>
                      </a:pPr>
                      <a:r>
                        <a:t>- Called when a data-bound input property's value changes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07435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ngOnInit()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After the first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ngOnChanges()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4329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ngDoCheck()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Checks during each Angular change detection cycle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22109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ngAfterContentInit()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After projecting content into the component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24649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ngAfterContentChecked()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After every check of projected component content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1486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ngAfterViewInit()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 dirty="0"/>
                        <a:t>- After initializing the component's </a:t>
                      </a:r>
                      <a:r>
                        <a:rPr lang="en-US" sz="3600" dirty="0" smtClean="0"/>
                        <a:t>v</a:t>
                      </a:r>
                      <a:r>
                        <a:rPr sz="3600" dirty="0" smtClean="0"/>
                        <a:t>iews </a:t>
                      </a:r>
                      <a:r>
                        <a:rPr sz="3600" dirty="0"/>
                        <a:t>and child views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1789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ngAfterViewChecked()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 dirty="0"/>
                        <a:t>- After every check of the component's views and child views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115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ngOnDestroy()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 dirty="0"/>
                        <a:t>- Just before Angular destroys the directive/component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Table 216"/>
          <p:cNvGraphicFramePr/>
          <p:nvPr>
            <p:extLst>
              <p:ext uri="{D42A27DB-BD31-4B8C-83A1-F6EECF244321}">
                <p14:modId xmlns:p14="http://schemas.microsoft.com/office/powerpoint/2010/main" val="1874663944"/>
              </p:ext>
            </p:extLst>
          </p:nvPr>
        </p:nvGraphicFramePr>
        <p:xfrm>
          <a:off x="736600" y="3314700"/>
          <a:ext cx="22910800" cy="6697132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5867400"/>
                <a:gridCol w="7823200"/>
                <a:gridCol w="9220200"/>
              </a:tblGrid>
              <a:tr h="183942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One </a:t>
                      </a:r>
                      <a:r>
                        <a:rPr sz="3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Way </a:t>
                      </a: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Binding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ng-bind, {{::name}}</a:t>
                      </a:r>
                      <a:endParaRPr lang="en-US" sz="3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 smtClean="0"/>
                        <a:t>HTML-friendly context []</a:t>
                      </a:r>
                    </a:p>
                    <a:p>
                      <a:pPr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dirty="0" smtClean="0"/>
                        <a:t>&lt;h3 [</a:t>
                      </a:r>
                      <a:r>
                        <a:rPr lang="en-US" dirty="0" err="1" smtClean="0"/>
                        <a:t>innerText</a:t>
                      </a:r>
                      <a:r>
                        <a:rPr lang="en-US" dirty="0" smtClean="0"/>
                        <a:t>]="</a:t>
                      </a:r>
                      <a:r>
                        <a:rPr lang="en-US" dirty="0" err="1" smtClean="0"/>
                        <a:t>cat.name</a:t>
                      </a:r>
                      <a:r>
                        <a:rPr lang="en-US" dirty="0" smtClean="0"/>
                        <a:t>"&gt;</a:t>
                      </a:r>
                    </a:p>
                    <a:p>
                      <a:pPr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dirty="0" smtClean="0"/>
                        <a:t>&lt;/h3&gt;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869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Two Way Binding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{{}}</a:t>
                      </a:r>
                      <a:r>
                        <a:rPr lang="en-US" sz="3600" baseline="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(default)</a:t>
                      </a:r>
                      <a:endParaRPr lang="en-US" sz="3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dirty="0" smtClean="0"/>
                        <a:t>Only where explicit</a:t>
                      </a:r>
                    </a:p>
                    <a:p>
                      <a:pPr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dirty="0" smtClean="0"/>
                        <a:t>[(</a:t>
                      </a:r>
                      <a:r>
                        <a:rPr lang="en-US" dirty="0" err="1" smtClean="0"/>
                        <a:t>ngModel</a:t>
                      </a:r>
                      <a:r>
                        <a:rPr lang="en-US" dirty="0" smtClean="0"/>
                        <a:t>)]="</a:t>
                      </a:r>
                      <a:r>
                        <a:rPr lang="en-US" dirty="0" err="1" smtClean="0"/>
                        <a:t>cat.name</a:t>
                      </a:r>
                      <a:r>
                        <a:rPr lang="en-US" dirty="0" smtClean="0"/>
                        <a:t>"</a:t>
                      </a:r>
                      <a:endParaRPr lang="en-US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987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Forms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Ng-form, ng-model</a:t>
                      </a:r>
                      <a:endParaRPr sz="3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600" dirty="0" err="1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FormGroup</a:t>
                      </a: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</a:t>
                      </a:r>
                      <a:r>
                        <a:rPr lang="en-US" sz="3600" dirty="0" err="1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FormControl</a:t>
                      </a: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/>
                      </a:r>
                      <a:b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(can still use some</a:t>
                      </a:r>
                      <a:r>
                        <a:rPr lang="en-US" sz="3600" baseline="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of the old syntax)</a:t>
                      </a:r>
                      <a:endParaRPr sz="3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679" name="Shape 6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ngOnInit, ngOnChanges, ngAfterViewInit, ngOnDestroy</a:t>
            </a:r>
          </a:p>
        </p:txBody>
      </p:sp>
      <p:pic>
        <p:nvPicPr>
          <p:cNvPr id="68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685" name="Shape 6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Lifecycle Hooks</a:t>
            </a:r>
          </a:p>
        </p:txBody>
      </p:sp>
      <p:pic>
        <p:nvPicPr>
          <p:cNvPr id="68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Change Detection</a:t>
            </a:r>
          </a:p>
        </p:txBody>
      </p:sp>
      <p:pic>
        <p:nvPicPr>
          <p:cNvPr id="68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0" name="change detection 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2800" y="7181707"/>
            <a:ext cx="6832600" cy="2441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Change Detection?</a:t>
            </a:r>
          </a:p>
        </p:txBody>
      </p:sp>
      <p:sp>
        <p:nvSpPr>
          <p:cNvPr id="693" name="Shape 693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782300" cy="92075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992"/>
            </a:pPr>
            <a:r>
              <a:t>Takes the internal state of a program and makes it visible to the user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States can be any kind of JavaScript data structure 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When a change happens to the state, it can affect anything on the DOM 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Change detection is the mechanism that determines when the view needs to be updated</a:t>
            </a:r>
          </a:p>
        </p:txBody>
      </p:sp>
      <p:pic>
        <p:nvPicPr>
          <p:cNvPr id="694" name="p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50800" y="4076700"/>
            <a:ext cx="10566400" cy="556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Causes Change?</a:t>
            </a:r>
          </a:p>
        </p:txBody>
      </p:sp>
      <p:sp>
        <p:nvSpPr>
          <p:cNvPr id="697" name="Shape 6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4024" indent="-544024" defTabSz="668655">
              <a:spcBef>
                <a:spcPts val="4700"/>
              </a:spcBef>
              <a:defRPr sz="4455"/>
            </a:pPr>
            <a:r>
              <a:t>There are three main things that change state</a:t>
            </a:r>
          </a:p>
          <a:p>
            <a:pPr marL="1572724" lvl="2" indent="-544024" defTabSz="668655">
              <a:spcBef>
                <a:spcPts val="4700"/>
              </a:spcBef>
              <a:defRPr sz="4455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Events</a:t>
            </a:r>
            <a:r>
              <a:t>: clicks, keypresses, mouse moves</a:t>
            </a:r>
          </a:p>
          <a:p>
            <a:pPr marL="1572724" lvl="2" indent="-544024" defTabSz="668655">
              <a:spcBef>
                <a:spcPts val="4700"/>
              </a:spcBef>
              <a:defRPr sz="4455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XHR</a:t>
            </a:r>
            <a:r>
              <a:t>: fetching data from a remote server </a:t>
            </a:r>
          </a:p>
          <a:p>
            <a:pPr marL="1572724" lvl="2" indent="-544024" defTabSz="668655">
              <a:spcBef>
                <a:spcPts val="4700"/>
              </a:spcBef>
              <a:defRPr sz="4455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Timers</a:t>
            </a:r>
            <a:r>
              <a:t>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setTimeout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setInterval</a:t>
            </a:r>
          </a:p>
          <a:p>
            <a:pPr marL="1572724" lvl="2" indent="-544024" defTabSz="668655">
              <a:spcBef>
                <a:spcPts val="4700"/>
              </a:spcBef>
              <a:defRPr sz="4455"/>
            </a:pPr>
            <a:r>
              <a:t>All of these are asynchronous</a:t>
            </a:r>
          </a:p>
          <a:p>
            <a:pPr marL="544024" indent="-544024" defTabSz="668655">
              <a:spcBef>
                <a:spcPts val="4700"/>
              </a:spcBef>
              <a:defRPr sz="4455"/>
            </a:pPr>
            <a:r>
              <a:t>Whenever asynchronous operations are performed, our application state has probably been changed so Angular needs to update the view</a:t>
            </a:r>
          </a:p>
          <a:p>
            <a:pPr marL="544024" indent="-544024" defTabSz="668655">
              <a:spcBef>
                <a:spcPts val="4700"/>
              </a:spcBef>
              <a:defRPr sz="4455"/>
            </a:pPr>
            <a:r>
              <a:t>How do we know when async tasks are complete? </a:t>
            </a:r>
          </a:p>
        </p:txBody>
      </p:sp>
    </p:spTree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Zone.js</a:t>
            </a:r>
          </a:p>
        </p:txBody>
      </p:sp>
      <p:sp>
        <p:nvSpPr>
          <p:cNvPr id="700" name="Shape 700"/>
          <p:cNvSpPr>
            <a:spLocks noGrp="1"/>
          </p:cNvSpPr>
          <p:nvPr>
            <p:ph type="body" idx="1"/>
          </p:nvPr>
        </p:nvSpPr>
        <p:spPr>
          <a:xfrm>
            <a:off x="1689100" y="30988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571500" indent="-571500" defTabSz="742950">
              <a:spcBef>
                <a:spcPts val="5300"/>
              </a:spcBef>
              <a:defRPr sz="4680"/>
            </a:pPr>
            <a:r>
              <a:t>Standalone library created by the Angular team</a:t>
            </a:r>
          </a:p>
          <a:p>
            <a:pPr marL="571500" indent="-571500" defTabSz="742950">
              <a:spcBef>
                <a:spcPts val="5300"/>
              </a:spcBef>
              <a:defRPr sz="4680"/>
            </a:pPr>
            <a:r>
              <a:t>A Zone is an execution context that persists across async tasks</a:t>
            </a:r>
          </a:p>
          <a:p>
            <a:pPr marL="571500" indent="-571500" defTabSz="742950">
              <a:spcBef>
                <a:spcPts val="5300"/>
              </a:spcBef>
              <a:defRPr sz="4680"/>
            </a:pPr>
            <a:r>
              <a:t>Zones allow us to add hooks into the browser’s event loop</a:t>
            </a:r>
          </a:p>
          <a:p>
            <a:pPr marL="571500" indent="-571500" defTabSz="742950">
              <a:spcBef>
                <a:spcPts val="5300"/>
              </a:spcBef>
              <a:defRPr sz="4680"/>
            </a:pPr>
            <a:r>
              <a:t>Monkey patches the browser’s async API to track all async tasks and know when they are complete</a:t>
            </a:r>
          </a:p>
          <a:p>
            <a:pPr marL="571500" indent="-571500" defTabSz="742950">
              <a:spcBef>
                <a:spcPts val="5300"/>
              </a:spcBef>
              <a:defRPr sz="4680"/>
            </a:pPr>
            <a:r>
              <a:t>Every Angular app runs all of its code in its own zone, called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ngZone</a:t>
            </a:r>
          </a:p>
          <a:p>
            <a:pPr marL="571500" indent="-571500" defTabSz="742950">
              <a:spcBef>
                <a:spcPts val="5300"/>
              </a:spcBef>
              <a:defRPr sz="468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ngZone</a:t>
            </a:r>
            <a:r>
              <a:t> tracks all of the async activity in the application and will run change detection when it is complete</a:t>
            </a:r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 Loop</a:t>
            </a:r>
          </a:p>
        </p:txBody>
      </p:sp>
      <p:graphicFrame>
        <p:nvGraphicFramePr>
          <p:cNvPr id="703" name="Table 703"/>
          <p:cNvGraphicFramePr/>
          <p:nvPr>
            <p:extLst>
              <p:ext uri="{D42A27DB-BD31-4B8C-83A1-F6EECF244321}">
                <p14:modId xmlns:p14="http://schemas.microsoft.com/office/powerpoint/2010/main" val="110437167"/>
              </p:ext>
            </p:extLst>
          </p:nvPr>
        </p:nvGraphicFramePr>
        <p:xfrm>
          <a:off x="1041400" y="3136900"/>
          <a:ext cx="22517100" cy="935228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3886200"/>
                <a:gridCol w="18630900"/>
              </a:tblGrid>
              <a:tr h="13462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Call Stack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Single threaded main application execution context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6924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MicroTask Queue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Run after the call stack is clear
- Browser spec for certain actions like Promise callbacks
- Allow certain tasks to run async but faster than a full event loop cycle
- Change detection runs when this queue is cleared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5400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Web APIs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rPr dirty="0"/>
                        <a:t>- Concurrent tasks provided by the browser </a:t>
                      </a:r>
                    </a:p>
                    <a:p>
                      <a:pPr algn="l" defTabSz="914400">
                        <a:defRPr sz="3600"/>
                      </a:pPr>
                      <a:r>
                        <a:rPr dirty="0"/>
                        <a:t>- Place callbacks on the Task/Callback queue when finished </a:t>
                      </a:r>
                    </a:p>
                    <a:p>
                      <a:pPr algn="l" defTabSz="914400">
                        <a:defRPr sz="3600"/>
                      </a:pPr>
                      <a:r>
                        <a:rPr dirty="0"/>
                        <a:t>- MacroTask Queue: </a:t>
                      </a:r>
                      <a:r>
                        <a:rPr dirty="0" smtClean="0"/>
                        <a:t>Sc</a:t>
                      </a:r>
                      <a:r>
                        <a:rPr lang="en-US" dirty="0" smtClean="0"/>
                        <a:t>h</a:t>
                      </a:r>
                      <a:r>
                        <a:rPr dirty="0" smtClean="0"/>
                        <a:t>eduled </a:t>
                      </a:r>
                      <a:r>
                        <a:rPr dirty="0"/>
                        <a:t>or recurring </a:t>
                      </a:r>
                      <a:r>
                        <a:rPr dirty="0" smtClean="0"/>
                        <a:t>tasks</a:t>
                      </a:r>
                      <a:r>
                        <a:rPr lang="en-US" dirty="0" smtClean="0"/>
                        <a:t> </a:t>
                      </a:r>
                      <a:r>
                        <a:rPr dirty="0" smtClean="0"/>
                        <a:t>(</a:t>
                      </a:r>
                      <a:r>
                        <a:rPr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setTimeout</a:t>
                      </a:r>
                      <a:r>
                        <a:rPr dirty="0"/>
                        <a:t>, XHR, </a:t>
                      </a:r>
                      <a:r>
                        <a:rPr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setInterval</a:t>
                      </a:r>
                      <a:r>
                        <a:rPr dirty="0" smtClean="0"/>
                        <a:t>)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1493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Task / Callback Queue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Hold code waiting to be picked up by the event loop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57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Event Loop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 dirty="0"/>
                        <a:t>- When the stack is empty, takes the first thing off the Task Queue and puts it on the stack for execution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does Change Detection work? </a:t>
            </a:r>
          </a:p>
        </p:txBody>
      </p:sp>
      <p:sp>
        <p:nvSpPr>
          <p:cNvPr id="706" name="Shape 7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 component gets its own change detector that is responsible for checking and updating its template bindings</a:t>
            </a:r>
          </a:p>
          <a:p>
            <a:r>
              <a:t>Always starts from the root component and flows down through the tree</a:t>
            </a:r>
          </a:p>
          <a:p>
            <a:r>
              <a:t>Stable after a single pass and Angular will throw an error in development if our components cause any additional side effects</a:t>
            </a:r>
          </a:p>
          <a:p>
            <a:r>
              <a:t>Because JavaScript objects are mutable, Angular will need to check every binding every time for the whole tree</a:t>
            </a:r>
          </a:p>
        </p:txBody>
      </p:sp>
    </p:spTree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Performance</a:t>
            </a:r>
          </a:p>
        </p:txBody>
      </p:sp>
      <p:sp>
        <p:nvSpPr>
          <p:cNvPr id="709" name="Shape 7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go through hundreds of change checks in a few milliseconds</a:t>
            </a:r>
          </a:p>
          <a:p>
            <a:r>
              <a:t>Each change detector is custom created at runtime to be highly optimized for browser VMs providing a 3-10x performance boost over Angular 1</a:t>
            </a:r>
          </a:p>
          <a:p>
            <a:r>
              <a:t>Change detection will not update your model, only the component tree and resulting DOM</a:t>
            </a:r>
          </a:p>
          <a:p>
            <a:r>
              <a:t>If we provide Angular with some guarantees about when an object changes, using immutables or observables, we can increase our performance even more</a:t>
            </a:r>
          </a:p>
        </p:txBody>
      </p:sp>
    </p:spTree>
  </p:cSld>
  <p:clrMapOvr>
    <a:masterClrMapping/>
  </p:clrMapOvr>
  <p:transition spd="slow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Mutables vs. Immutables</a:t>
            </a:r>
          </a:p>
        </p:txBody>
      </p:sp>
      <p:sp>
        <p:nvSpPr>
          <p:cNvPr id="712" name="Shape 712"/>
          <p:cNvSpPr>
            <a:spLocks noGrp="1"/>
          </p:cNvSpPr>
          <p:nvPr>
            <p:ph type="body" idx="1"/>
          </p:nvPr>
        </p:nvSpPr>
        <p:spPr>
          <a:xfrm>
            <a:off x="1689100" y="30226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482722" indent="-482722" defTabSz="553084">
              <a:spcBef>
                <a:spcPts val="3900"/>
              </a:spcBef>
              <a:defRPr sz="3953"/>
            </a:pPr>
            <a:r>
              <a:t>Mutables</a:t>
            </a:r>
          </a:p>
          <a:p>
            <a:pPr marL="1333622" lvl="2" indent="-482722" defTabSz="553084">
              <a:spcBef>
                <a:spcPts val="3900"/>
              </a:spcBef>
              <a:defRPr sz="3953"/>
            </a:pPr>
            <a:r>
              <a:t>Are able to change their value without changing their reference</a:t>
            </a:r>
          </a:p>
          <a:p>
            <a:pPr marL="1333622" lvl="2" indent="-482722" defTabSz="553084">
              <a:spcBef>
                <a:spcPts val="3900"/>
              </a:spcBef>
              <a:defRPr sz="3953"/>
            </a:pPr>
            <a:r>
              <a:t>All objects in Javascript are mutable except for primitives </a:t>
            </a:r>
          </a:p>
          <a:p>
            <a:pPr marL="482722" indent="-482722" defTabSz="553084">
              <a:spcBef>
                <a:spcPts val="3900"/>
              </a:spcBef>
              <a:defRPr sz="3953"/>
            </a:pPr>
            <a:r>
              <a:t>Immutables</a:t>
            </a:r>
          </a:p>
          <a:p>
            <a:pPr marL="1333622" lvl="2" indent="-482722" defTabSz="553084">
              <a:spcBef>
                <a:spcPts val="3900"/>
              </a:spcBef>
              <a:defRPr sz="3953"/>
            </a:pPr>
            <a:r>
              <a:t>Cannot be changed in place. They must return a new version of themselves which changes their reference</a:t>
            </a:r>
          </a:p>
          <a:p>
            <a:pPr marL="1333622" lvl="2" indent="-482722" defTabSz="553084">
              <a:spcBef>
                <a:spcPts val="3900"/>
              </a:spcBef>
              <a:defRPr sz="3953"/>
            </a:pPr>
            <a:r>
              <a:t>Can accomplish this through immutable programming patterns or immutable object libraries like Immutable.js</a:t>
            </a:r>
          </a:p>
          <a:p>
            <a:pPr marL="482722" indent="-482722" defTabSz="553084">
              <a:spcBef>
                <a:spcPts val="3900"/>
              </a:spcBef>
              <a:defRPr sz="3953"/>
            </a:pPr>
            <a:r>
              <a:t>If we use Immutables, Angular can do a much faster reference equality check instead of also checking the contents of the object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Environment Setup</a:t>
            </a:r>
          </a:p>
        </p:txBody>
      </p:sp>
      <p:pic>
        <p:nvPicPr>
          <p:cNvPr id="30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7000" y="7200900"/>
            <a:ext cx="3134549" cy="302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34694">
              <a:defRPr sz="9968"/>
            </a:pPr>
            <a:r>
              <a:t>Change Detection Strategy with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OnPush</a:t>
            </a:r>
          </a:p>
        </p:txBody>
      </p:sp>
      <p:sp>
        <p:nvSpPr>
          <p:cNvPr id="715" name="Shape 7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2369" indent="-492369" defTabSz="594360">
              <a:spcBef>
                <a:spcPts val="4200"/>
              </a:spcBef>
              <a:defRPr sz="4032"/>
            </a:pPr>
            <a:r>
              <a:rPr dirty="0"/>
              <a:t>Set components to only depend on their input properties for change detection</a:t>
            </a:r>
          </a:p>
          <a:p>
            <a:pPr marL="492369" indent="-492369" defTabSz="594360">
              <a:spcBef>
                <a:spcPts val="4200"/>
              </a:spcBef>
              <a:defRPr sz="4032"/>
            </a:pPr>
            <a:r>
              <a:rPr dirty="0"/>
              <a:t>Change detection will only run if an input reference changes</a:t>
            </a:r>
          </a:p>
          <a:p>
            <a:pPr marL="492369" indent="-492369" defTabSz="594360">
              <a:spcBef>
                <a:spcPts val="4200"/>
              </a:spcBef>
              <a:defRPr sz="4032"/>
            </a:pPr>
            <a:r>
              <a:rPr dirty="0"/>
              <a:t>Can skip entire subtrees when properties don’t change</a:t>
            </a:r>
          </a:p>
          <a:p>
            <a:pPr marL="492369" indent="-492369" defTabSz="594360">
              <a:spcBef>
                <a:spcPts val="4200"/>
              </a:spcBef>
              <a:defRPr sz="4032"/>
            </a:pPr>
            <a:r>
              <a:rPr dirty="0"/>
              <a:t>We do this by setting the change detection strategy to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OnPush </a:t>
            </a:r>
          </a:p>
          <a:p>
            <a:pPr marL="0" indent="0" defTabSz="594360">
              <a:lnSpc>
                <a:spcPct val="50000"/>
              </a:lnSpc>
              <a:spcBef>
                <a:spcPts val="4200"/>
              </a:spcBef>
              <a:buSzTx/>
              <a:buNone/>
              <a:defRPr sz="403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	@Component({ …</a:t>
            </a:r>
          </a:p>
          <a:p>
            <a:pPr marL="0" indent="0" defTabSz="594360">
              <a:lnSpc>
                <a:spcPct val="50000"/>
              </a:lnSpc>
              <a:spcBef>
                <a:spcPts val="4200"/>
              </a:spcBef>
              <a:buSzTx/>
              <a:buNone/>
              <a:defRPr sz="403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			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changeDetection: ChangeDetectionStrategy.OnPush </a:t>
            </a:r>
          </a:p>
          <a:p>
            <a:pPr marL="0" indent="0" defTabSz="594360">
              <a:lnSpc>
                <a:spcPct val="50000"/>
              </a:lnSpc>
              <a:spcBef>
                <a:spcPts val="4200"/>
              </a:spcBef>
              <a:buSzTx/>
              <a:buNone/>
              <a:defRPr sz="403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	})</a:t>
            </a:r>
          </a:p>
          <a:p>
            <a:pPr marL="492369" indent="-492369" defTabSz="594360">
              <a:spcBef>
                <a:spcPts val="4200"/>
              </a:spcBef>
              <a:defRPr sz="4032"/>
            </a:pPr>
            <a:r>
              <a:rPr dirty="0"/>
              <a:t>Lends itself to application model strategies like Redux</a:t>
            </a:r>
          </a:p>
          <a:p>
            <a:pPr marL="949569" lvl="1" indent="-492369" defTabSz="594360">
              <a:spcBef>
                <a:spcPts val="4200"/>
              </a:spcBef>
              <a:defRPr sz="4032"/>
            </a:pPr>
            <a:r>
              <a:rPr dirty="0"/>
              <a:t>Single state object that gets pushed down through the root component</a:t>
            </a: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Observables</a:t>
            </a:r>
          </a:p>
        </p:txBody>
      </p:sp>
      <p:sp>
        <p:nvSpPr>
          <p:cNvPr id="718" name="Shape 718"/>
          <p:cNvSpPr>
            <a:spLocks noGrp="1"/>
          </p:cNvSpPr>
          <p:nvPr>
            <p:ph type="body" idx="1"/>
          </p:nvPr>
        </p:nvSpPr>
        <p:spPr>
          <a:xfrm>
            <a:off x="1689100" y="2984500"/>
            <a:ext cx="21005800" cy="9461500"/>
          </a:xfrm>
          <a:prstGeom prst="rect">
            <a:avLst/>
          </a:prstGeom>
        </p:spPr>
        <p:txBody>
          <a:bodyPr/>
          <a:lstStyle/>
          <a:p>
            <a:pPr marL="598365" indent="-598365">
              <a:defRPr sz="4900"/>
            </a:pPr>
            <a:r>
              <a:rPr dirty="0"/>
              <a:t>Observables give us certain guarantees of when a change has happened</a:t>
            </a:r>
          </a:p>
          <a:p>
            <a:pPr marL="598365" indent="-598365">
              <a:defRPr sz="4900"/>
            </a:pPr>
            <a:r>
              <a:rPr dirty="0"/>
              <a:t>Unlike immutable objects, they give us no new references when </a:t>
            </a:r>
            <a:r>
              <a:rPr dirty="0" smtClean="0"/>
              <a:t>a </a:t>
            </a:r>
            <a:r>
              <a:rPr dirty="0"/>
              <a:t>change is made but fire events that can be subscribed to instead</a:t>
            </a:r>
          </a:p>
          <a:p>
            <a:pPr marL="598365" indent="-598365">
              <a:defRPr sz="4900"/>
            </a:pPr>
            <a:r>
              <a:rPr dirty="0"/>
              <a:t>When using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OnPush </a:t>
            </a:r>
            <a:r>
              <a:rPr dirty="0"/>
              <a:t>strategy we will need to manually mark a component and its branch for change detection in the observable subscription block</a:t>
            </a:r>
          </a:p>
          <a:p>
            <a:pPr marL="598365" indent="-598365">
              <a:defRPr sz="4900"/>
            </a:pPr>
            <a:r>
              <a:rPr dirty="0"/>
              <a:t>Inject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ChangeDetectorRef</a:t>
            </a:r>
            <a:r>
              <a:rPr dirty="0"/>
              <a:t> and use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markForCheck()</a:t>
            </a: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94360">
              <a:spcBef>
                <a:spcPts val="4200"/>
              </a:spcBef>
              <a:buSzTx/>
              <a:buNone/>
              <a:defRPr sz="4752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constructor</a:t>
            </a:r>
            <a:r>
              <a:t>(</a:t>
            </a: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private</a:t>
            </a:r>
            <a:r>
              <a:t>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changeDetector</a:t>
            </a:r>
            <a:r>
              <a:t>: ChangeDetectorRef) {}</a:t>
            </a:r>
          </a:p>
          <a:p>
            <a:pPr marL="0" indent="0" defTabSz="594360">
              <a:spcBef>
                <a:spcPts val="4200"/>
              </a:spcBef>
              <a:buSzTx/>
              <a:buNone/>
              <a:defRPr sz="4752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ngOnInit</a:t>
            </a:r>
            <a:r>
              <a:t>() {</a:t>
            </a:r>
          </a:p>
          <a:p>
            <a:pPr marL="0" indent="0" defTabSz="594360">
              <a:spcBef>
                <a:spcPts val="4200"/>
              </a:spcBef>
              <a:buSzTx/>
              <a:buNone/>
              <a:defRPr sz="4752"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this</a:t>
            </a:r>
            <a:r>
              <a:t>.clickEventStream.</a:t>
            </a:r>
            <a:r>
              <a:rPr>
                <a:solidFill>
                  <a:schemeClr val="accent6">
                    <a:lumOff val="-8741"/>
                  </a:schemeClr>
                </a:solidFill>
              </a:rPr>
              <a:t>subscribe</a:t>
            </a:r>
            <a:r>
              <a:t>( () =&gt; {</a:t>
            </a:r>
          </a:p>
          <a:p>
            <a:pPr marL="0" indent="0" defTabSz="594360">
              <a:spcBef>
                <a:spcPts val="4200"/>
              </a:spcBef>
              <a:buSzTx/>
              <a:buNone/>
              <a:defRPr sz="4752">
                <a:latin typeface="Courier"/>
                <a:ea typeface="Courier"/>
                <a:cs typeface="Courier"/>
                <a:sym typeface="Courier"/>
              </a:defRPr>
            </a:pPr>
            <a:r>
              <a:t>    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this</a:t>
            </a:r>
            <a:r>
              <a:t>.counter++;</a:t>
            </a:r>
          </a:p>
          <a:p>
            <a:pPr marL="0" indent="0" defTabSz="594360">
              <a:spcBef>
                <a:spcPts val="4200"/>
              </a:spcBef>
              <a:buSzTx/>
              <a:buNone/>
              <a:defRPr sz="4752">
                <a:latin typeface="Courier"/>
                <a:ea typeface="Courier"/>
                <a:cs typeface="Courier"/>
                <a:sym typeface="Courier"/>
              </a:defRPr>
            </a:pPr>
            <a:r>
              <a:t> 		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this</a:t>
            </a:r>
            <a:r>
              <a:t>.changeDetector.markForCheck();</a:t>
            </a:r>
          </a:p>
          <a:p>
            <a:pPr marL="0" indent="0" defTabSz="594360">
              <a:spcBef>
                <a:spcPts val="4200"/>
              </a:spcBef>
              <a:buSzTx/>
              <a:buNone/>
              <a:defRPr sz="4752">
                <a:latin typeface="Courier"/>
                <a:ea typeface="Courier"/>
                <a:cs typeface="Courier"/>
                <a:sym typeface="Courier"/>
              </a:defRPr>
            </a:pPr>
            <a:r>
              <a:t>	})</a:t>
            </a:r>
          </a:p>
          <a:p>
            <a:pPr marL="0" indent="0" defTabSz="594360">
              <a:spcBef>
                <a:spcPts val="4200"/>
              </a:spcBef>
              <a:buSzTx/>
              <a:buNone/>
              <a:defRPr sz="475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21" name="Shape 72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Example - Observables</a:t>
            </a:r>
          </a:p>
        </p:txBody>
      </p:sp>
    </p:spTree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1675">
              <a:defRPr sz="9520"/>
            </a:lvl1pPr>
          </a:lstStyle>
          <a:p>
            <a:r>
              <a:t>But I Don't Want to Use These New Things</a:t>
            </a:r>
          </a:p>
        </p:txBody>
      </p:sp>
      <p:sp>
        <p:nvSpPr>
          <p:cNvPr id="724" name="Shape 7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does not force any style of model on you</a:t>
            </a:r>
          </a:p>
          <a:p>
            <a:r>
              <a:t>Immutables and Observables are just options that you can use that are optimized further by the framework</a:t>
            </a:r>
          </a:p>
          <a:p>
            <a:r>
              <a:t>Standard mutable change detection performance if already fast enough for most use cases</a:t>
            </a:r>
          </a:p>
          <a:p>
            <a:r>
              <a:t>You can mix and match change detection strategies and model value types in your component tree</a:t>
            </a:r>
          </a:p>
        </p:txBody>
      </p:sp>
    </p:spTree>
  </p:cSld>
  <p:clrMapOvr>
    <a:masterClrMapping/>
  </p:clrMapOvr>
  <p:transition spd="slow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727" name="Shape 7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Change Detection Strategies</a:t>
            </a:r>
          </a:p>
        </p:txBody>
      </p:sp>
      <p:pic>
        <p:nvPicPr>
          <p:cNvPr id="72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Forms &amp; Validation</a:t>
            </a:r>
          </a:p>
        </p:txBody>
      </p:sp>
      <p:pic>
        <p:nvPicPr>
          <p:cNvPr id="7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Screen Shot 2016-07-04 at 9.58.5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1700" y="6858000"/>
            <a:ext cx="9702141" cy="218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Forms</a:t>
            </a:r>
          </a:p>
        </p:txBody>
      </p:sp>
      <p:sp>
        <p:nvSpPr>
          <p:cNvPr id="737" name="Shape 7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0673" indent="-500673">
              <a:defRPr sz="4100"/>
            </a:pPr>
            <a:r>
              <a:t>Based on standard HTML5 form markup</a:t>
            </a:r>
          </a:p>
          <a:p>
            <a:pPr marL="500673" indent="-500673">
              <a:defRPr sz="4100"/>
            </a:pPr>
            <a:r>
              <a:t>Angular adds features like </a:t>
            </a:r>
          </a:p>
          <a:p>
            <a:pPr marL="1770673" lvl="2" indent="-500673">
              <a:defRPr sz="4100"/>
            </a:pPr>
            <a:r>
              <a:t>Two-way data binding</a:t>
            </a:r>
          </a:p>
          <a:p>
            <a:pPr marL="1770673" lvl="2" indent="-500673">
              <a:defRPr sz="4100"/>
            </a:pPr>
            <a:r>
              <a:t>Change tracking</a:t>
            </a:r>
          </a:p>
          <a:p>
            <a:pPr marL="1770673" lvl="2" indent="-500673">
              <a:defRPr sz="4100"/>
            </a:pPr>
            <a:r>
              <a:t>Validation</a:t>
            </a:r>
          </a:p>
          <a:p>
            <a:pPr marL="1770673" lvl="2" indent="-500673">
              <a:defRPr sz="4100"/>
            </a:pPr>
            <a:r>
              <a:t>Error handling</a:t>
            </a:r>
          </a:p>
        </p:txBody>
      </p:sp>
    </p:spTree>
  </p:cSld>
  <p:clrMapOvr>
    <a:masterClrMapping/>
  </p:clrMapOvr>
  <p:transition spd="slow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 Types &amp; Segments</a:t>
            </a:r>
          </a:p>
        </p:txBody>
      </p:sp>
      <p:graphicFrame>
        <p:nvGraphicFramePr>
          <p:cNvPr id="741" name="Table 741"/>
          <p:cNvGraphicFramePr/>
          <p:nvPr>
            <p:extLst>
              <p:ext uri="{D42A27DB-BD31-4B8C-83A1-F6EECF244321}">
                <p14:modId xmlns:p14="http://schemas.microsoft.com/office/powerpoint/2010/main" val="597825511"/>
              </p:ext>
            </p:extLst>
          </p:nvPr>
        </p:nvGraphicFramePr>
        <p:xfrm>
          <a:off x="1689100" y="3256429"/>
          <a:ext cx="21386800" cy="815980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4978400"/>
                <a:gridCol w="16408400"/>
              </a:tblGrid>
              <a:tr h="213735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Template Driven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Similar to Angular 1
- Everything except the model object is done in the view template 
- Simple to work with and built in automatically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01035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Partially Model Driven/ Partially Reactive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More advanced. Requires importing additional form directives
- Form control structure and validations move to the component class
- Input elements, data binding and error messages stay in view template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72628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Model Driven/ Fully Reactive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 dirty="0"/>
                        <a:t>- Most advanced. Requires only additional form directives
- Control all of the form logic and data from the component class
- Just hook up the form controls to DOM elements by name in the view template
- Allow for more customization and easier unit testing but require more developer configuration 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a Form</a:t>
            </a:r>
          </a:p>
        </p:txBody>
      </p:sp>
      <p:sp>
        <p:nvSpPr>
          <p:cNvPr id="747" name="Shape 74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502900" cy="9207500"/>
          </a:xfrm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Write out an HTML5 form template in a component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Add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ngModel</a:t>
            </a:r>
            <a:r>
              <a:rPr dirty="0"/>
              <a:t> on the input elements with two way data binding to control the model values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Define a unique name to each input with the name attribute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Event-bind to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ngSubmit</a:t>
            </a:r>
            <a:r>
              <a:rPr dirty="0"/>
              <a:t> directive on your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&lt;form&gt; </a:t>
            </a:r>
            <a:r>
              <a:rPr dirty="0"/>
              <a:t>tag to call a component method when the form is submitted</a:t>
            </a:r>
          </a:p>
        </p:txBody>
      </p:sp>
      <p:sp>
        <p:nvSpPr>
          <p:cNvPr id="748" name="Shape 748"/>
          <p:cNvSpPr/>
          <p:nvPr/>
        </p:nvSpPr>
        <p:spPr>
          <a:xfrm>
            <a:off x="12192000" y="3238500"/>
            <a:ext cx="11988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775969">
              <a:spcBef>
                <a:spcPts val="4200"/>
              </a:spcBef>
              <a:defRPr sz="3196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&lt;form [ngSubmit]=“onSubmit()”&gt;</a:t>
            </a:r>
          </a:p>
          <a:p>
            <a:pPr algn="l" defTabSz="775969">
              <a:spcBef>
                <a:spcPts val="4200"/>
              </a:spcBef>
              <a:defRPr sz="319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&lt;div class="form-group"&gt;</a:t>
            </a:r>
          </a:p>
          <a:p>
            <a:pPr algn="l" defTabSz="775969">
              <a:spcBef>
                <a:spcPts val="4200"/>
              </a:spcBef>
              <a:defRPr sz="319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&lt;label for="name"&gt;</a:t>
            </a:r>
            <a:r>
              <a:rPr dirty="0"/>
              <a:t>Name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&lt;/label&gt;</a:t>
            </a:r>
          </a:p>
          <a:p>
            <a:pPr algn="l" defTabSz="775969">
              <a:spcBef>
                <a:spcPts val="4200"/>
              </a:spcBef>
              <a:defRPr sz="319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&lt;input type="</a:t>
            </a:r>
            <a:r>
              <a:rPr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text"</a:t>
            </a:r>
            <a:r>
              <a:rPr lang="en-US"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</a:t>
            </a:r>
            <a:r>
              <a:rPr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class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="form-control" 		required</a:t>
            </a:r>
            <a:r>
              <a:rPr dirty="0">
                <a:solidFill>
                  <a:schemeClr val="accent6">
                    <a:lumOff val="-8741"/>
                  </a:schemeClr>
                </a:solidFill>
              </a:rPr>
              <a:t> [(ngModel)]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="model.name" </a:t>
            </a:r>
            <a:r>
              <a:rPr lang="en-US"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			</a:t>
            </a:r>
            <a:r>
              <a:rPr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name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="name"&gt;</a:t>
            </a:r>
          </a:p>
          <a:p>
            <a:pPr algn="l" defTabSz="775969">
              <a:spcBef>
                <a:spcPts val="4200"/>
              </a:spcBef>
              <a:defRPr sz="3196">
                <a:solidFill>
                  <a:schemeClr val="accent6">
                    <a:lumOff val="-874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 smtClean="0">
                <a:solidFill>
                  <a:srgbClr val="000000"/>
                </a:solidFill>
              </a:rPr>
              <a:t>Nam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dirty="0" smtClean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/>
              <a:t>{{model.name}}	</a:t>
            </a:r>
          </a:p>
          <a:p>
            <a:pPr algn="l" defTabSz="775969">
              <a:spcBef>
                <a:spcPts val="4200"/>
              </a:spcBef>
              <a:defRPr sz="319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&lt;/div&gt;</a:t>
            </a:r>
          </a:p>
          <a:p>
            <a:pPr algn="l" defTabSz="775969">
              <a:spcBef>
                <a:spcPts val="4200"/>
              </a:spcBef>
              <a:defRPr sz="3196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 &lt;button type="submit" class="btn </a:t>
            </a:r>
            <a:r>
              <a:rPr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btn-</a:t>
            </a:r>
            <a:r>
              <a:rPr lang="en-US"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	</a:t>
            </a:r>
            <a:r>
              <a:rPr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default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"&gt;</a:t>
            </a:r>
            <a:r>
              <a:rPr dirty="0"/>
              <a:t>Submit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&lt;/button&gt;</a:t>
            </a:r>
            <a:r>
              <a:rPr dirty="0">
                <a:solidFill>
                  <a:srgbClr val="A6AAA9"/>
                </a:solidFill>
              </a:rPr>
              <a:t> </a:t>
            </a:r>
          </a:p>
          <a:p>
            <a:pPr algn="l" defTabSz="775969">
              <a:spcBef>
                <a:spcPts val="4200"/>
              </a:spcBef>
              <a:defRPr sz="3196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&lt;/</a:t>
            </a:r>
            <a:r>
              <a:rPr dirty="0"/>
              <a:t>form&gt;</a:t>
            </a:r>
          </a:p>
        </p:txBody>
      </p:sp>
    </p:spTree>
  </p:cSld>
  <p:clrMapOvr>
    <a:masterClrMapping/>
  </p:clrMapOvr>
  <p:transition spd="slow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Hidden Form Magic</a:t>
            </a:r>
          </a:p>
        </p:txBody>
      </p:sp>
      <p:sp>
        <p:nvSpPr>
          <p:cNvPr id="751" name="Shape 751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623300"/>
          </a:xfrm>
          <a:prstGeom prst="rect">
            <a:avLst/>
          </a:prstGeom>
        </p:spPr>
        <p:txBody>
          <a:bodyPr/>
          <a:lstStyle/>
          <a:p>
            <a:pPr marL="520577" indent="-520577" defTabSz="718184">
              <a:spcBef>
                <a:spcPts val="5100"/>
              </a:spcBef>
              <a:defRPr sz="4263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&lt;form&gt;</a:t>
            </a:r>
            <a:r>
              <a:t> is not just a tag, it’s also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ngForm</a:t>
            </a:r>
            <a:r>
              <a:t> directive</a:t>
            </a:r>
          </a:p>
          <a:p>
            <a:pPr marL="1073027" lvl="1" indent="-520577" defTabSz="718184">
              <a:spcBef>
                <a:spcPts val="5100"/>
              </a:spcBef>
              <a:defRPr sz="4263"/>
            </a:pPr>
            <a:r>
              <a:t>Keeps track of all of the input controls in the form</a:t>
            </a:r>
          </a:p>
          <a:p>
            <a:pPr marL="1073027" lvl="1" indent="-520577" defTabSz="718184">
              <a:spcBef>
                <a:spcPts val="5100"/>
              </a:spcBef>
              <a:defRPr sz="4263"/>
            </a:pPr>
            <a:r>
              <a:t>Knows the validation state of all inputs and therefore the form as a whole</a:t>
            </a:r>
          </a:p>
          <a:p>
            <a:pPr marL="520577" indent="-520577" defTabSz="718184">
              <a:spcBef>
                <a:spcPts val="5100"/>
              </a:spcBef>
              <a:defRPr sz="4263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ngModel </a:t>
            </a:r>
            <a:r>
              <a:t>does more than just allow two-way data binding</a:t>
            </a:r>
          </a:p>
          <a:p>
            <a:pPr marL="1073027" lvl="1" indent="-520577" defTabSz="718184">
              <a:spcBef>
                <a:spcPts val="5100"/>
              </a:spcBef>
              <a:defRPr sz="4263"/>
            </a:pPr>
            <a:r>
              <a:t>When paired with the name attribute, registers the input control with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ngForm</a:t>
            </a:r>
          </a:p>
          <a:p>
            <a:pPr marL="1073027" lvl="1" indent="-520577" defTabSz="718184">
              <a:spcBef>
                <a:spcPts val="5100"/>
              </a:spcBef>
              <a:defRPr sz="4263"/>
            </a:pPr>
            <a:r>
              <a:t>Runs validators against an input and keeps track of its state</a:t>
            </a:r>
          </a:p>
          <a:p>
            <a:pPr marL="1073027" lvl="1" indent="-520577" defTabSz="718184">
              <a:spcBef>
                <a:spcPts val="5100"/>
              </a:spcBef>
              <a:defRPr sz="4263"/>
            </a:pPr>
            <a:r>
              <a:t>Does not have to be used with data binding or inside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&lt;form&gt;</a:t>
            </a:r>
            <a:r>
              <a:t> tag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Polyfills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idx="1"/>
          </p:nvPr>
        </p:nvSpPr>
        <p:spPr>
          <a:xfrm>
            <a:off x="1689100" y="3136900"/>
            <a:ext cx="21005800" cy="9258300"/>
          </a:xfrm>
          <a:prstGeom prst="rect">
            <a:avLst/>
          </a:prstGeom>
        </p:spPr>
        <p:txBody>
          <a:bodyPr/>
          <a:lstStyle/>
          <a:p>
            <a:pPr marL="495300" indent="-495300" defTabSz="643889">
              <a:spcBef>
                <a:spcPts val="4600"/>
              </a:spcBef>
              <a:defRPr sz="4055"/>
            </a:pPr>
            <a:r>
              <a:t>A polyfill is a piece of code that provides technology that you expect the browser to have natively, providing a more uniform API landscape 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You need: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ES6</a:t>
            </a:r>
            <a:r>
              <a:t>: Some ES6 features cannot be transpiled to ES5 and require shims to work </a:t>
            </a:r>
          </a:p>
          <a:p>
            <a:pPr marL="1485899" lvl="2" indent="-495300" defTabSz="643889">
              <a:spcBef>
                <a:spcPts val="4600"/>
              </a:spcBef>
              <a:defRPr sz="4055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CoreJS:</a:t>
            </a:r>
            <a:r>
              <a:t> Huge library of ES2015+ polyfills and shims </a:t>
            </a:r>
          </a:p>
          <a:p>
            <a:pPr marL="1485899" lvl="2" indent="-495300" defTabSz="643889">
              <a:spcBef>
                <a:spcPts val="4600"/>
              </a:spcBef>
              <a:defRPr sz="4055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ES6 Shim</a:t>
            </a:r>
            <a:r>
              <a:t>: Smaller library of compatibility shims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ZoneJS</a:t>
            </a:r>
            <a:r>
              <a:t>: Required by Angular to enable execution contexts that persist across async tasks. We will be covering it more in detail later in the course 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Reflect-Metadata</a:t>
            </a:r>
            <a:r>
              <a:t>: Required by Angular to enable decorators and decorator metadata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Seeking Validation</a:t>
            </a:r>
          </a:p>
        </p:txBody>
      </p:sp>
      <p:sp>
        <p:nvSpPr>
          <p:cNvPr id="754" name="Shape 7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8950" indent="-488950" defTabSz="635634">
              <a:spcBef>
                <a:spcPts val="4500"/>
              </a:spcBef>
              <a:defRPr sz="4004"/>
            </a:pPr>
            <a:r>
              <a:t>Add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novalidate</a:t>
            </a:r>
            <a:r>
              <a:t> attribute to our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&lt;form&gt;</a:t>
            </a:r>
            <a:r>
              <a:t> tag to disable native browser validation checking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Add an HTML5 validator attribute to the input, like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required </a:t>
            </a:r>
            <a:r>
              <a:t>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maxlength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ngModel</a:t>
            </a:r>
            <a:r>
              <a:t> will also validate against the input type (text, email, URL)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Validation state will update dynamically as a user interacts with the input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Angular will add the following CSS classes to reflect the state</a:t>
            </a:r>
          </a:p>
          <a:p>
            <a:pPr marL="977900" lvl="1" indent="-488950" defTabSz="635634">
              <a:spcBef>
                <a:spcPts val="4500"/>
              </a:spcBef>
              <a:defRPr sz="4004"/>
            </a:pPr>
            <a:r>
              <a:t>Control has been visited: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ng-touched </a:t>
            </a:r>
            <a:r>
              <a:t>/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ng-untouched</a:t>
            </a:r>
          </a:p>
          <a:p>
            <a:pPr marL="977900" lvl="1" indent="-488950" defTabSz="635634">
              <a:spcBef>
                <a:spcPts val="4500"/>
              </a:spcBef>
              <a:defRPr sz="4004"/>
            </a:pPr>
            <a:r>
              <a:t>Control’s value has changed: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ng-dirty</a:t>
            </a:r>
            <a:r>
              <a:t> /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ng-pristine</a:t>
            </a:r>
          </a:p>
          <a:p>
            <a:pPr marL="977900" lvl="1" indent="-488950" defTabSz="635634">
              <a:spcBef>
                <a:spcPts val="4500"/>
              </a:spcBef>
              <a:defRPr sz="4004"/>
            </a:pPr>
            <a:r>
              <a:t>Control’s value is valid: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ng-valid </a:t>
            </a:r>
            <a:r>
              <a:t>/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ng-invalid</a:t>
            </a:r>
          </a:p>
        </p:txBody>
      </p:sp>
    </p:spTree>
  </p:cSld>
  <p:clrMapOvr>
    <a:masterClrMapping/>
  </p:clrMapOvr>
  <p:transition spd="slow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r>
              <a:t>Prevent Submission of an Invalid Form </a:t>
            </a:r>
          </a:p>
        </p:txBody>
      </p:sp>
      <p:sp>
        <p:nvSpPr>
          <p:cNvPr id="757" name="Shape 7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0673" indent="-500673">
              <a:defRPr sz="4100"/>
            </a:pPr>
            <a:r>
              <a:t>We want to be able to use the form validity state to disable a form submit button</a:t>
            </a:r>
          </a:p>
          <a:p>
            <a:pPr marL="500673" indent="-500673">
              <a:defRPr sz="4100"/>
            </a:pPr>
            <a:r>
              <a:t>Need to get a reference to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ngForm</a:t>
            </a:r>
            <a:r>
              <a:t> directive class using a template variable</a:t>
            </a:r>
          </a:p>
          <a:p>
            <a:pPr marL="0" lvl="1" indent="228600">
              <a:buSzTx/>
              <a:buNone/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t>		&lt;form [ngSubmit]=“onSubmit()” #myForm=“ngForm”&gt;&lt;/form&gt; </a:t>
            </a:r>
          </a:p>
          <a:p>
            <a:pPr marL="500673" indent="-500673">
              <a:defRPr sz="4100"/>
            </a:pPr>
            <a:r>
              <a:t>We can now use that template variable to disable our submit button</a:t>
            </a:r>
          </a:p>
          <a:p>
            <a:pPr marL="0" lvl="8" indent="1828800">
              <a:lnSpc>
                <a:spcPct val="50000"/>
              </a:lnSpc>
              <a:buSzTx/>
              <a:buNone/>
              <a:defRPr sz="410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&lt;button type="submit" [disabled]=“!myForm.valid"&gt;</a:t>
            </a:r>
          </a:p>
          <a:p>
            <a:pPr marL="0" lvl="8" indent="1828800">
              <a:lnSpc>
                <a:spcPct val="50000"/>
              </a:lnSpc>
              <a:buSzTx/>
              <a:buNone/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t>        Submit</a:t>
            </a:r>
          </a:p>
          <a:p>
            <a:pPr marL="0" lvl="8" indent="1828800">
              <a:lnSpc>
                <a:spcPct val="50000"/>
              </a:lnSpc>
              <a:buSzTx/>
              <a:buNone/>
              <a:defRPr sz="410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&lt;/button&gt;</a:t>
            </a:r>
          </a:p>
        </p:txBody>
      </p:sp>
    </p:spTree>
  </p:cSld>
  <p:clrMapOvr>
    <a:masterClrMapping/>
  </p:clrMapOvr>
  <p:transition spd="slow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Displaying Validation Messages</a:t>
            </a:r>
          </a:p>
        </p:txBody>
      </p:sp>
      <p:sp>
        <p:nvSpPr>
          <p:cNvPr id="760" name="Shape 760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928100"/>
          </a:xfrm>
          <a:prstGeom prst="rect">
            <a:avLst/>
          </a:prstGeom>
        </p:spPr>
        <p:txBody>
          <a:bodyPr/>
          <a:lstStyle/>
          <a:p>
            <a:pPr marL="561730" indent="-561730">
              <a:defRPr sz="4600"/>
            </a:pPr>
            <a:r>
              <a:t>We need to get a reference to the individual formControl we want our error messages to reference</a:t>
            </a:r>
          </a:p>
          <a:p>
            <a:pPr marL="561730" indent="-561730">
              <a:defRPr sz="4600"/>
            </a:pPr>
            <a:r>
              <a:t>We will use a template variable with ngModel like we did with ngForm</a:t>
            </a:r>
          </a:p>
          <a:p>
            <a:pPr marL="0" indent="0">
              <a:buSzTx/>
              <a:buNone/>
              <a:defRPr sz="4600">
                <a:latin typeface="Courier"/>
                <a:ea typeface="Courier"/>
                <a:cs typeface="Courier"/>
                <a:sym typeface="Courier"/>
              </a:defRPr>
            </a:pPr>
            <a:r>
              <a:t>		&lt;input type="text" [(ngModel)]="person.firstName" 			name="firstName" required #firstName="ngModel"&gt;</a:t>
            </a:r>
          </a:p>
          <a:p>
            <a:pPr marL="561730" indent="-561730">
              <a:defRPr sz="4600"/>
            </a:pPr>
            <a:r>
              <a:t>We set if our message is hidden based on the validity of the input</a:t>
            </a:r>
          </a:p>
          <a:p>
            <a:pPr marL="0" lvl="6" indent="1371600">
              <a:buSzTx/>
              <a:buNone/>
              <a:defRPr sz="4600">
                <a:latin typeface="Courier"/>
                <a:ea typeface="Courier"/>
                <a:cs typeface="Courier"/>
                <a:sym typeface="Courier"/>
              </a:defRPr>
            </a:pPr>
            <a:r>
              <a:t>&lt;div [hidden]=”firstName.valid || firstName.pristine”&gt;First name is required&lt;/div&gt;</a:t>
            </a:r>
          </a:p>
        </p:txBody>
      </p:sp>
    </p:spTree>
  </p:cSld>
  <p:clrMapOvr>
    <a:masterClrMapping/>
  </p:clrMapOvr>
  <p:transition spd="slow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Class-Driven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has introduced new classes, </a:t>
            </a:r>
            <a:r>
              <a:rPr lang="en-US" dirty="0" err="1" smtClean="0"/>
              <a:t>FormGroup</a:t>
            </a:r>
            <a:r>
              <a:rPr lang="en-US" dirty="0" smtClean="0"/>
              <a:t> and </a:t>
            </a:r>
            <a:r>
              <a:rPr lang="en-US" dirty="0" err="1" smtClean="0"/>
              <a:t>FormControl</a:t>
            </a:r>
            <a:r>
              <a:rPr lang="en-US" dirty="0" smtClean="0"/>
              <a:t>, to allow more programmatic configuration of forms.</a:t>
            </a:r>
          </a:p>
          <a:p>
            <a:r>
              <a:rPr lang="en-US" dirty="0" smtClean="0"/>
              <a:t>Easier to test validation use cases</a:t>
            </a:r>
          </a:p>
          <a:p>
            <a:r>
              <a:rPr lang="en-US" dirty="0" smtClean="0"/>
              <a:t>Still have to bind to HTML controls within the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92249"/>
      </p:ext>
    </p:extLst>
  </p:cSld>
  <p:clrMapOvr>
    <a:masterClrMapping/>
  </p:clrMapOvr>
  <p:transition spd="med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Builder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Used to quickly declare forms within components</a:t>
            </a:r>
          </a:p>
          <a:p>
            <a:r>
              <a:rPr lang="en-US" dirty="0" smtClean="0"/>
              <a:t>Injected through constructor</a:t>
            </a:r>
          </a:p>
          <a:p>
            <a:r>
              <a:rPr lang="en-US" dirty="0" smtClean="0"/>
              <a:t>Takes a form </a:t>
            </a:r>
            <a:r>
              <a:rPr lang="en-US" dirty="0" err="1" smtClean="0"/>
              <a:t>config</a:t>
            </a:r>
            <a:r>
              <a:rPr lang="en-US" dirty="0" smtClean="0"/>
              <a:t> that is converted to groups and controls</a:t>
            </a:r>
          </a:p>
          <a:p>
            <a:r>
              <a:rPr lang="en-US" dirty="0" smtClean="0"/>
              <a:t>Can specify initial values and validator sets</a:t>
            </a:r>
            <a:endParaRPr lang="en-US" dirty="0"/>
          </a:p>
        </p:txBody>
      </p:sp>
      <p:sp>
        <p:nvSpPr>
          <p:cNvPr id="7" name="Shape 793"/>
          <p:cNvSpPr/>
          <p:nvPr/>
        </p:nvSpPr>
        <p:spPr>
          <a:xfrm>
            <a:off x="12471400" y="3238500"/>
            <a:ext cx="107823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onstructor(private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 smtClean="0">
                <a:solidFill>
                  <a:schemeClr val="tx1"/>
                </a:solidFill>
              </a:rPr>
              <a:t>fb:FormBuilder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form:FormGroup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this.fb.group</a:t>
            </a:r>
            <a:r>
              <a:rPr lang="en-US" dirty="0" smtClean="0">
                <a:solidFill>
                  <a:schemeClr val="tx1"/>
                </a:solidFill>
              </a:rPr>
              <a:t>({ ‘name’: [‘Ted’,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Validators.required</a:t>
            </a:r>
            <a:r>
              <a:rPr lang="en-US" dirty="0" smtClean="0">
                <a:solidFill>
                  <a:schemeClr val="tx1"/>
                </a:solidFill>
              </a:rPr>
              <a:t>],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‘email’: [‘’, 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Validators.required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CustomEmailValidator</a:t>
            </a:r>
            <a:r>
              <a:rPr lang="en-US" dirty="0" smtClean="0">
                <a:solidFill>
                  <a:schemeClr val="tx1"/>
                </a:solidFill>
              </a:rPr>
              <a:t>]]);</a:t>
            </a:r>
            <a:endParaRPr dirty="0" smtClean="0">
              <a:solidFill>
                <a:schemeClr val="tx1"/>
              </a:solidFill>
            </a:endParaRP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};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108614"/>
      </p:ext>
    </p:extLst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Reusing Forms</a:t>
            </a:r>
          </a:p>
        </p:txBody>
      </p:sp>
      <p:sp>
        <p:nvSpPr>
          <p:cNvPr id="763" name="Shape 763"/>
          <p:cNvSpPr>
            <a:spLocks noGrp="1"/>
          </p:cNvSpPr>
          <p:nvPr>
            <p:ph type="body" sz="half" idx="1"/>
          </p:nvPr>
        </p:nvSpPr>
        <p:spPr>
          <a:xfrm>
            <a:off x="1689099" y="3238500"/>
            <a:ext cx="19019371" cy="9207500"/>
          </a:xfrm>
          <a:prstGeom prst="rect">
            <a:avLst/>
          </a:prstGeom>
        </p:spPr>
        <p:txBody>
          <a:bodyPr/>
          <a:lstStyle/>
          <a:p>
            <a:r>
              <a:rPr dirty="0"/>
              <a:t>If we clear a form’s model programmatically, it will not reset the state of the form automatically for us</a:t>
            </a:r>
          </a:p>
          <a:p>
            <a:r>
              <a:rPr dirty="0"/>
              <a:t>We must also reset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ngForm</a:t>
            </a:r>
            <a:r>
              <a:rPr dirty="0"/>
              <a:t> to its initial state</a:t>
            </a:r>
          </a:p>
          <a:p>
            <a:r>
              <a:rPr lang="en-US" dirty="0" smtClean="0"/>
              <a:t>Can be done by recreating the form through code, or accessing the form through a template variable, and calling </a:t>
            </a:r>
            <a:r>
              <a:rPr lang="en-US" dirty="0" err="1" smtClean="0">
                <a:latin typeface="Courier"/>
                <a:ea typeface="Courier"/>
                <a:cs typeface="Courier"/>
                <a:sym typeface="Courier"/>
              </a:rPr>
              <a:t>form.reset</a:t>
            </a:r>
            <a:r>
              <a:rPr lang="en-US" dirty="0" smtClean="0">
                <a:latin typeface="Courier"/>
                <a:ea typeface="Courier"/>
                <a:cs typeface="Courier"/>
                <a:sym typeface="Courier"/>
              </a:rPr>
              <a:t>()</a:t>
            </a:r>
            <a:endParaRPr dirty="0"/>
          </a:p>
        </p:txBody>
      </p:sp>
      <p:sp>
        <p:nvSpPr>
          <p:cNvPr id="764" name="Shape 764"/>
          <p:cNvSpPr/>
          <p:nvPr/>
        </p:nvSpPr>
        <p:spPr>
          <a:xfrm>
            <a:off x="11925300" y="3238500"/>
            <a:ext cx="11988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solidFill>
                  <a:srgbClr val="A6AAA9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</p:spTree>
  </p:cSld>
  <p:clrMapOvr>
    <a:masterClrMapping/>
  </p:clrMapOvr>
  <p:transition spd="slow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767" name="Shape 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 tag, ngModel, 2-way binding, submit</a:t>
            </a:r>
          </a:p>
        </p:txBody>
      </p:sp>
      <p:pic>
        <p:nvPicPr>
          <p:cNvPr id="76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Forms &amp; Validation</a:t>
            </a:r>
          </a:p>
        </p:txBody>
      </p:sp>
      <p:pic>
        <p:nvPicPr>
          <p:cNvPr id="77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Promises</a:t>
            </a:r>
          </a:p>
        </p:txBody>
      </p:sp>
      <p:pic>
        <p:nvPicPr>
          <p:cNvPr id="77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8" name="knot.png"/>
          <p:cNvPicPr>
            <a:picLocks noChangeAspect="1"/>
          </p:cNvPicPr>
          <p:nvPr/>
        </p:nvPicPr>
        <p:blipFill>
          <a:blip r:embed="rId3">
            <a:extLst/>
          </a:blip>
          <a:srcRect l="4205" t="16822" r="4205" b="2803"/>
          <a:stretch>
            <a:fillRect/>
          </a:stretch>
        </p:blipFill>
        <p:spPr>
          <a:xfrm>
            <a:off x="4764715" y="7043316"/>
            <a:ext cx="4008770" cy="351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Creating A Promise</a:t>
            </a:r>
          </a:p>
        </p:txBody>
      </p:sp>
      <p:sp>
        <p:nvSpPr>
          <p:cNvPr id="792" name="Shape 792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782300" cy="9207500"/>
          </a:xfrm>
          <a:prstGeom prst="rect">
            <a:avLst/>
          </a:prstGeom>
        </p:spPr>
        <p:txBody>
          <a:bodyPr/>
          <a:lstStyle/>
          <a:p>
            <a:pPr marL="533399" indent="-533399" defTabSz="643889">
              <a:spcBef>
                <a:spcPts val="4600"/>
              </a:spcBef>
              <a:defRPr sz="4368"/>
            </a:pPr>
            <a:r>
              <a:t>Promise is a global object in ES2015</a:t>
            </a:r>
          </a:p>
          <a:p>
            <a:pPr marL="533399" indent="-533399" defTabSz="643889">
              <a:spcBef>
                <a:spcPts val="4600"/>
              </a:spcBef>
              <a:defRPr sz="4368"/>
            </a:pPr>
            <a:r>
              <a:t>Create an instance of a new Promise and pass the constructor an executor function that will do your async work</a:t>
            </a:r>
          </a:p>
          <a:p>
            <a:pPr marL="533399" indent="-533399" defTabSz="643889">
              <a:spcBef>
                <a:spcPts val="4600"/>
              </a:spcBef>
              <a:defRPr sz="4368"/>
            </a:pPr>
            <a:r>
              <a:t>The executor function has two parameters resolve and reject which are functions that can take arguments</a:t>
            </a:r>
          </a:p>
          <a:p>
            <a:pPr marL="533399" indent="-533399" defTabSz="643889">
              <a:spcBef>
                <a:spcPts val="4600"/>
              </a:spcBef>
              <a:defRPr sz="4368"/>
            </a:pPr>
            <a:r>
              <a:t>You must call one of these parameter functions in your executor function to resolve or reject the created promise instance</a:t>
            </a:r>
          </a:p>
        </p:txBody>
      </p:sp>
      <p:sp>
        <p:nvSpPr>
          <p:cNvPr id="793" name="Shape 793"/>
          <p:cNvSpPr/>
          <p:nvPr/>
        </p:nvSpPr>
        <p:spPr>
          <a:xfrm>
            <a:off x="12453471" y="3220571"/>
            <a:ext cx="107823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new</a:t>
            </a:r>
            <a:r>
              <a:rPr dirty="0"/>
              <a:t> Promise((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resolve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reject</a:t>
            </a:r>
            <a:r>
              <a:rPr dirty="0"/>
              <a:t>) =&gt; {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if</a:t>
            </a:r>
            <a:r>
              <a:rPr dirty="0"/>
              <a:t> (requestSuccessful) {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resolve</a:t>
            </a:r>
            <a:r>
              <a:rPr dirty="0"/>
              <a:t>(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"Success!"</a:t>
            </a:r>
            <a:r>
              <a:rPr dirty="0"/>
              <a:t>);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}</a:t>
            </a: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 else </a:t>
            </a:r>
            <a:r>
              <a:rPr dirty="0"/>
              <a:t>{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reject</a:t>
            </a:r>
            <a:r>
              <a:rPr dirty="0"/>
              <a:t>(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"Failed!"</a:t>
            </a:r>
            <a:r>
              <a:rPr dirty="0"/>
              <a:t>);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}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41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Modules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21005800" cy="1816100"/>
          </a:xfrm>
          <a:prstGeom prst="rect">
            <a:avLst/>
          </a:prstGeom>
        </p:spPr>
        <p:txBody>
          <a:bodyPr/>
          <a:lstStyle/>
          <a:p>
            <a:r>
              <a:t>Angular ships as a collection of library modules within several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npm</a:t>
            </a:r>
            <a:r>
              <a:t> packages beginning with the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@angular </a:t>
            </a:r>
            <a:r>
              <a:t>prefix</a:t>
            </a:r>
          </a:p>
        </p:txBody>
      </p:sp>
      <p:graphicFrame>
        <p:nvGraphicFramePr>
          <p:cNvPr id="325" name="Table 325"/>
          <p:cNvGraphicFramePr/>
          <p:nvPr/>
        </p:nvGraphicFramePr>
        <p:xfrm>
          <a:off x="1498600" y="5372100"/>
          <a:ext cx="21920200" cy="6794496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10007600"/>
                <a:gridCol w="11912600"/>
              </a:tblGrid>
              <a:tr h="96608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@angular/core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DI, Change Detection, Core Decorators, Testing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93182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@angular/common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Directives, Pipes, Forms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97025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@angular/compiler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Template compiler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98471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@angular/platform-browser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DOM Adaptors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9805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@angular/platform-browser-dynamic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Web Bootstrap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9551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@angular/http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Service for reading data from remote servers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059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@angular/router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Component Router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802" name="Shape 8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Promises and how to use them </a:t>
            </a:r>
          </a:p>
        </p:txBody>
      </p:sp>
      <p:pic>
        <p:nvPicPr>
          <p:cNvPr id="80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808" name="Shape 8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Promises</a:t>
            </a:r>
          </a:p>
        </p:txBody>
      </p:sp>
      <p:pic>
        <p:nvPicPr>
          <p:cNvPr id="80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Observables</a:t>
            </a:r>
          </a:p>
        </p:txBody>
      </p:sp>
      <p:pic>
        <p:nvPicPr>
          <p:cNvPr id="81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3" name="obs.png"/>
          <p:cNvPicPr>
            <a:picLocks noChangeAspect="1"/>
          </p:cNvPicPr>
          <p:nvPr/>
        </p:nvPicPr>
        <p:blipFill>
          <a:blip r:embed="rId3">
            <a:extLst/>
          </a:blip>
          <a:srcRect l="3682" t="2325" r="2325" b="2325"/>
          <a:stretch>
            <a:fillRect/>
          </a:stretch>
        </p:blipFill>
        <p:spPr>
          <a:xfrm>
            <a:off x="2019299" y="6985000"/>
            <a:ext cx="9304812" cy="269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Observables</a:t>
            </a:r>
          </a:p>
        </p:txBody>
      </p:sp>
      <p:sp>
        <p:nvSpPr>
          <p:cNvPr id="816" name="Shape 816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674100"/>
          </a:xfrm>
          <a:prstGeom prst="rect">
            <a:avLst/>
          </a:prstGeom>
        </p:spPr>
        <p:txBody>
          <a:bodyPr/>
          <a:lstStyle/>
          <a:p>
            <a:pPr marL="556724" indent="-556724" defTabSz="800735">
              <a:spcBef>
                <a:spcPts val="5700"/>
              </a:spcBef>
              <a:defRPr sz="4559"/>
            </a:pPr>
            <a:r>
              <a:t>Observables are represented as streams or collections over time</a:t>
            </a:r>
          </a:p>
          <a:p>
            <a:pPr marL="556724" indent="-556724" defTabSz="800735">
              <a:spcBef>
                <a:spcPts val="5700"/>
              </a:spcBef>
              <a:defRPr sz="4559"/>
            </a:pPr>
            <a:r>
              <a:t>Another way to manage asynchronous data flow</a:t>
            </a:r>
          </a:p>
          <a:p>
            <a:pPr marL="556724" indent="-556724" defTabSz="800735">
              <a:spcBef>
                <a:spcPts val="5700"/>
              </a:spcBef>
              <a:defRPr sz="4559"/>
            </a:pPr>
            <a:r>
              <a:t>Based on the Reactive Extensions (ReactiveX) and implemented using the RxJS library</a:t>
            </a:r>
          </a:p>
          <a:p>
            <a:pPr marL="556724" indent="-556724" defTabSz="800735">
              <a:spcBef>
                <a:spcPts val="5700"/>
              </a:spcBef>
              <a:defRPr sz="4559"/>
            </a:pPr>
            <a:r>
              <a:t>Proposal put forward to add Observables to future versions of JavaScript</a:t>
            </a:r>
          </a:p>
          <a:p>
            <a:pPr marL="556724" indent="-556724" defTabSz="800735">
              <a:spcBef>
                <a:spcPts val="5700"/>
              </a:spcBef>
              <a:defRPr sz="4559"/>
            </a:pPr>
            <a:r>
              <a:t>They’re lazy meaning nothing will happen until you subscribe to it </a:t>
            </a:r>
          </a:p>
          <a:p>
            <a:pPr marL="556724" indent="-556724" defTabSz="800735">
              <a:spcBef>
                <a:spcPts val="5700"/>
              </a:spcBef>
              <a:defRPr sz="4559"/>
            </a:pPr>
            <a:r>
              <a:t>They can also be unsubscribed from and retried if failed unlike Promises</a:t>
            </a:r>
          </a:p>
        </p:txBody>
      </p:sp>
    </p:spTree>
  </p:cSld>
  <p:clrMapOvr>
    <a:masterClrMapping/>
  </p:clrMapOvr>
  <p:transition spd="slow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,,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1803400"/>
            <a:ext cx="22148115" cy="937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Observables vs. Promises</a:t>
            </a:r>
          </a:p>
        </p:txBody>
      </p:sp>
      <p:sp>
        <p:nvSpPr>
          <p:cNvPr id="821" name="Shape 8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2300" indent="-622300" defTabSz="808990">
              <a:spcBef>
                <a:spcPts val="5700"/>
              </a:spcBef>
              <a:defRPr sz="5096"/>
            </a:pPr>
            <a:r>
              <a:t>Observables and promises are both asynchronous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Promises are useful when getting a single value asynchronously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Observables are useful when getting one or multiple values asynchronously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You can turn anything into an Observable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Observables are cancellable, promises are not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Observables can be retried, promises cannot</a:t>
            </a:r>
          </a:p>
        </p:txBody>
      </p:sp>
    </p:spTree>
  </p:cSld>
  <p:clrMapOvr>
    <a:masterClrMapping/>
  </p:clrMapOvr>
  <p:transition spd="slow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an Observable </a:t>
            </a:r>
          </a:p>
        </p:txBody>
      </p:sp>
      <p:sp>
        <p:nvSpPr>
          <p:cNvPr id="824" name="Shape 824"/>
          <p:cNvSpPr>
            <a:spLocks noGrp="1"/>
          </p:cNvSpPr>
          <p:nvPr>
            <p:ph type="body" sz="quarter" idx="1"/>
          </p:nvPr>
        </p:nvSpPr>
        <p:spPr>
          <a:xfrm>
            <a:off x="1689100" y="2984500"/>
            <a:ext cx="21005800" cy="2349500"/>
          </a:xfrm>
          <a:prstGeom prst="rect">
            <a:avLst/>
          </a:prstGeom>
        </p:spPr>
        <p:txBody>
          <a:bodyPr/>
          <a:lstStyle/>
          <a:p>
            <a:pPr marL="470144" indent="-470144" defTabSz="577850">
              <a:spcBef>
                <a:spcPts val="4100"/>
              </a:spcBef>
              <a:defRPr sz="3850"/>
            </a:pPr>
            <a:r>
              <a:t>There are many ways to create an Observable based on what you want to make an observable from</a:t>
            </a:r>
          </a:p>
          <a:p>
            <a:pPr marL="470144" indent="-470144" defTabSz="577850">
              <a:spcBef>
                <a:spcPts val="4100"/>
              </a:spcBef>
              <a:defRPr sz="3850"/>
            </a:pPr>
            <a:r>
              <a:t>Call a static method on the Observable class to get an observable instance</a:t>
            </a:r>
          </a:p>
        </p:txBody>
      </p:sp>
      <p:graphicFrame>
        <p:nvGraphicFramePr>
          <p:cNvPr id="825" name="Table 825"/>
          <p:cNvGraphicFramePr/>
          <p:nvPr/>
        </p:nvGraphicFramePr>
        <p:xfrm>
          <a:off x="1689100" y="5638800"/>
          <a:ext cx="21666200" cy="6515098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3860800"/>
                <a:gridCol w="17805400"/>
              </a:tblGrid>
              <a:tr h="1103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of()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Convert arguments to an observable sequence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9549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from()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Creates an observable sequence from an array-like or iterable object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103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fromEvent()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Creates an observable sequence by adding an event listener to the matching element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2096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fromPromise()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Converts a promise to an observable sequence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717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interval()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Creates an observable sequence that produces a value after each period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71702">
                <a:tc gridSpan="2">
                  <a:txBody>
                    <a:bodyPr/>
                    <a:lstStyle/>
                    <a:p>
                      <a:pPr algn="r" defTabSz="914400">
                        <a:defRPr sz="1800"/>
                      </a:pPr>
                      <a:r>
                        <a:rPr sz="3600"/>
                        <a:t>...and many more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Subscribing to an Observable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idx="1"/>
          </p:nvPr>
        </p:nvSpPr>
        <p:spPr>
          <a:xfrm>
            <a:off x="1689100" y="2933700"/>
            <a:ext cx="21005800" cy="9512300"/>
          </a:xfrm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639"/>
            </a:pPr>
            <a:r>
              <a:t>In order to get data out of an Observable you have to subscribe to it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Call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subscribe()</a:t>
            </a:r>
            <a:r>
              <a:t> method of an observable and supply three possible function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endParaRPr/>
          </a:p>
          <a:p>
            <a:pPr marL="444500" indent="-444500" defTabSz="577850">
              <a:spcBef>
                <a:spcPts val="4100"/>
              </a:spcBef>
              <a:defRPr sz="3639"/>
            </a:pPr>
            <a:endParaRPr/>
          </a:p>
          <a:p>
            <a:pPr marL="444500" indent="-444500" defTabSz="577850">
              <a:spcBef>
                <a:spcPts val="4100"/>
              </a:spcBef>
              <a:defRPr sz="3639"/>
            </a:pPr>
            <a:endParaRPr/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This defines an observer for our observable collection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subscribe() </a:t>
            </a:r>
            <a:r>
              <a:t>returns a Subscription that you can cancel and clean up with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unsubscribe()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You should unsubscribe from your observables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ngOnDestroy</a:t>
            </a:r>
            <a:r>
              <a:t>) in order to prevent memory leaks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You can create an observable and observer in one with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Subject()</a:t>
            </a:r>
          </a:p>
        </p:txBody>
      </p:sp>
      <p:graphicFrame>
        <p:nvGraphicFramePr>
          <p:cNvPr id="829" name="Table 829"/>
          <p:cNvGraphicFramePr/>
          <p:nvPr/>
        </p:nvGraphicFramePr>
        <p:xfrm>
          <a:off x="1689100" y="5143500"/>
          <a:ext cx="20548600" cy="3149600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5054600"/>
                <a:gridCol w="15494000"/>
              </a:tblGrid>
              <a:tr h="98887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called for each value in the collection with the value as an argument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01427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error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called when an error is propogated with the error value as an argument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1464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complete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called when the observable is complete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operators?</a:t>
            </a:r>
          </a:p>
        </p:txBody>
      </p:sp>
      <p:sp>
        <p:nvSpPr>
          <p:cNvPr id="832" name="Shape 8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Operators are methods of an observable instance that transform the collection values before they get to the subscriber</a:t>
            </a:r>
          </a:p>
          <a:p>
            <a:r>
              <a:t>Operators can be chained, passing the value from one to the next before proceeding with the next value in the collection</a:t>
            </a:r>
          </a:p>
          <a:p>
            <a:r>
              <a:t>Different from array operators (like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t> 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filter</a:t>
            </a:r>
            <a:r>
              <a:t>) which process the entire array at each step, but feel similar</a:t>
            </a:r>
          </a:p>
          <a:p>
            <a:r>
              <a:t>Because of this difference, operators make larger observable stacks faster to process </a:t>
            </a:r>
          </a:p>
        </p:txBody>
      </p:sp>
    </p:spTree>
  </p:cSld>
  <p:clrMapOvr>
    <a:masterClrMapping/>
  </p:clrMapOvr>
  <p:transition spd="slow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Different Types of Operators</a:t>
            </a:r>
          </a:p>
        </p:txBody>
      </p:sp>
      <p:graphicFrame>
        <p:nvGraphicFramePr>
          <p:cNvPr id="835" name="Table 835"/>
          <p:cNvGraphicFramePr/>
          <p:nvPr/>
        </p:nvGraphicFramePr>
        <p:xfrm>
          <a:off x="1244600" y="3238500"/>
          <a:ext cx="22104350" cy="8913583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3562350"/>
                <a:gridCol w="18542000"/>
              </a:tblGrid>
              <a:tr h="12155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filter()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emit only those items from an observable that pass a predicate test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1647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map()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transform the items in the collection by applying a function to each of them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46775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catch()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recover from an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onError </a:t>
                      </a:r>
                      <a:r>
                        <a:t>notification by handling the error state and continuing the sequence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4695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flatMap()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projects each element in the sequence to another observable sequence and then merges the resulting sequences into one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1901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toPromise()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allows you to convert an observable sequence to a promise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1901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scan()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apply an accumulator function to each item and return each intermediate result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2155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reduce()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apply an accumulator function to each item and return the final result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onCompleted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TypeScript </a:t>
            </a:r>
          </a:p>
        </p:txBody>
      </p:sp>
      <p:sp>
        <p:nvSpPr>
          <p:cNvPr id="328" name="Shape 328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21005800" cy="952500"/>
          </a:xfrm>
          <a:prstGeom prst="rect">
            <a:avLst/>
          </a:prstGeom>
        </p:spPr>
        <p:txBody>
          <a:bodyPr/>
          <a:lstStyle/>
          <a:p>
            <a:r>
              <a:t>Installing TypeScript: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npm install -g typescript</a:t>
            </a:r>
          </a:p>
        </p:txBody>
      </p:sp>
      <p:graphicFrame>
        <p:nvGraphicFramePr>
          <p:cNvPr id="329" name="Table 329"/>
          <p:cNvGraphicFramePr/>
          <p:nvPr/>
        </p:nvGraphicFramePr>
        <p:xfrm>
          <a:off x="1689100" y="4787900"/>
          <a:ext cx="21005800" cy="688340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7645400"/>
                <a:gridCol w="13360400"/>
              </a:tblGrid>
              <a:tr h="21082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Basic TypeScript project options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 "target": "es5" 
- "module": "commonjs"
- "moduleResolution": node" 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3114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Angular required flags to enable decorators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 "emitDecoratorMetadata": true 
- "experimentalDecorators": true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46380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noImplicitAny </a:t>
                      </a:r>
                      <a:r>
                        <a:t>(optional)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Compiler will throw an error if it cannot infer the type 
- Enforces stricter type definitions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838" name="Shape 8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an Observable, Subscribe, Handle Errors</a:t>
            </a:r>
          </a:p>
        </p:txBody>
      </p:sp>
      <p:pic>
        <p:nvPicPr>
          <p:cNvPr id="83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844" name="Shape 8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Observables</a:t>
            </a:r>
          </a:p>
        </p:txBody>
      </p:sp>
      <p:pic>
        <p:nvPicPr>
          <p:cNvPr id="84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HTTP</a:t>
            </a:r>
          </a:p>
        </p:txBody>
      </p:sp>
      <p:pic>
        <p:nvPicPr>
          <p:cNvPr id="8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Screen Shot 2016-07-04 at 8.55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2800" y="6781800"/>
            <a:ext cx="4279900" cy="2443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HTTP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5096" indent="-525096">
              <a:defRPr sz="4300"/>
            </a:pPr>
            <a:r>
              <a:t>Communicate with a server using HTTP</a:t>
            </a:r>
          </a:p>
          <a:p>
            <a:pPr marL="525096" indent="-525096">
              <a:defRPr sz="4300"/>
            </a:pPr>
            <a:r>
              <a:t>Optional Angular module: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@angular/http</a:t>
            </a:r>
          </a:p>
          <a:p>
            <a:pPr marL="525096" indent="-525096">
              <a:defRPr sz="4300"/>
            </a:pPr>
            <a:r>
              <a:t>Supports the following HTTP-based web APIs</a:t>
            </a:r>
          </a:p>
          <a:p>
            <a:pPr marL="1160096" lvl="1" indent="-525096">
              <a:defRPr sz="4300"/>
            </a:pPr>
            <a:r>
              <a:t>XMLHttpRequest (XHR)</a:t>
            </a:r>
          </a:p>
          <a:p>
            <a:pPr marL="1160096" lvl="1" indent="-525096">
              <a:defRPr sz="4300"/>
            </a:pPr>
            <a:r>
              <a:t>JSONP</a:t>
            </a:r>
          </a:p>
          <a:p>
            <a:pPr marL="1160096" lvl="1" indent="-525096">
              <a:defRPr sz="4300"/>
            </a:pPr>
            <a:r>
              <a:t>Fetch</a:t>
            </a:r>
          </a:p>
        </p:txBody>
      </p:sp>
    </p:spTree>
  </p:cSld>
  <p:clrMapOvr>
    <a:masterClrMapping/>
  </p:clrMapOvr>
  <p:transition spd="slow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 Setup</a:t>
            </a:r>
          </a:p>
        </p:txBody>
      </p:sp>
      <p:sp>
        <p:nvSpPr>
          <p:cNvPr id="855" name="Shape 85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63804" indent="-463804" defTabSz="685165">
              <a:spcBef>
                <a:spcPts val="3700"/>
              </a:spcBef>
              <a:defRPr sz="3734"/>
            </a:pPr>
            <a:r>
              <a:rPr lang="en-US" dirty="0" smtClean="0"/>
              <a:t>Need to import the </a:t>
            </a:r>
            <a:r>
              <a:rPr lang="en-US" dirty="0" err="1" smtClean="0"/>
              <a:t>HttpModule</a:t>
            </a:r>
            <a:r>
              <a:rPr lang="en-US" dirty="0" smtClean="0"/>
              <a:t> from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lang="en-US" dirty="0" smtClean="0">
                <a:latin typeface="Courier"/>
                <a:ea typeface="Courier"/>
                <a:cs typeface="Courier"/>
                <a:sym typeface="Courier"/>
              </a:rPr>
              <a:t>angular/http</a:t>
            </a:r>
            <a:r>
              <a:rPr lang="en-US" dirty="0" smtClean="0"/>
              <a:t> into the module where it is required</a:t>
            </a:r>
            <a:endParaRPr dirty="0"/>
          </a:p>
          <a:p>
            <a:pPr marL="463804" indent="-463804" defTabSz="685165">
              <a:spcBef>
                <a:spcPts val="3700"/>
              </a:spcBef>
              <a:defRPr sz="3734"/>
            </a:pPr>
            <a:r>
              <a:rPr dirty="0" smtClean="0"/>
              <a:t>We </a:t>
            </a:r>
            <a:r>
              <a:rPr dirty="0"/>
              <a:t>can now inject the Http service </a:t>
            </a:r>
            <a:r>
              <a:rPr dirty="0" smtClean="0"/>
              <a:t>class</a:t>
            </a:r>
            <a:r>
              <a:rPr lang="en-US" dirty="0" smtClean="0"/>
              <a:t> within this module and all child modules</a:t>
            </a:r>
          </a:p>
          <a:p>
            <a:pPr marL="463804" indent="-463804" defTabSz="685165">
              <a:spcBef>
                <a:spcPts val="3700"/>
              </a:spcBef>
              <a:defRPr sz="3734"/>
            </a:pPr>
            <a:r>
              <a:rPr lang="en-US" dirty="0"/>
              <a:t>No more </a:t>
            </a:r>
            <a:r>
              <a:rPr lang="en-US" dirty="0" smtClean="0"/>
              <a:t>interceptors</a:t>
            </a:r>
          </a:p>
        </p:txBody>
      </p:sp>
      <p:sp>
        <p:nvSpPr>
          <p:cNvPr id="856" name="Shape 856"/>
          <p:cNvSpPr/>
          <p:nvPr/>
        </p:nvSpPr>
        <p:spPr>
          <a:xfrm>
            <a:off x="12865100" y="3238500"/>
            <a:ext cx="100076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4500"/>
              </a:spcBef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import</a:t>
            </a:r>
            <a:r>
              <a:rPr dirty="0"/>
              <a:t> { </a:t>
            </a:r>
            <a:r>
              <a:rPr lang="en-US"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HttpModule </a:t>
            </a:r>
            <a:r>
              <a:rPr dirty="0" smtClean="0"/>
              <a:t>} </a:t>
            </a: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from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"@angular/http"</a:t>
            </a:r>
            <a:r>
              <a:rPr dirty="0"/>
              <a:t>;</a:t>
            </a:r>
          </a:p>
          <a:p>
            <a:pPr algn="l">
              <a:spcBef>
                <a:spcPts val="4500"/>
              </a:spcBef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@</a:t>
            </a:r>
            <a:r>
              <a:rPr lang="en-US" dirty="0" smtClean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NgModule</a:t>
            </a:r>
            <a:r>
              <a:rPr dirty="0" smtClean="0"/>
              <a:t>({</a:t>
            </a:r>
            <a:endParaRPr dirty="0"/>
          </a:p>
          <a:p>
            <a:pPr algn="l">
              <a:spcBef>
                <a:spcPts val="4500"/>
              </a:spcBef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imports</a:t>
            </a:r>
            <a:r>
              <a:rPr dirty="0" smtClean="0"/>
              <a:t>: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>
                    <a:satOff val="1488"/>
                    <a:lumOff val="-7242"/>
                  </a:schemeClr>
                </a:solidFill>
              </a:rPr>
              <a:t>HttpModule</a:t>
            </a:r>
            <a:r>
              <a:rPr lang="en-US" dirty="0" smtClean="0"/>
              <a:t>]</a:t>
            </a:r>
            <a:endParaRPr dirty="0"/>
          </a:p>
          <a:p>
            <a:pPr algn="l">
              <a:spcBef>
                <a:spcPts val="4500"/>
              </a:spcBef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})</a:t>
            </a:r>
            <a:endParaRPr dirty="0"/>
          </a:p>
        </p:txBody>
      </p:sp>
    </p:spTree>
  </p:cSld>
  <p:clrMapOvr>
    <a:masterClrMapping/>
  </p:clrMapOvr>
  <p:transition spd="slow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a Request</a:t>
            </a:r>
          </a:p>
        </p:txBody>
      </p:sp>
      <p:sp>
        <p:nvSpPr>
          <p:cNvPr id="859" name="Shape 85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 the Http service and call the appropriate method (get, post, put, patch, delete, head)</a:t>
            </a:r>
          </a:p>
          <a:p>
            <a:r>
              <a:t>Each method takes a URL, a body string if appropriate, and an optional request options object</a:t>
            </a:r>
          </a:p>
          <a:p>
            <a:r>
              <a:t>If you are working with JSON over-the-wire you will need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JSON.stringify</a:t>
            </a:r>
            <a:r>
              <a:t> your data yourself</a:t>
            </a:r>
          </a:p>
        </p:txBody>
      </p:sp>
      <p:sp>
        <p:nvSpPr>
          <p:cNvPr id="860" name="Shape 860"/>
          <p:cNvSpPr/>
          <p:nvPr/>
        </p:nvSpPr>
        <p:spPr>
          <a:xfrm>
            <a:off x="11925300" y="3238500"/>
            <a:ext cx="11988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private</a:t>
            </a:r>
            <a:r>
              <a:rPr dirty="0"/>
              <a:t> catsUrl =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‘http://cat-api.com/cats’</a:t>
            </a:r>
            <a:r>
              <a:rPr dirty="0"/>
              <a:t>; </a:t>
            </a:r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solidFill>
                  <a:srgbClr val="A6AAA9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constructor</a:t>
            </a:r>
            <a:r>
              <a:rPr dirty="0"/>
              <a:t>(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private</a:t>
            </a:r>
            <a:r>
              <a:rPr dirty="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</a:rPr>
              <a:t> </a:t>
            </a:r>
            <a:r>
              <a:rPr dirty="0"/>
              <a:t>http: Http){}</a:t>
            </a:r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getCats(): </a:t>
            </a:r>
            <a:r>
              <a:rPr dirty="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Observable</a:t>
            </a:r>
            <a:r>
              <a:rPr dirty="0"/>
              <a:t>&lt;Cat[]&gt;{</a:t>
            </a:r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return this.http.get(this.catsUrl)</a:t>
            </a:r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slow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Headers &amp; Request Settings</a:t>
            </a:r>
          </a:p>
        </p:txBody>
      </p:sp>
      <p:sp>
        <p:nvSpPr>
          <p:cNvPr id="863" name="Shape 86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0018806" cy="9207500"/>
          </a:xfrm>
          <a:prstGeom prst="rect">
            <a:avLst/>
          </a:prstGeom>
        </p:spPr>
        <p:txBody>
          <a:bodyPr/>
          <a:lstStyle/>
          <a:p>
            <a:r>
              <a:rPr dirty="0"/>
              <a:t>By default Angular does not set any headers for </a:t>
            </a:r>
            <a:r>
              <a:rPr dirty="0" smtClean="0"/>
              <a:t>you</a:t>
            </a:r>
            <a:endParaRPr lang="en-US" dirty="0" smtClean="0"/>
          </a:p>
          <a:p>
            <a:r>
              <a:rPr lang="en-US" dirty="0" smtClean="0"/>
              <a:t>Can override Http provider, or just </a:t>
            </a:r>
            <a:r>
              <a:rPr lang="en-US" dirty="0" err="1" smtClean="0"/>
              <a:t>RequestOptions</a:t>
            </a:r>
            <a:r>
              <a:rPr lang="en-US" dirty="0" smtClean="0"/>
              <a:t> provider to handle Http interception functionality.</a:t>
            </a:r>
            <a:endParaRPr dirty="0"/>
          </a:p>
        </p:txBody>
      </p:sp>
      <p:sp>
        <p:nvSpPr>
          <p:cNvPr id="5" name="Shape 860"/>
          <p:cNvSpPr/>
          <p:nvPr/>
        </p:nvSpPr>
        <p:spPr>
          <a:xfrm>
            <a:off x="11925300" y="3238500"/>
            <a:ext cx="11988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@NgModule</a:t>
            </a:r>
            <a:r>
              <a:rPr dirty="0" smtClean="0"/>
              <a:t>(</a:t>
            </a:r>
            <a:r>
              <a:rPr lang="en-US" dirty="0" smtClean="0"/>
              <a:t>{</a:t>
            </a:r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providers:</a:t>
            </a:r>
            <a:r>
              <a:rPr lang="pt-BR" dirty="0" smtClean="0"/>
              <a:t>[</a:t>
            </a:r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lang="pt-BR" dirty="0" smtClean="0"/>
              <a:t>  {</a:t>
            </a:r>
            <a:r>
              <a:rPr lang="pt-BR" dirty="0" err="1" smtClean="0"/>
              <a:t>provide</a:t>
            </a:r>
            <a:r>
              <a:rPr lang="pt-BR" dirty="0" smtClean="0"/>
              <a:t>: </a:t>
            </a:r>
            <a:r>
              <a:rPr lang="pt-BR" dirty="0" err="1" smtClean="0"/>
              <a:t>Http</a:t>
            </a:r>
            <a:r>
              <a:rPr lang="pt-BR" dirty="0" smtClean="0"/>
              <a:t>, </a:t>
            </a:r>
            <a:r>
              <a:rPr lang="pt-BR" dirty="0" err="1" smtClean="0"/>
              <a:t>useClass</a:t>
            </a:r>
            <a:r>
              <a:rPr lang="pt-BR" dirty="0" smtClean="0"/>
              <a:t>: </a:t>
            </a:r>
            <a:r>
              <a:rPr lang="pt-BR" dirty="0" err="1" smtClean="0"/>
              <a:t>CustomHttpClass</a:t>
            </a:r>
            <a:r>
              <a:rPr lang="pt-BR" dirty="0" smtClean="0"/>
              <a:t>},</a:t>
            </a:r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lang="pt-BR" dirty="0" smtClean="0"/>
              <a:t>  {</a:t>
            </a:r>
            <a:r>
              <a:rPr lang="pt-BR" dirty="0" err="1" smtClean="0"/>
              <a:t>provide</a:t>
            </a:r>
            <a:r>
              <a:rPr lang="pt-BR" dirty="0" smtClean="0"/>
              <a:t>: </a:t>
            </a:r>
            <a:r>
              <a:rPr lang="pt-BR" dirty="0" err="1" smtClean="0"/>
              <a:t>RequestOptions</a:t>
            </a:r>
            <a:r>
              <a:rPr lang="pt-BR" dirty="0" smtClean="0"/>
              <a:t>, </a:t>
            </a:r>
            <a:r>
              <a:rPr lang="pt-BR" dirty="0" err="1" smtClean="0"/>
              <a:t>useClass</a:t>
            </a:r>
            <a:r>
              <a:rPr lang="pt-BR" dirty="0" smtClean="0"/>
              <a:t>: </a:t>
            </a:r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lang="pt-BR" dirty="0"/>
              <a:t>	</a:t>
            </a:r>
            <a:r>
              <a:rPr lang="pt-BR" dirty="0" smtClean="0"/>
              <a:t>			</a:t>
            </a:r>
            <a:r>
              <a:rPr lang="pt-BR" dirty="0" err="1" smtClean="0"/>
              <a:t>CustomRequestOptions</a:t>
            </a:r>
            <a:r>
              <a:rPr lang="pt-BR" dirty="0" smtClean="0"/>
              <a:t> }]</a:t>
            </a:r>
            <a:endParaRPr lang="pt-BR" dirty="0"/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lang="pt-BR" dirty="0" smtClean="0"/>
              <a:t>});</a:t>
            </a:r>
            <a:endParaRPr dirty="0"/>
          </a:p>
        </p:txBody>
      </p:sp>
    </p:spTree>
  </p:cSld>
  <p:clrMapOvr>
    <a:masterClrMapping/>
  </p:clrMapOvr>
  <p:transition spd="slow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Consuming an Http Response</a:t>
            </a:r>
          </a:p>
        </p:txBody>
      </p:sp>
      <p:sp>
        <p:nvSpPr>
          <p:cNvPr id="866" name="Shape 866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502900" cy="9207500"/>
          </a:xfrm>
          <a:prstGeom prst="rect">
            <a:avLst/>
          </a:prstGeom>
        </p:spPr>
        <p:txBody>
          <a:bodyPr/>
          <a:lstStyle/>
          <a:p>
            <a:pPr marL="396630" indent="-396630" defTabSz="478790">
              <a:spcBef>
                <a:spcPts val="3400"/>
              </a:spcBef>
              <a:defRPr sz="3248"/>
            </a:pPr>
            <a:r>
              <a:t>The Http service methods return an observable with the response object</a:t>
            </a:r>
          </a:p>
          <a:p>
            <a:pPr marL="396630" indent="-396630" defTabSz="478790">
              <a:spcBef>
                <a:spcPts val="3400"/>
              </a:spcBef>
              <a:defRPr sz="3248"/>
            </a:pPr>
            <a:r>
              <a:t>Call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map()</a:t>
            </a:r>
            <a:r>
              <a:t> method to transform the response into the data we want</a:t>
            </a:r>
          </a:p>
          <a:p>
            <a:pPr marL="396630" indent="-396630" defTabSz="478790">
              <a:spcBef>
                <a:spcPts val="3400"/>
              </a:spcBef>
              <a:defRPr sz="3248"/>
            </a:pPr>
            <a:r>
              <a:t>In order to get data from the response object, we need to tell it what format we want it in by calling the appropriate method</a:t>
            </a:r>
          </a:p>
          <a:p>
            <a:pPr marL="764930" lvl="1" indent="-396630" defTabSz="478790">
              <a:spcBef>
                <a:spcPts val="3400"/>
              </a:spcBef>
              <a:defRPr sz="3248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.json() </a:t>
            </a:r>
            <a:r>
              <a:t>will return a JSON object</a:t>
            </a:r>
          </a:p>
          <a:p>
            <a:pPr marL="764930" lvl="1" indent="-396630" defTabSz="478790">
              <a:spcBef>
                <a:spcPts val="3400"/>
              </a:spcBef>
              <a:defRPr sz="3248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.text() </a:t>
            </a:r>
            <a:r>
              <a:t>will return the body string</a:t>
            </a:r>
          </a:p>
          <a:p>
            <a:pPr marL="396630" indent="-396630" defTabSz="478790">
              <a:spcBef>
                <a:spcPts val="3400"/>
              </a:spcBef>
              <a:defRPr sz="3248"/>
            </a:pPr>
            <a:r>
              <a:t>Make sure that you subscribe to your observable to receive the data</a:t>
            </a:r>
          </a:p>
          <a:p>
            <a:pPr marL="396630" indent="-396630" defTabSz="478790">
              <a:spcBef>
                <a:spcPts val="3400"/>
              </a:spcBef>
              <a:defRPr sz="3248"/>
            </a:pPr>
            <a:r>
              <a:t>If you need to use a Promise instead, you can convert the observable to one using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toPromise()</a:t>
            </a:r>
          </a:p>
        </p:txBody>
      </p:sp>
      <p:sp>
        <p:nvSpPr>
          <p:cNvPr id="867" name="Shape 867"/>
          <p:cNvSpPr/>
          <p:nvPr/>
        </p:nvSpPr>
        <p:spPr>
          <a:xfrm>
            <a:off x="12192000" y="3238500"/>
            <a:ext cx="11226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getCats(): 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Observable</a:t>
            </a:r>
            <a:r>
              <a:t>&lt;Cat[]&gt;{</a:t>
            </a:r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  return this.http.get(this.catsUrl)</a:t>
            </a:r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    .map(response =&gt; response.json())</a:t>
            </a:r>
          </a:p>
          <a:p>
            <a:pPr algn="l">
              <a:lnSpc>
                <a:spcPct val="50000"/>
              </a:lnSpc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this.http.get</a:t>
            </a:r>
            <a:r>
              <a:t>(</a:t>
            </a:r>
            <a:r>
              <a:rPr>
                <a:solidFill>
                  <a:schemeClr val="accent6">
                    <a:lumOff val="-8741"/>
                  </a:schemeClr>
                </a:solidFill>
              </a:rPr>
              <a:t>this.catsUrl</a:t>
            </a:r>
            <a:r>
              <a:t>)</a:t>
            </a:r>
          </a:p>
          <a:p>
            <a:pPr algn="l"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.toPromise</a:t>
            </a:r>
            <a:r>
              <a:t>()</a:t>
            </a:r>
          </a:p>
          <a:p>
            <a:pPr algn="l">
              <a:spcBef>
                <a:spcPts val="4500"/>
              </a:spcBef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.then</a:t>
            </a:r>
            <a:r>
              <a:t>(response =&gt; response.json())</a:t>
            </a:r>
          </a:p>
        </p:txBody>
      </p:sp>
    </p:spTree>
  </p:cSld>
  <p:clrMapOvr>
    <a:masterClrMapping/>
  </p:clrMapOvr>
  <p:transition spd="slow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Async Pipes</a:t>
            </a:r>
          </a:p>
        </p:txBody>
      </p:sp>
      <p:sp>
        <p:nvSpPr>
          <p:cNvPr id="870" name="Shape 8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6153" indent="-586153">
              <a:defRPr sz="4800"/>
            </a:pPr>
            <a:r>
              <a:t>Subscribes to a Promise or an Observable and returns the latest value it has emitted </a:t>
            </a:r>
          </a:p>
          <a:p>
            <a:pPr marL="586153" indent="-586153">
              <a:defRPr sz="4800"/>
            </a:pPr>
            <a:r>
              <a:t>When a new value is emitted, the async pipe marks the component to be checked for changes</a:t>
            </a:r>
          </a:p>
          <a:p>
            <a:pPr marL="586153" indent="-586153">
              <a:defRPr sz="4800"/>
            </a:pPr>
            <a:r>
              <a:t>An impure pipe </a:t>
            </a:r>
          </a:p>
          <a:p>
            <a:pPr marL="586153" indent="-586153">
              <a:defRPr sz="4800"/>
            </a:pPr>
            <a:r>
              <a:t>When the component is destroyed, the pipe unsubscribes automatically to avoid potential memory leaks </a:t>
            </a:r>
          </a:p>
        </p:txBody>
      </p:sp>
    </p:spTree>
  </p:cSld>
  <p:clrMapOvr>
    <a:masterClrMapping/>
  </p:clrMapOvr>
  <p:transition spd="slow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873" name="Shape 8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 Data with Observables, Async Pipe </a:t>
            </a:r>
          </a:p>
          <a:p>
            <a:r>
              <a:t>Save Data and Http with Promises </a:t>
            </a:r>
          </a:p>
        </p:txBody>
      </p:sp>
      <p:pic>
        <p:nvPicPr>
          <p:cNvPr id="87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Typings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sz="half" idx="1"/>
          </p:nvPr>
        </p:nvSpPr>
        <p:spPr>
          <a:xfrm>
            <a:off x="1689100" y="2984500"/>
            <a:ext cx="10007600" cy="9461500"/>
          </a:xfrm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639"/>
            </a:pPr>
            <a:r>
              <a:rPr dirty="0"/>
              <a:t>Unfortunately, many libraries do not include type definitions in their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npm</a:t>
            </a:r>
            <a:r>
              <a:rPr dirty="0"/>
              <a:t> packages so the Typings tool gives us the ability to manage and install TypeScript definitions</a:t>
            </a:r>
          </a:p>
          <a:p>
            <a:pPr marL="0" lvl="7" indent="1120139" defTabSz="577850">
              <a:spcBef>
                <a:spcPts val="4100"/>
              </a:spcBef>
              <a:buSzTx/>
              <a:buNone/>
              <a:defRPr sz="3639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npm install -g typings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rPr dirty="0"/>
              <a:t>Like a package manager for TypeScript definitions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rPr dirty="0"/>
              <a:t>Manifest created in a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typings.json</a:t>
            </a:r>
            <a:r>
              <a:rPr dirty="0"/>
              <a:t> file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rPr dirty="0"/>
              <a:t>The Angular modules come with their own definition files so we will add the following to start:</a:t>
            </a:r>
          </a:p>
          <a:p>
            <a:pPr marL="1333500" lvl="2" indent="-444500" defTabSz="577850">
              <a:spcBef>
                <a:spcPts val="4100"/>
              </a:spcBef>
              <a:defRPr sz="3639"/>
            </a:pPr>
            <a:r>
              <a:rPr dirty="0"/>
              <a:t>CoreJS, Jasmine, Node</a:t>
            </a:r>
          </a:p>
        </p:txBody>
      </p:sp>
      <p:sp>
        <p:nvSpPr>
          <p:cNvPr id="333" name="Shape 333"/>
          <p:cNvSpPr/>
          <p:nvPr/>
        </p:nvSpPr>
        <p:spPr>
          <a:xfrm>
            <a:off x="12192000" y="3238500"/>
            <a:ext cx="107823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/>
          <a:p>
            <a:pPr algn="l" defTabSz="594360">
              <a:spcBef>
                <a:spcPts val="4200"/>
              </a:spcBef>
              <a:defRPr sz="3744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594360">
              <a:spcBef>
                <a:spcPts val="4200"/>
              </a:spcBef>
              <a:defRPr sz="3744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"globalDependencies"</a:t>
            </a:r>
            <a:r>
              <a:t>: {</a:t>
            </a:r>
          </a:p>
          <a:p>
            <a:pPr algn="l" defTabSz="594360">
              <a:spcBef>
                <a:spcPts val="4200"/>
              </a:spcBef>
              <a:defRPr sz="3744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"core-js"</a:t>
            </a:r>
            <a:r>
              <a:t>: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"registry:dt/core-js#0.0.0+20160602141332</a:t>
            </a:r>
            <a:r>
              <a:t>",</a:t>
            </a:r>
          </a:p>
          <a:p>
            <a:pPr algn="l" defTabSz="594360">
              <a:spcBef>
                <a:spcPts val="4200"/>
              </a:spcBef>
              <a:defRPr sz="3744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"jasmine"</a:t>
            </a:r>
            <a:r>
              <a:t>: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"registry:dt/jasmine#2.2.0+20160621224255"</a:t>
            </a:r>
            <a:r>
              <a:t>,</a:t>
            </a:r>
          </a:p>
          <a:p>
            <a:pPr algn="l" defTabSz="594360">
              <a:spcBef>
                <a:spcPts val="4200"/>
              </a:spcBef>
              <a:defRPr sz="3744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"node"</a:t>
            </a:r>
            <a:r>
              <a:t>: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"registry:dt/node#6.0.0+20160621231320"</a:t>
            </a:r>
          </a:p>
          <a:p>
            <a:pPr algn="l" defTabSz="594360">
              <a:spcBef>
                <a:spcPts val="4200"/>
              </a:spcBef>
              <a:defRPr sz="3744"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 defTabSz="594360">
              <a:spcBef>
                <a:spcPts val="4200"/>
              </a:spcBef>
              <a:defRPr sz="3744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840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pPr>
            <a:r>
              <a:t>EXERCISE</a:t>
            </a:r>
          </a:p>
        </p:txBody>
      </p:sp>
      <p:sp>
        <p:nvSpPr>
          <p:cNvPr id="879" name="Shape 8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</a:t>
            </a:r>
          </a:p>
        </p:txBody>
      </p:sp>
      <p:pic>
        <p:nvPicPr>
          <p:cNvPr id="8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Routing</a:t>
            </a:r>
          </a:p>
        </p:txBody>
      </p:sp>
      <p:pic>
        <p:nvPicPr>
          <p:cNvPr id="9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5" name="rout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3100" y="7032824"/>
            <a:ext cx="9639300" cy="1710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Angular's Component Router</a:t>
            </a:r>
          </a:p>
        </p:txBody>
      </p:sp>
      <p:sp>
        <p:nvSpPr>
          <p:cNvPr id="918" name="Shape 9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Transforms the browser URL to the appropriate component tree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Uses HTML5 pushstate URLs instead of "hash" URL style routes by default </a:t>
            </a:r>
          </a:p>
          <a:p>
            <a:pPr marL="0" lvl="8" indent="1792223" defTabSz="808990">
              <a:spcBef>
                <a:spcPts val="5700"/>
              </a:spcBef>
              <a:buSzTx/>
              <a:buNone/>
              <a:defRPr sz="5096"/>
            </a:pPr>
            <a:r>
              <a:rPr dirty="0">
                <a:latin typeface="Courier"/>
                <a:ea typeface="Courier"/>
                <a:cs typeface="Courier"/>
                <a:sym typeface="Courier"/>
                <a:hlinkClick r:id="rId2"/>
              </a:rPr>
              <a:t>test.com/home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dirty="0"/>
              <a:t>vs </a:t>
            </a:r>
            <a:r>
              <a:rPr dirty="0">
                <a:latin typeface="Courier"/>
                <a:ea typeface="Courier"/>
                <a:cs typeface="Courier"/>
                <a:sym typeface="Courier"/>
                <a:hlinkClick r:id="rId3"/>
              </a:rPr>
              <a:t>test.com/#/home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Can handle nested/child routes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Can handle route parameters, query parameters, and more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Can handle lazy loaded </a:t>
            </a:r>
            <a:r>
              <a:rPr dirty="0" smtClean="0"/>
              <a:t>routes</a:t>
            </a:r>
            <a:endParaRPr dirty="0"/>
          </a:p>
        </p:txBody>
      </p:sp>
    </p:spTree>
  </p:cSld>
  <p:clrMapOvr>
    <a:masterClrMapping/>
  </p:clrMapOvr>
  <p:transition spd="slow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Setup</a:t>
            </a:r>
          </a:p>
        </p:txBody>
      </p:sp>
      <p:sp>
        <p:nvSpPr>
          <p:cNvPr id="921" name="Shape 921"/>
          <p:cNvSpPr>
            <a:spLocks noGrp="1"/>
          </p:cNvSpPr>
          <p:nvPr>
            <p:ph type="body" idx="1"/>
          </p:nvPr>
        </p:nvSpPr>
        <p:spPr>
          <a:xfrm>
            <a:off x="1689100" y="3111500"/>
            <a:ext cx="21005800" cy="9334500"/>
          </a:xfrm>
          <a:prstGeom prst="rect">
            <a:avLst/>
          </a:prstGeom>
        </p:spPr>
        <p:txBody>
          <a:bodyPr/>
          <a:lstStyle/>
          <a:p>
            <a:pPr marL="586153" indent="-586153">
              <a:defRPr sz="4800"/>
            </a:pPr>
            <a:r>
              <a:rPr dirty="0"/>
              <a:t>Contained in its own package,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@angular/router</a:t>
            </a:r>
          </a:p>
          <a:p>
            <a:pPr marL="586153" indent="-586153">
              <a:defRPr sz="4800"/>
            </a:pPr>
            <a:r>
              <a:rPr dirty="0"/>
              <a:t>Need to set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&lt;base href="/"&gt; </a:t>
            </a:r>
            <a:r>
              <a:rPr dirty="0"/>
              <a:t>tag as the first child in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&lt;head&gt; </a:t>
            </a:r>
            <a:r>
              <a:rPr dirty="0"/>
              <a:t>to tell the router how to compose navigation </a:t>
            </a:r>
            <a:r>
              <a:rPr dirty="0" smtClean="0"/>
              <a:t>URLs</a:t>
            </a:r>
          </a:p>
        </p:txBody>
      </p:sp>
    </p:spTree>
  </p:cSld>
  <p:clrMapOvr>
    <a:masterClrMapping/>
  </p:clrMapOvr>
  <p:transition spd="slow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>
            <a:spLocks noGrp="1"/>
          </p:cNvSpPr>
          <p:nvPr>
            <p:ph type="title" idx="4294967295"/>
          </p:nvPr>
        </p:nvSpPr>
        <p:spPr>
          <a:xfrm>
            <a:off x="1689100" y="1079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Defining Routes</a:t>
            </a:r>
          </a:p>
        </p:txBody>
      </p:sp>
      <p:sp>
        <p:nvSpPr>
          <p:cNvPr id="924" name="Shape 924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475639" indent="-475639" defTabSz="784225">
              <a:spcBef>
                <a:spcPts val="5600"/>
              </a:spcBef>
              <a:defRPr sz="3895"/>
            </a:pPr>
            <a:r>
              <a:rPr dirty="0"/>
              <a:t>All of the </a:t>
            </a:r>
            <a:r>
              <a:rPr dirty="0" smtClean="0"/>
              <a:t>routes</a:t>
            </a:r>
            <a:r>
              <a:rPr lang="en-US" dirty="0" smtClean="0"/>
              <a:t> for a module</a:t>
            </a:r>
            <a:r>
              <a:rPr dirty="0" smtClean="0"/>
              <a:t> </a:t>
            </a:r>
            <a:r>
              <a:rPr dirty="0"/>
              <a:t>are defined in a single array</a:t>
            </a:r>
          </a:p>
          <a:p>
            <a:pPr marL="475639" indent="-475639" defTabSz="784225">
              <a:spcBef>
                <a:spcPts val="5600"/>
              </a:spcBef>
              <a:defRPr sz="3895"/>
            </a:pPr>
            <a:r>
              <a:rPr dirty="0"/>
              <a:t>Each route is represented by a Route object that has a path string and normally a component</a:t>
            </a:r>
          </a:p>
          <a:p>
            <a:pPr marL="0" lvl="6" indent="1303019" defTabSz="784225">
              <a:spcBef>
                <a:spcPts val="5600"/>
              </a:spcBef>
              <a:buSzTx/>
              <a:buNone/>
              <a:defRPr sz="3895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const </a:t>
            </a:r>
            <a:r>
              <a:rPr dirty="0" smtClean="0"/>
              <a:t>routes</a:t>
            </a:r>
            <a:r>
              <a:rPr lang="en-US" dirty="0" smtClean="0"/>
              <a:t>: Routes</a:t>
            </a:r>
            <a:r>
              <a:rPr dirty="0" smtClean="0"/>
              <a:t> </a:t>
            </a:r>
            <a:r>
              <a:rPr dirty="0"/>
              <a:t>= [ { path: ‘dashboard’, component: DashboardComponent } ]</a:t>
            </a:r>
          </a:p>
          <a:p>
            <a:pPr marL="475639" indent="-475639" defTabSz="784225">
              <a:spcBef>
                <a:spcPts val="5600"/>
              </a:spcBef>
              <a:defRPr sz="3895"/>
            </a:pPr>
            <a:r>
              <a:rPr dirty="0"/>
              <a:t>Paths never start with a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/</a:t>
            </a:r>
          </a:p>
          <a:p>
            <a:pPr marL="475639" indent="-475639" defTabSz="784225">
              <a:spcBef>
                <a:spcPts val="5600"/>
              </a:spcBef>
              <a:defRPr sz="3895"/>
            </a:pPr>
            <a:r>
              <a:rPr dirty="0"/>
              <a:t>Define the root route with an empty string as the path</a:t>
            </a:r>
          </a:p>
          <a:p>
            <a:pPr marL="475639" indent="-475639" defTabSz="784225">
              <a:spcBef>
                <a:spcPts val="5600"/>
              </a:spcBef>
              <a:defRPr sz="3895"/>
            </a:pPr>
            <a:r>
              <a:rPr dirty="0"/>
              <a:t>Routes can define route parameters</a:t>
            </a:r>
          </a:p>
          <a:p>
            <a:pPr marL="0" lvl="6" indent="1303019" defTabSz="784225">
              <a:spcBef>
                <a:spcPts val="5600"/>
              </a:spcBef>
              <a:buSzTx/>
              <a:buNone/>
              <a:defRPr sz="3895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 path: ‘items/:id’, component: ItemDetailComponent }</a:t>
            </a:r>
          </a:p>
        </p:txBody>
      </p:sp>
    </p:spTree>
  </p:cSld>
  <p:clrMapOvr>
    <a:masterClrMapping/>
  </p:clrMapOvr>
  <p:transition spd="slow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Routes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5639" indent="-475639" defTabSz="784225">
              <a:spcBef>
                <a:spcPts val="5600"/>
              </a:spcBef>
              <a:defRPr sz="3895"/>
            </a:pPr>
            <a:r>
              <a:rPr lang="en-US" dirty="0" smtClean="0"/>
              <a:t>Must be created as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ModuleWithProviders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75639" indent="-475639" defTabSz="784225">
              <a:spcBef>
                <a:spcPts val="5600"/>
              </a:spcBef>
              <a:defRPr sz="3895"/>
            </a:pPr>
            <a:r>
              <a:rPr lang="en-US" dirty="0" smtClean="0"/>
              <a:t>Use </a:t>
            </a:r>
            <a:r>
              <a:rPr lang="en-US" dirty="0" err="1" smtClean="0"/>
              <a:t>RouterModule</a:t>
            </a:r>
            <a:r>
              <a:rPr lang="en-US" dirty="0" smtClean="0"/>
              <a:t> to generate these from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Routes</a:t>
            </a:r>
            <a:r>
              <a:rPr lang="en-US" dirty="0" smtClean="0"/>
              <a:t> object</a:t>
            </a:r>
            <a:endParaRPr lang="en-US" dirty="0"/>
          </a:p>
          <a:p>
            <a:pPr marL="475639" indent="-475639" defTabSz="784225">
              <a:spcBef>
                <a:spcPts val="5600"/>
              </a:spcBef>
              <a:defRPr sz="3895"/>
            </a:pPr>
            <a:r>
              <a:rPr lang="en-US" dirty="0" err="1" smtClean="0"/>
              <a:t>forRoot</a:t>
            </a:r>
            <a:r>
              <a:rPr lang="en-US" dirty="0" smtClean="0"/>
              <a:t>() declares the module with the full router service. Only required once per app</a:t>
            </a:r>
            <a:endParaRPr lang="en-US" dirty="0">
              <a:latin typeface="Courier"/>
              <a:ea typeface="Courier"/>
              <a:cs typeface="Courier"/>
              <a:sym typeface="Courier"/>
            </a:endParaRPr>
          </a:p>
          <a:p>
            <a:pPr marL="475639" indent="-475639" defTabSz="784225">
              <a:spcBef>
                <a:spcPts val="5600"/>
              </a:spcBef>
              <a:defRPr sz="3895"/>
            </a:pPr>
            <a:r>
              <a:rPr lang="en-US" dirty="0" err="1" smtClean="0"/>
              <a:t>forChild</a:t>
            </a:r>
            <a:r>
              <a:rPr lang="en-US" dirty="0" smtClean="0"/>
              <a:t>() will add all of the new routes to the existing route service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75346"/>
      </p:ext>
    </p:extLst>
  </p:cSld>
  <p:clrMapOvr>
    <a:masterClrMapping/>
  </p:clrMapOvr>
  <p:transition spd="med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4495">
              <a:spcBef>
                <a:spcPts val="2800"/>
              </a:spcBef>
              <a:buSzTx/>
              <a:buNone/>
              <a:defRPr sz="294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import</a:t>
            </a:r>
            <a:r>
              <a:rPr dirty="0"/>
              <a:t> { </a:t>
            </a:r>
            <a:r>
              <a:rPr lang="en-US"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Routes, RouterModule</a:t>
            </a:r>
            <a:r>
              <a:rPr dirty="0" smtClean="0"/>
              <a:t> </a:t>
            </a:r>
            <a:r>
              <a:rPr dirty="0"/>
              <a:t>}  </a:t>
            </a:r>
            <a:r>
              <a:rPr dirty="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from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'@angular/router'</a:t>
            </a:r>
            <a:r>
              <a:rPr dirty="0"/>
              <a:t>;</a:t>
            </a:r>
          </a:p>
          <a:p>
            <a:pPr marL="0" indent="0" defTabSz="404495">
              <a:spcBef>
                <a:spcPts val="2800"/>
              </a:spcBef>
              <a:buSzTx/>
              <a:buNone/>
              <a:defRPr sz="294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import</a:t>
            </a:r>
            <a:r>
              <a:rPr dirty="0"/>
              <a:t> {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CatsComponent</a:t>
            </a:r>
            <a:r>
              <a:rPr dirty="0"/>
              <a:t> }</a:t>
            </a:r>
            <a:r>
              <a:rPr dirty="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 from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'./cats.component</a:t>
            </a:r>
            <a:r>
              <a:rPr dirty="0" smtClean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</a:t>
            </a:r>
            <a:r>
              <a:rPr dirty="0" smtClean="0"/>
              <a:t>;</a:t>
            </a:r>
            <a:endParaRPr lang="en-US" dirty="0" smtClean="0"/>
          </a:p>
          <a:p>
            <a:pPr marL="0" indent="0" defTabSz="404495">
              <a:spcBef>
                <a:spcPts val="2800"/>
              </a:spcBef>
              <a:buSzTx/>
              <a:buNone/>
              <a:defRPr sz="294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import</a:t>
            </a:r>
            <a:r>
              <a:rPr lang="en-US" dirty="0"/>
              <a:t> { </a:t>
            </a:r>
            <a:r>
              <a:rPr lang="en-US"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ModuleWithProviders </a:t>
            </a:r>
            <a:r>
              <a:rPr lang="en-US" dirty="0" smtClean="0"/>
              <a:t>}</a:t>
            </a:r>
            <a:r>
              <a:rPr lang="en-US" dirty="0" smtClean="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from </a:t>
            </a:r>
            <a:r>
              <a:rPr lang="en-US" dirty="0" smtClean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'./@angular/core'</a:t>
            </a:r>
            <a:r>
              <a:rPr lang="en-US" dirty="0" smtClean="0"/>
              <a:t>;</a:t>
            </a:r>
            <a:endParaRPr dirty="0"/>
          </a:p>
          <a:p>
            <a:pPr marL="0" indent="0" defTabSz="404495">
              <a:spcBef>
                <a:spcPts val="2800"/>
              </a:spcBef>
              <a:buSzTx/>
              <a:buNone/>
              <a:defRPr sz="294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const routes</a:t>
            </a:r>
            <a:r>
              <a:rPr dirty="0"/>
              <a:t>: </a:t>
            </a:r>
            <a:r>
              <a:rPr dirty="0" smtClean="0"/>
              <a:t>Route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= </a:t>
            </a:r>
            <a:r>
              <a:rPr lang="en-US" dirty="0" smtClean="0"/>
              <a:t>[</a:t>
            </a:r>
            <a:r>
              <a:rPr dirty="0" smtClean="0"/>
              <a:t>{</a:t>
            </a:r>
            <a:endParaRPr dirty="0"/>
          </a:p>
          <a:p>
            <a:pPr marL="0" indent="0" defTabSz="404495">
              <a:spcBef>
                <a:spcPts val="2800"/>
              </a:spcBef>
              <a:buSzTx/>
              <a:buNone/>
              <a:defRPr sz="294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</a:rPr>
              <a:t>path</a:t>
            </a:r>
            <a:r>
              <a:rPr dirty="0"/>
              <a:t>: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'cats'</a:t>
            </a:r>
            <a:r>
              <a:rPr dirty="0"/>
              <a:t>,</a:t>
            </a:r>
          </a:p>
          <a:p>
            <a:pPr marL="0" indent="0" defTabSz="404495">
              <a:spcBef>
                <a:spcPts val="2800"/>
              </a:spcBef>
              <a:buSzTx/>
              <a:buNone/>
              <a:defRPr sz="294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</a:rPr>
              <a:t>component</a:t>
            </a:r>
            <a:r>
              <a:rPr dirty="0"/>
              <a:t>: CatsComponent</a:t>
            </a:r>
          </a:p>
          <a:p>
            <a:pPr marL="0" indent="0" defTabSz="404495">
              <a:spcBef>
                <a:spcPts val="2800"/>
              </a:spcBef>
              <a:buSzTx/>
              <a:buNone/>
              <a:defRPr sz="294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 smtClean="0"/>
              <a:t>}];</a:t>
            </a:r>
            <a:endParaRPr lang="en-US" dirty="0" smtClean="0"/>
          </a:p>
          <a:p>
            <a:pPr marL="0" indent="0" defTabSz="404495">
              <a:spcBef>
                <a:spcPts val="2800"/>
              </a:spcBef>
              <a:buSzTx/>
              <a:buNone/>
              <a:defRPr sz="294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/>
              <a:t>export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catRouting</a:t>
            </a:r>
            <a:r>
              <a:rPr lang="en-US" dirty="0" smtClean="0"/>
              <a:t>: ModuleWithProviders = RouterModule.forRoot(routes);</a:t>
            </a:r>
          </a:p>
          <a:p>
            <a:pPr marL="0" indent="0" defTabSz="404495">
              <a:spcBef>
                <a:spcPts val="2800"/>
              </a:spcBef>
              <a:buSzTx/>
              <a:buNone/>
              <a:defRPr sz="294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/>
              <a:t>@NgModule({</a:t>
            </a:r>
            <a:br>
              <a:rPr lang="en-US" dirty="0" smtClean="0"/>
            </a:br>
            <a:r>
              <a:rPr lang="en-US" dirty="0" smtClean="0"/>
              <a:t>	imports: [</a:t>
            </a:r>
            <a:r>
              <a:rPr lang="en-US" dirty="0" err="1" smtClean="0"/>
              <a:t>catRouting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>})</a:t>
            </a:r>
            <a:endParaRPr lang="en-US" dirty="0"/>
          </a:p>
        </p:txBody>
      </p:sp>
      <p:sp>
        <p:nvSpPr>
          <p:cNvPr id="927" name="Shape 927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Route Config Example</a:t>
            </a:r>
          </a:p>
        </p:txBody>
      </p:sp>
    </p:spTree>
  </p:cSld>
  <p:clrMapOvr>
    <a:masterClrMapping/>
  </p:clrMapOvr>
  <p:transition spd="slow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Router Directives</a:t>
            </a:r>
          </a:p>
        </p:txBody>
      </p:sp>
      <p:sp>
        <p:nvSpPr>
          <p:cNvPr id="930" name="Shape 930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417146" indent="-417146" defTabSz="462280">
              <a:spcBef>
                <a:spcPts val="3300"/>
              </a:spcBef>
              <a:defRPr sz="3416"/>
            </a:pPr>
            <a:r>
              <a:rPr dirty="0"/>
              <a:t>To get our route content to display we need to use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&lt;router-outlet&gt;&lt;/router-outlet&gt; </a:t>
            </a:r>
            <a:r>
              <a:rPr dirty="0"/>
              <a:t>component</a:t>
            </a:r>
          </a:p>
          <a:p>
            <a:pPr marL="772746" lvl="1" indent="-417146" defTabSz="462280">
              <a:spcBef>
                <a:spcPts val="3300"/>
              </a:spcBef>
              <a:defRPr sz="3416"/>
            </a:pPr>
            <a:r>
              <a:rPr dirty="0"/>
              <a:t>Will inject the template for the defined component for the route in this tag</a:t>
            </a:r>
          </a:p>
          <a:p>
            <a:pPr marL="417146" indent="-417146" defTabSz="462280">
              <a:spcBef>
                <a:spcPts val="3300"/>
              </a:spcBef>
              <a:defRPr sz="3416"/>
            </a:pPr>
            <a:r>
              <a:rPr u="sng" dirty="0"/>
              <a:t>RouterLink</a:t>
            </a:r>
            <a:r>
              <a:rPr dirty="0"/>
              <a:t>: attribute directive that generates an href attribute for you for links</a:t>
            </a:r>
          </a:p>
          <a:p>
            <a:pPr marL="772746" lvl="1" indent="-417146" defTabSz="462280">
              <a:spcBef>
                <a:spcPts val="3300"/>
              </a:spcBef>
              <a:defRPr sz="3416"/>
            </a:pPr>
            <a:r>
              <a:rPr dirty="0"/>
              <a:t>Takes an array of route segments</a:t>
            </a:r>
          </a:p>
          <a:p>
            <a:pPr marL="0" lvl="2" indent="256031" defTabSz="462280">
              <a:spcBef>
                <a:spcPts val="3300"/>
              </a:spcBef>
              <a:buSzTx/>
              <a:buNone/>
              <a:defRPr sz="3416"/>
            </a:pPr>
            <a:r>
              <a:rPr dirty="0"/>
              <a:t>	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	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&lt; a [routerLink]="['items', item.id, 'details']&gt;Details&lt;/a&gt; </a:t>
            </a:r>
          </a:p>
          <a:p>
            <a:pPr marL="0" lvl="2" indent="256031" defTabSz="462280">
              <a:spcBef>
                <a:spcPts val="3300"/>
              </a:spcBef>
              <a:buSzTx/>
              <a:buNone/>
              <a:defRPr sz="3416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dirty="0">
                <a:solidFill>
                  <a:srgbClr val="A6AAA9"/>
                </a:solidFill>
                <a:latin typeface="Courier"/>
                <a:ea typeface="Courier"/>
                <a:cs typeface="Courier"/>
                <a:sym typeface="Courier"/>
              </a:rPr>
              <a:t>	// /items/3/details</a:t>
            </a:r>
          </a:p>
          <a:p>
            <a:pPr marL="417146" indent="-417146" defTabSz="462280">
              <a:spcBef>
                <a:spcPts val="3300"/>
              </a:spcBef>
              <a:defRPr sz="3416"/>
            </a:pPr>
            <a:r>
              <a:rPr u="sng" dirty="0"/>
              <a:t>RouterLinkActive</a:t>
            </a:r>
            <a:r>
              <a:rPr dirty="0"/>
              <a:t>: attribute directive that adds the given class names to the element when the matching routerLink is active</a:t>
            </a:r>
          </a:p>
          <a:p>
            <a:pPr marL="772746" lvl="1" indent="-417146" defTabSz="462280">
              <a:spcBef>
                <a:spcPts val="3300"/>
              </a:spcBef>
              <a:defRPr sz="3416"/>
            </a:pPr>
            <a:r>
              <a:rPr dirty="0"/>
              <a:t>Takes a string or array of string class names to apply</a:t>
            </a:r>
          </a:p>
          <a:p>
            <a:pPr marL="0" indent="0" defTabSz="462280">
              <a:spcBef>
                <a:spcPts val="3300"/>
              </a:spcBef>
              <a:buSzTx/>
              <a:buNone/>
              <a:defRPr sz="341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	&lt;a [routerLink]="['details']" [routerLinkActive]="'active'"&gt;Details&lt;/a&gt; </a:t>
            </a:r>
          </a:p>
        </p:txBody>
      </p:sp>
    </p:spTree>
  </p:cSld>
  <p:clrMapOvr>
    <a:masterClrMapping/>
  </p:clrMapOvr>
  <p:transition spd="slow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Navigating Programmatically </a:t>
            </a:r>
          </a:p>
        </p:txBody>
      </p:sp>
      <p:sp>
        <p:nvSpPr>
          <p:cNvPr id="935" name="Shape 93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61730" indent="-561730">
              <a:spcBef>
                <a:spcPts val="5900"/>
              </a:spcBef>
              <a:defRPr sz="4600"/>
            </a:pPr>
            <a:r>
              <a:t>We can also navigate from inside a component method</a:t>
            </a:r>
          </a:p>
          <a:p>
            <a:pPr marL="561730" indent="-561730">
              <a:spcBef>
                <a:spcPts val="5900"/>
              </a:spcBef>
              <a:defRPr sz="4600"/>
            </a:pPr>
            <a:r>
              <a:t>Inject the Router into your component</a:t>
            </a:r>
          </a:p>
          <a:p>
            <a:pPr marL="561730" indent="-561730">
              <a:spcBef>
                <a:spcPts val="5900"/>
              </a:spcBef>
              <a:defRPr sz="4600"/>
            </a:pPr>
            <a:r>
              <a:t>In your controller method call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navigate() </a:t>
            </a:r>
            <a:r>
              <a:t>on the router</a:t>
            </a:r>
          </a:p>
          <a:p>
            <a:pPr marL="561730" indent="-561730">
              <a:spcBef>
                <a:spcPts val="5900"/>
              </a:spcBef>
              <a:defRPr sz="46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navigate() </a:t>
            </a:r>
            <a:r>
              <a:t>also takes an array of route segments like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RouterLink</a:t>
            </a:r>
          </a:p>
        </p:txBody>
      </p:sp>
      <p:sp>
        <p:nvSpPr>
          <p:cNvPr id="936" name="Shape 936"/>
          <p:cNvSpPr/>
          <p:nvPr/>
        </p:nvSpPr>
        <p:spPr>
          <a:xfrm>
            <a:off x="11925300" y="3238500"/>
            <a:ext cx="11988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520065">
              <a:spcBef>
                <a:spcPts val="3700"/>
              </a:spcBef>
              <a:defRPr sz="3780">
                <a:latin typeface="Courier"/>
                <a:ea typeface="Courier"/>
                <a:cs typeface="Courier"/>
                <a:sym typeface="Courier"/>
              </a:defRPr>
            </a:pPr>
            <a:r>
              <a:t>import { Router } from ‘@angular/router’;</a:t>
            </a:r>
          </a:p>
          <a:p>
            <a:pPr algn="l" defTabSz="520065">
              <a:spcBef>
                <a:spcPts val="3700"/>
              </a:spcBef>
              <a:defRPr sz="378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  <a:p>
            <a:pPr algn="l" defTabSz="520065">
              <a:spcBef>
                <a:spcPts val="3700"/>
              </a:spcBef>
              <a:defRPr sz="3780">
                <a:latin typeface="Courier"/>
                <a:ea typeface="Courier"/>
                <a:cs typeface="Courier"/>
                <a:sym typeface="Courier"/>
              </a:defRPr>
            </a:pPr>
            <a:r>
              <a:t>export class CatsComponent {</a:t>
            </a:r>
          </a:p>
          <a:p>
            <a:pPr algn="l" defTabSz="520065">
              <a:spcBef>
                <a:spcPts val="3700"/>
              </a:spcBef>
              <a:defRPr sz="3780">
                <a:latin typeface="Courier"/>
                <a:ea typeface="Courier"/>
                <a:cs typeface="Courier"/>
                <a:sym typeface="Courier"/>
              </a:defRPr>
            </a:pPr>
            <a:r>
              <a:t>  constructor(private router: Router) {}</a:t>
            </a:r>
          </a:p>
          <a:p>
            <a:pPr algn="l" defTabSz="520065">
              <a:spcBef>
                <a:spcPts val="3700"/>
              </a:spcBef>
              <a:defRPr sz="3780">
                <a:latin typeface="Courier"/>
                <a:ea typeface="Courier"/>
                <a:cs typeface="Courier"/>
                <a:sym typeface="Courier"/>
              </a:defRPr>
            </a:pPr>
            <a:r>
              <a:t>  seeDetails(cat) {</a:t>
            </a:r>
          </a:p>
          <a:p>
            <a:pPr algn="l" defTabSz="520065">
              <a:spcBef>
                <a:spcPts val="3700"/>
              </a:spcBef>
              <a:defRPr sz="3780">
                <a:latin typeface="Courier"/>
                <a:ea typeface="Courier"/>
                <a:cs typeface="Courier"/>
                <a:sym typeface="Courier"/>
              </a:defRPr>
            </a:pPr>
            <a:r>
              <a:t>    this.router.navigate([‘/cats’, cat.id]); </a:t>
            </a:r>
          </a:p>
          <a:p>
            <a:pPr algn="l" defTabSz="520065">
              <a:spcBef>
                <a:spcPts val="3700"/>
              </a:spcBef>
              <a:defRPr sz="3780"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 defTabSz="520065">
              <a:spcBef>
                <a:spcPts val="3700"/>
              </a:spcBef>
              <a:defRPr sz="378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Accessing Route Parameters</a:t>
            </a:r>
          </a:p>
        </p:txBody>
      </p:sp>
      <p:sp>
        <p:nvSpPr>
          <p:cNvPr id="939" name="Shape 9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4800"/>
              </a:spcBef>
              <a:defRPr sz="4316"/>
            </a:pPr>
            <a:r>
              <a:t>Inject ActivatedRoute to get a reference to the current route</a:t>
            </a:r>
          </a:p>
          <a:p>
            <a:pPr marL="527050" indent="-527050" defTabSz="685165">
              <a:spcBef>
                <a:spcPts val="4800"/>
              </a:spcBef>
              <a:defRPr sz="4316"/>
            </a:pPr>
            <a:r>
              <a:t>The params property on ActivatedRoute is an Observable that returns a map of route param keys and their string values</a:t>
            </a:r>
          </a:p>
          <a:p>
            <a:pPr marL="527050" indent="-527050" defTabSz="685165">
              <a:spcBef>
                <a:spcPts val="4800"/>
              </a:spcBef>
              <a:defRPr sz="4316"/>
            </a:pPr>
            <a:r>
              <a:t>If you are expecting a value other than a string, you will need to convert it to that data type</a:t>
            </a:r>
          </a:p>
          <a:p>
            <a:pPr marL="0" lvl="8" indent="1517903" defTabSz="685165">
              <a:spcBef>
                <a:spcPts val="4800"/>
              </a:spcBef>
              <a:buSzTx/>
              <a:buNone/>
              <a:defRPr sz="4316">
                <a:latin typeface="Courier"/>
                <a:ea typeface="Courier"/>
                <a:cs typeface="Courier"/>
                <a:sym typeface="Courier"/>
              </a:defRPr>
            </a:pPr>
            <a:r>
              <a:t>id: Observable&lt;number&gt;;</a:t>
            </a:r>
          </a:p>
          <a:p>
            <a:pPr marL="0" lvl="8" indent="1517903" defTabSz="685165">
              <a:spcBef>
                <a:spcPts val="4800"/>
              </a:spcBef>
              <a:buSzTx/>
              <a:buNone/>
              <a:defRPr sz="4316">
                <a:latin typeface="Courier"/>
                <a:ea typeface="Courier"/>
                <a:cs typeface="Courier"/>
                <a:sym typeface="Courier"/>
              </a:defRPr>
            </a:pPr>
            <a:r>
              <a:t>constructor(private route: ActivatedRoute) { </a:t>
            </a:r>
          </a:p>
          <a:p>
            <a:pPr marL="0" lvl="8" indent="1517903" defTabSz="685165">
              <a:spcBef>
                <a:spcPts val="4800"/>
              </a:spcBef>
              <a:buSzTx/>
              <a:buNone/>
              <a:defRPr sz="4316">
                <a:latin typeface="Courier"/>
                <a:ea typeface="Courier"/>
                <a:cs typeface="Courier"/>
                <a:sym typeface="Courier"/>
              </a:defRPr>
            </a:pPr>
            <a:r>
              <a:t>	this.id = route.params.map(params =&gt; +params[‘id’]);</a:t>
            </a:r>
          </a:p>
          <a:p>
            <a:pPr marL="0" lvl="8" indent="1517903" defTabSz="685165">
              <a:spcBef>
                <a:spcPts val="4800"/>
              </a:spcBef>
              <a:buSzTx/>
              <a:buNone/>
              <a:defRPr sz="4316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Styling &amp; Linting 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  <a:r>
              <a:rPr dirty="0"/>
              <a:t>TSLint checks your TypeScript code for readability, maintainability, style, and functional errors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rPr dirty="0"/>
              <a:t>With the proper tooling, can see linting errors inline in your editor while you type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rPr dirty="0"/>
              <a:t>Angular 2 has an official style guide that provides developers guidelines for clearer syntax, conventions, and structuring for Angular applications </a:t>
            </a:r>
          </a:p>
          <a:p>
            <a:pPr marL="1524000" lvl="2" indent="-508000" defTabSz="660400">
              <a:spcBef>
                <a:spcPts val="4700"/>
              </a:spcBef>
              <a:defRPr sz="416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u="sng" dirty="0">
                <a:hlinkClick r:id="rId2"/>
              </a:rPr>
              <a:t>https://angular.io/styleguide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rPr dirty="0"/>
              <a:t>Codelyzer is a rule set extension for TSLint that enforces the style guide</a:t>
            </a:r>
          </a:p>
          <a:p>
            <a:pPr marL="1524000" lvl="2" indent="-508000" defTabSz="660400">
              <a:spcBef>
                <a:spcPts val="4700"/>
              </a:spcBef>
              <a:defRPr sz="4160"/>
            </a:pPr>
            <a:r>
              <a:rPr dirty="0"/>
              <a:t>It's errors will provide a link to the relevant section in the style guide </a:t>
            </a:r>
          </a:p>
          <a:p>
            <a:pPr marL="1524000" lvl="2" indent="-508000" defTabSz="660400">
              <a:spcBef>
                <a:spcPts val="4700"/>
              </a:spcBef>
              <a:defRPr sz="416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u="sng" dirty="0">
                <a:hlinkClick r:id="rId3"/>
              </a:rPr>
              <a:t>https://github.com/mgechev/codelyzer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/>
          </p:cNvSpPr>
          <p:nvPr>
            <p:ph type="body" sz="half" idx="1"/>
          </p:nvPr>
        </p:nvSpPr>
        <p:spPr>
          <a:xfrm>
            <a:off x="1689100" y="1778000"/>
            <a:ext cx="9385300" cy="10147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37307" indent="-537307">
              <a:defRPr sz="4400"/>
            </a:pPr>
            <a:r>
              <a:rPr dirty="0"/>
              <a:t>Be sure to unsubscribe from the observable before Angular destroys the component</a:t>
            </a:r>
          </a:p>
          <a:p>
            <a:pPr marL="537307" indent="-537307">
              <a:defRPr sz="4400"/>
            </a:pPr>
            <a:r>
              <a:rPr dirty="0"/>
              <a:t>ActivatedRoute.snapshot.params returns static initial values if required</a:t>
            </a:r>
          </a:p>
          <a:p>
            <a:pPr marL="1172307" lvl="1" indent="-537307">
              <a:defRPr sz="4400"/>
            </a:pPr>
            <a:r>
              <a:rPr dirty="0"/>
              <a:t>Can be problematic if the router reuses a component instance (i.e. navigating from one details page to another</a:t>
            </a:r>
            <a:r>
              <a:rPr dirty="0" smtClean="0"/>
              <a:t>)</a:t>
            </a:r>
            <a:endParaRPr lang="en-US" dirty="0" smtClean="0"/>
          </a:p>
          <a:p>
            <a:pPr marL="1172307" lvl="1" indent="-537307">
              <a:defRPr sz="4400"/>
            </a:pPr>
            <a:r>
              <a:rPr lang="en-US" dirty="0" smtClean="0"/>
              <a:t>Can alternately inject </a:t>
            </a:r>
            <a:r>
              <a:rPr lang="en-US" dirty="0" err="1" smtClean="0"/>
              <a:t>ActivatedRouteSnapshot</a:t>
            </a:r>
            <a:r>
              <a:rPr lang="en-US" dirty="0" smtClean="0"/>
              <a:t> if Observable is not required</a:t>
            </a:r>
            <a:endParaRPr dirty="0"/>
          </a:p>
        </p:txBody>
      </p:sp>
      <p:sp>
        <p:nvSpPr>
          <p:cNvPr id="942" name="Shape 942"/>
          <p:cNvSpPr/>
          <p:nvPr/>
        </p:nvSpPr>
        <p:spPr>
          <a:xfrm>
            <a:off x="11569700" y="990600"/>
            <a:ext cx="11772900" cy="1093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577850">
              <a:spcBef>
                <a:spcPts val="4100"/>
              </a:spcBef>
              <a:defRPr sz="3639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ngOnInit() </a:t>
            </a:r>
            <a:r>
              <a:t>{</a:t>
            </a:r>
          </a:p>
          <a:p>
            <a:pPr algn="l" defTabSz="577850">
              <a:spcBef>
                <a:spcPts val="4100"/>
              </a:spcBef>
              <a:defRPr sz="3639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	this.sub</a:t>
            </a:r>
            <a:r>
              <a:t> =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this.route</a:t>
            </a:r>
            <a:r>
              <a:t>.params.subscribe(params =&gt; {</a:t>
            </a:r>
          </a:p>
          <a:p>
            <a:pPr algn="l" defTabSz="577850">
              <a:spcBef>
                <a:spcPts val="4100"/>
              </a:spcBef>
              <a:defRPr sz="3639">
                <a:latin typeface="Courier"/>
                <a:ea typeface="Courier"/>
                <a:cs typeface="Courier"/>
                <a:sym typeface="Courier"/>
              </a:defRPr>
            </a:pPr>
            <a:r>
              <a:t>      	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let</a:t>
            </a:r>
            <a:r>
              <a:t> id = +params['id'];</a:t>
            </a:r>
          </a:p>
          <a:p>
            <a:pPr algn="l" defTabSz="577850">
              <a:spcBef>
                <a:spcPts val="4100"/>
              </a:spcBef>
              <a:defRPr sz="3639">
                <a:latin typeface="Courier"/>
                <a:ea typeface="Courier"/>
                <a:cs typeface="Courier"/>
                <a:sym typeface="Courier"/>
              </a:defRPr>
            </a:pPr>
            <a:r>
              <a:t>      	</a:t>
            </a:r>
            <a:r>
              <a:rPr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</a:rPr>
              <a:t>this.heroService</a:t>
            </a:r>
            <a:r>
              <a:t>.getHero(id)</a:t>
            </a:r>
          </a:p>
          <a:p>
            <a:pPr algn="l" defTabSz="577850">
              <a:spcBef>
                <a:spcPts val="4100"/>
              </a:spcBef>
              <a:defRPr sz="3639">
                <a:latin typeface="Courier"/>
                <a:ea typeface="Courier"/>
                <a:cs typeface="Courier"/>
                <a:sym typeface="Courier"/>
              </a:defRPr>
            </a:pPr>
            <a:r>
              <a:t>       	 .then(hero =&gt; </a:t>
            </a:r>
            <a:r>
              <a:rPr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</a:rPr>
              <a:t>this.hero</a:t>
            </a:r>
            <a:r>
              <a:t> = hero);</a:t>
            </a:r>
          </a:p>
          <a:p>
            <a:pPr algn="l" defTabSz="577850">
              <a:spcBef>
                <a:spcPts val="4100"/>
              </a:spcBef>
              <a:defRPr sz="3639">
                <a:latin typeface="Courier"/>
                <a:ea typeface="Courier"/>
                <a:cs typeface="Courier"/>
                <a:sym typeface="Courier"/>
              </a:defRPr>
            </a:pPr>
            <a:r>
              <a:t>    });</a:t>
            </a:r>
          </a:p>
          <a:p>
            <a:pPr algn="l" defTabSz="577850">
              <a:spcBef>
                <a:spcPts val="4100"/>
              </a:spcBef>
              <a:defRPr sz="3639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577850">
              <a:spcBef>
                <a:spcPts val="4100"/>
              </a:spcBef>
              <a:defRPr sz="3639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rPr>
              <a:t>ngOnDestroy()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 </a:t>
            </a:r>
            <a:r>
              <a:t>{</a:t>
            </a:r>
          </a:p>
          <a:p>
            <a:pPr algn="l" defTabSz="577850">
              <a:spcBef>
                <a:spcPts val="4100"/>
              </a:spcBef>
              <a:defRPr sz="3639">
                <a:latin typeface="Courier"/>
                <a:ea typeface="Courier"/>
                <a:cs typeface="Courier"/>
                <a:sym typeface="Courier"/>
              </a:defRPr>
            </a:pPr>
            <a:r>
              <a:t> 	 </a:t>
            </a:r>
            <a:r>
              <a:rPr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</a:rPr>
              <a:t>this.sub</a:t>
            </a:r>
            <a:r>
              <a:t>.unsubscribe();</a:t>
            </a:r>
          </a:p>
          <a:p>
            <a:pPr algn="l" defTabSz="577850">
              <a:spcBef>
                <a:spcPts val="4100"/>
              </a:spcBef>
              <a:defRPr sz="3639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Child Routes </a:t>
            </a:r>
          </a:p>
        </p:txBody>
      </p:sp>
      <p:sp>
        <p:nvSpPr>
          <p:cNvPr id="945" name="Shape 94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44878" indent="-544878" defTabSz="800735">
              <a:spcBef>
                <a:spcPts val="5700"/>
              </a:spcBef>
              <a:defRPr sz="4462"/>
            </a:pPr>
            <a:r>
              <a:t>Use the following syntax to define child routes in our route configuration</a:t>
            </a:r>
          </a:p>
          <a:p>
            <a:pPr marL="544878" indent="-544878" defTabSz="800735">
              <a:spcBef>
                <a:spcPts val="5700"/>
              </a:spcBef>
              <a:defRPr sz="4462"/>
            </a:pPr>
            <a:r>
              <a:t>Child paths are relative to their parents</a:t>
            </a:r>
          </a:p>
          <a:p>
            <a:pPr marL="544878" indent="-544878" defTabSz="800735">
              <a:spcBef>
                <a:spcPts val="5700"/>
              </a:spcBef>
              <a:defRPr sz="4462"/>
            </a:pPr>
            <a:r>
              <a:t>ItemsComponent is our Routing Component. All of the child components will be rendered in its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&lt;router-outlet&gt;</a:t>
            </a:r>
          </a:p>
          <a:p>
            <a:pPr marL="544878" indent="-544878" defTabSz="800735">
              <a:spcBef>
                <a:spcPts val="5700"/>
              </a:spcBef>
              <a:defRPr sz="4462"/>
            </a:pPr>
            <a:r>
              <a:t>Our ItemsComponent won’t need a selector because we will only ever be navigating to it</a:t>
            </a:r>
          </a:p>
        </p:txBody>
      </p:sp>
      <p:sp>
        <p:nvSpPr>
          <p:cNvPr id="946" name="Shape 946"/>
          <p:cNvSpPr/>
          <p:nvPr/>
        </p:nvSpPr>
        <p:spPr>
          <a:xfrm>
            <a:off x="11925300" y="3238500"/>
            <a:ext cx="11988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503555">
              <a:spcBef>
                <a:spcPts val="3500"/>
              </a:spcBef>
              <a:defRPr sz="3233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503555">
              <a:spcBef>
                <a:spcPts val="3500"/>
              </a:spcBef>
              <a:defRPr sz="3233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path</a:t>
            </a:r>
            <a:r>
              <a:t>: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'items'</a:t>
            </a:r>
            <a:r>
              <a:t>,</a:t>
            </a:r>
          </a:p>
          <a:p>
            <a:pPr algn="l" defTabSz="503555">
              <a:spcBef>
                <a:spcPts val="3500"/>
              </a:spcBef>
              <a:defRPr sz="3233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component</a:t>
            </a:r>
            <a:r>
              <a:t>: ItemsComponent,</a:t>
            </a:r>
          </a:p>
          <a:p>
            <a:pPr algn="l" defTabSz="503555">
              <a:spcBef>
                <a:spcPts val="3500"/>
              </a:spcBef>
              <a:defRPr sz="3233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children</a:t>
            </a:r>
            <a:r>
              <a:t>: [{ </a:t>
            </a:r>
          </a:p>
          <a:p>
            <a:pPr algn="l" defTabSz="503555">
              <a:spcBef>
                <a:spcPts val="3500"/>
              </a:spcBef>
              <a:defRPr sz="3233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</a:rPr>
              <a:t>path</a:t>
            </a:r>
            <a:r>
              <a:t>: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':id'</a:t>
            </a:r>
            <a:r>
              <a:t>, </a:t>
            </a:r>
          </a:p>
          <a:p>
            <a:pPr algn="l" defTabSz="503555">
              <a:spcBef>
                <a:spcPts val="3500"/>
              </a:spcBef>
              <a:defRPr sz="3233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component</a:t>
            </a:r>
            <a:r>
              <a:t>: ItemDetailComponent },</a:t>
            </a:r>
          </a:p>
          <a:p>
            <a:pPr algn="l" defTabSz="503555">
              <a:spcBef>
                <a:spcPts val="3500"/>
              </a:spcBef>
              <a:defRPr sz="3233">
                <a:latin typeface="Courier"/>
                <a:ea typeface="Courier"/>
                <a:cs typeface="Courier"/>
                <a:sym typeface="Courier"/>
              </a:defRPr>
            </a:pPr>
            <a:r>
              <a:t>		{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path</a:t>
            </a:r>
            <a:r>
              <a:t>: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''</a:t>
            </a:r>
            <a:r>
              <a:t>, </a:t>
            </a:r>
          </a:p>
          <a:p>
            <a:pPr algn="l" defTabSz="503555">
              <a:spcBef>
                <a:spcPts val="3500"/>
              </a:spcBef>
              <a:defRPr sz="3233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component</a:t>
            </a:r>
            <a:r>
              <a:t>: ItemListComponent }</a:t>
            </a:r>
          </a:p>
          <a:p>
            <a:pPr algn="l" defTabSz="503555">
              <a:spcBef>
                <a:spcPts val="3500"/>
              </a:spcBef>
              <a:defRPr sz="3233">
                <a:latin typeface="Courier"/>
                <a:ea typeface="Courier"/>
                <a:cs typeface="Courier"/>
                <a:sym typeface="Courier"/>
              </a:defRPr>
            </a:pPr>
            <a:r>
              <a:t>	]</a:t>
            </a:r>
          </a:p>
          <a:p>
            <a:pPr algn="l" defTabSz="503555">
              <a:spcBef>
                <a:spcPts val="3500"/>
              </a:spcBef>
              <a:defRPr sz="3233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Structure &amp; Child Routes</a:t>
            </a:r>
          </a:p>
        </p:txBody>
      </p:sp>
      <p:sp>
        <p:nvSpPr>
          <p:cNvPr id="949" name="Shape 949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9982200" cy="9207500"/>
          </a:xfrm>
          <a:prstGeom prst="rect">
            <a:avLst/>
          </a:prstGeom>
        </p:spPr>
        <p:txBody>
          <a:bodyPr/>
          <a:lstStyle/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Each feature area in its own folder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Each area with its own area root component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Each area root component with its own router outlet and child </a:t>
            </a:r>
            <a:r>
              <a:rPr dirty="0" smtClean="0"/>
              <a:t>routes</a:t>
            </a:r>
            <a:endParaRPr lang="en-US" dirty="0" smtClean="0"/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lang="en-US" dirty="0" smtClean="0"/>
              <a:t>All declared within a feature module</a:t>
            </a:r>
            <a:endParaRPr dirty="0"/>
          </a:p>
        </p:txBody>
      </p:sp>
      <p:pic>
        <p:nvPicPr>
          <p:cNvPr id="950" name="group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2900" y="3759200"/>
            <a:ext cx="11972291" cy="6764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Guards</a:t>
            </a:r>
          </a:p>
        </p:txBody>
      </p:sp>
      <p:sp>
        <p:nvSpPr>
          <p:cNvPr id="956" name="Shape 956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439615" indent="-439615" defTabSz="495300">
              <a:spcBef>
                <a:spcPts val="3500"/>
              </a:spcBef>
              <a:defRPr sz="3600"/>
            </a:pPr>
            <a:r>
              <a:t>Allow us to hook into the Router lifecycle to do things like</a:t>
            </a:r>
          </a:p>
          <a:p>
            <a:pPr marL="820615" lvl="1" indent="-439615" defTabSz="495300">
              <a:spcBef>
                <a:spcPts val="3500"/>
              </a:spcBef>
              <a:defRPr sz="3600"/>
            </a:pPr>
            <a:r>
              <a:t>Require certain authentication rules to view a route</a:t>
            </a:r>
          </a:p>
          <a:p>
            <a:pPr marL="820615" lvl="1" indent="-439615" defTabSz="495300">
              <a:spcBef>
                <a:spcPts val="3500"/>
              </a:spcBef>
              <a:defRPr sz="3600"/>
            </a:pPr>
            <a:r>
              <a:t>Pre-fetch data before displaying a component</a:t>
            </a:r>
          </a:p>
          <a:p>
            <a:pPr marL="820615" lvl="1" indent="-439615" defTabSz="495300">
              <a:spcBef>
                <a:spcPts val="3500"/>
              </a:spcBef>
              <a:defRPr sz="3600"/>
            </a:pPr>
            <a:r>
              <a:t>Prompt a user to save pending changes before navigating somewhere else</a:t>
            </a:r>
          </a:p>
          <a:p>
            <a:pPr marL="439615" indent="-439615" defTabSz="495300">
              <a:spcBef>
                <a:spcPts val="3500"/>
              </a:spcBef>
              <a:defRPr sz="36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CanActivate</a:t>
            </a:r>
            <a:r>
              <a:t>: Mediate navigation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t> a route</a:t>
            </a:r>
          </a:p>
          <a:p>
            <a:pPr marL="439615" indent="-439615" defTabSz="495300">
              <a:spcBef>
                <a:spcPts val="3500"/>
              </a:spcBef>
              <a:defRPr sz="36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CanDeactivate</a:t>
            </a:r>
            <a:r>
              <a:t>: Medicate navigation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away </a:t>
            </a:r>
            <a:r>
              <a:t>from the current route</a:t>
            </a:r>
          </a:p>
          <a:p>
            <a:pPr marL="439615" indent="-439615" defTabSz="495300">
              <a:spcBef>
                <a:spcPts val="3500"/>
              </a:spcBef>
              <a:defRPr sz="3600"/>
            </a:pPr>
            <a:r>
              <a:t>Guards are classes that implement certain named functions. Their return values control the router behaviour</a:t>
            </a:r>
          </a:p>
          <a:p>
            <a:pPr marL="820615" lvl="1" indent="-439615" defTabSz="495300">
              <a:spcBef>
                <a:spcPts val="3500"/>
              </a:spcBef>
              <a:defRPr sz="36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return true | Observable&lt;true&gt;</a:t>
            </a:r>
            <a:r>
              <a:t>, the navigation process continues</a:t>
            </a:r>
          </a:p>
          <a:p>
            <a:pPr marL="820615" lvl="1" indent="-439615" defTabSz="495300">
              <a:spcBef>
                <a:spcPts val="3500"/>
              </a:spcBef>
              <a:defRPr sz="36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return false | Observable&lt;false&gt;</a:t>
            </a:r>
            <a:r>
              <a:t>, the navigation process stops and doesn’t change state</a:t>
            </a:r>
          </a:p>
        </p:txBody>
      </p:sp>
    </p:spTree>
  </p:cSld>
  <p:clrMapOvr>
    <a:masterClrMapping/>
  </p:clrMapOvr>
  <p:transition spd="slow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Added to the route configuration</a:t>
            </a:r>
          </a:p>
          <a:p>
            <a:r>
              <a:rPr dirty="0"/>
              <a:t>Must be added to DI </a:t>
            </a:r>
            <a:r>
              <a:rPr lang="en-US" dirty="0" smtClean="0"/>
              <a:t>in the same module as the route that requires it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r>
              <a:rPr dirty="0"/>
              <a:t>CanDeactivate is checked first from the deepest child route to the root</a:t>
            </a:r>
          </a:p>
          <a:p>
            <a:r>
              <a:rPr dirty="0"/>
              <a:t>CanActivate is checked next from the root to the deepest child route</a:t>
            </a:r>
          </a:p>
        </p:txBody>
      </p:sp>
      <p:sp>
        <p:nvSpPr>
          <p:cNvPr id="3" name="Shape 955"/>
          <p:cNvSpPr txBox="1">
            <a:spLocks/>
          </p:cNvSpPr>
          <p:nvPr/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Ultra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Ultra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Ultra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Ultra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Ultra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Ultra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Ultra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Ultra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UltraLight"/>
              </a:defRPr>
            </a:lvl9pPr>
          </a:lstStyle>
          <a:p>
            <a:pPr hangingPunct="1"/>
            <a:r>
              <a:rPr lang="en-US" smtClean="0"/>
              <a:t>Guards</a:t>
            </a:r>
            <a:endParaRPr lang="en-US"/>
          </a:p>
        </p:txBody>
      </p:sp>
    </p:spTree>
  </p:cSld>
  <p:clrMapOvr>
    <a:masterClrMapping/>
  </p:clrMapOvr>
  <p:transition spd="slow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961" name="Shape 9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Router, Child Routes, and Guards</a:t>
            </a:r>
          </a:p>
        </p:txBody>
      </p:sp>
      <p:pic>
        <p:nvPicPr>
          <p:cNvPr id="96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967" name="Shape 9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Routing</a:t>
            </a:r>
          </a:p>
        </p:txBody>
      </p:sp>
      <p:pic>
        <p:nvPicPr>
          <p:cNvPr id="9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Component Styling</a:t>
            </a:r>
          </a:p>
        </p:txBody>
      </p:sp>
      <p:pic>
        <p:nvPicPr>
          <p:cNvPr id="9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2" name="styl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0800" y="6781800"/>
            <a:ext cx="5806329" cy="486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Angular CSS Styling </a:t>
            </a:r>
          </a:p>
        </p:txBody>
      </p:sp>
      <p:sp>
        <p:nvSpPr>
          <p:cNvPr id="975" name="Shape 975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549519" indent="-549519">
              <a:spcBef>
                <a:spcPts val="5900"/>
              </a:spcBef>
            </a:pPr>
            <a:r>
              <a:t>Can apply everything we know about CSS stylesheets, selectors, rules, and media queries to our Angular applications</a:t>
            </a:r>
          </a:p>
          <a:p>
            <a:pPr marL="549519" indent="-549519">
              <a:spcBef>
                <a:spcPts val="5900"/>
              </a:spcBef>
            </a:pPr>
            <a:r>
              <a:t>Two levels of CSS Styling with Angular 2 applications </a:t>
            </a:r>
          </a:p>
          <a:p>
            <a:pPr marL="1184519" lvl="1" indent="-549519">
              <a:spcBef>
                <a:spcPts val="5900"/>
              </a:spcBef>
            </a:pPr>
            <a:r>
              <a:t>Global Styling </a:t>
            </a:r>
          </a:p>
          <a:p>
            <a:pPr marL="1184519" lvl="1" indent="-549519">
              <a:spcBef>
                <a:spcPts val="5900"/>
              </a:spcBef>
            </a:pPr>
            <a:r>
              <a:t>Component Styling</a:t>
            </a:r>
          </a:p>
          <a:p>
            <a:pPr marL="549519" indent="-549519">
              <a:spcBef>
                <a:spcPts val="5900"/>
              </a:spcBef>
            </a:pPr>
            <a:r>
              <a:t>Global styling works like any other web app</a:t>
            </a:r>
          </a:p>
          <a:p>
            <a:pPr marL="549519" indent="-549519">
              <a:spcBef>
                <a:spcPts val="5900"/>
              </a:spcBef>
            </a:pPr>
            <a:r>
              <a:t>Getting away from Global and more into Component Styling where possible</a:t>
            </a:r>
          </a:p>
        </p:txBody>
      </p:sp>
    </p:spTree>
  </p:cSld>
  <p:clrMapOvr>
    <a:masterClrMapping/>
  </p:clrMapOvr>
  <p:transition spd="slow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Component Styling</a:t>
            </a:r>
          </a:p>
        </p:txBody>
      </p:sp>
      <p:sp>
        <p:nvSpPr>
          <p:cNvPr id="978" name="Shape 978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470900"/>
          </a:xfrm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4800"/>
              </a:spcBef>
              <a:defRPr sz="4316"/>
            </a:pPr>
            <a:r>
              <a:t>Differs from global styles because </a:t>
            </a:r>
          </a:p>
          <a:p>
            <a:pPr marL="1054100" lvl="1" indent="-527050" defTabSz="685165">
              <a:spcBef>
                <a:spcPts val="4800"/>
              </a:spcBef>
              <a:defRPr sz="4316"/>
            </a:pPr>
            <a:r>
              <a:t>Specify content for each component </a:t>
            </a:r>
          </a:p>
          <a:p>
            <a:pPr marL="1054100" lvl="1" indent="-527050" defTabSz="685165">
              <a:spcBef>
                <a:spcPts val="4800"/>
              </a:spcBef>
              <a:defRPr sz="4316"/>
            </a:pPr>
            <a:r>
              <a:t>Rules are local to the component, won’t collide with global rules or other components </a:t>
            </a:r>
          </a:p>
          <a:p>
            <a:pPr marL="1054100" lvl="1" indent="-527050" defTabSz="685165">
              <a:spcBef>
                <a:spcPts val="4800"/>
              </a:spcBef>
              <a:defRPr sz="4316"/>
            </a:pPr>
            <a:r>
              <a:t>Component’s styles cannot be changed by global styles by default</a:t>
            </a:r>
          </a:p>
          <a:p>
            <a:pPr marL="1054100" lvl="1" indent="-527050" defTabSz="685165">
              <a:spcBef>
                <a:spcPts val="4800"/>
              </a:spcBef>
              <a:defRPr sz="4316"/>
            </a:pPr>
            <a:r>
              <a:t>Separating CSS code leads to neater projects </a:t>
            </a:r>
          </a:p>
          <a:p>
            <a:pPr marL="527050" indent="-527050" defTabSz="685165">
              <a:spcBef>
                <a:spcPts val="4800"/>
              </a:spcBef>
              <a:defRPr sz="4316"/>
            </a:pPr>
            <a:r>
              <a:t>Component styling better follows the overall encapsulation pattern of components</a:t>
            </a:r>
          </a:p>
          <a:p>
            <a:pPr marL="527050" indent="-527050" defTabSz="685165">
              <a:spcBef>
                <a:spcPts val="4800"/>
              </a:spcBef>
              <a:defRPr sz="4316"/>
            </a:pPr>
            <a:r>
              <a:t>Works by using either native Shadow DOM APIs or Angular’s emulated Shadow DOM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Module Loaders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801100"/>
          </a:xfrm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Module Loaders take modules with dependencies and generate static assets based on those modules </a:t>
            </a:r>
          </a:p>
          <a:p>
            <a:pPr marL="1638300" lvl="2" indent="-546100" defTabSz="709930">
              <a:spcBef>
                <a:spcPts val="5000"/>
              </a:spcBef>
              <a:defRPr sz="4472"/>
            </a:pPr>
            <a:r>
              <a:rPr dirty="0"/>
              <a:t>Are essential to the new configuration of Angular 2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Modules allow you to specifically declare what the dependencies are for each part of your application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Loader can intelligently deal with proper load order and optimizations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Significantly reduces the number of script tags needed to load your JavaScript files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The two main module loaders right now are: Webpack and SystemJS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Shadow DOM</a:t>
            </a:r>
          </a:p>
        </p:txBody>
      </p:sp>
      <p:sp>
        <p:nvSpPr>
          <p:cNvPr id="981" name="Shape 9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Shadow DOM is included in the Web Components standard by W3C</a:t>
            </a:r>
          </a:p>
          <a:p>
            <a:r>
              <a:t>Refers to the ability to include a subtree of DOM elements </a:t>
            </a:r>
          </a:p>
          <a:p>
            <a:r>
              <a:t>Allows DOM implementation to be hidden from the rest of the document</a:t>
            </a:r>
          </a:p>
          <a:p>
            <a:r>
              <a:t>Encapsulates all HTML, CSS, and JavaScript to prevent leakage</a:t>
            </a:r>
          </a:p>
          <a:p>
            <a:r>
              <a:t>Think of it like an exclusive code sandbox </a:t>
            </a:r>
          </a:p>
        </p:txBody>
      </p:sp>
    </p:spTree>
  </p:cSld>
  <p:clrMapOvr>
    <a:masterClrMapping/>
  </p:clrMapOvr>
  <p:transition spd="slow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Encapsulation Modes</a:t>
            </a:r>
          </a:p>
        </p:txBody>
      </p:sp>
      <p:sp>
        <p:nvSpPr>
          <p:cNvPr id="984" name="Shape 984"/>
          <p:cNvSpPr>
            <a:spLocks noGrp="1"/>
          </p:cNvSpPr>
          <p:nvPr>
            <p:ph type="body" idx="1"/>
          </p:nvPr>
        </p:nvSpPr>
        <p:spPr>
          <a:xfrm>
            <a:off x="1803400" y="3238500"/>
            <a:ext cx="21539200" cy="9131300"/>
          </a:xfrm>
          <a:prstGeom prst="rect">
            <a:avLst/>
          </a:prstGeom>
        </p:spPr>
        <p:txBody>
          <a:bodyPr/>
          <a:lstStyle/>
          <a:p>
            <a:pPr marL="573942" indent="-573942">
              <a:defRPr sz="4700"/>
            </a:pPr>
            <a:r>
              <a:t>CSS styles are encapsulated into the component’s own view and do not affect the rest of the application  </a:t>
            </a:r>
          </a:p>
          <a:p>
            <a:pPr marL="573942" indent="-573942">
              <a:defRPr sz="4700"/>
            </a:pPr>
            <a:r>
              <a:t>There are three states of view encapsulation</a:t>
            </a:r>
          </a:p>
          <a:p>
            <a:pPr marL="573942" indent="-573942">
              <a:defRPr sz="4700"/>
            </a:pPr>
            <a:r>
              <a:t>The encapsulation mode is set per component in its metadata</a:t>
            </a:r>
          </a:p>
          <a:p>
            <a:pPr marL="0" lvl="6" indent="1371600">
              <a:buSzTx/>
              <a:buNone/>
              <a:defRPr sz="4700">
                <a:latin typeface="Courier"/>
                <a:ea typeface="Courier"/>
                <a:cs typeface="Courier"/>
                <a:sym typeface="Courier"/>
              </a:defRPr>
            </a:pPr>
            <a:r>
              <a:t>encapsulation: ViewEncapsulation.Native</a:t>
            </a:r>
          </a:p>
        </p:txBody>
      </p:sp>
    </p:spTree>
  </p:cSld>
  <p:clrMapOvr>
    <a:masterClrMapping/>
  </p:clrMapOvr>
  <p:transition spd="slow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6" name="Table 986"/>
          <p:cNvGraphicFramePr/>
          <p:nvPr/>
        </p:nvGraphicFramePr>
        <p:xfrm>
          <a:off x="1803400" y="3276600"/>
          <a:ext cx="22085300" cy="878840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3530600"/>
                <a:gridCol w="18554700"/>
              </a:tblGrid>
              <a:tr h="2895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Native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The browser’s native shadow DOM is attached to the component’s host element 
- The component view and styles are rendered inside the Shadow DOM 
- Limited browser support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35052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Emaluated (default)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Tries to emulate Shadow DOM to scope our styles </a:t>
                      </a:r>
                    </a:p>
                    <a:p>
                      <a:pPr algn="l" defTabSz="914400">
                        <a:defRPr sz="3600"/>
                      </a:pPr>
                      <a:r>
                        <a:t>- Assigns a dynamically generated unique ID attribute to the component and pre-processes our rules to scope them to that ID</a:t>
                      </a:r>
                    </a:p>
                    <a:p>
                      <a:pPr algn="l" defTabSz="914400">
                        <a:defRPr sz="3600"/>
                      </a:pPr>
                      <a:r>
                        <a:t>- Processes styles are injected into the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&lt;head&gt;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387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None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No view encapsulation or scoping</a:t>
                      </a:r>
                    </a:p>
                    <a:p>
                      <a:pPr algn="l" defTabSz="914400">
                        <a:defRPr sz="3600"/>
                      </a:pPr>
                      <a:r>
                        <a:t>- Angular adds the rules to the global styles in the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&lt;head&gt;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Special Shadow DOM Selectors </a:t>
            </a:r>
          </a:p>
        </p:txBody>
      </p:sp>
      <p:graphicFrame>
        <p:nvGraphicFramePr>
          <p:cNvPr id="989" name="Table 989"/>
          <p:cNvGraphicFramePr/>
          <p:nvPr/>
        </p:nvGraphicFramePr>
        <p:xfrm>
          <a:off x="1092200" y="3238500"/>
          <a:ext cx="22517099" cy="8597899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2907970"/>
                <a:gridCol w="6591465"/>
                <a:gridCol w="13017664"/>
              </a:tblGrid>
              <a:tr h="43908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:host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:host(.active) { 
  border-width: 3px; 
}
// This only applies when the host element has the active class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Pseudo-class selector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The only way to target the host element 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      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&lt;my-component&gt;&lt;/my-component&gt;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The host element requires a display value as it is hidden by the browser by default 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Use the function form to apply host styles conditionally by including selectors inside parentheses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20707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:host-context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4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:host-context(.theme-light) h2 { 
  background-color: #eef; 
}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Pseudo-class selector 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Used to apply styles based on a condition outside a component’s view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Will apply the styles when the given class is on any ancestor of the component host element all the way up to the document root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It works just like the function form of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:host()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1" name="Table 991"/>
          <p:cNvGraphicFramePr/>
          <p:nvPr/>
        </p:nvGraphicFramePr>
        <p:xfrm>
          <a:off x="1524000" y="3136900"/>
          <a:ext cx="21323300" cy="5575300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2907970"/>
                <a:gridCol w="7074065"/>
                <a:gridCol w="11341265"/>
              </a:tblGrid>
              <a:tr h="5575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/deep/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:host /deep/ h3 { 
   font-style: italic; 
} 
:host &gt;&gt;&gt; h3 { 
   font-style: italic; 
}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Can only be used in emulated view encapsulation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The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/deep/ </a:t>
                      </a:r>
                      <a:r>
                        <a:t>selector forces a style down through the component tree into all the child component views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Applies both to the view children and the (projected) content children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Can also use the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&gt;&gt;&gt;</a:t>
                      </a:r>
                      <a:r>
                        <a:t> alias instead 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          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Loading Styles</a:t>
            </a:r>
          </a:p>
        </p:txBody>
      </p:sp>
      <p:graphicFrame>
        <p:nvGraphicFramePr>
          <p:cNvPr id="994" name="Table 994"/>
          <p:cNvGraphicFramePr/>
          <p:nvPr/>
        </p:nvGraphicFramePr>
        <p:xfrm>
          <a:off x="901700" y="3238500"/>
          <a:ext cx="22326600" cy="899159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5003800"/>
                <a:gridCol w="9093200"/>
                <a:gridCol w="8229600"/>
              </a:tblGrid>
              <a:tr h="257882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500" b="1">
                          <a:solidFill>
                            <a:srgbClr val="FFFFFF"/>
                          </a:solidFill>
                          <a:sym typeface="Helvetica"/>
                        </a:rPr>
                        <a:t>Style strings in Component Metadata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500"/>
                      </a:pPr>
                      <a:r>
                        <a:t>- Add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styles</a:t>
                      </a:r>
                      <a:r>
                        <a:t> array property in the @Component decorator </a:t>
                      </a:r>
                    </a:p>
                    <a:p>
                      <a:pPr algn="l" defTabSz="914400">
                        <a:defRPr sz="3500"/>
                      </a:pPr>
                      <a:r>
                        <a:t>- Takes an array of style strings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@Component({ ... 
styles: ['h1 {font-weight: normal;}']})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340214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Style URLs in Metadata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500"/>
                      </a:pPr>
                      <a:r>
                        <a:t>- Use this to load styles using external CSS files </a:t>
                      </a:r>
                    </a:p>
                    <a:p>
                      <a:pPr algn="l" defTabSz="914400">
                        <a:defRPr sz="3500"/>
                      </a:pPr>
                      <a:r>
                        <a:t>- Add an array of style URL strings to the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styleUrls </a:t>
                      </a:r>
                      <a:r>
                        <a:t>property in @Component </a:t>
                      </a:r>
                    </a:p>
                    <a:p>
                      <a:pPr algn="l" defTabSz="914400">
                        <a:defRPr sz="3500"/>
                      </a:pPr>
                      <a:r>
                        <a:t>- The URL is relative to the application root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@Component({ ... styleUrls: [‘./cat-details.component.css']});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01062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500" b="1">
                          <a:solidFill>
                            <a:srgbClr val="FFFFFF"/>
                          </a:solidFill>
                          <a:sym typeface="Helvetica"/>
                        </a:rPr>
                        <a:t>Inline Style in Template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500"/>
                      </a:pPr>
                      <a:r>
                        <a:t>- Define the styles in the template between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&lt;style&gt;</a:t>
                      </a:r>
                      <a:r>
                        <a:t> tags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@Component({ ... template:`&lt;style&gt;h1 {color: yellow;}&lt;/style&gt;&lt;h1&gt;CATS&lt;/h1&gt;`})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6" name="Table 996"/>
          <p:cNvGraphicFramePr/>
          <p:nvPr/>
        </p:nvGraphicFramePr>
        <p:xfrm>
          <a:off x="901700" y="3238500"/>
          <a:ext cx="22326600" cy="8991599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5003800"/>
                <a:gridCol w="9093200"/>
                <a:gridCol w="8229600"/>
              </a:tblGrid>
              <a:tr h="414848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500" b="1">
                          <a:solidFill>
                            <a:srgbClr val="FFFFFF"/>
                          </a:solidFill>
                          <a:sym typeface="Helvetica"/>
                        </a:rPr>
                        <a:t>Link Tags in Template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500"/>
                      </a:pPr>
                      <a:r>
                        <a:t>- Embed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&lt;link&gt;</a:t>
                      </a:r>
                      <a:r>
                        <a:t> tags into the component’s HTML template </a:t>
                      </a:r>
                    </a:p>
                    <a:p>
                      <a:pPr algn="l" defTabSz="914400">
                        <a:defRPr sz="3500"/>
                      </a:pPr>
                      <a:r>
                        <a:t>- The link tag’s href URL is relative to the application root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5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@Component({ ... template: `&lt;link rel="stylesheet" href="app/cat.component.css"&gt; ...});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84311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500" b="1">
                          <a:solidFill>
                            <a:srgbClr val="FFFFFF"/>
                          </a:solidFill>
                          <a:sym typeface="Helvetica"/>
                        </a:rPr>
                        <a:t>CSS @imports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Use the standard CSS @import rule in your styles
- File URL is relative to the CSS file into which we are importing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@import 'cat-details-box.css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999" name="Shape 9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@Component Styling, Shadow DOM, Special Selectors </a:t>
            </a:r>
          </a:p>
        </p:txBody>
      </p:sp>
      <p:pic>
        <p:nvPicPr>
          <p:cNvPr id="100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1005" name="Shape 10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Component Styling</a:t>
            </a:r>
          </a:p>
        </p:txBody>
      </p:sp>
      <p:pic>
        <p:nvPicPr>
          <p:cNvPr id="100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Component Animations</a:t>
            </a:r>
          </a:p>
        </p:txBody>
      </p:sp>
      <p:pic>
        <p:nvPicPr>
          <p:cNvPr id="100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0" name="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6200" y="7061200"/>
            <a:ext cx="8305800" cy="2479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Webpack</a:t>
            </a:r>
          </a:p>
        </p:txBody>
      </p:sp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564600" cy="9207500"/>
          </a:xfrm>
          <a:prstGeom prst="rect">
            <a:avLst/>
          </a:prstGeom>
        </p:spPr>
        <p:txBody>
          <a:bodyPr/>
          <a:lstStyle/>
          <a:p>
            <a:r>
              <a:t>Works with CommonJS and AMD modules natively</a:t>
            </a:r>
          </a:p>
          <a:p>
            <a:r>
              <a:t>Requires transpilation for ES6 modules </a:t>
            </a:r>
          </a:p>
          <a:p>
            <a:r>
              <a:t>Considers everything a module, including your images and styles, and has a great plugin system that covers most of your needs </a:t>
            </a:r>
          </a:p>
          <a:p>
            <a:r>
              <a:t>Can do module loading, bundling, code splitting, file transformations, linting, source maps, live-reload dev server, and more</a:t>
            </a:r>
          </a:p>
          <a:p>
            <a:r>
              <a:t>Removes the need for most traditional task runner actions</a:t>
            </a:r>
          </a:p>
        </p:txBody>
      </p:sp>
      <p:pic>
        <p:nvPicPr>
          <p:cNvPr id="3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0" y="3060700"/>
            <a:ext cx="6311900" cy="342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Angular 2 Animations</a:t>
            </a:r>
          </a:p>
        </p:txBody>
      </p:sp>
      <p:sp>
        <p:nvSpPr>
          <p:cNvPr id="1013" name="Shape 10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800" indent="-431800" defTabSz="561340">
              <a:spcBef>
                <a:spcPts val="4000"/>
              </a:spcBef>
              <a:defRPr sz="3536"/>
            </a:pPr>
            <a:r>
              <a:t>Delivered with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@angular/core</a:t>
            </a:r>
          </a:p>
          <a:p>
            <a:pPr marL="431800" indent="-431800" defTabSz="561340">
              <a:spcBef>
                <a:spcPts val="4000"/>
              </a:spcBef>
              <a:defRPr sz="3536"/>
            </a:pPr>
            <a:r>
              <a:t>Same kind of native performance as CSS animations</a:t>
            </a:r>
          </a:p>
          <a:p>
            <a:pPr marL="431800" indent="-431800" defTabSz="561340">
              <a:spcBef>
                <a:spcPts val="4000"/>
              </a:spcBef>
              <a:defRPr sz="3536"/>
            </a:pPr>
            <a:r>
              <a:t>Based on Web Animations API (polyfill required for some browsers)</a:t>
            </a:r>
          </a:p>
          <a:p>
            <a:pPr marL="431800" indent="-431800" defTabSz="561340">
              <a:spcBef>
                <a:spcPts val="4000"/>
              </a:spcBef>
              <a:defRPr sz="3536"/>
            </a:pPr>
            <a:r>
              <a:t>Animations are defined inside Component metadata</a:t>
            </a:r>
          </a:p>
          <a:p>
            <a:pPr marL="431800" indent="-431800" defTabSz="561340">
              <a:spcBef>
                <a:spcPts val="4000"/>
              </a:spcBef>
              <a:defRPr sz="3536"/>
            </a:pPr>
            <a:r>
              <a:t>Timeline based on component states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Gives us the ability for robust CSS control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Multi DOM level animations are still available 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The ability for sequencing, chaining, staggering </a:t>
            </a:r>
          </a:p>
          <a:p>
            <a:pPr marL="431800" indent="-431800" defTabSz="561340">
              <a:spcBef>
                <a:spcPts val="4000"/>
              </a:spcBef>
              <a:defRPr sz="3536"/>
            </a:pPr>
            <a:r>
              <a:t>Able to unit test your animations</a:t>
            </a:r>
          </a:p>
        </p:txBody>
      </p:sp>
    </p:spTree>
  </p:cSld>
  <p:clrMapOvr>
    <a:masterClrMapping/>
  </p:clrMapOvr>
  <p:transition spd="slow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 &amp; Transitions</a:t>
            </a:r>
          </a:p>
        </p:txBody>
      </p:sp>
      <p:sp>
        <p:nvSpPr>
          <p:cNvPr id="1016" name="Shape 1016"/>
          <p:cNvSpPr>
            <a:spLocks noGrp="1"/>
          </p:cNvSpPr>
          <p:nvPr>
            <p:ph type="body" sz="half" idx="1"/>
          </p:nvPr>
        </p:nvSpPr>
        <p:spPr>
          <a:xfrm>
            <a:off x="1409700" y="3238500"/>
            <a:ext cx="10325100" cy="8801100"/>
          </a:xfrm>
          <a:prstGeom prst="rect">
            <a:avLst/>
          </a:prstGeom>
        </p:spPr>
        <p:txBody>
          <a:bodyPr/>
          <a:lstStyle/>
          <a:p>
            <a:pPr marL="438149" indent="-438149" defTabSz="643889">
              <a:spcBef>
                <a:spcPts val="4600"/>
              </a:spcBef>
              <a:defRPr sz="3587"/>
            </a:pPr>
            <a:r>
              <a:t>Animations are defined as logical states and the transitions between them</a:t>
            </a:r>
          </a:p>
          <a:p>
            <a:pPr marL="438149" indent="-438149" defTabSz="643889">
              <a:spcBef>
                <a:spcPts val="4600"/>
              </a:spcBef>
              <a:defRPr sz="3587"/>
            </a:pPr>
            <a:r>
              <a:t>State definitions specify the end styles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Attach the animation to an element in the template with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@triggerName </a:t>
            </a:r>
            <a:r>
              <a:t>syntax</a:t>
            </a:r>
          </a:p>
          <a:p>
            <a:pPr marL="0" lvl="4" indent="713231" defTabSz="643889">
              <a:spcBef>
                <a:spcPts val="4600"/>
              </a:spcBef>
              <a:buSzTx/>
              <a:buNone/>
              <a:defRPr sz="3509">
                <a:latin typeface="Courier"/>
                <a:ea typeface="Courier"/>
                <a:cs typeface="Courier"/>
                <a:sym typeface="Courier"/>
              </a:defRPr>
            </a:pPr>
            <a:r>
              <a:t>&lt;li @catState='cat.state' </a:t>
            </a:r>
          </a:p>
          <a:p>
            <a:pPr marL="0" lvl="4" indent="713231" defTabSz="643889">
              <a:spcBef>
                <a:spcPts val="4600"/>
              </a:spcBef>
              <a:buSzTx/>
              <a:buNone/>
              <a:defRPr sz="3509">
                <a:latin typeface="Courier"/>
                <a:ea typeface="Courier"/>
                <a:cs typeface="Courier"/>
                <a:sym typeface="Courier"/>
              </a:defRPr>
            </a:pPr>
            <a:r>
              <a:t>(click)='cat.toggleState()'&gt;</a:t>
            </a:r>
          </a:p>
          <a:p>
            <a:pPr marL="0" lvl="4" indent="713231" defTabSz="643889">
              <a:spcBef>
                <a:spcPts val="4600"/>
              </a:spcBef>
              <a:buSzTx/>
              <a:buNone/>
              <a:defRPr sz="3509">
                <a:latin typeface="Courier"/>
                <a:ea typeface="Courier"/>
                <a:cs typeface="Courier"/>
                <a:sym typeface="Courier"/>
              </a:defRPr>
            </a:pPr>
            <a:r>
              <a:t>	{{cat.name}}</a:t>
            </a:r>
          </a:p>
          <a:p>
            <a:pPr marL="0" lvl="4" indent="713231" defTabSz="643889">
              <a:spcBef>
                <a:spcPts val="4600"/>
              </a:spcBef>
              <a:buSzTx/>
              <a:buNone/>
              <a:defRPr sz="3509">
                <a:latin typeface="Courier"/>
                <a:ea typeface="Courier"/>
                <a:cs typeface="Courier"/>
                <a:sym typeface="Courier"/>
              </a:defRPr>
            </a:pPr>
            <a:r>
              <a:t>&lt;/li&gt; </a:t>
            </a:r>
          </a:p>
        </p:txBody>
      </p:sp>
      <p:pic>
        <p:nvPicPr>
          <p:cNvPr id="101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61800" y="4686300"/>
            <a:ext cx="10547561" cy="450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>
            <a:spLocks noGrp="1"/>
          </p:cNvSpPr>
          <p:nvPr>
            <p:ph type="body" sz="half" idx="1"/>
          </p:nvPr>
        </p:nvSpPr>
        <p:spPr>
          <a:xfrm>
            <a:off x="1689100" y="1778000"/>
            <a:ext cx="10502900" cy="10147300"/>
          </a:xfrm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4400"/>
              </a:spcBef>
              <a:defRPr sz="3952"/>
            </a:pPr>
            <a:r>
              <a:t>When the same timing is for both directions of a transition, 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&lt;=&gt; </a:t>
            </a:r>
            <a:r>
              <a:t>syntax</a:t>
            </a:r>
          </a:p>
          <a:p>
            <a:pPr marL="0" lvl="5" indent="868680" defTabSz="627379">
              <a:spcBef>
                <a:spcPts val="4400"/>
              </a:spcBef>
              <a:buSzTx/>
              <a:buNone/>
              <a:defRPr sz="3952">
                <a:latin typeface="Courier"/>
                <a:ea typeface="Courier"/>
                <a:cs typeface="Courier"/>
                <a:sym typeface="Courier"/>
              </a:defRPr>
            </a:pPr>
            <a:r>
              <a:t>transition(‘inactive &lt;=&gt; active’, animate(‘100ms ease-out’))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Can define temporary styles inline in the transition </a:t>
            </a:r>
          </a:p>
          <a:p>
            <a:pPr marL="965200" lvl="1" indent="-482600" defTabSz="627379">
              <a:spcBef>
                <a:spcPts val="4400"/>
              </a:spcBef>
              <a:defRPr sz="3952"/>
            </a:pPr>
            <a:r>
              <a:t>Element receives one set of styles immediately and is then animated to the next </a:t>
            </a:r>
          </a:p>
          <a:p>
            <a:pPr marL="965200" lvl="1" indent="-482600" defTabSz="627379">
              <a:spcBef>
                <a:spcPts val="4400"/>
              </a:spcBef>
              <a:defRPr sz="3952"/>
            </a:pPr>
            <a:r>
              <a:t>When a transition finishes, none of these styles will be kept because they’re not defined in a state </a:t>
            </a:r>
          </a:p>
        </p:txBody>
      </p:sp>
      <p:sp>
        <p:nvSpPr>
          <p:cNvPr id="1020" name="Shape 1020"/>
          <p:cNvSpPr/>
          <p:nvPr/>
        </p:nvSpPr>
        <p:spPr>
          <a:xfrm>
            <a:off x="12573000" y="2482849"/>
            <a:ext cx="11531600" cy="91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  <a:defRPr sz="3500">
                <a:latin typeface="Courier"/>
                <a:ea typeface="Courier"/>
                <a:cs typeface="Courier"/>
                <a:sym typeface="Courier"/>
              </a:defRPr>
            </a:pPr>
            <a:r>
              <a:t>trigger('catState', </a:t>
            </a:r>
          </a:p>
          <a:p>
            <a:pPr lvl="3" algn="l">
              <a:spcBef>
                <a:spcPts val="5900"/>
              </a:spcBef>
              <a:defRPr sz="3500">
                <a:latin typeface="Courier"/>
                <a:ea typeface="Courier"/>
                <a:cs typeface="Courier"/>
                <a:sym typeface="Courier"/>
              </a:defRPr>
            </a:pPr>
            <a:r>
              <a:t>	state('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inactive</a:t>
            </a:r>
            <a:r>
              <a:t>', style({ transform: 	    'scale(1)')), </a:t>
            </a:r>
          </a:p>
          <a:p>
            <a:pPr lvl="3" algn="l">
              <a:spcBef>
                <a:spcPts val="5900"/>
              </a:spcBef>
              <a:defRPr sz="3500">
                <a:latin typeface="Courier"/>
                <a:ea typeface="Courier"/>
                <a:cs typeface="Courier"/>
                <a:sym typeface="Courier"/>
              </a:defRPr>
            </a:pPr>
            <a:r>
              <a:t>state('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active</a:t>
            </a:r>
            <a:r>
              <a:t>', style({ transform(1.1)’})), </a:t>
            </a:r>
          </a:p>
          <a:p>
            <a:pPr lvl="3" algn="l">
              <a:spcBef>
                <a:spcPts val="5900"/>
              </a:spcBef>
              <a:defRPr sz="3500">
                <a:latin typeface="Courier"/>
                <a:ea typeface="Courier"/>
                <a:cs typeface="Courier"/>
                <a:sym typeface="Courier"/>
              </a:defRPr>
            </a:pPr>
            <a:r>
              <a:t>transition('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inactive =&gt; active</a:t>
            </a:r>
            <a:r>
              <a:t>', animate('100ms ease-in')),</a:t>
            </a:r>
          </a:p>
          <a:p>
            <a:pPr lvl="3" algn="l">
              <a:spcBef>
                <a:spcPts val="5900"/>
              </a:spcBef>
              <a:defRPr sz="3500">
                <a:latin typeface="Courier"/>
                <a:ea typeface="Courier"/>
                <a:cs typeface="Courier"/>
                <a:sym typeface="Courier"/>
              </a:defRPr>
            </a:pPr>
            <a:r>
              <a:t>transition('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active =&gt; inactive</a:t>
            </a:r>
            <a:r>
              <a:t>', animate('100ms ease-out')</a:t>
            </a:r>
          </a:p>
          <a:p>
            <a:pPr algn="l">
              <a:spcBef>
                <a:spcPts val="5900"/>
              </a:spcBef>
              <a:defRPr sz="3500">
                <a:latin typeface="Courier"/>
                <a:ea typeface="Courier"/>
                <a:cs typeface="Courier"/>
                <a:sym typeface="Courier"/>
              </a:defRPr>
            </a:pPr>
            <a:r>
              <a:t>)</a:t>
            </a:r>
          </a:p>
        </p:txBody>
      </p:sp>
    </p:spTree>
  </p:cSld>
  <p:clrMapOvr>
    <a:masterClrMapping/>
  </p:clrMapOvr>
  <p:transition spd="slow"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WildCard State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782300" cy="9207500"/>
          </a:xfrm>
          <a:prstGeom prst="rect">
            <a:avLst/>
          </a:prstGeom>
        </p:spPr>
        <p:txBody>
          <a:bodyPr/>
          <a:lstStyle/>
          <a:p>
            <a:pPr marL="558800" indent="-558800" defTabSz="726440">
              <a:spcBef>
                <a:spcPts val="5100"/>
              </a:spcBef>
              <a:defRPr sz="4576"/>
            </a:pPr>
            <a:r>
              <a:t>The wildcard state matches any animation state, and is represented by an asterisk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t>) </a:t>
            </a:r>
          </a:p>
          <a:p>
            <a:pPr marL="558800" indent="-558800" defTabSz="726440">
              <a:spcBef>
                <a:spcPts val="5100"/>
              </a:spcBef>
              <a:defRPr sz="4576"/>
            </a:pPr>
            <a:r>
              <a:t>Useful for defining styles and transitions that should apply regardless of state</a:t>
            </a:r>
          </a:p>
          <a:p>
            <a:pPr marL="558800" indent="-558800" defTabSz="726440">
              <a:spcBef>
                <a:spcPts val="5100"/>
              </a:spcBef>
              <a:defRPr sz="4576"/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active =&gt; *</a:t>
            </a:r>
            <a:r>
              <a:t> transition applies when the element’s state changes from active to anything else  </a:t>
            </a:r>
          </a:p>
          <a:p>
            <a:pPr marL="558800" indent="-558800" defTabSz="726440">
              <a:spcBef>
                <a:spcPts val="5100"/>
              </a:spcBef>
              <a:defRPr sz="4576"/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 =&gt; *</a:t>
            </a:r>
            <a:r>
              <a:t> transition applies when any change between two states take place</a:t>
            </a:r>
          </a:p>
        </p:txBody>
      </p:sp>
      <p:pic>
        <p:nvPicPr>
          <p:cNvPr id="1024" name="image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4300" y="3454400"/>
            <a:ext cx="10981067" cy="730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t> State</a:t>
            </a:r>
          </a:p>
        </p:txBody>
      </p:sp>
      <p:sp>
        <p:nvSpPr>
          <p:cNvPr id="1027" name="Shape 102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502900" cy="92075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992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t> is a state that applies when an element is not attached to the view 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Useful for defining enter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(void =&gt; *</a:t>
            </a:r>
            <a:r>
              <a:t>) and leave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 =&gt; void</a:t>
            </a:r>
            <a:r>
              <a:t>) animations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Can be combined with other state transitions for more flexibility</a:t>
            </a:r>
          </a:p>
          <a:p>
            <a:pPr marL="0" lvl="3" indent="658368" defTabSz="792479">
              <a:spcBef>
                <a:spcPts val="5600"/>
              </a:spcBef>
              <a:buSzTx/>
              <a:buNone/>
              <a:defRPr sz="4992">
                <a:latin typeface="Courier"/>
                <a:ea typeface="Courier"/>
                <a:cs typeface="Courier"/>
                <a:sym typeface="Courier"/>
              </a:defRPr>
            </a:pPr>
            <a:r>
              <a:t>void =&gt; inactive &lt;=&gt; active =&gt; void</a:t>
            </a:r>
          </a:p>
        </p:txBody>
      </p:sp>
      <p:sp>
        <p:nvSpPr>
          <p:cNvPr id="1028" name="Shape 1028"/>
          <p:cNvSpPr/>
          <p:nvPr/>
        </p:nvSpPr>
        <p:spPr>
          <a:xfrm>
            <a:off x="12471400" y="3238500"/>
            <a:ext cx="105029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627379">
              <a:spcBef>
                <a:spcPts val="4400"/>
              </a:spcBef>
              <a:defRPr sz="3952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animations:</a:t>
            </a:r>
            <a:r>
              <a:t> [ … </a:t>
            </a:r>
          </a:p>
          <a:p>
            <a:pPr lvl="3" indent="521208" algn="l" defTabSz="627379">
              <a:spcBef>
                <a:spcPts val="4400"/>
              </a:spcBef>
              <a:defRPr sz="3952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lumOff val="-21524"/>
                  </a:schemeClr>
                </a:solidFill>
              </a:rPr>
              <a:t>transition</a:t>
            </a:r>
            <a:r>
              <a:t>(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'void =&gt; *'</a:t>
            </a:r>
            <a:r>
              <a:t>, [</a:t>
            </a:r>
            <a:r>
              <a:rPr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</a:rPr>
              <a:t>style</a:t>
            </a:r>
            <a:r>
              <a:t>({</a:t>
            </a:r>
          </a:p>
          <a:p>
            <a:pPr lvl="3" indent="521208" algn="l" defTabSz="627379">
              <a:spcBef>
                <a:spcPts val="4400"/>
              </a:spcBef>
              <a:defRPr sz="3952">
                <a:latin typeface="Courier"/>
                <a:ea typeface="Courier"/>
                <a:cs typeface="Courier"/>
                <a:sym typeface="Courier"/>
              </a:defRPr>
            </a:pPr>
            <a:r>
              <a:t>transform: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'translateX(-100%)'</a:t>
            </a:r>
            <a:r>
              <a:t>}), </a:t>
            </a:r>
            <a:r>
              <a:rPr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rPr>
              <a:t>animate(100)</a:t>
            </a:r>
            <a:r>
              <a:t>])</a:t>
            </a:r>
          </a:p>
          <a:p>
            <a:pPr lvl="3" indent="521208" algn="l" defTabSz="627379">
              <a:spcBef>
                <a:spcPts val="4400"/>
              </a:spcBef>
              <a:defRPr sz="3952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lumOff val="-21524"/>
                  </a:schemeClr>
                </a:solidFill>
              </a:rPr>
              <a:t>transition</a:t>
            </a:r>
            <a:r>
              <a:t>(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'* =&gt; void'</a:t>
            </a:r>
            <a:r>
              <a:t>, [</a:t>
            </a:r>
            <a:r>
              <a:rPr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rPr>
              <a:t>animate</a:t>
            </a:r>
            <a:r>
              <a:t>(100, style({</a:t>
            </a:r>
          </a:p>
          <a:p>
            <a:pPr lvl="3" indent="521208" algn="l" defTabSz="627379">
              <a:spcBef>
                <a:spcPts val="4400"/>
              </a:spcBef>
              <a:defRPr sz="3952">
                <a:latin typeface="Courier"/>
                <a:ea typeface="Courier"/>
                <a:cs typeface="Courier"/>
                <a:sym typeface="Courier"/>
              </a:defRPr>
            </a:pPr>
            <a:r>
              <a:t>transform: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'translateX(100%)'</a:t>
            </a:r>
            <a:r>
              <a:t>})) ])</a:t>
            </a:r>
          </a:p>
          <a:p>
            <a:pPr algn="l" defTabSz="627379">
              <a:spcBef>
                <a:spcPts val="4400"/>
              </a:spcBef>
              <a:defRPr sz="3952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</p:spTree>
  </p:cSld>
  <p:clrMapOvr>
    <a:masterClrMapping/>
  </p:clrMapOvr>
  <p:transition spd="slow"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Animatable Properties &amp; Units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Animate any property that the browser considers animatable </a:t>
            </a:r>
          </a:p>
          <a:p>
            <a:r>
              <a:t>Includes positions, sizes, transforms, colors, borders, etc. </a:t>
            </a:r>
          </a:p>
          <a:p>
            <a:r>
              <a:t>Positional properties can have an explicit unit value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'50px'</a:t>
            </a:r>
            <a:r>
              <a:t>,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'3em'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'100%'</a:t>
            </a:r>
            <a:r>
              <a:t> )</a:t>
            </a:r>
          </a:p>
          <a:p>
            <a:pPr lvl="1"/>
            <a:r>
              <a:t>If no units are given, pixels are assumed</a:t>
            </a:r>
          </a:p>
        </p:txBody>
      </p:sp>
    </p:spTree>
  </p:cSld>
  <p:clrMapOvr>
    <a:masterClrMapping/>
  </p:clrMapOvr>
  <p:transition spd="slow"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Automatic Property Calculation</a:t>
            </a:r>
          </a:p>
        </p:txBody>
      </p:sp>
      <p:sp>
        <p:nvSpPr>
          <p:cNvPr id="1034" name="Shape 1034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502900" cy="8978900"/>
          </a:xfrm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  <a:r>
              <a:t>Common for elements to have widths and heights that depend on their content and the screen size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Angular does these calculations for you with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 </a:t>
            </a:r>
            <a:r>
              <a:t>property value 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Values are computed at runtime and plugged into the animation  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Can finally do dynamic height/width animations with ease</a:t>
            </a:r>
          </a:p>
          <a:p>
            <a:pPr marL="0" indent="0" defTabSz="660400">
              <a:spcBef>
                <a:spcPts val="4700"/>
              </a:spcBef>
              <a:buSzTx/>
              <a:buNone/>
              <a:defRPr sz="4160">
                <a:latin typeface="Courier"/>
                <a:ea typeface="Courier"/>
                <a:cs typeface="Courier"/>
                <a:sym typeface="Courier"/>
              </a:defRPr>
            </a:pPr>
            <a:r>
              <a:t>			</a:t>
            </a:r>
          </a:p>
        </p:txBody>
      </p:sp>
      <p:sp>
        <p:nvSpPr>
          <p:cNvPr id="1035" name="Shape 1035"/>
          <p:cNvSpPr/>
          <p:nvPr/>
        </p:nvSpPr>
        <p:spPr>
          <a:xfrm>
            <a:off x="12623800" y="4206875"/>
            <a:ext cx="11163300" cy="575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50000"/>
              </a:lnSpc>
              <a:spcBef>
                <a:spcPts val="5900"/>
              </a:spcBef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</a:rPr>
              <a:t>trigger</a:t>
            </a:r>
            <a:r>
              <a:t>(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'shrinkOut'</a:t>
            </a:r>
            <a:r>
              <a:t>, [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state</a:t>
            </a:r>
            <a:r>
              <a:t>(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'in'</a:t>
            </a:r>
            <a:r>
              <a:t>, style({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height: '*'</a:t>
            </a:r>
            <a:r>
              <a:t>})), 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transition</a:t>
            </a:r>
            <a:r>
              <a:t>(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'* =&gt; void'</a:t>
            </a:r>
            <a:r>
              <a:t>, [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style</a:t>
            </a:r>
            <a:r>
              <a:t>({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height: '*'</a:t>
            </a:r>
            <a:r>
              <a:t>}), 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t>		animate(250, style({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height: 0</a:t>
            </a:r>
            <a:r>
              <a:t>}))]) </a:t>
            </a:r>
          </a:p>
          <a:p>
            <a:pPr algn="l">
              <a:lnSpc>
                <a:spcPct val="50000"/>
              </a:lnSpc>
              <a:spcBef>
                <a:spcPts val="5900"/>
              </a:spcBef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t>])</a:t>
            </a:r>
          </a:p>
        </p:txBody>
      </p:sp>
    </p:spTree>
  </p:cSld>
  <p:clrMapOvr>
    <a:masterClrMapping/>
  </p:clrMapOvr>
  <p:transition spd="slow"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Animation Timing</a:t>
            </a:r>
          </a:p>
        </p:txBody>
      </p:sp>
      <p:graphicFrame>
        <p:nvGraphicFramePr>
          <p:cNvPr id="1038" name="Table 1038"/>
          <p:cNvGraphicFramePr/>
          <p:nvPr/>
        </p:nvGraphicFramePr>
        <p:xfrm>
          <a:off x="1498600" y="3568700"/>
          <a:ext cx="21945600" cy="812800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3759200"/>
                <a:gridCol w="18186400"/>
              </a:tblGrid>
              <a:tr h="2641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Duration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Controls how long the animation takes from start to finish </a:t>
                      </a:r>
                    </a:p>
                    <a:p>
                      <a:pPr algn="l" defTabSz="914400">
                        <a:defRPr sz="3600"/>
                      </a:pPr>
                      <a:r>
                        <a:t>- Plain number, in milliseconds: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100 </a:t>
                      </a:r>
                    </a:p>
                    <a:p>
                      <a:pPr algn="l" defTabSz="914400">
                        <a:defRPr sz="3600"/>
                      </a:pPr>
                      <a:r>
                        <a:t>- In a string, as milliseconds: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'100ms'</a:t>
                      </a:r>
                    </a:p>
                    <a:p>
                      <a:pPr algn="l" defTabSz="914400">
                        <a:defRPr sz="3600"/>
                      </a:pPr>
                      <a:r>
                        <a:t>- In a string, as seconds: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'0.1s'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5400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Delay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Controls how long to wait after the animation triggers before the transition begins </a:t>
                      </a:r>
                    </a:p>
                    <a:p>
                      <a:pPr algn="l" defTabSz="914400">
                        <a:defRPr sz="3600"/>
                      </a:pPr>
                      <a:r>
                        <a:t>- Define one by adding it in the same string following the duration (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'0.3s 200ms'</a:t>
                      </a:r>
                      <a:r>
                        <a:t>)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9464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Easing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Function controls how the animation accelerates and decelerates over time </a:t>
                      </a:r>
                    </a:p>
                    <a:p>
                      <a:pPr algn="l" defTabSz="914400">
                        <a:defRPr sz="3600"/>
                      </a:pPr>
                      <a:r>
                        <a:t>- Add the easing name as the third value if there is a delay (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'0.2s 100ms ease-out'</a:t>
                      </a:r>
                      <a:r>
                        <a:t>) or as the second value if not ('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0.2s ease-in-out'</a:t>
                      </a:r>
                      <a:r>
                        <a:t>), 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Keyframes</a:t>
            </a:r>
          </a:p>
        </p:txBody>
      </p:sp>
      <p:sp>
        <p:nvSpPr>
          <p:cNvPr id="1041" name="Shape 1041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502900" cy="8978900"/>
          </a:xfrm>
          <a:prstGeom prst="rect">
            <a:avLst/>
          </a:prstGeom>
        </p:spPr>
        <p:txBody>
          <a:bodyPr/>
          <a:lstStyle/>
          <a:p>
            <a:pPr marL="476250" indent="-476250" defTabSz="619125">
              <a:spcBef>
                <a:spcPts val="4400"/>
              </a:spcBef>
              <a:defRPr sz="3900"/>
            </a:pPr>
            <a:r>
              <a:t>Animation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keyframes</a:t>
            </a:r>
            <a:r>
              <a:t> define more intricate animations that go through one or more intermediate styles in between 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Each keyframe specifies an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offset </a:t>
            </a:r>
            <a:r>
              <a:t>that defines which point in the animation the keyframe applies 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An offset is a relative number between zero (beginning) and one (end)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Defining offsets for keyframes is optional, they will be evenly distributed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An entrance animation with bounce:</a:t>
            </a:r>
          </a:p>
        </p:txBody>
      </p:sp>
      <p:sp>
        <p:nvSpPr>
          <p:cNvPr id="1042" name="Shape 1042"/>
          <p:cNvSpPr/>
          <p:nvPr/>
        </p:nvSpPr>
        <p:spPr>
          <a:xfrm>
            <a:off x="12065000" y="3397250"/>
            <a:ext cx="11671300" cy="867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lumOff val="-21524"/>
                  </a:schemeClr>
                </a:solidFill>
              </a:rPr>
              <a:t>transition</a:t>
            </a:r>
            <a:r>
              <a:t>(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'void=&gt; *'</a:t>
            </a:r>
            <a:r>
              <a:t>, [</a:t>
            </a:r>
            <a:r>
              <a:rPr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rPr>
              <a:t>animate(300, 		keyframes</a:t>
            </a:r>
            <a:r>
              <a:t>([ </a:t>
            </a:r>
          </a:p>
          <a:p>
            <a:pPr algn="l">
              <a:spcBef>
                <a:spcPts val="5900"/>
              </a:spcBef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style({ opacity: 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0</a:t>
            </a:r>
            <a:r>
              <a:t>, transform: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'translateX(-100%)'</a:t>
            </a:r>
            <a:r>
              <a:t>, offset: 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0</a:t>
            </a:r>
            <a:r>
              <a:t> }), </a:t>
            </a:r>
          </a:p>
          <a:p>
            <a:pPr algn="l">
              <a:spcBef>
                <a:spcPts val="5900"/>
              </a:spcBef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style({ opacity: 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1</a:t>
            </a:r>
            <a:r>
              <a:t>, transform: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'translateX(15px)'</a:t>
            </a:r>
            <a:r>
              <a:t>, offset: 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0.3</a:t>
            </a:r>
            <a:r>
              <a:t> }), </a:t>
            </a:r>
          </a:p>
          <a:p>
            <a:pPr algn="l">
              <a:spcBef>
                <a:spcPts val="5900"/>
              </a:spcBef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style({ opacity: 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1</a:t>
            </a:r>
            <a:r>
              <a:t>, transform: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'translateX(0)'</a:t>
            </a:r>
            <a:r>
              <a:t>, offset: 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1.0 </a:t>
            </a:r>
            <a:r>
              <a:t>})</a:t>
            </a:r>
          </a:p>
          <a:p>
            <a:pPr algn="l">
              <a:spcBef>
                <a:spcPts val="5900"/>
              </a:spcBef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]))</a:t>
            </a:r>
          </a:p>
          <a:p>
            <a:pPr algn="l">
              <a:spcBef>
                <a:spcPts val="5900"/>
              </a:spcBef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t>])</a:t>
            </a:r>
          </a:p>
        </p:txBody>
      </p:sp>
    </p:spTree>
  </p:cSld>
  <p:clrMapOvr>
    <a:masterClrMapping/>
  </p:clrMapOvr>
  <p:transition spd="slow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 Animation Groups</a:t>
            </a:r>
          </a:p>
        </p:txBody>
      </p:sp>
      <p:sp>
        <p:nvSpPr>
          <p:cNvPr id="1045" name="Shape 1045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502900" cy="92075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992"/>
            </a:pPr>
            <a:r>
              <a:t>Configure different timings for animations that happen in parallel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Use animation groups in transitions to define an array of animations that will be triggered at the same time 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Applied to the same element in parallel but run independent of each other</a:t>
            </a:r>
          </a:p>
        </p:txBody>
      </p:sp>
      <p:sp>
        <p:nvSpPr>
          <p:cNvPr id="1046" name="Shape 1046"/>
          <p:cNvSpPr/>
          <p:nvPr/>
        </p:nvSpPr>
        <p:spPr>
          <a:xfrm>
            <a:off x="13004800" y="4229100"/>
            <a:ext cx="10464800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group</a:t>
            </a:r>
            <a:r>
              <a:t>([</a:t>
            </a:r>
          </a:p>
          <a:p>
            <a:pPr algn="l">
              <a:spcBef>
                <a:spcPts val="5900"/>
              </a:spcBef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</a:rPr>
              <a:t> animate("1s", { background: "black" }))</a:t>
            </a:r>
          </a:p>
          <a:p>
            <a:pPr algn="l">
              <a:spcBef>
                <a:spcPts val="5900"/>
              </a:spcBef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chemeClr val="accent5">
                    <a:hueOff val="-522602"/>
                    <a:satOff val="-6700"/>
                    <a:lumOff val="-22320"/>
                  </a:schemeClr>
                </a:solidFill>
              </a:rPr>
              <a:t>animate("2s", { color: "white" }))</a:t>
            </a:r>
          </a:p>
          <a:p>
            <a:pPr algn="l">
              <a:spcBef>
                <a:spcPts val="5900"/>
              </a:spcBef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t>])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pic>
        <p:nvPicPr>
          <p:cNvPr id="17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butt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0963" y="6858000"/>
            <a:ext cx="2985706" cy="304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Unit Testing Framework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Popular language/framework options: Jasmine, Mocha/Chai, QUnit, Cucumber</a:t>
            </a:r>
          </a:p>
          <a:p>
            <a:r>
              <a:t>Can use each framework’s own runner or use a language agnostic solution like Karma</a:t>
            </a:r>
          </a:p>
          <a:p>
            <a:r>
              <a:t>Karma is a unit test runner made by the Angular team that can execute your tests in many different browsers at the same time</a:t>
            </a:r>
          </a:p>
          <a:p>
            <a:r>
              <a:t>Most popular solution in the Angular community is Jasmine tests run with Karma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1049" name="Shape 10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Animations, Keyframes, Parallel Animations </a:t>
            </a:r>
          </a:p>
        </p:txBody>
      </p:sp>
      <p:pic>
        <p:nvPicPr>
          <p:cNvPr id="10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Testing </a:t>
            </a:r>
          </a:p>
        </p:txBody>
      </p:sp>
      <p:pic>
        <p:nvPicPr>
          <p:cNvPr id="10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6" name="Grou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1200" y="6781800"/>
            <a:ext cx="4229100" cy="333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Testing</a:t>
            </a:r>
          </a:p>
        </p:txBody>
      </p:sp>
      <p:sp>
        <p:nvSpPr>
          <p:cNvPr id="1059" name="Shape 10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5700"/>
              </a:spcBef>
              <a:defRPr sz="5044"/>
            </a:pPr>
            <a:r>
              <a:t>Angular has always been designed to be easily testable, Angular 2 makes it even easier</a:t>
            </a:r>
          </a:p>
          <a:p>
            <a:pPr marL="615950" indent="-615950" defTabSz="800735">
              <a:spcBef>
                <a:spcPts val="5700"/>
              </a:spcBef>
              <a:defRPr sz="5044"/>
            </a:pPr>
            <a:r>
              <a:t>Able to run Unit tests, End-to-End tests, and more</a:t>
            </a:r>
          </a:p>
          <a:p>
            <a:pPr marL="615950" indent="-615950" defTabSz="800735">
              <a:spcBef>
                <a:spcPts val="5700"/>
              </a:spcBef>
              <a:defRPr sz="5044"/>
            </a:pPr>
            <a:r>
              <a:t>Using ES Modules lets us test just the parts of the code we are interested in</a:t>
            </a:r>
          </a:p>
          <a:p>
            <a:pPr marL="615950" indent="-615950" defTabSz="800735">
              <a:spcBef>
                <a:spcPts val="5700"/>
              </a:spcBef>
              <a:defRPr sz="5044"/>
            </a:pPr>
            <a:r>
              <a:t>Since most of our code is ES6 classes, testing setup is simplified</a:t>
            </a:r>
          </a:p>
          <a:p>
            <a:pPr marL="615950" indent="-615950" defTabSz="800735">
              <a:spcBef>
                <a:spcPts val="5700"/>
              </a:spcBef>
              <a:defRPr sz="5044"/>
            </a:pPr>
            <a:r>
              <a:t>Dependency Injection allows us to easily replace dependencies with mocks for true test isolation if required</a:t>
            </a:r>
          </a:p>
        </p:txBody>
      </p:sp>
    </p:spTree>
  </p:cSld>
  <p:clrMapOvr>
    <a:masterClrMapping/>
  </p:clrMapOvr>
  <p:transition spd="slow"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Tooling</a:t>
            </a:r>
          </a:p>
        </p:txBody>
      </p:sp>
      <p:sp>
        <p:nvSpPr>
          <p:cNvPr id="1062" name="Shape 1062"/>
          <p:cNvSpPr>
            <a:spLocks noGrp="1"/>
          </p:cNvSpPr>
          <p:nvPr>
            <p:ph type="body" sz="quarter" idx="4294967295"/>
          </p:nvPr>
        </p:nvSpPr>
        <p:spPr>
          <a:xfrm>
            <a:off x="1689100" y="10972800"/>
            <a:ext cx="21005800" cy="14097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3400" indent="-533400" defTabSz="693419">
              <a:spcBef>
                <a:spcPts val="4900"/>
              </a:spcBef>
              <a:defRPr sz="4368"/>
            </a:lvl1pPr>
          </a:lstStyle>
          <a:p>
            <a:r>
              <a:t>Configuration details of your testing suite will be dependent on your build environment and module loader</a:t>
            </a:r>
          </a:p>
        </p:txBody>
      </p:sp>
      <p:graphicFrame>
        <p:nvGraphicFramePr>
          <p:cNvPr id="1063" name="Table 1063"/>
          <p:cNvGraphicFramePr/>
          <p:nvPr/>
        </p:nvGraphicFramePr>
        <p:xfrm>
          <a:off x="1689100" y="3238500"/>
          <a:ext cx="21005800" cy="773430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3962400"/>
                <a:gridCol w="17043400"/>
              </a:tblGrid>
              <a:tr h="22860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Jasmine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Jasmine is a BDD style JavaScript testing framework baked right into the Angular 2 testing module
- Provides assertions, mocking, stubbing, and more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5400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Karma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Test runner created by the Angular team that can run your code in multiple browsers
- Requires a testing framework like Jasmine to actually write the tests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908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Protractor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Test runner created by the Angular team that can run End-to-End tests for your application
- Based on the Selenium Web Driver / Selenium Server
- Uses a testing framework like Jasmine and it’s own DSL to write the tests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Unit Test Setup</a:t>
            </a:r>
          </a:p>
        </p:txBody>
      </p:sp>
      <p:sp>
        <p:nvSpPr>
          <p:cNvPr id="1066" name="Shape 1066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4800"/>
              </a:spcBef>
              <a:defRPr sz="4264"/>
            </a:pPr>
            <a:r>
              <a:t>Install npm packages for Karma and Jasmine as dev dependencies</a:t>
            </a:r>
          </a:p>
          <a:p>
            <a:pPr marL="1041400" lvl="1" indent="-520700" defTabSz="676909">
              <a:spcBef>
                <a:spcPts val="4800"/>
              </a:spcBef>
              <a:defRPr sz="4264">
                <a:latin typeface="Courier"/>
                <a:ea typeface="Courier"/>
                <a:cs typeface="Courier"/>
                <a:sym typeface="Courier"/>
              </a:defRPr>
            </a:pPr>
            <a:r>
              <a:t>npm install --save-dev jasmine-core karma karma-jasmine karma-chrome-launcher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Add and configure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karma.conf.js </a:t>
            </a:r>
            <a:r>
              <a:t>file in the root of the project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node_modules/.bin/karma init</a:t>
            </a:r>
            <a:r>
              <a:t>)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Unit test files will live next to the file they are testing with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*.spec.ts</a:t>
            </a:r>
            <a:r>
              <a:t> extension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Additional setup will be required to have karma run your test files through your module loader in order to convert them to ES5 and assemble the referenced files</a:t>
            </a:r>
          </a:p>
          <a:p>
            <a:pPr marL="520700" indent="-520700" defTabSz="676909">
              <a:spcBef>
                <a:spcPts val="4800"/>
              </a:spcBef>
              <a:defRPr sz="4264"/>
            </a:pPr>
            <a:r>
              <a:t>Run your tests with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karma start</a:t>
            </a:r>
          </a:p>
        </p:txBody>
      </p:sp>
    </p:spTree>
  </p:cSld>
  <p:clrMapOvr>
    <a:masterClrMapping/>
  </p:clrMapOvr>
  <p:transition spd="slow"/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Specific Unit Test Setup</a:t>
            </a:r>
          </a:p>
        </p:txBody>
      </p:sp>
      <p:sp>
        <p:nvSpPr>
          <p:cNvPr id="1069" name="Shape 10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8365" indent="-598365">
              <a:defRPr sz="4900"/>
            </a:pPr>
            <a:r>
              <a:t>Our tests will require adjustments to our polyfills and Angular itself</a:t>
            </a:r>
          </a:p>
          <a:p>
            <a:pPr marL="598365" indent="-598365">
              <a:defRPr sz="4900"/>
            </a:pPr>
            <a:r>
              <a:t>It is common to do all of this in a shim file that Karma references</a:t>
            </a:r>
          </a:p>
          <a:p>
            <a:pPr marL="598365" indent="-598365">
              <a:defRPr sz="4900"/>
            </a:pPr>
            <a:r>
              <a:t>We will require the following polyfills</a:t>
            </a:r>
          </a:p>
          <a:p>
            <a:pPr marL="1233365" lvl="1" indent="-598365">
              <a:defRPr sz="4900"/>
            </a:pPr>
            <a:r>
              <a:t>Our ES6 polyfill</a:t>
            </a:r>
          </a:p>
          <a:p>
            <a:pPr marL="1233365" lvl="1" indent="-598365">
              <a:defRPr sz="4900"/>
            </a:pPr>
            <a:r>
              <a:t>The main Zone.js module and long-stack-trace-zone, jasmine-patch, async-test, fake-async-test, and sync-test</a:t>
            </a:r>
          </a:p>
          <a:p>
            <a:pPr marL="1233365" lvl="1" indent="-598365">
              <a:defRPr sz="4900"/>
            </a:pPr>
            <a:r>
              <a:t>RxJS</a:t>
            </a:r>
          </a:p>
        </p:txBody>
      </p:sp>
    </p:spTree>
  </p:cSld>
  <p:clrMapOvr>
    <a:masterClrMapping/>
  </p:clrMapOvr>
  <p:transition spd="slow"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3942" indent="-573942">
              <a:defRPr sz="4700"/>
            </a:pPr>
            <a:r>
              <a:rPr dirty="0" smtClean="0"/>
              <a:t>Some </a:t>
            </a:r>
            <a:r>
              <a:rPr dirty="0"/>
              <a:t>base browser test providers need to be set on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@angular/core/testing </a:t>
            </a:r>
            <a:r>
              <a:rPr dirty="0" smtClean="0"/>
              <a:t>modul</a:t>
            </a:r>
            <a:r>
              <a:rPr lang="en-US" dirty="0" smtClean="0"/>
              <a:t>e</a:t>
            </a:r>
          </a:p>
          <a:p>
            <a:pPr marL="573942" indent="-573942">
              <a:defRPr sz="4700"/>
            </a:pPr>
            <a:r>
              <a:rPr lang="en-US" dirty="0" smtClean="0"/>
              <a:t>Need to initialize the TestBed for the browser</a:t>
            </a:r>
          </a:p>
          <a:p>
            <a:pPr marL="635000" lvl="1" indent="0">
              <a:buSzTx/>
              <a:buNone/>
              <a:defRPr sz="4700"/>
            </a:pPr>
            <a:r>
              <a:rPr lang="en-US" sz="3900" b="1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39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900" dirty="0" smtClean="0">
                <a:latin typeface="Courier" charset="0"/>
                <a:ea typeface="Courier" charset="0"/>
                <a:cs typeface="Courier" charset="0"/>
              </a:rPr>
              <a:t>testing = require("@angular/core/testing"),</a:t>
            </a:r>
            <a:br>
              <a:rPr lang="en-US" sz="3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900" dirty="0" smtClean="0">
                <a:latin typeface="Courier" charset="0"/>
                <a:ea typeface="Courier" charset="0"/>
                <a:cs typeface="Courier" charset="0"/>
              </a:rPr>
              <a:t>   browser = require("@angular/platform-browser-dynamic/testing");</a:t>
            </a:r>
            <a:br>
              <a:rPr lang="en-US" sz="3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9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9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900" dirty="0" err="1" smtClean="0">
                <a:latin typeface="Courier" charset="0"/>
                <a:ea typeface="Courier" charset="0"/>
                <a:cs typeface="Courier" charset="0"/>
              </a:rPr>
              <a:t>testing.TestBed.</a:t>
            </a:r>
            <a:r>
              <a:rPr lang="en-US" sz="3900" i="1" dirty="0" err="1" smtClean="0">
                <a:latin typeface="Courier" charset="0"/>
                <a:ea typeface="Courier" charset="0"/>
                <a:cs typeface="Courier" charset="0"/>
              </a:rPr>
              <a:t>initTestEnvironment</a:t>
            </a:r>
            <a:r>
              <a:rPr lang="en-US" sz="3900" dirty="0" smtClean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sz="3900" dirty="0" err="1" smtClean="0">
                <a:latin typeface="Courier" charset="0"/>
                <a:ea typeface="Courier" charset="0"/>
                <a:cs typeface="Courier" charset="0"/>
              </a:rPr>
              <a:t>browser.BrowserDynamicTestingModule</a:t>
            </a:r>
            <a:r>
              <a:rPr lang="en-US" sz="39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900" dirty="0" err="1" smtClean="0">
                <a:latin typeface="Courier" charset="0"/>
                <a:ea typeface="Courier" charset="0"/>
                <a:cs typeface="Courier" charset="0"/>
              </a:rPr>
              <a:t>browser.platformBrowserDynamicTesting</a:t>
            </a:r>
            <a:r>
              <a:rPr lang="en-US" sz="3900" dirty="0" smtClean="0">
                <a:latin typeface="Courier" charset="0"/>
                <a:ea typeface="Courier" charset="0"/>
                <a:cs typeface="Courier" charset="0"/>
              </a:rPr>
              <a:t>());</a:t>
            </a:r>
            <a:endParaRPr sz="3900" dirty="0">
              <a:latin typeface="Courier" charset="0"/>
              <a:ea typeface="Courier" charset="0"/>
              <a:cs typeface="Courier" charset="0"/>
              <a:sym typeface="Courier"/>
            </a:endParaRPr>
          </a:p>
        </p:txBody>
      </p:sp>
    </p:spTree>
  </p:cSld>
  <p:clrMapOvr>
    <a:masterClrMapping/>
  </p:clrMapOvr>
  <p:transition spd="slow"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Jasmine Fundamentals </a:t>
            </a:r>
          </a:p>
        </p:txBody>
      </p:sp>
      <p:sp>
        <p:nvSpPr>
          <p:cNvPr id="1074" name="Shape 1074"/>
          <p:cNvSpPr>
            <a:spLocks noGrp="1"/>
          </p:cNvSpPr>
          <p:nvPr>
            <p:ph type="body" sz="quarter" idx="1"/>
          </p:nvPr>
        </p:nvSpPr>
        <p:spPr>
          <a:xfrm>
            <a:off x="1689100" y="2959100"/>
            <a:ext cx="21005800" cy="2451100"/>
          </a:xfrm>
          <a:prstGeom prst="rect">
            <a:avLst/>
          </a:prstGeom>
        </p:spPr>
        <p:txBody>
          <a:bodyPr/>
          <a:lstStyle/>
          <a:p>
            <a:pPr marL="495300" indent="-495300" defTabSz="643889">
              <a:spcBef>
                <a:spcPts val="4600"/>
              </a:spcBef>
              <a:defRPr sz="4055"/>
            </a:pPr>
            <a:r>
              <a:t>All jasmine operators are available as globals in your test files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Each test file should have at least one describe function that identifies the file holding the test(s)</a:t>
            </a:r>
          </a:p>
        </p:txBody>
      </p:sp>
      <p:graphicFrame>
        <p:nvGraphicFramePr>
          <p:cNvPr id="1075" name="Table 1075"/>
          <p:cNvGraphicFramePr/>
          <p:nvPr/>
        </p:nvGraphicFramePr>
        <p:xfrm>
          <a:off x="1689100" y="5549900"/>
          <a:ext cx="20891500" cy="6985000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5029200"/>
                <a:gridCol w="15862300"/>
              </a:tblGrid>
              <a:tr h="15176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describe()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Provide context for a suite of tests
- Takes a title string and a function containing one or more specs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5303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Describes a test case or spec
- Takes a title string and a function containing one or more expectations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571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expect()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Runs an assertion that compares the given value with a matcher</a:t>
                      </a:r>
                    </a:p>
                    <a:p>
                      <a:pPr algn="l" defTabSz="914400">
                        <a:defRPr sz="3600"/>
                      </a:pPr>
                      <a:r>
                        <a:t>- Compares the actual value (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expect()</a:t>
                      </a:r>
                      <a:r>
                        <a:t>) to the expected value (matchers) and returns a boolean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      expect(actual).toBe(expected)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beforeEach()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Runs a given function before every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it()</a:t>
                      </a:r>
                      <a:r>
                        <a:t> statement in that describe block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Jasmine Matchers</a:t>
            </a:r>
          </a:p>
        </p:txBody>
      </p:sp>
      <p:sp>
        <p:nvSpPr>
          <p:cNvPr id="1078" name="Shape 1078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877300"/>
          </a:xfrm>
          <a:prstGeom prst="rect">
            <a:avLst/>
          </a:prstGeom>
        </p:spPr>
        <p:txBody>
          <a:bodyPr/>
          <a:lstStyle/>
          <a:p>
            <a:pPr marL="516548" indent="-516548" defTabSz="775969">
              <a:spcBef>
                <a:spcPts val="5500"/>
              </a:spcBef>
              <a:defRPr sz="4230"/>
            </a:pPr>
            <a:r>
              <a:t>Some default matchers</a:t>
            </a:r>
          </a:p>
          <a:p>
            <a:pPr marL="1113448" lvl="1" indent="-516548" defTabSz="775969">
              <a:spcBef>
                <a:spcPts val="5500"/>
              </a:spcBef>
              <a:defRPr sz="4230">
                <a:latin typeface="Courier"/>
                <a:ea typeface="Courier"/>
                <a:cs typeface="Courier"/>
                <a:sym typeface="Courier"/>
              </a:defRPr>
            </a:pPr>
            <a:r>
              <a:t>toBe(instance)</a:t>
            </a:r>
          </a:p>
          <a:p>
            <a:pPr marL="1113448" lvl="1" indent="-516548" defTabSz="775969">
              <a:spcBef>
                <a:spcPts val="5500"/>
              </a:spcBef>
              <a:defRPr sz="4230">
                <a:latin typeface="Courier"/>
                <a:ea typeface="Courier"/>
                <a:cs typeface="Courier"/>
                <a:sym typeface="Courier"/>
              </a:defRPr>
            </a:pPr>
            <a:r>
              <a:t>toEqual(value)</a:t>
            </a:r>
          </a:p>
          <a:p>
            <a:pPr marL="1113448" lvl="1" indent="-516548" defTabSz="775969">
              <a:spcBef>
                <a:spcPts val="5500"/>
              </a:spcBef>
              <a:defRPr sz="4230">
                <a:latin typeface="Courier"/>
                <a:ea typeface="Courier"/>
                <a:cs typeface="Courier"/>
                <a:sym typeface="Courier"/>
              </a:defRPr>
            </a:pPr>
            <a:r>
              <a:t>toMatch(pattern)</a:t>
            </a:r>
          </a:p>
          <a:p>
            <a:pPr marL="1113448" lvl="1" indent="-516548" defTabSz="775969">
              <a:spcBef>
                <a:spcPts val="5500"/>
              </a:spcBef>
              <a:defRPr sz="423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toBeDefined()</a:t>
            </a:r>
            <a:r>
              <a:t> /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toBeUndefined()</a:t>
            </a:r>
          </a:p>
          <a:p>
            <a:pPr marL="1113448" lvl="1" indent="-516548" defTabSz="775969">
              <a:spcBef>
                <a:spcPts val="5500"/>
              </a:spcBef>
              <a:defRPr sz="423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toBeTruthy()</a:t>
            </a:r>
            <a:r>
              <a:t> /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toBeFalsy()</a:t>
            </a:r>
          </a:p>
          <a:p>
            <a:pPr marL="516548" indent="-516548" defTabSz="775969">
              <a:spcBef>
                <a:spcPts val="5500"/>
              </a:spcBef>
              <a:defRPr sz="4230"/>
            </a:pPr>
            <a:r>
              <a:t>You can write your own custom matcher or add a matcher library</a:t>
            </a:r>
          </a:p>
        </p:txBody>
      </p:sp>
    </p:spTree>
  </p:cSld>
  <p:clrMapOvr>
    <a:masterClrMapping/>
  </p:clrMapOvr>
  <p:transition spd="slow"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Test Helpers</a:t>
            </a:r>
          </a:p>
        </p:txBody>
      </p:sp>
      <p:graphicFrame>
        <p:nvGraphicFramePr>
          <p:cNvPr id="1081" name="Table 1081"/>
          <p:cNvGraphicFramePr/>
          <p:nvPr>
            <p:extLst>
              <p:ext uri="{D42A27DB-BD31-4B8C-83A1-F6EECF244321}">
                <p14:modId xmlns:p14="http://schemas.microsoft.com/office/powerpoint/2010/main" val="1935859401"/>
              </p:ext>
            </p:extLst>
          </p:nvPr>
        </p:nvGraphicFramePr>
        <p:xfrm>
          <a:off x="1689100" y="3340100"/>
          <a:ext cx="21005800" cy="8854888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6324600"/>
                <a:gridCol w="14681200"/>
              </a:tblGrid>
              <a:tr h="3517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TestBed</a:t>
                      </a:r>
                      <a:endParaRPr sz="3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 sz="3600"/>
                      </a:pPr>
                      <a:r>
                        <a:rPr lang="en-US" dirty="0" smtClean="0"/>
                        <a:t>Allows you to declare</a:t>
                      </a:r>
                      <a:r>
                        <a:rPr lang="en-US" baseline="0" dirty="0" smtClean="0"/>
                        <a:t> a module to run the tests in</a:t>
                      </a:r>
                      <a:endParaRPr lang="en-US" dirty="0" smtClean="0"/>
                    </a:p>
                    <a:p>
                      <a:pPr marL="571500" indent="-571500" algn="l" defTabSz="914400">
                        <a:buFontTx/>
                        <a:buChar char="-"/>
                        <a:defRPr sz="3600"/>
                      </a:pPr>
                      <a:r>
                        <a:rPr lang="en-US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configureTestingModule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is similar in syntax to </a:t>
                      </a:r>
                      <a:r>
                        <a:rPr lang="en-US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NgModule</a:t>
                      </a:r>
                      <a:endParaRPr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571500" indent="-571500" algn="l" defTabSz="914400">
                        <a:buFontTx/>
                        <a:buChar char="-"/>
                        <a:defRPr sz="3600"/>
                      </a:pPr>
                      <a:r>
                        <a:rPr lang="en-US" baseline="0" dirty="0" smtClean="0"/>
                        <a:t>Use </a:t>
                      </a:r>
                      <a:r>
                        <a:rPr lang="en-US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createComponent</a:t>
                      </a:r>
                      <a:r>
                        <a:rPr lang="en-US" baseline="0" dirty="0" smtClean="0"/>
                        <a:t>() to instantiate a component in the given module configuration</a:t>
                      </a:r>
                    </a:p>
                    <a:p>
                      <a:pPr marL="571500" indent="-571500" algn="l" defTabSz="914400">
                        <a:buFontTx/>
                        <a:buChar char="-"/>
                        <a:defRPr sz="3600"/>
                      </a:pPr>
                      <a:r>
                        <a:rPr lang="en-US" baseline="0" dirty="0" smtClean="0"/>
                        <a:t>Cannot make modifications to </a:t>
                      </a:r>
                      <a:r>
                        <a:rPr lang="en-US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TestBed</a:t>
                      </a:r>
                      <a:r>
                        <a:rPr lang="en-US" baseline="0" dirty="0" smtClean="0"/>
                        <a:t> once this is called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53369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dirty="0" err="1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ComponentFixture</a:t>
                      </a:r>
                      <a:r>
                        <a:rPr lang="en-US" sz="3600" dirty="0" smtClean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&lt;T&gt;</a:t>
                      </a:r>
                      <a:endParaRPr sz="3600" dirty="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71500" indent="-571500" algn="l" defTabSz="914400">
                        <a:buFontTx/>
                        <a:buChar char="-"/>
                        <a:defRPr sz="3600"/>
                      </a:pPr>
                      <a:r>
                        <a:rPr lang="en-US" baseline="0" dirty="0" smtClean="0"/>
                        <a:t>Can access class instance</a:t>
                      </a:r>
                    </a:p>
                    <a:p>
                      <a:pPr marL="571500" indent="-571500" algn="l" defTabSz="914400">
                        <a:buFontTx/>
                        <a:buChar char="-"/>
                        <a:defRPr sz="3600"/>
                      </a:pPr>
                      <a:r>
                        <a:rPr lang="en-US" baseline="0" dirty="0" smtClean="0"/>
                        <a:t>Can access injector to spy on provided elements</a:t>
                      </a:r>
                    </a:p>
                    <a:p>
                      <a:pPr marL="571500" indent="-571500" algn="l" defTabSz="914400">
                        <a:buFontTx/>
                        <a:buChar char="-"/>
                        <a:defRPr sz="3600"/>
                      </a:pPr>
                      <a:r>
                        <a:rPr lang="en-US" baseline="0" dirty="0" smtClean="0"/>
                        <a:t>Can trigger change detection</a:t>
                      </a:r>
                    </a:p>
                    <a:p>
                      <a:pPr marL="571500" indent="-571500" algn="l" defTabSz="914400">
                        <a:buFontTx/>
                        <a:buChar char="-"/>
                        <a:defRPr sz="3600"/>
                      </a:pPr>
                      <a:r>
                        <a:rPr lang="en-US" baseline="0" dirty="0" smtClean="0"/>
                        <a:t>Can access DOM elements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End-to-End Testing Framework</a:t>
            </a:r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533400" indent="-533400" defTabSz="693419">
              <a:spcBef>
                <a:spcPts val="4900"/>
              </a:spcBef>
              <a:defRPr sz="4368"/>
            </a:pPr>
            <a:r>
              <a:t>Based on the Selenium web driver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Options: </a:t>
            </a:r>
          </a:p>
          <a:p>
            <a:pPr marL="1600199" lvl="2" indent="-533400" defTabSz="693419">
              <a:spcBef>
                <a:spcPts val="4900"/>
              </a:spcBef>
              <a:defRPr sz="4368"/>
            </a:pPr>
            <a:r>
              <a:t>Protractor</a:t>
            </a:r>
          </a:p>
          <a:p>
            <a:pPr marL="1600199" lvl="2" indent="-533400" defTabSz="693419">
              <a:spcBef>
                <a:spcPts val="4900"/>
              </a:spcBef>
              <a:defRPr sz="4368"/>
            </a:pPr>
            <a:r>
              <a:t>NightwatchJS </a:t>
            </a:r>
          </a:p>
          <a:p>
            <a:pPr marL="1600199" lvl="2" indent="-533400" defTabSz="693419">
              <a:spcBef>
                <a:spcPts val="4900"/>
              </a:spcBef>
              <a:defRPr sz="4368"/>
            </a:pPr>
            <a:r>
              <a:t>WebdriverIO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Each framework has its own syntax to learn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Protractor was made specifically for Angular applications by the Angular team and is the standard option in the community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Zones &amp; Testing </a:t>
            </a:r>
          </a:p>
        </p:txBody>
      </p:sp>
      <p:graphicFrame>
        <p:nvGraphicFramePr>
          <p:cNvPr id="1084" name="Table 1084"/>
          <p:cNvGraphicFramePr/>
          <p:nvPr/>
        </p:nvGraphicFramePr>
        <p:xfrm>
          <a:off x="1689100" y="4241800"/>
          <a:ext cx="21399500" cy="7330888"/>
        </p:xfrm>
        <a:graphic>
          <a:graphicData uri="http://schemas.openxmlformats.org/drawingml/2006/table">
            <a:tbl>
              <a:tblPr bandRow="1">
                <a:tableStyleId>{D51ADE6A-740E-44AE-83CC-AE7238B6C88D}</a:tableStyleId>
              </a:tblPr>
              <a:tblGrid>
                <a:gridCol w="6324600"/>
                <a:gridCol w="15074900"/>
              </a:tblGrid>
              <a:tr h="29337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async()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Wraps an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it() </a:t>
                      </a:r>
                      <a:r>
                        <a:t>test function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Creates a new zone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The test will automatically complete when all async calls in this zone are done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Can also wrap an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inject()</a:t>
                      </a:r>
                      <a:r>
                        <a:t> call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3971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fakeAsync()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Allows more control by running the test in a zone that can simulate the async passage of time synchronously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Have to manually execute microtasks with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flushMicrotasks()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Calling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tick() </a:t>
                      </a:r>
                      <a:r>
                        <a:t>simulates the passage of time for any timers in the zone. Can take an argument in milliseconds</a:t>
                      </a:r>
                    </a:p>
                    <a:p>
                      <a:pPr algn="l" defTabSz="914400">
                        <a:defRPr sz="3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r>
                        <a:t>- Will warn you if you get to the end of the test and still have tasks pending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5" name="Shape 1085"/>
          <p:cNvSpPr/>
          <p:nvPr/>
        </p:nvSpPr>
        <p:spPr>
          <a:xfrm>
            <a:off x="1858791" y="3082609"/>
            <a:ext cx="21225218" cy="84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10576" indent="-610576">
              <a:buSzPct val="75000"/>
              <a:buChar char="•"/>
            </a:lvl1pPr>
          </a:lstStyle>
          <a:p>
            <a:r>
              <a:t>Enables two new test helper functions to make dealing with async tests easier</a:t>
            </a:r>
          </a:p>
        </p:txBody>
      </p:sp>
    </p:spTree>
  </p:cSld>
  <p:clrMapOvr>
    <a:masterClrMapping/>
  </p:clrMapOvr>
  <p:transition spd="slow"/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E2E Test Setup</a:t>
            </a:r>
          </a:p>
        </p:txBody>
      </p:sp>
      <p:sp>
        <p:nvSpPr>
          <p:cNvPr id="1090" name="Shape 10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30" indent="-561730">
              <a:defRPr sz="4600"/>
            </a:pPr>
            <a:r>
              <a:t>Install npm packages for Protractor globally or as a dev dependency</a:t>
            </a:r>
          </a:p>
          <a:p>
            <a:pPr marL="0" lvl="6" indent="1371600">
              <a:buSzTx/>
              <a:buNone/>
              <a:defRPr sz="4600">
                <a:latin typeface="Courier"/>
                <a:ea typeface="Courier"/>
                <a:cs typeface="Courier"/>
                <a:sym typeface="Courier"/>
              </a:defRPr>
            </a:pPr>
            <a:r>
              <a:t>npm install -g protractor</a:t>
            </a:r>
          </a:p>
          <a:p>
            <a:pPr marL="561730" indent="-561730">
              <a:defRPr sz="4600"/>
            </a:pPr>
            <a:r>
              <a:t>Will install protractor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webdriver-manager</a:t>
            </a:r>
            <a:r>
              <a:t> binaries</a:t>
            </a:r>
          </a:p>
          <a:p>
            <a:pPr marL="561730" indent="-561730">
              <a:defRPr sz="46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webdriver-manager</a:t>
            </a:r>
            <a:r>
              <a:t> will manage Selenium Server for you</a:t>
            </a:r>
          </a:p>
          <a:p>
            <a:pPr marL="561730" indent="-561730">
              <a:defRPr sz="4600"/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webdriver-manager </a:t>
            </a:r>
            <a:r>
              <a:t>update to install selenium server</a:t>
            </a:r>
          </a:p>
          <a:p>
            <a:pPr marL="561730" indent="-561730">
              <a:defRPr sz="4600"/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webdriver-manager </a:t>
            </a:r>
            <a:r>
              <a:t>start to begin an instance of the server</a:t>
            </a:r>
          </a:p>
        </p:txBody>
      </p:sp>
    </p:spTree>
  </p:cSld>
  <p:clrMapOvr>
    <a:masterClrMapping/>
  </p:clrMapOvr>
  <p:transition spd="slow"/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30" indent="-561730">
              <a:defRPr sz="4600"/>
            </a:pPr>
            <a:r>
              <a:t>Add and configure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protractor.conf.js</a:t>
            </a:r>
            <a:r>
              <a:t> file in the root of the project</a:t>
            </a:r>
          </a:p>
          <a:p>
            <a:pPr marL="1196730" lvl="1" indent="-561730">
              <a:defRPr sz="4600"/>
            </a:pPr>
            <a:r>
              <a:t>Need to specify the selenium server address, where your specs are, and that you are using the jasmine framework</a:t>
            </a:r>
          </a:p>
          <a:p>
            <a:pPr marL="561730" indent="-561730">
              <a:defRPr sz="4600"/>
            </a:pPr>
            <a:r>
              <a:t>Test files can live in each feature folder, or in a separate e2e folder</a:t>
            </a:r>
          </a:p>
          <a:p>
            <a:pPr marL="1196730" lvl="1" indent="-561730">
              <a:defRPr sz="4600"/>
            </a:pPr>
            <a:r>
              <a:t>Use the extension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*.e2e.ts</a:t>
            </a:r>
          </a:p>
          <a:p>
            <a:pPr marL="561730" indent="-561730">
              <a:defRPr sz="4600"/>
            </a:pPr>
            <a:r>
              <a:t>Make sure that you have your development server running to test against</a:t>
            </a:r>
          </a:p>
          <a:p>
            <a:pPr marL="561730" indent="-561730">
              <a:defRPr sz="4600"/>
            </a:pPr>
            <a:r>
              <a:t>Run your tests with protractor</a:t>
            </a:r>
          </a:p>
        </p:txBody>
      </p:sp>
    </p:spTree>
  </p:cSld>
  <p:clrMapOvr>
    <a:masterClrMapping/>
  </p:clrMapOvr>
  <p:transition spd="slow"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Writing an E2E Test </a:t>
            </a:r>
          </a:p>
        </p:txBody>
      </p:sp>
      <p:sp>
        <p:nvSpPr>
          <p:cNvPr id="1095" name="Shape 10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3942" indent="-573942">
              <a:defRPr sz="4700"/>
            </a:pPr>
            <a:r>
              <a:t>Uses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describe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it</a:t>
            </a:r>
            <a:r>
              <a:t> syntax from the Jasmine framework</a:t>
            </a:r>
          </a:p>
          <a:p>
            <a:pPr marL="573942" indent="-573942">
              <a:defRPr sz="47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browser</a:t>
            </a:r>
            <a:r>
              <a:t> is a global variable created by Protractor which is used for browser-level commands such as navigation</a:t>
            </a:r>
          </a:p>
          <a:p>
            <a:pPr marL="573942" indent="-573942">
              <a:defRPr sz="4700"/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window.getAngularTestability(el).whenStable(callback)</a:t>
            </a:r>
            <a:r>
              <a:t> in your protractor tests to know when a page is stable and decrease flakiness and race conditions</a:t>
            </a:r>
          </a:p>
        </p:txBody>
      </p:sp>
    </p:spTree>
  </p:cSld>
  <p:clrMapOvr>
    <a:masterClrMapping/>
  </p:clrMapOvr>
  <p:transition spd="slow"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1098" name="Shape 10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Karma, Jasmine, and Protractor</a:t>
            </a:r>
          </a:p>
        </p:txBody>
      </p:sp>
      <p:pic>
        <p:nvPicPr>
          <p:cNvPr id="109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1104" name="Shape 1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Testing</a:t>
            </a:r>
          </a:p>
        </p:txBody>
      </p:sp>
      <p:pic>
        <p:nvPicPr>
          <p:cNvPr id="11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>
            <a:spLocks noGrp="1"/>
          </p:cNvSpPr>
          <p:nvPr>
            <p:ph type="title"/>
          </p:nvPr>
        </p:nvSpPr>
        <p:spPr>
          <a:xfrm>
            <a:off x="1676400" y="1562100"/>
            <a:ext cx="10223500" cy="5613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Upgrading from 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1.x to 2.0</a:t>
            </a:r>
          </a:p>
        </p:txBody>
      </p:sp>
      <p:pic>
        <p:nvPicPr>
          <p:cNvPr id="110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9" name="angular 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30900" y="6858000"/>
            <a:ext cx="4406900" cy="420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0" name="as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37000" y="7556500"/>
            <a:ext cx="5715000" cy="2040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Introduction to Upgrading</a:t>
            </a:r>
          </a:p>
        </p:txBody>
      </p:sp>
      <p:sp>
        <p:nvSpPr>
          <p:cNvPr id="1113" name="Shape 1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8365" indent="-598365">
              <a:defRPr sz="4900"/>
            </a:pPr>
            <a:r>
              <a:t>Angular 1 applications can be incrementally upgraded to Angular 2 </a:t>
            </a:r>
          </a:p>
          <a:p>
            <a:pPr marL="598365" indent="-598365">
              <a:defRPr sz="4900"/>
            </a:pPr>
            <a:r>
              <a:t>Angular 2 comes with built-in tools for migrating Angular 1 projects</a:t>
            </a:r>
          </a:p>
          <a:p>
            <a:pPr marL="598365" indent="-598365">
              <a:defRPr sz="4900"/>
            </a:pPr>
            <a:r>
              <a:t>May require two steps based on the state/age of your application: Refactor Angular 1 to Angular 2 style, upgrade from 1 to 2</a:t>
            </a:r>
          </a:p>
          <a:p>
            <a:pPr marL="598365" indent="-598365">
              <a:defRPr sz="4900"/>
            </a:pPr>
            <a:r>
              <a:t>Angular 2’s upgrade module is designed to make incremental upgrading seamless</a:t>
            </a:r>
          </a:p>
          <a:p>
            <a:pPr marL="598365" indent="-598365">
              <a:defRPr sz="4900"/>
            </a:pPr>
            <a:r>
              <a:t>Runs both frameworks side by side so you can port components over one by one </a:t>
            </a:r>
          </a:p>
        </p:txBody>
      </p:sp>
    </p:spTree>
  </p:cSld>
  <p:clrMapOvr>
    <a:masterClrMapping/>
  </p:clrMapOvr>
  <p:transition spd="slow"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Preparation</a:t>
            </a:r>
          </a:p>
        </p:txBody>
      </p:sp>
      <p:sp>
        <p:nvSpPr>
          <p:cNvPr id="1116" name="Shape 1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2884" indent="-512884">
              <a:defRPr sz="4200"/>
            </a:pPr>
            <a:r>
              <a:t>Use the most recent version of Angular 1.5</a:t>
            </a:r>
          </a:p>
          <a:p>
            <a:pPr marL="512884" indent="-512884">
              <a:defRPr sz="4200"/>
            </a:pPr>
            <a:r>
              <a:t>Highly suggested to have a robust test suite</a:t>
            </a:r>
          </a:p>
          <a:p>
            <a:pPr marL="512884" indent="-512884">
              <a:defRPr sz="4200"/>
            </a:pPr>
            <a:r>
              <a:t>Follow the Angular 1 Style Guide </a:t>
            </a:r>
          </a:p>
          <a:p>
            <a:pPr marL="1147884" lvl="1" indent="-512884">
              <a:defRPr sz="4200"/>
            </a:pPr>
            <a:r>
              <a:t>One component per file </a:t>
            </a:r>
          </a:p>
          <a:p>
            <a:pPr marL="1147884" lvl="1" indent="-512884">
              <a:defRPr sz="4200"/>
            </a:pPr>
            <a:r>
              <a:t>The Folders-by-Feature Structure</a:t>
            </a:r>
          </a:p>
          <a:p>
            <a:pPr marL="512884" indent="-512884">
              <a:defRPr sz="4200"/>
            </a:pPr>
            <a:r>
              <a:t>Use a Module Loader and ES Modules to help manage many small source files </a:t>
            </a:r>
          </a:p>
          <a:p>
            <a:pPr marL="512884" indent="-512884">
              <a:defRPr sz="4200"/>
            </a:pPr>
            <a:r>
              <a:t>Switch from Bower to NPM</a:t>
            </a:r>
          </a:p>
        </p:txBody>
      </p:sp>
    </p:spTree>
  </p:cSld>
  <p:clrMapOvr>
    <a:masterClrMapping/>
  </p:clrMapOvr>
  <p:transition spd="slow"/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0850" indent="-450850" defTabSz="586104">
              <a:spcBef>
                <a:spcPts val="4100"/>
              </a:spcBef>
              <a:defRPr sz="3691"/>
            </a:pPr>
            <a:r>
              <a:t>Switch to TypeScript</a:t>
            </a:r>
          </a:p>
          <a:p>
            <a:pPr marL="901700" lvl="1" indent="-450850" defTabSz="586104">
              <a:spcBef>
                <a:spcPts val="4100"/>
              </a:spcBef>
              <a:defRPr sz="3691"/>
            </a:pPr>
            <a:r>
              <a:t>All of your code will “just work” to start, or you might find some hidden bugs that have been there the whole time</a:t>
            </a:r>
          </a:p>
          <a:p>
            <a:pPr marL="901700" lvl="1" indent="-450850" defTabSz="586104">
              <a:spcBef>
                <a:spcPts val="4100"/>
              </a:spcBef>
              <a:defRPr sz="3691"/>
            </a:pPr>
            <a:r>
              <a:t>Change your file extensions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*.ts</a:t>
            </a:r>
            <a:r>
              <a:t> and start adding new language features if desired</a:t>
            </a:r>
          </a:p>
          <a:p>
            <a:pPr marL="901700" lvl="1" indent="-450850" defTabSz="586104">
              <a:spcBef>
                <a:spcPts val="4100"/>
              </a:spcBef>
              <a:defRPr sz="3691"/>
            </a:pPr>
            <a:r>
              <a:t>Add typings type definitions</a:t>
            </a:r>
          </a:p>
          <a:p>
            <a:pPr marL="901700" lvl="1" indent="-450850" defTabSz="586104">
              <a:spcBef>
                <a:spcPts val="4100"/>
              </a:spcBef>
              <a:defRPr sz="3691"/>
            </a:pPr>
            <a:r>
              <a:t>Services and controllers can be converted to classes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Use Component Directives</a:t>
            </a:r>
          </a:p>
          <a:p>
            <a:pPr marL="901700" lvl="1" indent="-450850" defTabSz="586104">
              <a:spcBef>
                <a:spcPts val="4100"/>
              </a:spcBef>
              <a:defRPr sz="3691"/>
            </a:pPr>
            <a:r>
              <a:t>Remove lower-level features like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ng-controller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ng-include</a:t>
            </a:r>
            <a:r>
              <a:t>, and scope inheritance</a:t>
            </a:r>
          </a:p>
          <a:p>
            <a:pPr marL="901700" lvl="1" indent="-450850" defTabSz="586104">
              <a:spcBef>
                <a:spcPts val="4100"/>
              </a:spcBef>
              <a:defRPr sz="3691"/>
            </a:pPr>
            <a:r>
              <a:t>Element directives with a template and a controller bound to an isolate scope</a:t>
            </a:r>
          </a:p>
          <a:p>
            <a:pPr marL="901700" lvl="1" indent="-450850" defTabSz="586104">
              <a:spcBef>
                <a:spcPts val="4100"/>
              </a:spcBef>
              <a:defRPr sz="3691"/>
            </a:pPr>
            <a:r>
              <a:t>Can use the component API from Angular 1.5 to make this easier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Basic Rules for Files</a:t>
            </a:r>
          </a:p>
        </p:txBody>
      </p:sp>
      <p:sp>
        <p:nvSpPr>
          <p:cNvPr id="359" name="Shape 3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992"/>
            </a:pPr>
            <a:r>
              <a:t>Define one thing per file (max 400 lines of code) because it makes it easier to read, maintain, etc. 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Functions should be small so they are easier to test and promote reuse 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Use consistent names for all symbols and assets (i.e.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heroes.component.ts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hero-list.component.ts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hero-detail.component.ts</a:t>
            </a:r>
            <a:r>
              <a:t>, etc.)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Separate file names with dots and dashes 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Put platform logic, including bootstrapping, 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main.ts</a:t>
            </a:r>
            <a: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Upgrade Adapter</a:t>
            </a:r>
          </a:p>
        </p:txBody>
      </p:sp>
      <p:sp>
        <p:nvSpPr>
          <p:cNvPr id="1121" name="Shape 1121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851900"/>
          </a:xfrm>
          <a:prstGeom prst="rect">
            <a:avLst/>
          </a:prstGeom>
        </p:spPr>
        <p:txBody>
          <a:bodyPr/>
          <a:lstStyle/>
          <a:p>
            <a:pPr marL="539750" indent="-539750" defTabSz="701675">
              <a:spcBef>
                <a:spcPts val="5000"/>
              </a:spcBef>
              <a:defRPr sz="4420"/>
            </a:pPr>
            <a:r>
              <a:t>Available from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@angular/upgrade</a:t>
            </a:r>
          </a:p>
          <a:p>
            <a:pPr marL="539750" indent="-539750" defTabSz="701675">
              <a:spcBef>
                <a:spcPts val="5000"/>
              </a:spcBef>
              <a:defRPr sz="4420"/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UpgradeAdapter</a:t>
            </a:r>
            <a:r>
              <a:t> runs both versions of Angular at the same time and manages interactions between them</a:t>
            </a:r>
          </a:p>
          <a:p>
            <a:pPr marL="539750" indent="-539750" defTabSz="701675">
              <a:spcBef>
                <a:spcPts val="5000"/>
              </a:spcBef>
              <a:defRPr sz="4420"/>
            </a:pPr>
            <a:r>
              <a:t>Start with the simplest services (fewest dependencies) then work through services, components, etc., and finishing with the application bootstrap</a:t>
            </a:r>
          </a:p>
          <a:p>
            <a:pPr marL="539750" indent="-539750" defTabSz="701675">
              <a:spcBef>
                <a:spcPts val="5000"/>
              </a:spcBef>
              <a:defRPr sz="4420"/>
            </a:pPr>
            <a:r>
              <a:t>Will have to register new Angular 2 components with the Upgrade adapter as you go along</a:t>
            </a:r>
          </a:p>
          <a:p>
            <a:pPr marL="539750" indent="-539750" defTabSz="701675">
              <a:spcBef>
                <a:spcPts val="5000"/>
              </a:spcBef>
              <a:defRPr sz="4420"/>
            </a:pPr>
            <a:r>
              <a:t>Many different transform tools available to upgrade Angular 1 code to be used by Angular 2 code or downgrading Angular 2 code to be used by Angular 1</a:t>
            </a:r>
          </a:p>
        </p:txBody>
      </p:sp>
    </p:spTree>
  </p:cSld>
  <p:clrMapOvr>
    <a:masterClrMapping/>
  </p:clrMapOvr>
  <p:transition spd="slow"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1124" name="Shape 1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Upgrading (Optional)</a:t>
            </a:r>
          </a:p>
        </p:txBody>
      </p:sp>
      <p:pic>
        <p:nvPicPr>
          <p:cNvPr id="11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Deployment</a:t>
            </a:r>
          </a:p>
        </p:txBody>
      </p:sp>
      <p:pic>
        <p:nvPicPr>
          <p:cNvPr id="1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9" name="deploy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9600" y="7099300"/>
            <a:ext cx="4699000" cy="3583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Deployment Good Practices</a:t>
            </a:r>
          </a:p>
        </p:txBody>
      </p:sp>
      <p:sp>
        <p:nvSpPr>
          <p:cNvPr id="1132" name="Shape 1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800" indent="-431800" defTabSz="561340">
              <a:spcBef>
                <a:spcPts val="4000"/>
              </a:spcBef>
              <a:defRPr sz="3536"/>
            </a:pPr>
            <a:r>
              <a:t>Convert your source files to JavaScript</a:t>
            </a:r>
          </a:p>
          <a:p>
            <a:pPr marL="863600" lvl="1" indent="-431800" defTabSz="561340">
              <a:spcBef>
                <a:spcPts val="4000"/>
              </a:spcBef>
              <a:defRPr sz="3536"/>
            </a:pPr>
            <a:r>
              <a:t>Bundling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Smaller number of larger files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HTTP 1.1 has a small concurrent request limit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Reduces number of server requests</a:t>
            </a:r>
          </a:p>
          <a:p>
            <a:pPr marL="863600" lvl="1" indent="-431800" defTabSz="561340">
              <a:spcBef>
                <a:spcPts val="4000"/>
              </a:spcBef>
              <a:defRPr sz="3536"/>
            </a:pPr>
            <a:r>
              <a:t>Small Files and HTTP/2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Protocol improvements to reduce overhead and perform parallel requests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Larger number of smaller files loaded in parallel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Only supported in browsers over HTTPS</a:t>
            </a:r>
          </a:p>
        </p:txBody>
      </p:sp>
    </p:spTree>
  </p:cSld>
  <p:clrMapOvr>
    <a:masterClrMapping/>
  </p:clrMapOvr>
  <p:transition spd="slow"/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t>Minification</a:t>
            </a:r>
            <a:endParaRPr u="sng"/>
          </a:p>
          <a:p>
            <a:pPr marL="1092200" lvl="1" indent="-546100" defTabSz="709930">
              <a:spcBef>
                <a:spcPts val="5000"/>
              </a:spcBef>
              <a:defRPr sz="4472"/>
            </a:pPr>
            <a:r>
              <a:t>Removes unnecessary characters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Uglification</a:t>
            </a:r>
            <a:endParaRPr u="sng"/>
          </a:p>
          <a:p>
            <a:pPr marL="1092200" lvl="1" indent="-546100" defTabSz="709930">
              <a:spcBef>
                <a:spcPts val="5000"/>
              </a:spcBef>
              <a:defRPr sz="4472"/>
            </a:pPr>
            <a:r>
              <a:t>Can shorten variable names and remove orphaned code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Tree Shaking with ES Modules</a:t>
            </a:r>
          </a:p>
          <a:p>
            <a:pPr marL="1092200" lvl="1" indent="-546100" defTabSz="709930">
              <a:spcBef>
                <a:spcPts val="5000"/>
              </a:spcBef>
              <a:defRPr sz="4472"/>
            </a:pPr>
            <a:r>
              <a:t>Removes unused code imports from your bundles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Compression </a:t>
            </a:r>
          </a:p>
          <a:p>
            <a:pPr marL="1092200" lvl="1" indent="-546100" defTabSz="709930">
              <a:spcBef>
                <a:spcPts val="5000"/>
              </a:spcBef>
              <a:defRPr sz="4472"/>
            </a:pPr>
            <a:r>
              <a:t>Have your server send gzip compressed versions</a:t>
            </a:r>
          </a:p>
        </p:txBody>
      </p:sp>
    </p:spTree>
  </p:cSld>
  <p:clrMapOvr>
    <a:masterClrMapping/>
  </p:clrMapOvr>
  <p:transition spd="slow"/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Production Mode</a:t>
            </a:r>
          </a:p>
        </p:txBody>
      </p:sp>
      <p:sp>
        <p:nvSpPr>
          <p:cNvPr id="1137" name="Shape 1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enableProdMode() </a:t>
            </a:r>
            <a:r>
              <a:t>disables Angular’s development mode and turns off assertions and other checks within the framework </a:t>
            </a:r>
          </a:p>
          <a:p>
            <a:r>
              <a:t>Imported from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@angular/core</a:t>
            </a:r>
          </a:p>
          <a:p>
            <a:r>
              <a:t>Must be called before bootstrap</a:t>
            </a:r>
          </a:p>
          <a:p>
            <a:r>
              <a:t>Usually guarded by an environment variable</a:t>
            </a:r>
          </a:p>
        </p:txBody>
      </p:sp>
    </p:spTree>
  </p:cSld>
  <p:clrMapOvr>
    <a:masterClrMapping/>
  </p:clrMapOvr>
  <p:transition spd="slow"/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1140" name="Shape 1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Deployment</a:t>
            </a:r>
          </a:p>
        </p:txBody>
      </p:sp>
      <p:pic>
        <p:nvPicPr>
          <p:cNvPr id="11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Native Applications</a:t>
            </a:r>
          </a:p>
        </p:txBody>
      </p:sp>
      <p:pic>
        <p:nvPicPr>
          <p:cNvPr id="11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5" name="nativ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3500" y="6858000"/>
            <a:ext cx="5778500" cy="4352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Native Applications</a:t>
            </a:r>
          </a:p>
        </p:txBody>
      </p:sp>
      <p:sp>
        <p:nvSpPr>
          <p:cNvPr id="1148" name="Shape 1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Allow us to wrap our web applications as an executable for specific platforms</a:t>
            </a:r>
          </a:p>
          <a:p>
            <a:r>
              <a:t>Can take advantage of operating system features, hardware, and other software installed on the platform</a:t>
            </a:r>
          </a:p>
          <a:p>
            <a:r>
              <a:t>Allows for alternative distribution channels (App Store, Google Play, Software Download)</a:t>
            </a:r>
          </a:p>
          <a:p>
            <a:r>
              <a:t>Still use web technologies at their core to allow code base reuse</a:t>
            </a:r>
          </a:p>
        </p:txBody>
      </p:sp>
    </p:spTree>
  </p:cSld>
  <p:clrMapOvr>
    <a:masterClrMapping/>
  </p:clrMapOvr>
  <p:transition spd="slow"/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Apache Cordova</a:t>
            </a:r>
          </a:p>
        </p:txBody>
      </p:sp>
      <p:sp>
        <p:nvSpPr>
          <p:cNvPr id="1151" name="Shape 115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33400" indent="-533400" defTabSz="693419">
              <a:spcBef>
                <a:spcPts val="4900"/>
              </a:spcBef>
              <a:defRPr sz="4368"/>
            </a:pPr>
            <a:r>
              <a:t>Most popular native wrapper for mobile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Loads your HTML/CSS/JS in a native Web View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Plugins allow you to communicate with native features like accessing the Contacts list or Camera, using just JavaScript  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Cordova command-line runs on Node.js 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Supports iOS, Android, and some Windows Phone and BB10</a:t>
            </a:r>
          </a:p>
        </p:txBody>
      </p:sp>
      <p:pic>
        <p:nvPicPr>
          <p:cNvPr id="11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7000" y="5156200"/>
            <a:ext cx="9553434" cy="426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12617450" y="3238500"/>
            <a:ext cx="106299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61461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src</a:t>
            </a:r>
          </a:p>
          <a:p>
            <a:pPr marL="831361" lvl="1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index.html</a:t>
            </a:r>
          </a:p>
          <a:p>
            <a:pPr marL="831361" lvl="1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main.ts</a:t>
            </a:r>
          </a:p>
          <a:p>
            <a:pPr marL="831361" lvl="1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app/</a:t>
            </a:r>
          </a:p>
          <a:p>
            <a:pPr marL="1301261" lvl="2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app.component.css</a:t>
            </a:r>
            <a:endParaRPr dirty="0"/>
          </a:p>
          <a:p>
            <a:pPr marL="1301261" lvl="2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app.component.html</a:t>
            </a:r>
          </a:p>
          <a:p>
            <a:pPr marL="1301261" lvl="2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app.component.spec.ts</a:t>
            </a:r>
          </a:p>
          <a:p>
            <a:pPr marL="1301261" lvl="2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app.component.ts</a:t>
            </a:r>
          </a:p>
          <a:p>
            <a:pPr marL="1301261" lvl="2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cats/</a:t>
            </a:r>
          </a:p>
          <a:p>
            <a:pPr marL="1771161" lvl="3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cats.component.ts</a:t>
            </a:r>
            <a:endParaRPr dirty="0"/>
          </a:p>
          <a:p>
            <a:pPr marL="1771161" lvl="3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cat-list.component.css</a:t>
            </a:r>
          </a:p>
          <a:p>
            <a:pPr marL="1771161" lvl="3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cat-list.component.html</a:t>
            </a:r>
          </a:p>
          <a:p>
            <a:pPr marL="1771161" lvl="3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cat-list.component.spec.ts</a:t>
            </a:r>
          </a:p>
          <a:p>
            <a:pPr marL="1771161" lvl="3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cat-list.component.ts</a:t>
            </a:r>
          </a:p>
          <a:p>
            <a:pPr marL="1301261" lvl="2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/>
              <a:t>common</a:t>
            </a:r>
            <a:r>
              <a:rPr dirty="0" smtClean="0"/>
              <a:t>/</a:t>
            </a:r>
            <a:endParaRPr dirty="0"/>
          </a:p>
          <a:p>
            <a:pPr marL="1771161" lvl="3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spinner.component.ts</a:t>
            </a:r>
          </a:p>
          <a:p>
            <a:pPr marL="1771161" lvl="3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app-config.service.ts</a:t>
            </a:r>
          </a:p>
          <a:p>
            <a:pPr marL="1771161" lvl="3" indent="-361461" algn="l" defTabSz="610870">
              <a:buSzPct val="75000"/>
              <a:buChar char="•"/>
              <a:defRPr sz="296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nav-bar.component.ts</a:t>
            </a:r>
          </a:p>
        </p:txBody>
      </p:sp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File Structure</a:t>
            </a:r>
          </a:p>
        </p:txBody>
      </p:sp>
      <p:sp>
        <p:nvSpPr>
          <p:cNvPr id="363" name="Shape 36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47624" indent="-547624" defTabSz="808990">
              <a:spcBef>
                <a:spcPts val="4400"/>
              </a:spcBef>
              <a:defRPr sz="4410"/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LIFT:</a:t>
            </a:r>
            <a:r>
              <a:rPr dirty="0"/>
              <a:t>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dirty="0"/>
              <a:t>ocate our code quickly,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dirty="0"/>
              <a:t>dentify the code at a glance, keep the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dirty="0"/>
              <a:t>lattest structure we can, and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dirty="0"/>
              <a:t>ry to be DRY (Don’t Repeat Yourself)</a:t>
            </a:r>
          </a:p>
          <a:p>
            <a:pPr marL="547624" indent="-547624" defTabSz="808990">
              <a:spcBef>
                <a:spcPts val="4400"/>
              </a:spcBef>
              <a:defRPr sz="4410"/>
            </a:pPr>
            <a:r>
              <a:rPr dirty="0"/>
              <a:t>All of our application’s code should be in a folder called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app </a:t>
            </a:r>
          </a:p>
          <a:p>
            <a:pPr marL="547624" indent="-547624" defTabSz="808990">
              <a:spcBef>
                <a:spcPts val="4400"/>
              </a:spcBef>
              <a:defRPr sz="4410"/>
            </a:pPr>
            <a:r>
              <a:rPr dirty="0"/>
              <a:t>Components should have four files (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*.html</a:t>
            </a:r>
            <a:r>
              <a:rPr dirty="0"/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*.css</a:t>
            </a:r>
            <a:r>
              <a:rPr dirty="0"/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*.ts</a:t>
            </a:r>
            <a:r>
              <a:rPr dirty="0"/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*.spec.ts</a:t>
            </a:r>
            <a:r>
              <a:rPr dirty="0"/>
              <a:t>) </a:t>
            </a:r>
          </a:p>
          <a:p>
            <a:pPr marL="547624" indent="-547624" defTabSz="808990">
              <a:spcBef>
                <a:spcPts val="4400"/>
              </a:spcBef>
              <a:defRPr sz="4410"/>
            </a:pPr>
            <a:r>
              <a:rPr dirty="0"/>
              <a:t>All shared files are to be put in a </a:t>
            </a:r>
            <a:r>
              <a:rPr lang="en-US" dirty="0" smtClean="0"/>
              <a:t>common </a:t>
            </a:r>
            <a:r>
              <a:rPr dirty="0" smtClean="0"/>
              <a:t>folder 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Ionic 2 </a:t>
            </a:r>
          </a:p>
        </p:txBody>
      </p:sp>
      <p:sp>
        <p:nvSpPr>
          <p:cNvPr id="1155" name="Shape 115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90550" indent="-590550" defTabSz="767715">
              <a:spcBef>
                <a:spcPts val="5400"/>
              </a:spcBef>
              <a:defRPr sz="4836"/>
            </a:pPr>
            <a:r>
              <a:t>Ionic 2 uses Cordova and provides a UI framework that mimics native UI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Easy to use with Angular 2 because it is built on top of Angular 2 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Has a CLI that can bootstrap an Ionic Angular 2 project for you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Easy to configure what style of UI should be presented across iOS, Android, Windows Phone, and Web</a:t>
            </a:r>
          </a:p>
        </p:txBody>
      </p:sp>
      <p:pic>
        <p:nvPicPr>
          <p:cNvPr id="11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5200" y="4597400"/>
            <a:ext cx="5740400" cy="574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React Native</a:t>
            </a:r>
          </a:p>
        </p:txBody>
      </p:sp>
      <p:sp>
        <p:nvSpPr>
          <p:cNvPr id="1159" name="Shape 1159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1823700" cy="9207500"/>
          </a:xfrm>
          <a:prstGeom prst="rect">
            <a:avLst/>
          </a:prstGeom>
        </p:spPr>
        <p:txBody>
          <a:bodyPr/>
          <a:lstStyle/>
          <a:p>
            <a:pPr marL="484553" indent="-484553" defTabSz="511809">
              <a:spcBef>
                <a:spcPts val="3600"/>
              </a:spcBef>
              <a:defRPr sz="3968"/>
            </a:pPr>
            <a:r>
              <a:t>Developed by Facebook for React. Rendering adaptor has been created to use it with Angular 2</a:t>
            </a:r>
          </a:p>
          <a:p>
            <a:pPr marL="484553" indent="-484553" defTabSz="511809">
              <a:spcBef>
                <a:spcPts val="3600"/>
              </a:spcBef>
              <a:defRPr sz="3968"/>
            </a:pPr>
            <a:r>
              <a:t>Library of UI components that get compiled to native code (Swift, Java)</a:t>
            </a:r>
          </a:p>
          <a:p>
            <a:pPr marL="484553" indent="-484553" defTabSz="511809">
              <a:spcBef>
                <a:spcPts val="3600"/>
              </a:spcBef>
              <a:defRPr sz="3968"/>
            </a:pPr>
            <a:r>
              <a:t>Allows developers to use the same base JavaScript code on either iOS or Android </a:t>
            </a:r>
          </a:p>
          <a:p>
            <a:pPr marL="484553" indent="-484553" defTabSz="511809">
              <a:spcBef>
                <a:spcPts val="3600"/>
              </a:spcBef>
              <a:defRPr sz="3968"/>
            </a:pPr>
            <a:r>
              <a:t>Able to abstract away the use of a DOM as the primary rendering model </a:t>
            </a:r>
          </a:p>
          <a:p>
            <a:pPr marL="484553" indent="-484553" defTabSz="511809">
              <a:spcBef>
                <a:spcPts val="3600"/>
              </a:spcBef>
              <a:defRPr sz="3968"/>
            </a:pPr>
            <a:r>
              <a:t>Shown to be more performant than using a Web View because the device is running native code</a:t>
            </a:r>
          </a:p>
          <a:p>
            <a:pPr marL="484553" indent="-484553" defTabSz="511809">
              <a:spcBef>
                <a:spcPts val="3600"/>
              </a:spcBef>
              <a:defRPr sz="3968"/>
            </a:pPr>
            <a:r>
              <a:t>Supports iOS and Android</a:t>
            </a:r>
          </a:p>
        </p:txBody>
      </p:sp>
      <p:pic>
        <p:nvPicPr>
          <p:cNvPr id="11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51100" y="3683000"/>
            <a:ext cx="71501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NativeScript</a:t>
            </a:r>
          </a:p>
        </p:txBody>
      </p:sp>
      <p:sp>
        <p:nvSpPr>
          <p:cNvPr id="1163" name="Shape 116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02919" indent="-502919" defTabSz="742950">
              <a:spcBef>
                <a:spcPts val="4000"/>
              </a:spcBef>
              <a:defRPr sz="4050"/>
            </a:pPr>
            <a:r>
              <a:t>Library of UI components that get compiled to native code (Swift, Java)</a:t>
            </a:r>
          </a:p>
          <a:p>
            <a:pPr marL="502919" indent="-502919" defTabSz="742950">
              <a:spcBef>
                <a:spcPts val="4000"/>
              </a:spcBef>
              <a:defRPr sz="4050"/>
            </a:pPr>
            <a:r>
              <a:t>Specifically made with Angular 2 and TypeScript in mind</a:t>
            </a:r>
          </a:p>
          <a:p>
            <a:pPr marL="502919" indent="-502919" defTabSz="742950">
              <a:spcBef>
                <a:spcPts val="4000"/>
              </a:spcBef>
              <a:defRPr sz="4050"/>
            </a:pPr>
            <a:r>
              <a:t>Able to write styles with CSS</a:t>
            </a:r>
          </a:p>
          <a:p>
            <a:pPr marL="502919" indent="-502919" defTabSz="742950">
              <a:spcBef>
                <a:spcPts val="4000"/>
              </a:spcBef>
              <a:defRPr sz="4050"/>
            </a:pPr>
            <a:r>
              <a:t>Able to access native APIs using JavaScript</a:t>
            </a:r>
          </a:p>
          <a:p>
            <a:pPr marL="502919" indent="-502919" defTabSz="742950">
              <a:spcBef>
                <a:spcPts val="4000"/>
              </a:spcBef>
              <a:defRPr sz="4050"/>
            </a:pPr>
            <a:r>
              <a:t>Can load plugins from npm, CocoaPods, and Gradle</a:t>
            </a:r>
          </a:p>
          <a:p>
            <a:pPr marL="502919" indent="-502919" defTabSz="742950">
              <a:spcBef>
                <a:spcPts val="4000"/>
              </a:spcBef>
              <a:defRPr sz="4050"/>
            </a:pPr>
            <a:r>
              <a:t>Supports iOS, Android, and Windows (work in progress)</a:t>
            </a:r>
          </a:p>
        </p:txBody>
      </p:sp>
      <p:pic>
        <p:nvPicPr>
          <p:cNvPr id="116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71600" y="4241800"/>
            <a:ext cx="6896100" cy="689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Progressive Web Apps</a:t>
            </a:r>
          </a:p>
        </p:txBody>
      </p:sp>
      <p:sp>
        <p:nvSpPr>
          <p:cNvPr id="1167" name="Shape 1167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533400" indent="-533400" defTabSz="693419">
              <a:spcBef>
                <a:spcPts val="4900"/>
              </a:spcBef>
              <a:defRPr sz="4368"/>
            </a:pPr>
            <a:r>
              <a:t>A progressive web application is built with mobile flexibility in mind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Your application should gain more features when the device allows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Built entirely on the latest web standards</a:t>
            </a:r>
          </a:p>
          <a:p>
            <a:pPr marL="533400" indent="-533400" defTabSz="693419">
              <a:spcBef>
                <a:spcPts val="4900"/>
              </a:spcBef>
              <a:defRPr sz="4368" u="sng"/>
            </a:pPr>
            <a:r>
              <a:t>Web App Manifest</a:t>
            </a:r>
          </a:p>
          <a:p>
            <a:pPr marL="1066800" lvl="1" indent="-533400" defTabSz="693419">
              <a:spcBef>
                <a:spcPts val="4900"/>
              </a:spcBef>
              <a:defRPr sz="4368"/>
            </a:pPr>
            <a:r>
              <a:t>Gives devices information on how to install your web application to the home screen</a:t>
            </a:r>
          </a:p>
          <a:p>
            <a:pPr marL="533400" indent="-533400" defTabSz="693419">
              <a:spcBef>
                <a:spcPts val="4900"/>
              </a:spcBef>
              <a:defRPr sz="4368" u="sng"/>
            </a:pPr>
            <a:r>
              <a:t>App Shell</a:t>
            </a:r>
          </a:p>
          <a:p>
            <a:pPr marL="1066800" lvl="1" indent="-533400" defTabSz="693419">
              <a:spcBef>
                <a:spcPts val="4900"/>
              </a:spcBef>
              <a:defRPr sz="4368"/>
            </a:pPr>
            <a:r>
              <a:t>Architecture idea that a portion of your application should load instantly to give your users feedback while the remainder loads</a:t>
            </a:r>
          </a:p>
        </p:txBody>
      </p:sp>
    </p:spTree>
  </p:cSld>
  <p:clrMapOvr>
    <a:masterClrMapping/>
  </p:clrMapOvr>
  <p:transition spd="slow"/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8365" indent="-598365">
              <a:defRPr sz="4900"/>
            </a:pPr>
            <a:r>
              <a:rPr u="sng"/>
              <a:t>Service Workers</a:t>
            </a:r>
          </a:p>
          <a:p>
            <a:pPr marL="1233365" lvl="1" indent="-598365">
              <a:defRPr sz="4900"/>
            </a:pPr>
            <a:r>
              <a:t>Incredibly powerful execution context that can allow offline loading, push notifications, and more</a:t>
            </a:r>
          </a:p>
          <a:p>
            <a:pPr marL="598365" indent="-598365">
              <a:defRPr sz="4900"/>
            </a:pPr>
            <a:r>
              <a:rPr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rPr>
              <a:t>mobile.angular.io</a:t>
            </a:r>
            <a:r>
              <a:t> is the Angular Mobile Toolkit which provides guides to using these technologies</a:t>
            </a:r>
          </a:p>
        </p:txBody>
      </p:sp>
    </p:spTree>
  </p:cSld>
  <p:clrMapOvr>
    <a:masterClrMapping/>
  </p:clrMapOvr>
  <p:transition spd="slow"/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Electron</a:t>
            </a:r>
          </a:p>
        </p:txBody>
      </p:sp>
      <p:sp>
        <p:nvSpPr>
          <p:cNvPr id="1172" name="Shape 1172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782300" cy="9207500"/>
          </a:xfrm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4700"/>
              </a:spcBef>
              <a:defRPr sz="4212"/>
            </a:pPr>
            <a:r>
              <a:t>Electron is a framework for creating native applications with JavaScript, HTML, and CSS </a:t>
            </a:r>
          </a:p>
          <a:p>
            <a:pPr marL="514350" indent="-514350" defTabSz="668655">
              <a:spcBef>
                <a:spcPts val="4700"/>
              </a:spcBef>
              <a:defRPr sz="4212"/>
            </a:pPr>
            <a:r>
              <a:t>Electron Application Runners enable you to create desktop Applications with pure JavaScript and native APIs</a:t>
            </a:r>
          </a:p>
          <a:p>
            <a:pPr marL="514350" indent="-514350" defTabSz="668655">
              <a:spcBef>
                <a:spcPts val="4700"/>
              </a:spcBef>
              <a:defRPr sz="4212"/>
            </a:pPr>
            <a:r>
              <a:t>Built on top of an embedded Chromium web browser and Node server</a:t>
            </a:r>
          </a:p>
          <a:p>
            <a:pPr marL="514350" indent="-514350" defTabSz="668655">
              <a:spcBef>
                <a:spcPts val="4700"/>
              </a:spcBef>
              <a:defRPr sz="4212"/>
            </a:pPr>
            <a:r>
              <a:t>Can take advantage of modules for web, Node, and Electron specifically</a:t>
            </a:r>
          </a:p>
          <a:p>
            <a:pPr marL="514350" indent="-514350" defTabSz="668655">
              <a:spcBef>
                <a:spcPts val="4700"/>
              </a:spcBef>
              <a:defRPr sz="4212"/>
            </a:pPr>
            <a:r>
              <a:t>Supports Windows, OS X, and Linux</a:t>
            </a:r>
          </a:p>
        </p:txBody>
      </p:sp>
      <p:pic>
        <p:nvPicPr>
          <p:cNvPr id="1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06400" y="6464300"/>
            <a:ext cx="10388600" cy="1590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Performance</a:t>
            </a:r>
          </a:p>
        </p:txBody>
      </p:sp>
      <p:pic>
        <p:nvPicPr>
          <p:cNvPr id="1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7" name="performan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900" y="6858000"/>
            <a:ext cx="4724400" cy="283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Universal </a:t>
            </a:r>
          </a:p>
        </p:txBody>
      </p:sp>
      <p:sp>
        <p:nvSpPr>
          <p:cNvPr id="1180" name="Shape 1180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19684" indent="-519684" defTabSz="767715">
              <a:spcBef>
                <a:spcPts val="4100"/>
              </a:spcBef>
              <a:defRPr sz="4185"/>
            </a:pPr>
            <a:r>
              <a:t>Allows you to pre-render your initial view on the server</a:t>
            </a:r>
          </a:p>
          <a:p>
            <a:pPr marL="519684" indent="-519684" defTabSz="767715">
              <a:spcBef>
                <a:spcPts val="4100"/>
              </a:spcBef>
              <a:defRPr sz="4185"/>
            </a:pPr>
            <a:r>
              <a:t>Once the initial view is loaded on the client, the full application is loaded in the background</a:t>
            </a:r>
          </a:p>
          <a:p>
            <a:pPr marL="519684" indent="-519684" defTabSz="767715">
              <a:spcBef>
                <a:spcPts val="4100"/>
              </a:spcBef>
              <a:defRPr sz="4185"/>
            </a:pPr>
            <a:r>
              <a:t>User interactions are captured during the load process and are replayed once the app is fully initialized</a:t>
            </a:r>
          </a:p>
          <a:p>
            <a:pPr marL="519684" indent="-519684" defTabSz="767715">
              <a:spcBef>
                <a:spcPts val="4100"/>
              </a:spcBef>
              <a:defRPr sz="4185"/>
            </a:pPr>
            <a:r>
              <a:t>Greatly decreases the time to first view</a:t>
            </a:r>
          </a:p>
          <a:p>
            <a:pPr marL="519684" indent="-519684" defTabSz="767715">
              <a:spcBef>
                <a:spcPts val="4100"/>
              </a:spcBef>
              <a:defRPr sz="4185"/>
            </a:pPr>
            <a:r>
              <a:t>Can provide a version of your application that is readable by web crawlers</a:t>
            </a:r>
          </a:p>
        </p:txBody>
      </p:sp>
      <p:pic>
        <p:nvPicPr>
          <p:cNvPr id="1181" name="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28800" y="4318000"/>
            <a:ext cx="6604000" cy="706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Workers</a:t>
            </a:r>
          </a:p>
        </p:txBody>
      </p:sp>
      <p:sp>
        <p:nvSpPr>
          <p:cNvPr id="1184" name="Shape 1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Multi-threading for web applications</a:t>
            </a:r>
          </a:p>
          <a:p>
            <a:r>
              <a:t>Standard has been around, but rarely used, since IE10</a:t>
            </a:r>
          </a:p>
          <a:p>
            <a:r>
              <a:t>Run your JavaScript code in another browser thread</a:t>
            </a:r>
          </a:p>
          <a:p>
            <a:r>
              <a:t>Do not have access to the DOM or rendering in the worker</a:t>
            </a:r>
          </a:p>
          <a:p>
            <a:r>
              <a:t>Angular 2 has been created with simple Web Worker support in mind </a:t>
            </a:r>
          </a:p>
        </p:txBody>
      </p:sp>
    </p:spTree>
  </p:cSld>
  <p:clrMapOvr>
    <a:masterClrMapping/>
  </p:clrMapOvr>
  <p:transition spd="slow"/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 Code Outside the Angular Zone</a:t>
            </a:r>
          </a:p>
        </p:txBody>
      </p:sp>
      <p:sp>
        <p:nvSpPr>
          <p:cNvPr id="1187" name="Shape 1187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801100"/>
          </a:xfrm>
          <a:prstGeom prst="rect">
            <a:avLst/>
          </a:prstGeom>
        </p:spPr>
        <p:txBody>
          <a:bodyPr/>
          <a:lstStyle/>
          <a:p>
            <a:r>
              <a:t>Change detection gets triggered for everything that gets done 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ngZone</a:t>
            </a:r>
          </a:p>
          <a:p>
            <a:r>
              <a:t>If you are running a heavy process that is impacting rendering performance, you could run it in its own zone</a:t>
            </a:r>
          </a:p>
          <a:p>
            <a:r>
              <a:t>Inject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ngZone</a:t>
            </a:r>
            <a:r>
              <a:t> into your component</a:t>
            </a:r>
          </a:p>
          <a:p>
            <a:r>
              <a:rPr>
                <a:latin typeface="Courier"/>
                <a:ea typeface="Courier"/>
                <a:cs typeface="Courier"/>
                <a:sym typeface="Courier"/>
              </a:rPr>
              <a:t>ngZone.runOutsideAngular()</a:t>
            </a:r>
            <a:r>
              <a:t> takes a function to run outside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ngZone</a:t>
            </a:r>
          </a:p>
          <a:p>
            <a:r>
              <a:rPr>
                <a:latin typeface="Courier"/>
                <a:ea typeface="Courier"/>
                <a:cs typeface="Courier"/>
                <a:sym typeface="Courier"/>
              </a:rPr>
              <a:t>ngZone.run()</a:t>
            </a:r>
            <a:r>
              <a:t> takes a function that gets run inside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ngZone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0870">
              <a:defRPr sz="8288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1pPr>
          </a:lstStyle>
          <a:p>
            <a:r>
              <a:t>New App Structure vs. Angular 1.x App Structure</a:t>
            </a:r>
          </a:p>
        </p:txBody>
      </p:sp>
      <p:sp>
        <p:nvSpPr>
          <p:cNvPr id="368" name="Shape 36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modular design of our code also expresses itself in our file structure</a:t>
            </a:r>
          </a:p>
          <a:p>
            <a:r>
              <a:t>Files are no longer organized by object type (Components, Services, etc.) </a:t>
            </a:r>
          </a:p>
          <a:p>
            <a:r>
              <a:t>All files that relate to an entity are located next to each other (no more separate tests folder)  </a:t>
            </a:r>
          </a:p>
          <a:p>
            <a:r>
              <a:rPr>
                <a:latin typeface="Courier"/>
                <a:ea typeface="Courier"/>
                <a:cs typeface="Courier"/>
                <a:sym typeface="Courier"/>
              </a:rPr>
              <a:t>app.js</a:t>
            </a:r>
            <a:r>
              <a:t> has been replaced by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main.ts</a:t>
            </a:r>
            <a:r>
              <a:t> as your app bootstrap location </a:t>
            </a:r>
          </a:p>
        </p:txBody>
      </p:sp>
      <p:pic>
        <p:nvPicPr>
          <p:cNvPr id="369" name="angular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18500" y="711200"/>
            <a:ext cx="2908300" cy="27742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/>
          <p:nvPr/>
        </p:nvSpPr>
        <p:spPr>
          <a:xfrm>
            <a:off x="12617450" y="3238500"/>
            <a:ext cx="106299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marL="459153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app</a:t>
            </a:r>
          </a:p>
          <a:p>
            <a:pPr marL="1056053" lvl="1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index.html</a:t>
            </a:r>
          </a:p>
          <a:p>
            <a:pPr marL="1056053" lvl="1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scripts/</a:t>
            </a:r>
          </a:p>
          <a:p>
            <a:pPr marL="1652953" lvl="2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app.js</a:t>
            </a:r>
          </a:p>
          <a:p>
            <a:pPr marL="1652953" lvl="2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controllers/</a:t>
            </a:r>
          </a:p>
          <a:p>
            <a:pPr marL="2249853" lvl="3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mainController.js</a:t>
            </a:r>
          </a:p>
          <a:p>
            <a:pPr marL="2249853" lvl="3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otherController.js</a:t>
            </a:r>
          </a:p>
          <a:p>
            <a:pPr marL="1652953" lvl="2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directives/</a:t>
            </a:r>
          </a:p>
          <a:p>
            <a:pPr marL="2249853" lvl="3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mainDirective.js</a:t>
            </a:r>
          </a:p>
          <a:p>
            <a:pPr marL="2249853" lvl="3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otherDirective.js</a:t>
            </a:r>
          </a:p>
          <a:p>
            <a:pPr marL="1652953" lvl="2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services/</a:t>
            </a:r>
          </a:p>
          <a:p>
            <a:pPr marL="2249853" lvl="3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userService.js</a:t>
            </a:r>
          </a:p>
          <a:p>
            <a:pPr marL="2249853" lvl="3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itemService.js</a:t>
            </a:r>
          </a:p>
          <a:p>
            <a:pPr marL="1056053" lvl="1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views/</a:t>
            </a:r>
          </a:p>
          <a:p>
            <a:pPr marL="1652953" lvl="2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mainView.html</a:t>
            </a:r>
          </a:p>
          <a:p>
            <a:pPr marL="1652953" lvl="2" indent="-459153" algn="l" defTabSz="775969">
              <a:buSzPct val="75000"/>
              <a:buChar char="•"/>
              <a:defRPr sz="3759">
                <a:latin typeface="Courier"/>
                <a:ea typeface="Courier"/>
                <a:cs typeface="Courier"/>
                <a:sym typeface="Courier"/>
              </a:defRPr>
            </a:pPr>
            <a:r>
              <a:t>otherView.html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Precompiling</a:t>
            </a:r>
          </a:p>
        </p:txBody>
      </p:sp>
      <p:sp>
        <p:nvSpPr>
          <p:cNvPr id="1190" name="Shape 1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Precompiling your templates at build time significantly reduces your app size</a:t>
            </a:r>
          </a:p>
          <a:p>
            <a:r>
              <a:t>3x faster bootstrap times and 8x faster compilation times </a:t>
            </a:r>
          </a:p>
          <a:p>
            <a:r>
              <a:t>Angular usually does this dynamically at runtime</a:t>
            </a:r>
          </a:p>
          <a:p>
            <a:r>
              <a:t>Can remove the dynamic compiler from your vendor code and just ship the compiled (JavaScript) templates</a:t>
            </a:r>
          </a:p>
        </p:txBody>
      </p:sp>
    </p:spTree>
  </p:cSld>
  <p:clrMapOvr>
    <a:masterClrMapping/>
  </p:clrMapOvr>
  <p:transition spd="slow"/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Shape 1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1193" name="Shape 1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Running code outside Zones</a:t>
            </a:r>
          </a:p>
        </p:txBody>
      </p:sp>
      <p:pic>
        <p:nvPicPr>
          <p:cNvPr id="119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Conclusion &amp; Resources</a:t>
            </a:r>
          </a:p>
        </p:txBody>
      </p:sp>
      <p:pic>
        <p:nvPicPr>
          <p:cNvPr id="119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0" name="Oval 93 + Bitma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1900" y="6858000"/>
            <a:ext cx="3441700" cy="344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We've Covered </a:t>
            </a:r>
          </a:p>
        </p:txBody>
      </p:sp>
      <p:sp>
        <p:nvSpPr>
          <p:cNvPr id="1203" name="Shape 1203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502900" cy="9207500"/>
          </a:xfrm>
          <a:prstGeom prst="rect">
            <a:avLst/>
          </a:prstGeom>
        </p:spPr>
        <p:txBody>
          <a:bodyPr/>
          <a:lstStyle/>
          <a:p>
            <a:pPr marL="488950" indent="-488950" defTabSz="635634">
              <a:spcBef>
                <a:spcPts val="4500"/>
              </a:spcBef>
              <a:defRPr sz="4004"/>
            </a:pPr>
            <a:r>
              <a:rPr dirty="0" smtClean="0"/>
              <a:t>Understood </a:t>
            </a:r>
            <a:r>
              <a:rPr dirty="0"/>
              <a:t>the Environment Setup of Angular 2 Applications 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rPr dirty="0"/>
              <a:t>Basics of Components, Templates, </a:t>
            </a:r>
            <a:r>
              <a:rPr lang="en-US" dirty="0" smtClean="0"/>
              <a:t>Directives </a:t>
            </a:r>
            <a:r>
              <a:rPr dirty="0" smtClean="0"/>
              <a:t>and </a:t>
            </a:r>
            <a:r>
              <a:rPr dirty="0"/>
              <a:t>Services 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rPr dirty="0"/>
              <a:t>Understood the role of Pipes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rPr dirty="0"/>
              <a:t>Gained knowledge about Dependency Injection, Component Lifecycle Hooks, and Change Detection 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rPr dirty="0"/>
              <a:t>Covered Promises, Observables, and HTTP </a:t>
            </a:r>
          </a:p>
        </p:txBody>
      </p:sp>
      <p:sp>
        <p:nvSpPr>
          <p:cNvPr id="1204" name="Shape 1204"/>
          <p:cNvSpPr/>
          <p:nvPr/>
        </p:nvSpPr>
        <p:spPr>
          <a:xfrm>
            <a:off x="12471400" y="3200400"/>
            <a:ext cx="10502900" cy="689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95300" indent="-495300" algn="l" defTabSz="643889">
              <a:spcBef>
                <a:spcPts val="4600"/>
              </a:spcBef>
              <a:buSzPct val="75000"/>
              <a:buChar char="•"/>
              <a:defRPr sz="4055"/>
            </a:pPr>
            <a:r>
              <a:rPr lang="en-US" dirty="0" smtClean="0"/>
              <a:t>Covered Template Based</a:t>
            </a:r>
            <a:r>
              <a:rPr dirty="0" smtClean="0"/>
              <a:t> </a:t>
            </a:r>
            <a:r>
              <a:rPr dirty="0"/>
              <a:t>Forms &amp; Validation </a:t>
            </a:r>
          </a:p>
          <a:p>
            <a:pPr marL="495300" indent="-495300" algn="l" defTabSz="643889">
              <a:spcBef>
                <a:spcPts val="4600"/>
              </a:spcBef>
              <a:buSzPct val="75000"/>
              <a:buChar char="•"/>
              <a:defRPr sz="4055"/>
            </a:pPr>
            <a:r>
              <a:rPr dirty="0" smtClean="0"/>
              <a:t>Covered </a:t>
            </a:r>
            <a:r>
              <a:rPr dirty="0"/>
              <a:t>Component Styling and Animation </a:t>
            </a:r>
          </a:p>
          <a:p>
            <a:pPr marL="495300" indent="-495300" algn="l" defTabSz="643889">
              <a:spcBef>
                <a:spcPts val="4600"/>
              </a:spcBef>
              <a:buSzPct val="75000"/>
              <a:buChar char="•"/>
              <a:defRPr sz="4055"/>
            </a:pPr>
            <a:r>
              <a:rPr dirty="0"/>
              <a:t>Understood Testing</a:t>
            </a:r>
          </a:p>
          <a:p>
            <a:pPr marL="495300" indent="-495300" algn="l" defTabSz="643889">
              <a:spcBef>
                <a:spcPts val="4600"/>
              </a:spcBef>
              <a:buSzPct val="75000"/>
              <a:buChar char="•"/>
              <a:defRPr sz="4055"/>
            </a:pPr>
            <a:r>
              <a:rPr dirty="0"/>
              <a:t>Began an exploration of Upgrading, Deployment, Native Applications, and Performance Optimizations </a:t>
            </a:r>
          </a:p>
        </p:txBody>
      </p:sp>
    </p:spTree>
  </p:cSld>
  <p:clrMapOvr>
    <a:masterClrMapping/>
  </p:clrMapOvr>
  <p:transition spd="slow"/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1207" name="Shape 120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594360">
              <a:spcBef>
                <a:spcPts val="4200"/>
              </a:spcBef>
              <a:defRPr sz="3744"/>
            </a:pPr>
            <a:r>
              <a:t>Angular Docs </a:t>
            </a:r>
            <a:r>
              <a:rPr u="sng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hlinkClick r:id="rId2"/>
              </a:rPr>
              <a:t>https://angular.io/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Angular Style Guide </a:t>
            </a:r>
            <a:r>
              <a:rPr u="sng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hlinkClick r:id="rId3"/>
              </a:rPr>
              <a:t>https://angular.io/styleguide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Ng-Conf Talks </a:t>
            </a:r>
            <a:r>
              <a:rPr u="sng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hlinkClick r:id="rId4"/>
              </a:rPr>
              <a:t>https://www.youtube.com/watch?v=J5Bvy4KhIs0&amp;list=PLOETEcp3DkCq788xapkP_OU-78jhTf68j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John Papa articles/blogs </a:t>
            </a:r>
            <a:r>
              <a:rPr u="sng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hlinkClick r:id="rId5"/>
              </a:rPr>
              <a:t>https://johnpapa.net/angular-2-first-look/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Angular 2 Cheat Sheet </a:t>
            </a:r>
            <a:r>
              <a:rPr u="sng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hlinkClick r:id="rId6"/>
              </a:rPr>
              <a:t>https://angular.io/docs/ts/latest/guide/cheatsheet.html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Pluralsight has two Angular 2 courses 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John Papa: </a:t>
            </a:r>
            <a:r>
              <a:rPr u="sng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hlinkClick r:id="rId7"/>
              </a:rPr>
              <a:t>https://app.pluralsight.com/library/courses/angular-2-first-look/table-of-contents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Deborah Kurata: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 </a:t>
            </a:r>
            <a:r>
              <a:rPr u="sng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hlinkClick r:id="rId8"/>
              </a:rPr>
              <a:t>https://app.pluralsight.com/library/courses/angular-2-getting-started/table-of-contents</a:t>
            </a:r>
          </a:p>
        </p:txBody>
      </p:sp>
    </p:spTree>
  </p:cSld>
  <p:clrMapOvr>
    <a:masterClrMapping/>
  </p:clrMapOvr>
  <p:transition spd="slow"/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4694">
              <a:defRPr sz="9968"/>
            </a:lvl1pPr>
          </a:lstStyle>
          <a:p>
            <a:r>
              <a:t>Further Learning with Courses from DEV6 </a:t>
            </a:r>
          </a:p>
        </p:txBody>
      </p:sp>
      <p:sp>
        <p:nvSpPr>
          <p:cNvPr id="1210" name="Shape 1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TypeScript </a:t>
            </a:r>
          </a:p>
          <a:p>
            <a:r>
              <a:t>Meteor </a:t>
            </a:r>
          </a:p>
          <a:p>
            <a:r>
              <a:t>Node</a:t>
            </a:r>
          </a:p>
          <a:p>
            <a:r>
              <a:t>MongoDB</a:t>
            </a:r>
          </a:p>
        </p:txBody>
      </p:sp>
    </p:spTree>
  </p:cSld>
  <p:clrMapOvr>
    <a:masterClrMapping/>
  </p:clrMapOvr>
  <p:transition spd="slow"/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Feedback</a:t>
            </a:r>
          </a:p>
        </p:txBody>
      </p:sp>
      <p:sp>
        <p:nvSpPr>
          <p:cNvPr id="1213" name="Shape 121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77343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Please fill out the student survey located at the following link</a:t>
            </a:r>
          </a:p>
          <a:p>
            <a:pPr marL="0" indent="0" algn="ctr">
              <a:buSzTx/>
              <a:buNone/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</a:t>
            </a:r>
            <a:r>
              <a:rPr u="sng">
                <a:hlinkClick r:id="rId2"/>
              </a:rPr>
              <a:t>www.metricsthatmatter.com/toronto01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Angular CLI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xfrm>
            <a:off x="1689100" y="29464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488950" indent="-488950" defTabSz="635634">
              <a:spcBef>
                <a:spcPts val="4500"/>
              </a:spcBef>
              <a:defRPr sz="4004"/>
            </a:pPr>
            <a:r>
              <a:rPr dirty="0"/>
              <a:t>Angular CLI is a Scaffolding tool (based on the ember-cli project) with the goal of getting you set up quickly 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rPr dirty="0"/>
              <a:t>Sets up your entire project environment for you with TypeScript, a module loader </a:t>
            </a:r>
            <a:r>
              <a:rPr dirty="0" smtClean="0"/>
              <a:t>(</a:t>
            </a:r>
            <a:r>
              <a:rPr lang="en-US" dirty="0" smtClean="0"/>
              <a:t>Webpack</a:t>
            </a:r>
            <a:r>
              <a:rPr dirty="0" smtClean="0"/>
              <a:t>), </a:t>
            </a:r>
            <a:r>
              <a:rPr dirty="0"/>
              <a:t>dev environment, unit (Karma) and end-to-end (Protractor) tests, and production build scripts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rPr dirty="0"/>
              <a:t>Can generate stub files for angular elements, including unit tests, based on the Angular Style Guide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rPr dirty="0"/>
              <a:t>Has artifacts for offline app support and progressive web apps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rPr dirty="0" smtClean="0"/>
              <a:t>Still </a:t>
            </a:r>
            <a:r>
              <a:rPr dirty="0"/>
              <a:t>in Beta and doesn’t have a lot of the flexibility that enterprise clients require. For that reason, we don’t recommend using it for production yet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</a:t>
            </a: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Console errors are much clearer in Angular 2 then they were in Angular 1</a:t>
            </a:r>
          </a:p>
          <a:p>
            <a:r>
              <a:t>Angular Augury is an open sourced Google Chrome Dev Tool extension for debugging Angular 2 applications </a:t>
            </a:r>
          </a:p>
          <a:p>
            <a:r>
              <a:t>It visualizes the application through component trees and visual debugging tools, making it easy to understand your errors </a:t>
            </a:r>
          </a:p>
          <a:p>
            <a:pPr lvl="1"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u="sng">
                <a:hlinkClick r:id="rId3"/>
              </a:rPr>
              <a:t>https://augury.angular.io/</a:t>
            </a:r>
            <a: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Editors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782300" cy="9207500"/>
          </a:xfrm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5700"/>
              </a:spcBef>
              <a:defRPr sz="5044"/>
            </a:pPr>
            <a:r>
              <a:t>Can use any code editor you like, however one with TypeScript support built in is recommended  </a:t>
            </a:r>
          </a:p>
          <a:p>
            <a:pPr marL="1847850" lvl="2" indent="-615950" defTabSz="800735">
              <a:spcBef>
                <a:spcPts val="5700"/>
              </a:spcBef>
              <a:defRPr sz="5044"/>
            </a:pPr>
            <a:r>
              <a:t>Visual Studio / Visual Studio Code </a:t>
            </a:r>
          </a:p>
          <a:p>
            <a:pPr marL="1847850" lvl="2" indent="-615950" defTabSz="800735">
              <a:spcBef>
                <a:spcPts val="5700"/>
              </a:spcBef>
              <a:defRPr sz="5044"/>
            </a:pPr>
            <a:r>
              <a:t>Atom </a:t>
            </a:r>
          </a:p>
          <a:p>
            <a:pPr marL="1847850" lvl="2" indent="-615950" defTabSz="800735">
              <a:spcBef>
                <a:spcPts val="5700"/>
              </a:spcBef>
              <a:defRPr sz="5044"/>
            </a:pPr>
            <a:r>
              <a:t>WebStorm </a:t>
            </a:r>
          </a:p>
          <a:p>
            <a:pPr marL="1847850" lvl="2" indent="-615950" defTabSz="800735">
              <a:spcBef>
                <a:spcPts val="5700"/>
              </a:spcBef>
              <a:defRPr sz="5044"/>
            </a:pPr>
            <a:r>
              <a:t>Sublime Text</a:t>
            </a:r>
          </a:p>
        </p:txBody>
      </p:sp>
      <p:pic>
        <p:nvPicPr>
          <p:cNvPr id="3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16200" y="3556000"/>
            <a:ext cx="2895600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48200" y="3683000"/>
            <a:ext cx="2883844" cy="264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62200" y="7048500"/>
            <a:ext cx="3149600" cy="314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50000" y="6946900"/>
            <a:ext cx="3403600" cy="340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 </a:t>
            </a:r>
          </a:p>
        </p:txBody>
      </p:sp>
      <p:pic>
        <p:nvPicPr>
          <p:cNvPr id="3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a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2100" y="7010400"/>
            <a:ext cx="2794000" cy="2660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First Component</a:t>
            </a:r>
          </a:p>
        </p:txBody>
      </p:sp>
      <p:sp>
        <p:nvSpPr>
          <p:cNvPr id="399" name="Shape 399"/>
          <p:cNvSpPr>
            <a:spLocks noGrp="1"/>
          </p:cNvSpPr>
          <p:nvPr>
            <p:ph type="body" sz="half" idx="1"/>
          </p:nvPr>
        </p:nvSpPr>
        <p:spPr>
          <a:xfrm>
            <a:off x="1689100" y="3390900"/>
            <a:ext cx="10502900" cy="8915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84200" indent="-584200" defTabSz="759459">
              <a:spcBef>
                <a:spcPts val="5400"/>
              </a:spcBef>
              <a:defRPr sz="4784"/>
            </a:pPr>
            <a:r>
              <a:t>The root component for our application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Contained in a TypeScript file with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.ts</a:t>
            </a:r>
            <a:r>
              <a:t> extension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Import the @Component decorator from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@angular/core 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@Component a decorator function supplies Angular with all of the information it needs to create the component </a:t>
            </a:r>
          </a:p>
        </p:txBody>
      </p:sp>
      <p:sp>
        <p:nvSpPr>
          <p:cNvPr id="400" name="Shape 400"/>
          <p:cNvSpPr/>
          <p:nvPr/>
        </p:nvSpPr>
        <p:spPr>
          <a:xfrm>
            <a:off x="12725400" y="3238500"/>
            <a:ext cx="106299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751205">
              <a:spcBef>
                <a:spcPts val="5300"/>
              </a:spcBef>
              <a:defRPr sz="3640">
                <a:solidFill>
                  <a:srgbClr val="A6AA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app.component.ts</a:t>
            </a:r>
          </a:p>
          <a:p>
            <a:pPr algn="l" defTabSz="751205">
              <a:spcBef>
                <a:spcPts val="5300"/>
              </a:spcBef>
              <a:defRPr sz="364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import</a:t>
            </a:r>
            <a:r>
              <a:rPr dirty="0"/>
              <a:t> { Component } from </a:t>
            </a:r>
            <a:r>
              <a:rPr dirty="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rPr>
              <a:t>'@angular/core'</a:t>
            </a:r>
            <a:r>
              <a:rPr dirty="0"/>
              <a:t>;</a:t>
            </a:r>
          </a:p>
          <a:p>
            <a:pPr algn="l" defTabSz="751205">
              <a:spcBef>
                <a:spcPts val="5300"/>
              </a:spcBef>
              <a:defRPr sz="364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@Component</a:t>
            </a:r>
            <a:r>
              <a:rPr dirty="0"/>
              <a:t>({</a:t>
            </a:r>
          </a:p>
          <a:p>
            <a:pPr algn="l" defTabSz="751205">
              <a:spcBef>
                <a:spcPts val="5300"/>
              </a:spcBef>
              <a:defRPr sz="364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selector: </a:t>
            </a:r>
            <a:r>
              <a:rPr dirty="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rPr>
              <a:t>"my-app"</a:t>
            </a:r>
            <a:r>
              <a:rPr dirty="0"/>
              <a:t>, </a:t>
            </a:r>
          </a:p>
          <a:p>
            <a:pPr algn="l" defTabSz="751205">
              <a:spcBef>
                <a:spcPts val="5300"/>
              </a:spcBef>
              <a:defRPr sz="364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template: </a:t>
            </a:r>
            <a:r>
              <a:rPr dirty="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rPr>
              <a:t>"&lt;h1&gt; Hello, World! &lt;/h1&gt;" </a:t>
            </a:r>
          </a:p>
          <a:p>
            <a:pPr algn="l" defTabSz="751205">
              <a:spcBef>
                <a:spcPts val="5300"/>
              </a:spcBef>
              <a:defRPr sz="364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})</a:t>
            </a:r>
          </a:p>
          <a:p>
            <a:pPr algn="l" defTabSz="751205">
              <a:spcBef>
                <a:spcPts val="5300"/>
              </a:spcBef>
              <a:defRPr sz="364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export class AppComponent {}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Objectives 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r>
              <a:t>DEV6’s Angular 2 Essentials Course teaches developers how to use Angular 2 to create modern web applications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@Component decorator function takes an object literal that provides metadata to Angular that tells it how to create and use the component </a:t>
            </a:r>
          </a:p>
          <a:p>
            <a:pPr lvl="1"/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selector</a:t>
            </a:r>
            <a:r>
              <a:rPr dirty="0"/>
              <a:t>: A simple CSS selector string for an HTML element </a:t>
            </a:r>
          </a:p>
          <a:p>
            <a:pPr lvl="1"/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template</a:t>
            </a:r>
            <a:r>
              <a:rPr dirty="0"/>
              <a:t>: An HTML template string</a:t>
            </a:r>
          </a:p>
          <a:p>
            <a:r>
              <a:rPr dirty="0"/>
              <a:t>A Component class provides data and actions for the view template</a:t>
            </a:r>
          </a:p>
          <a:p>
            <a:r>
              <a:rPr dirty="0"/>
              <a:t>Exported from the module to be used elsewhere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1689100" y="10287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Bootstrapping</a:t>
            </a:r>
          </a:p>
        </p:txBody>
      </p:sp>
      <p:sp>
        <p:nvSpPr>
          <p:cNvPr id="405" name="Shape 405"/>
          <p:cNvSpPr>
            <a:spLocks noGrp="1"/>
          </p:cNvSpPr>
          <p:nvPr>
            <p:ph type="body" sz="half" idx="1"/>
          </p:nvPr>
        </p:nvSpPr>
        <p:spPr>
          <a:xfrm>
            <a:off x="792629" y="3390900"/>
            <a:ext cx="12026900" cy="8915400"/>
          </a:xfrm>
          <a:prstGeom prst="rect">
            <a:avLst/>
          </a:prstGeom>
        </p:spPr>
        <p:txBody>
          <a:bodyPr/>
          <a:lstStyle/>
          <a:p>
            <a:pPr marL="590550" indent="-590550" defTabSz="767715">
              <a:spcBef>
                <a:spcPts val="5400"/>
              </a:spcBef>
              <a:defRPr sz="4836"/>
            </a:pPr>
            <a:r>
              <a:rPr dirty="0"/>
              <a:t>Used to instantiate an Angular application in a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main.ts </a:t>
            </a:r>
            <a:r>
              <a:rPr dirty="0"/>
              <a:t>file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rPr dirty="0"/>
              <a:t>Import the </a:t>
            </a:r>
            <a:r>
              <a:rPr lang="en-US" dirty="0" smtClean="0"/>
              <a:t>platform constructor</a:t>
            </a:r>
            <a:r>
              <a:rPr dirty="0" smtClean="0"/>
              <a:t> </a:t>
            </a:r>
            <a:r>
              <a:rPr dirty="0"/>
              <a:t>function from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@angular/platform-browser-dynamic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rPr dirty="0"/>
              <a:t>Import our root app </a:t>
            </a:r>
            <a:r>
              <a:rPr lang="en-US" dirty="0" smtClean="0"/>
              <a:t>module </a:t>
            </a:r>
            <a:r>
              <a:rPr dirty="0" smtClean="0"/>
              <a:t>class </a:t>
            </a:r>
            <a:r>
              <a:rPr dirty="0"/>
              <a:t>from </a:t>
            </a:r>
            <a:r>
              <a:rPr dirty="0" smtClean="0">
                <a:latin typeface="Courier"/>
                <a:ea typeface="Courier"/>
                <a:cs typeface="Courier"/>
                <a:sym typeface="Courier"/>
              </a:rPr>
              <a:t>app.</a:t>
            </a:r>
            <a:r>
              <a:rPr lang="en-US" dirty="0" smtClean="0"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dirty="0" smtClean="0">
                <a:latin typeface="Courier"/>
                <a:ea typeface="Courier"/>
                <a:cs typeface="Courier"/>
                <a:sym typeface="Courier"/>
              </a:rPr>
              <a:t>.ts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rPr dirty="0"/>
              <a:t>Call </a:t>
            </a:r>
            <a:r>
              <a:rPr dirty="0" smtClean="0">
                <a:latin typeface="Courier"/>
                <a:ea typeface="Courier"/>
                <a:cs typeface="Courier"/>
                <a:sym typeface="Courier"/>
              </a:rPr>
              <a:t>bootstrap</a:t>
            </a:r>
            <a:r>
              <a:rPr lang="en-US" dirty="0" smtClean="0"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dirty="0" smtClean="0">
                <a:latin typeface="Courier"/>
                <a:ea typeface="Courier"/>
                <a:cs typeface="Courier"/>
                <a:sym typeface="Courier"/>
              </a:rPr>
              <a:t>() </a:t>
            </a:r>
            <a:r>
              <a:rPr dirty="0"/>
              <a:t>with the root app </a:t>
            </a:r>
            <a:r>
              <a:rPr lang="en-US" dirty="0" smtClean="0"/>
              <a:t>module</a:t>
            </a:r>
            <a:r>
              <a:rPr dirty="0" smtClean="0"/>
              <a:t> </a:t>
            </a:r>
            <a:r>
              <a:rPr dirty="0"/>
              <a:t>class as the first argument</a:t>
            </a:r>
          </a:p>
        </p:txBody>
      </p:sp>
      <p:sp>
        <p:nvSpPr>
          <p:cNvPr id="406" name="Shape 406"/>
          <p:cNvSpPr/>
          <p:nvPr/>
        </p:nvSpPr>
        <p:spPr>
          <a:xfrm>
            <a:off x="13716000" y="3244850"/>
            <a:ext cx="10222006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/>
          <a:p>
            <a:pPr algn="l" defTabSz="775969">
              <a:lnSpc>
                <a:spcPct val="150000"/>
              </a:lnSpc>
              <a:spcBef>
                <a:spcPts val="3700"/>
              </a:spcBef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 smtClean="0"/>
              <a:t>{</a:t>
            </a:r>
            <a:r>
              <a:rPr lang="en-US" dirty="0" smtClean="0">
                <a:solidFill>
                  <a:schemeClr val="accent4">
                    <a:satOff val="1488"/>
                    <a:lumOff val="-7242"/>
                  </a:schemeClr>
                </a:solidFill>
              </a:rPr>
              <a:t>platformBrowserDynamic</a:t>
            </a:r>
            <a:r>
              <a:rPr dirty="0" smtClean="0"/>
              <a:t>} </a:t>
            </a:r>
            <a:r>
              <a:rPr dirty="0"/>
              <a:t>from ‘@angular/platform-browser-dynamic’;</a:t>
            </a:r>
          </a:p>
          <a:p>
            <a:pPr algn="l" defTabSz="775969">
              <a:lnSpc>
                <a:spcPct val="150000"/>
              </a:lnSpc>
              <a:spcBef>
                <a:spcPts val="3700"/>
              </a:spcBef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 smtClean="0"/>
              <a:t>{</a:t>
            </a:r>
            <a:r>
              <a:rPr lang="en-US" dirty="0" smtClean="0"/>
              <a:t>AppModule</a:t>
            </a:r>
            <a:r>
              <a:rPr dirty="0" smtClean="0"/>
              <a:t>} </a:t>
            </a:r>
            <a:r>
              <a:rPr dirty="0"/>
              <a:t>from ‘./</a:t>
            </a:r>
            <a:r>
              <a:rPr dirty="0" smtClean="0"/>
              <a:t>app/app.</a:t>
            </a:r>
            <a:r>
              <a:rPr lang="en-US" dirty="0" smtClean="0"/>
              <a:t>module</a:t>
            </a:r>
            <a:r>
              <a:rPr dirty="0" smtClean="0"/>
              <a:t>.ts</a:t>
            </a:r>
            <a:r>
              <a:rPr dirty="0"/>
              <a:t>’;</a:t>
            </a:r>
          </a:p>
          <a:p>
            <a:pPr algn="l" defTabSz="775969">
              <a:lnSpc>
                <a:spcPct val="150000"/>
              </a:lnSpc>
              <a:spcBef>
                <a:spcPts val="3700"/>
              </a:spcBef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 smtClean="0"/>
              <a:t>const</a:t>
            </a:r>
            <a:r>
              <a:rPr lang="en-US" dirty="0" smtClean="0"/>
              <a:t> platform = </a:t>
            </a:r>
            <a:r>
              <a:rPr lang="en-US" dirty="0" err="1" smtClean="0"/>
              <a:t>platformBrowserDynamic</a:t>
            </a:r>
            <a:r>
              <a:rPr lang="en-US" dirty="0" smtClean="0"/>
              <a:t>();</a:t>
            </a:r>
          </a:p>
          <a:p>
            <a:pPr algn="l" defTabSz="775969">
              <a:lnSpc>
                <a:spcPct val="150000"/>
              </a:lnSpc>
              <a:spcBef>
                <a:spcPts val="3700"/>
              </a:spcBef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 smtClean="0"/>
              <a:t>platform.bootstrapModule</a:t>
            </a:r>
            <a:r>
              <a:rPr lang="en-US" dirty="0" smtClean="0"/>
              <a:t>(</a:t>
            </a:r>
            <a:r>
              <a:rPr lang="en-US" dirty="0" err="1" smtClean="0"/>
              <a:t>AppModule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All applications require at least one module declaration</a:t>
            </a:r>
          </a:p>
          <a:p>
            <a:r>
              <a:rPr lang="en-US" dirty="0" smtClean="0"/>
              <a:t>List dependencies and providers</a:t>
            </a:r>
          </a:p>
          <a:p>
            <a:r>
              <a:rPr lang="en-US" dirty="0" smtClean="0"/>
              <a:t>The main module requires a component to instantiate the first view</a:t>
            </a:r>
          </a:p>
          <a:p>
            <a:r>
              <a:rPr lang="en-US" dirty="0" smtClean="0"/>
              <a:t>Can precompile or lazy load entire modules</a:t>
            </a:r>
            <a:endParaRPr lang="en-US" dirty="0"/>
          </a:p>
        </p:txBody>
      </p:sp>
      <p:sp>
        <p:nvSpPr>
          <p:cNvPr id="5" name="Shape 406"/>
          <p:cNvSpPr/>
          <p:nvPr/>
        </p:nvSpPr>
        <p:spPr>
          <a:xfrm>
            <a:off x="13716000" y="3244850"/>
            <a:ext cx="10222006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algn="l" defTabSz="775969">
              <a:lnSpc>
                <a:spcPct val="150000"/>
              </a:lnSpc>
              <a:spcBef>
                <a:spcPts val="3700"/>
              </a:spcBef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 smtClean="0"/>
              <a:t>{</a:t>
            </a:r>
            <a:r>
              <a:rPr lang="en-US" dirty="0" smtClean="0">
                <a:solidFill>
                  <a:schemeClr val="accent4">
                    <a:satOff val="1488"/>
                    <a:lumOff val="-7242"/>
                  </a:schemeClr>
                </a:solidFill>
              </a:rPr>
              <a:t>NgModule</a:t>
            </a:r>
            <a:r>
              <a:rPr dirty="0" smtClean="0"/>
              <a:t>} </a:t>
            </a:r>
            <a:r>
              <a:rPr dirty="0"/>
              <a:t>from ‘@</a:t>
            </a:r>
            <a:r>
              <a:rPr dirty="0" smtClean="0"/>
              <a:t>angular/</a:t>
            </a:r>
            <a:r>
              <a:rPr lang="en-US" dirty="0" smtClean="0"/>
              <a:t>core</a:t>
            </a:r>
            <a:r>
              <a:rPr dirty="0" smtClean="0"/>
              <a:t>’;</a:t>
            </a:r>
            <a:endParaRPr dirty="0"/>
          </a:p>
          <a:p>
            <a:pPr algn="l" defTabSz="775969">
              <a:lnSpc>
                <a:spcPct val="150000"/>
              </a:lnSpc>
              <a:spcBef>
                <a:spcPts val="3700"/>
              </a:spcBef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 smtClean="0"/>
              <a:t>{</a:t>
            </a:r>
            <a:r>
              <a:rPr lang="en-US" dirty="0" smtClean="0"/>
              <a:t>AppComponent</a:t>
            </a:r>
            <a:r>
              <a:rPr dirty="0" smtClean="0"/>
              <a:t>} </a:t>
            </a:r>
            <a:r>
              <a:rPr dirty="0"/>
              <a:t>from ‘./</a:t>
            </a:r>
            <a:r>
              <a:rPr dirty="0" smtClean="0"/>
              <a:t>app/app.</a:t>
            </a:r>
            <a:r>
              <a:rPr lang="en-US" dirty="0" smtClean="0"/>
              <a:t>component</a:t>
            </a:r>
            <a:r>
              <a:rPr dirty="0" smtClean="0"/>
              <a:t>.ts’;</a:t>
            </a:r>
            <a:endParaRPr lang="en-US" dirty="0" smtClean="0"/>
          </a:p>
          <a:p>
            <a:pPr algn="l" defTabSz="775969">
              <a:lnSpc>
                <a:spcPct val="150000"/>
              </a:lnSpc>
              <a:spcBef>
                <a:spcPts val="3700"/>
              </a:spcBef>
              <a:defRPr sz="4136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/>
              <a:t>@NgModule({</a:t>
            </a:r>
            <a:br>
              <a:rPr lang="en-US" dirty="0" smtClean="0"/>
            </a:br>
            <a:r>
              <a:rPr lang="en-US" dirty="0" smtClean="0"/>
              <a:t>	imports: [BrowserModule],</a:t>
            </a:r>
            <a:br>
              <a:rPr lang="en-US" dirty="0" smtClean="0"/>
            </a:br>
            <a:r>
              <a:rPr lang="en-US" dirty="0" smtClean="0"/>
              <a:t>	declarations: [AppComponent],</a:t>
            </a:r>
            <a:br>
              <a:rPr lang="en-US" dirty="0" smtClean="0"/>
            </a:br>
            <a:r>
              <a:rPr lang="en-US" dirty="0" smtClean="0"/>
              <a:t>	bootstrap: [AppComponent]</a:t>
            </a:r>
            <a:br>
              <a:rPr lang="en-US" dirty="0" smtClean="0"/>
            </a:b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3172277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index.html</a:t>
            </a:r>
          </a:p>
        </p:txBody>
      </p:sp>
      <p:sp>
        <p:nvSpPr>
          <p:cNvPr id="409" name="Shape 4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Base HTML5 document as our browsers entry point</a:t>
            </a:r>
          </a:p>
          <a:p>
            <a:r>
              <a:rPr dirty="0"/>
              <a:t>Load JavaScript polyfills, libraries, and our application code</a:t>
            </a:r>
          </a:p>
          <a:p>
            <a:pPr lvl="1"/>
            <a:r>
              <a:rPr dirty="0"/>
              <a:t>How this is done is dependent on your module loader</a:t>
            </a:r>
          </a:p>
          <a:p>
            <a:r>
              <a:rPr dirty="0"/>
              <a:t>Load any global CSS style sheets</a:t>
            </a:r>
          </a:p>
          <a:p>
            <a:r>
              <a:rPr dirty="0"/>
              <a:t>Place an element tag in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&lt;body&gt;</a:t>
            </a:r>
            <a:r>
              <a:rPr dirty="0"/>
              <a:t> that matches your root component selector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"Hello World" using a Dumb Component </a:t>
            </a:r>
          </a:p>
        </p:txBody>
      </p:sp>
      <p:pic>
        <p:nvPicPr>
          <p:cNvPr id="41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</a:t>
            </a:r>
          </a:p>
        </p:txBody>
      </p:sp>
      <p:pic>
        <p:nvPicPr>
          <p:cNvPr id="41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Components</a:t>
            </a:r>
          </a:p>
        </p:txBody>
      </p:sp>
      <p:pic>
        <p:nvPicPr>
          <p:cNvPr id="4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kl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3100" y="6972300"/>
            <a:ext cx="4559300" cy="3819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Components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1689100" y="29210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571500" indent="-571500" defTabSz="742950">
              <a:spcBef>
                <a:spcPts val="5300"/>
              </a:spcBef>
              <a:defRPr sz="4680"/>
            </a:pPr>
            <a:r>
              <a:t>Contain application logic that controls the view </a:t>
            </a:r>
          </a:p>
          <a:p>
            <a:pPr marL="571500" indent="-571500" defTabSz="742950">
              <a:spcBef>
                <a:spcPts val="5300"/>
              </a:spcBef>
              <a:defRPr sz="4680"/>
            </a:pPr>
            <a:r>
              <a:t>Provide code reusability and consistency within the application </a:t>
            </a:r>
          </a:p>
          <a:p>
            <a:pPr marL="571500" indent="-571500" defTabSz="742950">
              <a:spcBef>
                <a:spcPts val="5300"/>
              </a:spcBef>
              <a:defRPr sz="4680"/>
            </a:pPr>
            <a:r>
              <a:t>Components have three major responsibilities </a:t>
            </a:r>
          </a:p>
          <a:p>
            <a:pPr marL="1600200" lvl="1" indent="-800100" defTabSz="742950">
              <a:spcBef>
                <a:spcPts val="5300"/>
              </a:spcBef>
              <a:buSzPct val="100000"/>
              <a:buAutoNum type="arabicPeriod"/>
              <a:defRPr sz="4680"/>
            </a:pPr>
            <a:r>
              <a:t>Manage the model and the application data used by the view </a:t>
            </a:r>
          </a:p>
          <a:p>
            <a:pPr marL="1600200" lvl="1" indent="-800100" defTabSz="742950">
              <a:spcBef>
                <a:spcPts val="5300"/>
              </a:spcBef>
              <a:buSzPct val="100000"/>
              <a:buAutoNum type="arabicPeriod"/>
              <a:defRPr sz="4680"/>
            </a:pPr>
            <a:r>
              <a:t>Implement methods needed by the view for things like submitting data or hiding/showing sections of the UI </a:t>
            </a:r>
          </a:p>
          <a:p>
            <a:pPr marL="1600200" lvl="1" indent="-800100" defTabSz="742950">
              <a:spcBef>
                <a:spcPts val="5300"/>
              </a:spcBef>
              <a:buSzPct val="100000"/>
              <a:buAutoNum type="arabicPeriod"/>
              <a:defRPr sz="4680"/>
            </a:pPr>
            <a:r>
              <a:t>Manage data related to the state of the view like what item of the list has been selected or what has just been inputted in the form 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Component Architecture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21005800" cy="1130300"/>
          </a:xfrm>
          <a:prstGeom prst="rect">
            <a:avLst/>
          </a:prstGeom>
        </p:spPr>
        <p:txBody>
          <a:bodyPr/>
          <a:lstStyle/>
          <a:p>
            <a:r>
              <a:t>There are three main types of components: </a:t>
            </a:r>
          </a:p>
        </p:txBody>
      </p:sp>
      <p:graphicFrame>
        <p:nvGraphicFramePr>
          <p:cNvPr id="430" name="Table 430"/>
          <p:cNvGraphicFramePr/>
          <p:nvPr/>
        </p:nvGraphicFramePr>
        <p:xfrm>
          <a:off x="2298700" y="4483100"/>
          <a:ext cx="19792950" cy="908304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4191000"/>
                <a:gridCol w="15601950"/>
              </a:tblGrid>
              <a:tr h="296298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Display (Dumb) Components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Highly reusable
- Mainly interested in the display of the UI
- Should contain minimal-to-no business logic 
- Gets its data from parent components, not services
- Sends user interactions as events to parent components
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46048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Business (Smart) Components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Contain the business logic for the app
- Consume display components
- Communicate with services for application data flows
- Send data to display components and handle their events
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47592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Routing / Layout Components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Consume business components
- Handle routing configuration and execution
- Templates mainly contain router outlets 
- Provide the layout structure for your business components
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1803400" y="952500"/>
            <a:ext cx="19202400" cy="2286000"/>
          </a:xfrm>
          <a:prstGeom prst="rect">
            <a:avLst/>
          </a:prstGeom>
        </p:spPr>
        <p:txBody>
          <a:bodyPr/>
          <a:lstStyle>
            <a:lvl1pPr defTabSz="668655">
              <a:defRPr sz="9072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1pPr>
          </a:lstStyle>
          <a:p>
            <a:r>
              <a:t>Components in AngularJS 1 to Angular 2</a:t>
            </a:r>
          </a:p>
        </p:txBody>
      </p:sp>
      <p:sp>
        <p:nvSpPr>
          <p:cNvPr id="433" name="Shape 433"/>
          <p:cNvSpPr>
            <a:spLocks noGrp="1"/>
          </p:cNvSpPr>
          <p:nvPr>
            <p:ph type="body" sz="quarter" idx="1"/>
          </p:nvPr>
        </p:nvSpPr>
        <p:spPr>
          <a:xfrm>
            <a:off x="1689100" y="8483600"/>
            <a:ext cx="21005800" cy="29337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96900" indent="-596900" defTabSz="775969">
              <a:spcBef>
                <a:spcPts val="5500"/>
              </a:spcBef>
              <a:defRPr sz="4888"/>
            </a:pPr>
            <a:r>
              <a:rPr dirty="0"/>
              <a:t>Could create Angular 2 style components using element directives in Angular 1 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rPr dirty="0"/>
              <a:t>Components in Angular 2 really are just directives with a template</a:t>
            </a:r>
          </a:p>
        </p:txBody>
      </p:sp>
      <p:pic>
        <p:nvPicPr>
          <p:cNvPr id="434" name="angular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94700" y="812800"/>
            <a:ext cx="2908300" cy="27742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35" name="Table 435"/>
          <p:cNvGraphicFramePr/>
          <p:nvPr>
            <p:extLst>
              <p:ext uri="{D42A27DB-BD31-4B8C-83A1-F6EECF244321}">
                <p14:modId xmlns:p14="http://schemas.microsoft.com/office/powerpoint/2010/main" val="743629829"/>
              </p:ext>
            </p:extLst>
          </p:nvPr>
        </p:nvGraphicFramePr>
        <p:xfrm>
          <a:off x="2184400" y="3708400"/>
          <a:ext cx="19685000" cy="464820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4292600"/>
                <a:gridCol w="15392400"/>
              </a:tblGrid>
              <a:tr h="21971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Angular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- 2 separate files of a Controller and a Template
- Linked through a router or ng-controller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4511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Angular 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 dirty="0"/>
                        <a:t>- Component identifies its template right </a:t>
                      </a:r>
                      <a:r>
                        <a:rPr sz="3600" dirty="0" smtClean="0"/>
                        <a:t>away</a:t>
                      </a:r>
                      <a:r>
                        <a:rPr lang="en-US" sz="3600" dirty="0" smtClean="0"/>
                        <a:t>, can still</a:t>
                      </a:r>
                      <a:r>
                        <a:rPr lang="en-US" sz="3600" baseline="0" dirty="0" smtClean="0"/>
                        <a:t> be 2 files</a:t>
                      </a:r>
                      <a:r>
                        <a:rPr sz="3600" dirty="0"/>
                        <a:t>
- Use Metadata to connect component class and template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Roadmap 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1050290"/>
          <a:lstStyle/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Introduction</a:t>
            </a:r>
          </a:p>
          <a:p>
            <a:pPr marL="622300" indent="-622300" defTabSz="808990">
              <a:spcBef>
                <a:spcPts val="5700"/>
              </a:spcBef>
              <a:defRPr sz="5096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rPr dirty="0"/>
              <a:t>What has Changed from AngularJS 1.x to Angular 2.0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 smtClean="0"/>
              <a:t>Environmental </a:t>
            </a:r>
            <a:r>
              <a:rPr dirty="0"/>
              <a:t>Setup 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Getting Started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Components </a:t>
            </a:r>
            <a:r>
              <a:rPr lang="en-US" dirty="0" smtClean="0"/>
              <a:t>&amp; Directives</a:t>
            </a:r>
            <a:endParaRPr dirty="0"/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 smtClean="0"/>
              <a:t>Pipes</a:t>
            </a:r>
            <a:endParaRPr dirty="0"/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Services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Dependency Injection (DI)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rPr dirty="0"/>
              <a:t>Lifecycle Hooks</a:t>
            </a:r>
          </a:p>
        </p:txBody>
      </p:sp>
      <p:pic>
        <p:nvPicPr>
          <p:cNvPr id="182" name="angular 1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0439999" y="6109544"/>
            <a:ext cx="1038485" cy="99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Component Hierarchy</a:t>
            </a:r>
          </a:p>
        </p:txBody>
      </p:sp>
      <p:sp>
        <p:nvSpPr>
          <p:cNvPr id="438" name="Shape 438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502900" cy="9207500"/>
          </a:xfrm>
          <a:prstGeom prst="rect">
            <a:avLst/>
          </a:prstGeom>
        </p:spPr>
        <p:txBody>
          <a:bodyPr/>
          <a:lstStyle/>
          <a:p>
            <a:pPr marL="457200" indent="-457200" defTabSz="594360">
              <a:spcBef>
                <a:spcPts val="4200"/>
              </a:spcBef>
              <a:defRPr sz="3744"/>
            </a:pPr>
            <a:r>
              <a:t>Angular 2 Applications are made up of a hierarchy of components </a:t>
            </a:r>
          </a:p>
          <a:p>
            <a:pPr marL="914400" lvl="1" indent="-457200" defTabSz="594360">
              <a:spcBef>
                <a:spcPts val="4200"/>
              </a:spcBef>
              <a:defRPr sz="3744"/>
            </a:pPr>
            <a:r>
              <a:t>The root component contains the descendants of all the components used in the application </a:t>
            </a:r>
          </a:p>
          <a:p>
            <a:pPr marL="914400" lvl="1" indent="-457200" defTabSz="594360">
              <a:spcBef>
                <a:spcPts val="4200"/>
              </a:spcBef>
              <a:defRPr sz="3744"/>
            </a:pPr>
            <a:r>
              <a:t>This kind of structure is predictable, simple to traverse, and you can easily see what has been impacted when a change is made  </a:t>
            </a:r>
          </a:p>
          <a:p>
            <a:pPr marL="914400" lvl="1" indent="-457200" defTabSz="594360">
              <a:spcBef>
                <a:spcPts val="4200"/>
              </a:spcBef>
              <a:defRPr sz="3744"/>
            </a:pPr>
            <a:r>
              <a:t>Components are self contained but do need to exchange data </a:t>
            </a:r>
          </a:p>
          <a:p>
            <a:pPr marL="914400" lvl="1" indent="-457200" defTabSz="594360">
              <a:spcBef>
                <a:spcPts val="4200"/>
              </a:spcBef>
              <a:defRPr sz="3744"/>
            </a:pPr>
            <a:r>
              <a:t>Exchanging data can happen as long as the child component is willing to receive data or a parent component listens for it </a:t>
            </a:r>
          </a:p>
        </p:txBody>
      </p:sp>
      <p:pic>
        <p:nvPicPr>
          <p:cNvPr id="439" name="ter.png"/>
          <p:cNvPicPr>
            <a:picLocks noChangeAspect="1"/>
          </p:cNvPicPr>
          <p:nvPr/>
        </p:nvPicPr>
        <p:blipFill>
          <a:blip r:embed="rId2">
            <a:extLst/>
          </a:blip>
          <a:srcRect l="14" t="2343" r="14" b="2343"/>
          <a:stretch>
            <a:fillRect/>
          </a:stretch>
        </p:blipFill>
        <p:spPr>
          <a:xfrm>
            <a:off x="13169900" y="3607954"/>
            <a:ext cx="10299701" cy="7490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Nested Components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1689100" y="30099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4800"/>
              </a:spcBef>
              <a:defRPr sz="4316"/>
            </a:pPr>
            <a:r>
              <a:rPr dirty="0"/>
              <a:t>Components may contain other components called child components or nested components</a:t>
            </a:r>
          </a:p>
          <a:p>
            <a:pPr marL="527050" indent="-527050" defTabSz="685165">
              <a:spcBef>
                <a:spcPts val="4800"/>
              </a:spcBef>
              <a:defRPr sz="4316"/>
            </a:pPr>
            <a:r>
              <a:rPr dirty="0"/>
              <a:t>To use a component inside another component:</a:t>
            </a:r>
          </a:p>
          <a:p>
            <a:pPr marL="1054100" lvl="1" indent="-527050" defTabSz="685165">
              <a:spcBef>
                <a:spcPts val="4800"/>
              </a:spcBef>
              <a:defRPr sz="4316"/>
            </a:pPr>
            <a:r>
              <a:rPr dirty="0"/>
              <a:t>Add the child component’s element tag in the parent’s </a:t>
            </a:r>
            <a:r>
              <a:rPr dirty="0" smtClean="0"/>
              <a:t>template</a:t>
            </a:r>
            <a:endParaRPr lang="en-US" dirty="0" smtClean="0"/>
          </a:p>
          <a:p>
            <a:pPr marL="1054100" lvl="1" indent="-527050" defTabSz="685165">
              <a:spcBef>
                <a:spcPts val="4800"/>
              </a:spcBef>
              <a:defRPr sz="4316"/>
            </a:pPr>
            <a:r>
              <a:rPr lang="en-US" dirty="0" smtClean="0"/>
              <a:t>Can access the child, if necessary, through @</a:t>
            </a:r>
            <a:r>
              <a:rPr lang="en-US" dirty="0" err="1" smtClean="0"/>
              <a:t>ViewChild</a:t>
            </a:r>
            <a:r>
              <a:rPr lang="en-US" dirty="0" smtClean="0"/>
              <a:t> or @</a:t>
            </a:r>
            <a:r>
              <a:rPr lang="en-US" dirty="0" err="1" smtClean="0"/>
              <a:t>ContentChild</a:t>
            </a:r>
            <a:endParaRPr dirty="0"/>
          </a:p>
          <a:p>
            <a:pPr marL="527050" indent="-527050" defTabSz="685165">
              <a:spcBef>
                <a:spcPts val="4800"/>
              </a:spcBef>
              <a:defRPr sz="4316"/>
            </a:pPr>
            <a:r>
              <a:rPr dirty="0" smtClean="0"/>
              <a:t>We </a:t>
            </a:r>
            <a:r>
              <a:rPr dirty="0"/>
              <a:t>can also project external content inside of our component using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&lt;ng-content&gt; </a:t>
            </a:r>
            <a:r>
              <a:rPr dirty="0"/>
              <a:t>element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1689100" y="2839465"/>
            <a:ext cx="21005800" cy="943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445770">
              <a:lnSpc>
                <a:spcPct val="75000"/>
              </a:lnSpc>
              <a:spcBef>
                <a:spcPts val="3100"/>
              </a:spcBef>
              <a:defRPr sz="3186">
                <a:solidFill>
                  <a:srgbClr val="A6AA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app/app.ts </a:t>
            </a:r>
          </a:p>
          <a:p>
            <a:pPr algn="l" defTabSz="445770">
              <a:lnSpc>
                <a:spcPct val="75000"/>
              </a:lnSpc>
              <a:spcBef>
                <a:spcPts val="3100"/>
              </a:spcBef>
              <a:defRPr sz="3186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import</a:t>
            </a:r>
            <a:r>
              <a:rPr dirty="0"/>
              <a:t> {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Component </a:t>
            </a:r>
            <a:r>
              <a:rPr dirty="0"/>
              <a:t>} from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'@angular/core'</a:t>
            </a:r>
            <a:r>
              <a:rPr dirty="0"/>
              <a:t>; </a:t>
            </a:r>
          </a:p>
          <a:p>
            <a:pPr algn="l" defTabSz="445770">
              <a:lnSpc>
                <a:spcPct val="75000"/>
              </a:lnSpc>
              <a:spcBef>
                <a:spcPts val="3100"/>
              </a:spcBef>
              <a:defRPr sz="3186">
                <a:solidFill>
                  <a:srgbClr val="A6AA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/** Nested Component */ </a:t>
            </a:r>
          </a:p>
          <a:p>
            <a:pPr algn="l" defTabSz="445770">
              <a:lnSpc>
                <a:spcPct val="75000"/>
              </a:lnSpc>
              <a:spcBef>
                <a:spcPts val="3100"/>
              </a:spcBef>
              <a:defRPr sz="3186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import </a:t>
            </a:r>
            <a:r>
              <a:rPr dirty="0"/>
              <a:t>{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FriendsComponent </a:t>
            </a:r>
            <a:r>
              <a:rPr dirty="0"/>
              <a:t>} from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'app/friends.component'</a:t>
            </a:r>
            <a:r>
              <a:rPr dirty="0"/>
              <a:t>;</a:t>
            </a:r>
          </a:p>
          <a:p>
            <a:pPr algn="l" defTabSz="445770">
              <a:lnSpc>
                <a:spcPct val="75000"/>
              </a:lnSpc>
              <a:spcBef>
                <a:spcPts val="3100"/>
              </a:spcBef>
              <a:defRPr sz="3186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@Component</a:t>
            </a:r>
            <a:r>
              <a:rPr dirty="0"/>
              <a:t>({ </a:t>
            </a:r>
          </a:p>
          <a:p>
            <a:pPr algn="l" defTabSz="445770">
              <a:lnSpc>
                <a:spcPct val="75000"/>
              </a:lnSpc>
              <a:spcBef>
                <a:spcPts val="3100"/>
              </a:spcBef>
              <a:defRPr sz="318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selector: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 'my-app'</a:t>
            </a:r>
            <a:r>
              <a:rPr dirty="0"/>
              <a:t>, </a:t>
            </a:r>
          </a:p>
          <a:p>
            <a:pPr algn="l" defTabSz="445770">
              <a:lnSpc>
                <a:spcPct val="75000"/>
              </a:lnSpc>
              <a:spcBef>
                <a:spcPts val="3100"/>
              </a:spcBef>
              <a:defRPr sz="318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template: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` &lt;div&gt;&lt;h1&gt;Hello from the {{ componentName }}.&lt;/h1&gt;&lt;</a:t>
            </a:r>
            <a:r>
              <a:rPr dirty="0" smtClean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my-friends</a:t>
            </a:r>
            <a:r>
              <a:rPr lang="en-US" dirty="0" smtClean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 #friends</a:t>
            </a:r>
            <a:r>
              <a:rPr dirty="0" smtClean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&gt;&lt;/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my-friends&gt;&lt;/div&gt;`</a:t>
            </a:r>
          </a:p>
          <a:p>
            <a:pPr algn="l" defTabSz="445770">
              <a:lnSpc>
                <a:spcPct val="75000"/>
              </a:lnSpc>
              <a:spcBef>
                <a:spcPts val="3100"/>
              </a:spcBef>
              <a:defRPr sz="318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})</a:t>
            </a:r>
          </a:p>
          <a:p>
            <a:pPr algn="l" defTabSz="445770">
              <a:lnSpc>
                <a:spcPct val="75000"/>
              </a:lnSpc>
              <a:spcBef>
                <a:spcPts val="3100"/>
              </a:spcBef>
              <a:defRPr sz="3186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export</a:t>
            </a:r>
            <a:r>
              <a:rPr dirty="0"/>
              <a:t> </a:t>
            </a:r>
            <a:r>
              <a:rPr dirty="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AppComponent</a:t>
            </a:r>
            <a:r>
              <a:rPr dirty="0"/>
              <a:t> { </a:t>
            </a:r>
          </a:p>
          <a:p>
            <a:pPr algn="l" defTabSz="445770">
              <a:lnSpc>
                <a:spcPct val="75000"/>
              </a:lnSpc>
              <a:spcBef>
                <a:spcPts val="3100"/>
              </a:spcBef>
              <a:defRPr sz="318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componentName: </a:t>
            </a:r>
            <a:r>
              <a:rPr dirty="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rPr>
              <a:t>'AppComponent'</a:t>
            </a:r>
            <a:r>
              <a:rPr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@ViewChild(FriendsComponent) friends: FriendsComponent;</a:t>
            </a:r>
            <a:endParaRPr dirty="0"/>
          </a:p>
          <a:p>
            <a:pPr algn="l" defTabSz="445770">
              <a:lnSpc>
                <a:spcPct val="75000"/>
              </a:lnSpc>
              <a:spcBef>
                <a:spcPts val="3100"/>
              </a:spcBef>
              <a:defRPr sz="318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445" name="Shape 445"/>
          <p:cNvSpPr/>
          <p:nvPr/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792479">
              <a:defRPr sz="10752">
                <a:latin typeface="+mn-lt"/>
                <a:ea typeface="+mn-ea"/>
                <a:cs typeface="+mn-cs"/>
                <a:sym typeface="Helvetica Neue UltraLight"/>
              </a:defRPr>
            </a:lvl1pPr>
          </a:lstStyle>
          <a:p>
            <a:r>
              <a:t>Code Example - Nested Components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TypeScript Decorators</a:t>
            </a:r>
          </a:p>
        </p:txBody>
      </p:sp>
      <p:sp>
        <p:nvSpPr>
          <p:cNvPr id="448" name="Shape 448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5700"/>
              </a:spcBef>
              <a:defRPr sz="5044"/>
            </a:pPr>
            <a:r>
              <a:rPr dirty="0"/>
              <a:t>Wrappers used to extend, alter, or document parts of our classes without subclasses or altering method bodies</a:t>
            </a:r>
          </a:p>
          <a:p>
            <a:pPr marL="615950" indent="-615950" defTabSz="800735">
              <a:spcBef>
                <a:spcPts val="5700"/>
              </a:spcBef>
              <a:defRPr sz="5044"/>
            </a:pPr>
            <a:r>
              <a:rPr dirty="0"/>
              <a:t>Decorators are identified with the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@</a:t>
            </a:r>
            <a:r>
              <a:rPr dirty="0"/>
              <a:t> prefix</a:t>
            </a:r>
          </a:p>
          <a:p>
            <a:pPr marL="615950" indent="-615950" defTabSz="800735">
              <a:spcBef>
                <a:spcPts val="5700"/>
              </a:spcBef>
              <a:defRPr sz="5044"/>
            </a:pPr>
            <a:r>
              <a:rPr dirty="0"/>
              <a:t>Decorators are just special functions that are called at runtime</a:t>
            </a:r>
          </a:p>
          <a:p>
            <a:pPr marL="615950" indent="-615950" defTabSz="800735">
              <a:spcBef>
                <a:spcPts val="5700"/>
              </a:spcBef>
              <a:defRPr sz="5044"/>
            </a:pPr>
            <a:r>
              <a:rPr dirty="0"/>
              <a:t>Decorators can be used to annotate classes, properties, methods, and parameters</a:t>
            </a:r>
          </a:p>
          <a:p>
            <a:pPr marL="615950" indent="-615950" defTabSz="800735">
              <a:spcBef>
                <a:spcPts val="5700"/>
              </a:spcBef>
              <a:defRPr sz="5044"/>
            </a:pPr>
            <a:r>
              <a:rPr dirty="0"/>
              <a:t>Most Angular 2 classes have one or more TypeScript decorators to provide configuration and metadata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Data</a:t>
            </a:r>
          </a:p>
        </p:txBody>
      </p:sp>
      <p:sp>
        <p:nvSpPr>
          <p:cNvPr id="451" name="Shape 451"/>
          <p:cNvSpPr>
            <a:spLocks noGrp="1"/>
          </p:cNvSpPr>
          <p:nvPr>
            <p:ph type="body" sz="half" idx="1"/>
          </p:nvPr>
        </p:nvSpPr>
        <p:spPr>
          <a:xfrm>
            <a:off x="1689100" y="3390900"/>
            <a:ext cx="10502900" cy="8915400"/>
          </a:xfrm>
          <a:prstGeom prst="rect">
            <a:avLst/>
          </a:prstGeom>
        </p:spPr>
        <p:txBody>
          <a:bodyPr/>
          <a:lstStyle/>
          <a:p>
            <a:pPr marL="450850" indent="-450850" defTabSz="586104">
              <a:spcBef>
                <a:spcPts val="4100"/>
              </a:spcBef>
              <a:defRPr sz="3691"/>
            </a:pPr>
            <a:r>
              <a:t>Class properties expose data to be used in the view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Properties that are not intended to be used in the view should be marked private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JavaScript doesn’t have enforced private members so it is possible to use a private member in a view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Only enforced by TypeScript at compile time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More of a developer contract for code clarity</a:t>
            </a:r>
          </a:p>
          <a:p>
            <a:pPr marL="450850" indent="-450850" defTabSz="586104">
              <a:spcBef>
                <a:spcPts val="4100"/>
              </a:spcBef>
              <a:defRPr sz="3691"/>
            </a:pPr>
            <a:r>
              <a:t>Data is accessed in the view using either Property Binding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[ ]</a:t>
            </a:r>
            <a:r>
              <a:t> or Interpolation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{{ }}</a:t>
            </a:r>
          </a:p>
        </p:txBody>
      </p:sp>
      <p:sp>
        <p:nvSpPr>
          <p:cNvPr id="452" name="Shape 452"/>
          <p:cNvSpPr/>
          <p:nvPr/>
        </p:nvSpPr>
        <p:spPr>
          <a:xfrm>
            <a:off x="12725400" y="3238500"/>
            <a:ext cx="106299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5900"/>
              </a:spcBef>
              <a:defRPr sz="4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class</a:t>
            </a:r>
            <a:r>
              <a:t> PersonComponent {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firstName</a:t>
            </a:r>
            <a:r>
              <a:t> =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‘John’</a:t>
            </a:r>
            <a:r>
              <a:t> }</a:t>
            </a:r>
          </a:p>
          <a:p>
            <a:pPr algn="l">
              <a:spcBef>
                <a:spcPts val="5900"/>
              </a:spcBef>
              <a:defRPr sz="4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&lt;p&gt;Hello</a:t>
            </a:r>
            <a:r>
              <a:t>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{{firstName}}</a:t>
            </a: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!&lt;/p&gt;</a:t>
            </a:r>
          </a:p>
          <a:p>
            <a:pPr algn="l">
              <a:spcBef>
                <a:spcPts val="5900"/>
              </a:spcBef>
              <a:defRPr sz="4000">
                <a:latin typeface="Courier"/>
                <a:ea typeface="Courier"/>
                <a:cs typeface="Courier"/>
                <a:sym typeface="Courier"/>
              </a:defRPr>
            </a:pPr>
            <a:r>
              <a:t>&lt;input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[value]</a:t>
            </a:r>
            <a:r>
              <a:t>=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"firstName"</a:t>
            </a:r>
            <a:r>
              <a:t>&gt;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Behaviour</a:t>
            </a:r>
          </a:p>
        </p:txBody>
      </p:sp>
      <p:sp>
        <p:nvSpPr>
          <p:cNvPr id="455" name="Shape 4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methods expose behaviour to be used in the view</a:t>
            </a:r>
          </a:p>
          <a:p>
            <a:r>
              <a:t>Methods are also public by default but can be marked private</a:t>
            </a:r>
          </a:p>
          <a:p>
            <a:r>
              <a:t>Methods are called in the view using Event Binding ( )</a:t>
            </a:r>
          </a:p>
          <a:p>
            <a:pPr marL="0" lvl="7" indent="1600200">
              <a:buSzTx/>
              <a:buNone/>
              <a:defRPr sz="4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class</a:t>
            </a:r>
            <a:r>
              <a:t> GreeterComponent {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greet()</a:t>
            </a:r>
            <a:r>
              <a:t>{ </a:t>
            </a:r>
            <a:r>
              <a:rPr>
                <a:solidFill>
                  <a:srgbClr val="A6AAA9"/>
                </a:solidFill>
              </a:rPr>
              <a:t>...</a:t>
            </a:r>
            <a:r>
              <a:t> }}</a:t>
            </a:r>
          </a:p>
          <a:p>
            <a:pPr marL="0" lvl="7" indent="1600200">
              <a:buSzTx/>
              <a:buNone/>
              <a:defRPr sz="460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&lt;button (click)="greet()"&gt; </a:t>
            </a:r>
            <a:r>
              <a:rPr>
                <a:solidFill>
                  <a:srgbClr val="000000"/>
                </a:solidFill>
              </a:rPr>
              <a:t>Say Hello </a:t>
            </a:r>
            <a:r>
              <a:t>&lt;/button&gt; 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Inputs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800" indent="-431800" defTabSz="561340">
              <a:spcBef>
                <a:spcPts val="4000"/>
              </a:spcBef>
              <a:defRPr sz="3536"/>
            </a:pPr>
            <a:r>
              <a:t>Allow you to pass data into a component from a parent component</a:t>
            </a:r>
          </a:p>
          <a:p>
            <a:pPr marL="431800" indent="-431800" defTabSz="561340">
              <a:spcBef>
                <a:spcPts val="4000"/>
              </a:spcBef>
              <a:defRPr sz="3536"/>
            </a:pPr>
            <a:r>
              <a:t>Created using the @Input decorator on a public property</a:t>
            </a:r>
          </a:p>
          <a:p>
            <a:pPr marL="431800" indent="-431800" defTabSz="561340">
              <a:spcBef>
                <a:spcPts val="4000"/>
              </a:spcBef>
              <a:defRPr sz="3536"/>
            </a:pPr>
            <a:r>
              <a:t>@Input decorator is imported from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@angular/core</a:t>
            </a:r>
          </a:p>
          <a:p>
            <a:pPr marL="0" lvl="7" indent="1088136" defTabSz="561340">
              <a:spcBef>
                <a:spcPts val="4000"/>
              </a:spcBef>
              <a:buSzTx/>
              <a:buNone/>
              <a:defRPr sz="3536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class </a:t>
            </a:r>
            <a:r>
              <a:t>PersonComponent {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@Input()</a:t>
            </a:r>
            <a:r>
              <a:t> </a:t>
            </a:r>
            <a:r>
              <a:rPr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rPr>
              <a:t>name: string</a:t>
            </a:r>
            <a:r>
              <a:t>; }</a:t>
            </a:r>
          </a:p>
          <a:p>
            <a:pPr marL="431800" indent="-431800" defTabSz="561340">
              <a:spcBef>
                <a:spcPts val="4000"/>
              </a:spcBef>
              <a:defRPr sz="3536"/>
            </a:pPr>
            <a:r>
              <a:t>The given property name is now available as an attribute binding target on the component tag</a:t>
            </a:r>
          </a:p>
          <a:p>
            <a:pPr marL="0" indent="0" defTabSz="561340">
              <a:spcBef>
                <a:spcPts val="4000"/>
              </a:spcBef>
              <a:buSzTx/>
              <a:buNone/>
              <a:defRPr sz="3536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		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&lt;person [name]="person.name"&gt;&lt;/person&gt;</a:t>
            </a:r>
          </a:p>
          <a:p>
            <a:pPr marL="431800" indent="-431800" defTabSz="561340">
              <a:spcBef>
                <a:spcPts val="4000"/>
              </a:spcBef>
              <a:defRPr sz="3536"/>
            </a:pPr>
            <a:r>
              <a:t>The external input name can be aliased by adding a string argument to @Input</a:t>
            </a:r>
          </a:p>
          <a:p>
            <a:pPr marL="0" lvl="7" indent="1088136" defTabSz="561340">
              <a:spcBef>
                <a:spcPts val="4000"/>
              </a:spcBef>
              <a:buSzTx/>
              <a:buNone/>
              <a:defRPr sz="3536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class</a:t>
            </a:r>
            <a:r>
              <a:t> PersonComponent {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@Input(</a:t>
            </a:r>
            <a:r>
              <a:rPr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rPr>
              <a:t>'firstName'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)</a:t>
            </a:r>
            <a:r>
              <a:t> </a:t>
            </a:r>
            <a:r>
              <a:rPr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rPr>
              <a:t>name: string</a:t>
            </a:r>
            <a:r>
              <a:t>; }</a:t>
            </a:r>
          </a:p>
          <a:p>
            <a:pPr marL="0" lvl="7" indent="1088136" defTabSz="561340">
              <a:spcBef>
                <a:spcPts val="4000"/>
              </a:spcBef>
              <a:buSzTx/>
              <a:buNone/>
              <a:defRPr sz="3536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&lt;person [firstName]="person.name"&gt;&lt;/person&gt;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Outputs</a:t>
            </a:r>
          </a:p>
        </p:txBody>
      </p:sp>
      <p:sp>
        <p:nvSpPr>
          <p:cNvPr id="461" name="Shape 4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8950" indent="-488950" defTabSz="635634">
              <a:spcBef>
                <a:spcPts val="4500"/>
              </a:spcBef>
              <a:defRPr sz="4004"/>
            </a:pPr>
            <a:r>
              <a:t>Allow you to emit an event with an optional payload that a parent component can bind to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Created using the @Output decorator on a public property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@Output decorator is imported from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@angular/core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Property must be an instance of an EventEmitter</a:t>
            </a:r>
          </a:p>
          <a:p>
            <a:pPr marL="488950" indent="-488950" defTabSz="635634">
              <a:spcBef>
                <a:spcPts val="4500"/>
              </a:spcBef>
              <a:defRPr sz="4004"/>
            </a:pPr>
            <a:r>
              <a:t>The same external name aliasing rules apply as @Input</a:t>
            </a:r>
          </a:p>
          <a:p>
            <a:pPr marL="0" lvl="8" indent="1408175" defTabSz="635634">
              <a:spcBef>
                <a:spcPts val="4500"/>
              </a:spcBef>
              <a:buSzTx/>
              <a:buNone/>
              <a:defRPr sz="4004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class</a:t>
            </a:r>
            <a:r>
              <a:t> PersonFormComponent {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@Output() </a:t>
            </a: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submitted = new EventEmitter()</a:t>
            </a:r>
            <a:r>
              <a:t> }</a:t>
            </a:r>
          </a:p>
          <a:p>
            <a:pPr marL="0" lvl="8" indent="1408175" defTabSz="635634">
              <a:spcBef>
                <a:spcPts val="4500"/>
              </a:spcBef>
              <a:buSzTx/>
              <a:buNone/>
              <a:defRPr sz="4004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&lt;person-form (submitted)="submitFormData($event)"&gt;&lt;/person-form&gt;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 Emitter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992"/>
            </a:pPr>
            <a:r>
              <a:t>Manages and fires custom events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Based on Observables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Imported from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@angular/core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Event is fired with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emit() </a:t>
            </a:r>
            <a:r>
              <a:t>method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Any event payload can be supplied as an argument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emit()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The events payload can be accessed by the parameter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$event</a:t>
            </a:r>
            <a:r>
              <a:t> on the components output event handler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 Child</a:t>
            </a:r>
          </a:p>
        </p:txBody>
      </p:sp>
      <p:sp>
        <p:nvSpPr>
          <p:cNvPr id="467" name="Shape 467"/>
          <p:cNvSpPr>
            <a:spLocks noGrp="1"/>
          </p:cNvSpPr>
          <p:nvPr>
            <p:ph type="body" idx="1"/>
          </p:nvPr>
        </p:nvSpPr>
        <p:spPr>
          <a:xfrm>
            <a:off x="1689100" y="29210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Access sub-components or DOM elements using @ViewChild 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@ViewChild can take either a directive/component type or selector string</a:t>
            </a:r>
          </a:p>
          <a:p>
            <a:pPr marL="1092200" lvl="1" indent="-546100" defTabSz="709930">
              <a:spcBef>
                <a:spcPts val="5000"/>
              </a:spcBef>
              <a:defRPr sz="4472"/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Directive/Component Type:</a:t>
            </a:r>
            <a:r>
              <a:rPr dirty="0"/>
              <a:t> Will bind a reference to a directive or component with that type if found</a:t>
            </a:r>
          </a:p>
          <a:p>
            <a:pPr marL="1092200" lvl="1" indent="-546100" defTabSz="709930">
              <a:spcBef>
                <a:spcPts val="5000"/>
              </a:spcBef>
              <a:defRPr sz="4472"/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Selector String:</a:t>
            </a:r>
            <a:r>
              <a:rPr dirty="0"/>
              <a:t> Will return an element containing the matching template variable</a:t>
            </a:r>
          </a:p>
          <a:p>
            <a:pPr marL="1638300" lvl="2" indent="-546100" defTabSz="709930">
              <a:spcBef>
                <a:spcPts val="5000"/>
              </a:spcBef>
              <a:defRPr sz="4472"/>
            </a:pPr>
            <a:r>
              <a:rPr dirty="0"/>
              <a:t>Template variable is a reference to an DOM element or directive within a template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Direct DOM manipulation (i.e. jQuery) is discouraged in Angular 2, this provides a way around that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1050290"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Change Detection 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lang="en-US" dirty="0"/>
              <a:t>Asynchronous Operations</a:t>
            </a:r>
          </a:p>
          <a:p>
            <a:pPr marL="1181100" lvl="1" indent="-546100" defTabSz="709930">
              <a:spcBef>
                <a:spcPts val="5000"/>
              </a:spcBef>
              <a:defRPr sz="4472"/>
            </a:pPr>
            <a:r>
              <a:rPr lang="en-US" dirty="0"/>
              <a:t>HTTP, Observables, </a:t>
            </a:r>
            <a:r>
              <a:rPr lang="en-US" dirty="0" smtClean="0"/>
              <a:t>Promises</a:t>
            </a:r>
            <a:endParaRPr lang="en-US" dirty="0" smtClean="0"/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 smtClean="0"/>
              <a:t>Forms </a:t>
            </a:r>
            <a:r>
              <a:rPr dirty="0"/>
              <a:t>&amp; Validation </a:t>
            </a:r>
            <a:endParaRPr lang="en-US" dirty="0"/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 smtClean="0"/>
              <a:t>Routing</a:t>
            </a:r>
            <a:endParaRPr dirty="0"/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Component </a:t>
            </a:r>
            <a:r>
              <a:rPr dirty="0" smtClean="0"/>
              <a:t>Styling</a:t>
            </a:r>
            <a:endParaRPr dirty="0"/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 smtClean="0"/>
              <a:t>Testing </a:t>
            </a:r>
            <a:endParaRPr dirty="0"/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 smtClean="0"/>
              <a:t>Deployment </a:t>
            </a:r>
            <a:endParaRPr dirty="0"/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Native Applications 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Performance 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rPr dirty="0"/>
              <a:t>Conclusion &amp; Resources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/>
          </p:cNvSpPr>
          <p:nvPr>
            <p:ph type="body" idx="13"/>
          </p:nvPr>
        </p:nvSpPr>
        <p:spPr>
          <a:xfrm>
            <a:off x="1689100" y="3245865"/>
            <a:ext cx="21005800" cy="9029701"/>
          </a:xfrm>
          <a:prstGeom prst="rect">
            <a:avLst/>
          </a:prstGeom>
        </p:spPr>
        <p:txBody>
          <a:bodyPr/>
          <a:lstStyle/>
          <a:p>
            <a:pPr marL="0" indent="0" defTabSz="437514">
              <a:lnSpc>
                <a:spcPct val="50000"/>
              </a:lnSpc>
              <a:spcBef>
                <a:spcPts val="3100"/>
              </a:spcBef>
              <a:buSzTx/>
              <a:buNone/>
              <a:defRPr sz="3232"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@</a:t>
            </a: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Component</a:t>
            </a:r>
            <a:r>
              <a:rPr dirty="0"/>
              <a:t>({</a:t>
            </a:r>
          </a:p>
          <a:p>
            <a:pPr marL="0" indent="0" defTabSz="437514">
              <a:lnSpc>
                <a:spcPct val="50000"/>
              </a:lnSpc>
              <a:spcBef>
                <a:spcPts val="3100"/>
              </a:spcBef>
              <a:buSzTx/>
              <a:buNone/>
              <a:defRPr sz="323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selector</a:t>
            </a:r>
            <a:r>
              <a:rPr dirty="0"/>
              <a:t>: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'some-cmp'</a:t>
            </a:r>
            <a:r>
              <a:rPr dirty="0"/>
              <a:t>, </a:t>
            </a:r>
          </a:p>
          <a:p>
            <a:pPr marL="0" indent="0" defTabSz="437514">
              <a:lnSpc>
                <a:spcPct val="50000"/>
              </a:lnSpc>
              <a:spcBef>
                <a:spcPts val="3100"/>
              </a:spcBef>
              <a:buSzTx/>
              <a:buNone/>
              <a:defRPr sz="323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template</a:t>
            </a:r>
            <a:r>
              <a:rPr dirty="0"/>
              <a:t>: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'&lt;</a:t>
            </a:r>
            <a:r>
              <a:rPr dirty="0" smtClean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child-cmp</a:t>
            </a:r>
            <a:r>
              <a:rPr lang="en-US" dirty="0" smtClean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 [data]=myData (dataChange)=onDataChange</a:t>
            </a:r>
            <a:r>
              <a:rPr dirty="0" smtClean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&gt;&lt;/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child-cmp&gt;'</a:t>
            </a:r>
            <a:r>
              <a:rPr dirty="0"/>
              <a:t>, </a:t>
            </a:r>
            <a:endParaRPr lang="en-US" dirty="0" smtClean="0"/>
          </a:p>
          <a:p>
            <a:pPr marL="0" indent="0" defTabSz="437514">
              <a:lnSpc>
                <a:spcPct val="50000"/>
              </a:lnSpc>
              <a:spcBef>
                <a:spcPts val="3100"/>
              </a:spcBef>
              <a:buSzTx/>
              <a:buNone/>
              <a:defRPr sz="3232"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})</a:t>
            </a:r>
            <a:endParaRPr dirty="0"/>
          </a:p>
          <a:p>
            <a:pPr marL="0" indent="0" defTabSz="437514">
              <a:lnSpc>
                <a:spcPct val="50000"/>
              </a:lnSpc>
              <a:spcBef>
                <a:spcPts val="3100"/>
              </a:spcBef>
              <a:buSzTx/>
              <a:buNone/>
              <a:defRPr sz="3232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SomeCmp</a:t>
            </a:r>
            <a:r>
              <a:rPr dirty="0"/>
              <a:t> </a:t>
            </a:r>
            <a:r>
              <a:rPr dirty="0" smtClean="0"/>
              <a:t>{</a:t>
            </a:r>
            <a:endParaRPr lang="en-US" dirty="0" smtClean="0"/>
          </a:p>
          <a:p>
            <a:pPr marL="0" indent="0" defTabSz="437514">
              <a:lnSpc>
                <a:spcPct val="50000"/>
              </a:lnSpc>
              <a:spcBef>
                <a:spcPts val="3100"/>
              </a:spcBef>
              <a:buSzTx/>
              <a:buNone/>
              <a:defRPr sz="3232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	</a:t>
            </a:r>
            <a:r>
              <a:rPr lang="en-US" dirty="0" smtClean="0"/>
              <a:t>	public </a:t>
            </a:r>
            <a:r>
              <a:rPr lang="en-US" dirty="0" err="1" smtClean="0"/>
              <a:t>myData</a:t>
            </a:r>
            <a:r>
              <a:rPr lang="en-US" dirty="0" smtClean="0"/>
              <a:t>: { id: 1 };</a:t>
            </a:r>
          </a:p>
          <a:p>
            <a:pPr marL="0" indent="0" defTabSz="437514">
              <a:lnSpc>
                <a:spcPct val="50000"/>
              </a:lnSpc>
              <a:spcBef>
                <a:spcPts val="3100"/>
              </a:spcBef>
              <a:buSzTx/>
              <a:buNone/>
              <a:defRPr sz="3232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		</a:t>
            </a:r>
            <a:r>
              <a:rPr lang="en-US" dirty="0" err="1" smtClean="0"/>
              <a:t>onDataChange</a:t>
            </a:r>
            <a:r>
              <a:rPr lang="en-US" dirty="0" smtClean="0"/>
              <a:t>(data) {</a:t>
            </a:r>
            <a:endParaRPr lang="en-US" dirty="0"/>
          </a:p>
          <a:p>
            <a:pPr marL="0" indent="0" defTabSz="437514">
              <a:lnSpc>
                <a:spcPct val="50000"/>
              </a:lnSpc>
              <a:spcBef>
                <a:spcPts val="3100"/>
              </a:spcBef>
              <a:buSzTx/>
              <a:buNone/>
              <a:defRPr sz="3232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/>
              <a:t>			</a:t>
            </a:r>
            <a:r>
              <a:rPr lang="en-US" dirty="0" err="1" smtClean="0"/>
              <a:t>this.myData</a:t>
            </a:r>
            <a:r>
              <a:rPr lang="en-US" dirty="0" smtClean="0"/>
              <a:t> = data;</a:t>
            </a:r>
          </a:p>
          <a:p>
            <a:pPr marL="0" indent="0" defTabSz="437514">
              <a:lnSpc>
                <a:spcPct val="50000"/>
              </a:lnSpc>
              <a:spcBef>
                <a:spcPts val="3100"/>
              </a:spcBef>
              <a:buSzTx/>
              <a:buNone/>
              <a:defRPr sz="3232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/>
              <a:t>	}</a:t>
            </a:r>
            <a:endParaRPr dirty="0"/>
          </a:p>
          <a:p>
            <a:pPr marL="0" indent="0" defTabSz="437514">
              <a:lnSpc>
                <a:spcPct val="50000"/>
              </a:lnSpc>
              <a:spcBef>
                <a:spcPts val="3100"/>
              </a:spcBef>
              <a:buSzTx/>
              <a:buNone/>
              <a:defRPr sz="3232"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}</a:t>
            </a:r>
            <a:endParaRPr dirty="0"/>
          </a:p>
        </p:txBody>
      </p:sp>
      <p:sp>
        <p:nvSpPr>
          <p:cNvPr id="470" name="Shape 470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Example - Adding Data 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Components, ViewChild, Inputs and Outputs</a:t>
            </a:r>
          </a:p>
        </p:txBody>
      </p:sp>
      <p:pic>
        <p:nvPicPr>
          <p:cNvPr id="47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479" name="Shape 4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Components </a:t>
            </a:r>
          </a:p>
        </p:txBody>
      </p:sp>
      <p:pic>
        <p:nvPicPr>
          <p:cNvPr id="4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Templates</a:t>
            </a:r>
          </a:p>
        </p:txBody>
      </p:sp>
      <p:pic>
        <p:nvPicPr>
          <p:cNvPr id="48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Grou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9500" y="7251700"/>
            <a:ext cx="3746500" cy="2675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5300" indent="-495300" defTabSz="643889">
              <a:spcBef>
                <a:spcPts val="4600"/>
              </a:spcBef>
              <a:defRPr sz="4055"/>
            </a:pPr>
            <a:r>
              <a:rPr dirty="0"/>
              <a:t>Templates are used to render the components view 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rPr dirty="0"/>
              <a:t>HTML is the language of Templates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&lt;script&gt;</a:t>
            </a:r>
            <a:r>
              <a:rPr dirty="0"/>
              <a:t> tags are not allowed and are ignored 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rPr dirty="0"/>
              <a:t>Template filenames use the .html extension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rPr dirty="0"/>
              <a:t>Templates are linked to components through the </a:t>
            </a:r>
            <a:r>
              <a:rPr dirty="0" smtClean="0"/>
              <a:t>decorator, </a:t>
            </a:r>
            <a:r>
              <a:rPr dirty="0"/>
              <a:t>that can be done two ways 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rPr dirty="0"/>
              <a:t>Inline Templates 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rPr dirty="0"/>
              <a:t>External Template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Inline vs. External</a:t>
            </a:r>
          </a:p>
        </p:txBody>
      </p:sp>
      <p:graphicFrame>
        <p:nvGraphicFramePr>
          <p:cNvPr id="490" name="Table 490"/>
          <p:cNvGraphicFramePr/>
          <p:nvPr>
            <p:extLst>
              <p:ext uri="{D42A27DB-BD31-4B8C-83A1-F6EECF244321}">
                <p14:modId xmlns:p14="http://schemas.microsoft.com/office/powerpoint/2010/main" val="2074543598"/>
              </p:ext>
            </p:extLst>
          </p:nvPr>
        </p:nvGraphicFramePr>
        <p:xfrm>
          <a:off x="633154" y="3336925"/>
          <a:ext cx="23117691" cy="985266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2371611"/>
                <a:gridCol w="9826320"/>
                <a:gridCol w="10919760"/>
              </a:tblGrid>
              <a:tr h="42100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Inline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 dirty="0"/>
                        <a:t>- Assign a string to the template decorator property
- Tip: Use ES6 template strings for easier multi-line code layout
- Use an external template if over 3 lines long
- Downside: Most IDEs can’t do separate syntax highlighting inside string literals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@Component({ 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 selector: 'hello-header', 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template: `&lt;h1&gt;Hello!&lt;/h1&gt;`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})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813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External</a:t>
                      </a:r>
                      <a:r>
                        <a:rPr lang="en-US" sz="3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3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/</a:t>
                      </a:r>
                      <a:r>
                        <a:rPr lang="en-US" sz="3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3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Linked </a:t>
                      </a: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Templates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71500" indent="-571500" algn="l" defTabSz="914400">
                        <a:buFontTx/>
                        <a:buChar char="-"/>
                        <a:defRPr sz="1800"/>
                      </a:pPr>
                      <a:r>
                        <a:rPr lang="en-US" sz="3600" dirty="0" smtClean="0"/>
                        <a:t>Webpack will</a:t>
                      </a:r>
                      <a:r>
                        <a:rPr lang="en-US" sz="3600" baseline="0" dirty="0" smtClean="0"/>
                        <a:t> need you to inline your template using require syntax</a:t>
                      </a:r>
                    </a:p>
                    <a:p>
                      <a:pPr marL="571500" indent="-571500" algn="l" defTabSz="914400">
                        <a:buFontTx/>
                        <a:buChar char="-"/>
                        <a:defRPr sz="1800"/>
                      </a:pPr>
                      <a:r>
                        <a:rPr lang="en-US" sz="3600" baseline="0" dirty="0" smtClean="0"/>
                        <a:t>Other module loaders can use templateUrl</a:t>
                      </a:r>
                    </a:p>
                    <a:p>
                      <a:pPr marL="571500" indent="-571500" algn="l" defTabSz="914400">
                        <a:buFontTx/>
                        <a:buChar char="-"/>
                        <a:defRPr sz="1800"/>
                      </a:pPr>
                      <a:r>
                        <a:rPr lang="en-US" sz="3600" baseline="0" dirty="0" smtClean="0"/>
                        <a:t>Can use module.id to maintain relative paths outside of webpack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@Component({ 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 selector: 'hello-header', 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 </a:t>
                      </a:r>
                      <a:r>
                        <a:rPr dirty="0" smtClean="0"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template:</a:t>
                      </a:r>
                      <a:endParaRPr lang="en-US" dirty="0" smtClean="0">
                        <a:solidFill>
                          <a:schemeClr val="accent4">
                            <a:satOff val="1488"/>
                            <a:lumOff val="-7242"/>
                          </a:schemeClr>
                        </a:solidFill>
                      </a:endParaRP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baseline="0" dirty="0" smtClean="0"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require(‘</a:t>
                      </a:r>
                      <a:r>
                        <a:rPr dirty="0" smtClean="0"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./</a:t>
                      </a:r>
                      <a:r>
                        <a:rPr dirty="0"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header.component.html</a:t>
                      </a:r>
                      <a:r>
                        <a:rPr dirty="0" smtClean="0"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’</a:t>
                      </a:r>
                      <a:r>
                        <a:rPr lang="en-US" dirty="0" smtClean="0">
                          <a:solidFill>
                            <a:schemeClr val="accent4">
                              <a:satOff val="1488"/>
                              <a:lumOff val="-7242"/>
                            </a:schemeClr>
                          </a:solidFill>
                        </a:rPr>
                        <a:t>)</a:t>
                      </a:r>
                      <a:endParaRPr dirty="0">
                        <a:solidFill>
                          <a:schemeClr val="accent4">
                            <a:satOff val="1488"/>
                            <a:lumOff val="-7242"/>
                          </a:schemeClr>
                        </a:solidFill>
                      </a:endParaRP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})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Data Bindings</a:t>
            </a:r>
          </a:p>
        </p:txBody>
      </p:sp>
      <p:sp>
        <p:nvSpPr>
          <p:cNvPr id="493" name="Shape 4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52450" indent="-552450" defTabSz="718184">
              <a:spcBef>
                <a:spcPts val="5100"/>
              </a:spcBef>
              <a:defRPr sz="4524"/>
            </a:pPr>
            <a:r>
              <a:t>Without Angular, a developer would have the responsibility to push data values into HTML controls and turn user responses into actions and value updates</a:t>
            </a:r>
          </a:p>
          <a:p>
            <a:pPr marL="552450" indent="-552450" defTabSz="718184">
              <a:spcBef>
                <a:spcPts val="5100"/>
              </a:spcBef>
              <a:defRPr sz="4524"/>
            </a:pPr>
            <a:r>
              <a:t>Instead Angular supports data binding which is a mechanism to coordinate parts of a template with parts of a component </a:t>
            </a:r>
          </a:p>
          <a:p>
            <a:pPr marL="552450" indent="-552450" defTabSz="718184">
              <a:spcBef>
                <a:spcPts val="5100"/>
              </a:spcBef>
              <a:defRPr sz="4524"/>
            </a:pPr>
            <a:r>
              <a:t>Add binding markups to the template HTML to tell Angular how to connect both sides </a:t>
            </a:r>
          </a:p>
          <a:p>
            <a:pPr marL="552450" indent="-552450" defTabSz="718184">
              <a:spcBef>
                <a:spcPts val="5100"/>
              </a:spcBef>
              <a:defRPr sz="4524"/>
            </a:pPr>
            <a:r>
              <a:t>There are two types of data binding: </a:t>
            </a:r>
          </a:p>
          <a:p>
            <a:pPr marL="1657350" lvl="2" indent="-552450" defTabSz="718184">
              <a:spcBef>
                <a:spcPts val="5100"/>
              </a:spcBef>
              <a:defRPr sz="4524"/>
            </a:pPr>
            <a:r>
              <a:t>Component to DOM</a:t>
            </a:r>
          </a:p>
          <a:p>
            <a:pPr marL="1657350" lvl="2" indent="-552450" defTabSz="718184">
              <a:spcBef>
                <a:spcPts val="5100"/>
              </a:spcBef>
              <a:defRPr sz="4524"/>
            </a:pPr>
            <a:r>
              <a:t>DOM to Component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Binding Types</a:t>
            </a:r>
          </a:p>
        </p:txBody>
      </p:sp>
      <p:graphicFrame>
        <p:nvGraphicFramePr>
          <p:cNvPr id="496" name="Table 496"/>
          <p:cNvGraphicFramePr/>
          <p:nvPr/>
        </p:nvGraphicFramePr>
        <p:xfrm>
          <a:off x="1689100" y="3238500"/>
          <a:ext cx="21793200" cy="8407398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5080000"/>
                <a:gridCol w="16713200"/>
              </a:tblGrid>
              <a:tr h="344338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Component to DOM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Interpolation</a:t>
                      </a:r>
                      <a:r>
                        <a:t> and 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Property Binding</a:t>
                      </a:r>
                    </a:p>
                    <a:p>
                      <a:pPr algn="l" defTabSz="914400">
                        <a:defRPr sz="3600"/>
                      </a:pPr>
                      <a:r>
                        <a:t>- One-way data binding: the value only goes from a component data property to a target element property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44390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DOM to Component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Event Binding</a:t>
                      </a:r>
                      <a:r>
                        <a:t> takes the information when a user has interacted with a page and brings that back to the component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52010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Both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Two-Way Binding</a:t>
                      </a:r>
                      <a:r>
                        <a:t> is used when you want to update data as soon as it has been changed by the user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Interpolation</a:t>
            </a:r>
          </a:p>
        </p:txBody>
      </p:sp>
      <p:sp>
        <p:nvSpPr>
          <p:cNvPr id="499" name="Shape 4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Converts the value of a given expression into a string</a:t>
            </a:r>
          </a:p>
          <a:p>
            <a:r>
              <a:rPr dirty="0"/>
              <a:t>Defined using double moustache/curly brackets around a template expression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{{expression}}</a:t>
            </a:r>
          </a:p>
          <a:p>
            <a:r>
              <a:rPr dirty="0"/>
              <a:t>Can be used between HTML element tags and within attribute </a:t>
            </a:r>
            <a:r>
              <a:rPr dirty="0" smtClean="0"/>
              <a:t>assignments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Expressions</a:t>
            </a:r>
          </a:p>
        </p:txBody>
      </p:sp>
      <p:sp>
        <p:nvSpPr>
          <p:cNvPr id="502" name="Shape 5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800" indent="-431800" defTabSz="561340">
              <a:spcBef>
                <a:spcPts val="4000"/>
              </a:spcBef>
              <a:defRPr sz="3536"/>
            </a:pPr>
            <a:r>
              <a:t>Template expressions produce a value </a:t>
            </a:r>
          </a:p>
          <a:p>
            <a:pPr marL="431800" indent="-431800" defTabSz="561340">
              <a:spcBef>
                <a:spcPts val="4000"/>
              </a:spcBef>
              <a:defRPr sz="3536"/>
            </a:pPr>
            <a:r>
              <a:t>Written in a similar language as JavaScript </a:t>
            </a:r>
          </a:p>
          <a:p>
            <a:pPr marL="431800" indent="-431800" defTabSz="561340">
              <a:spcBef>
                <a:spcPts val="4000"/>
              </a:spcBef>
              <a:defRPr sz="3536" u="sng"/>
            </a:pPr>
            <a:r>
              <a:t>Restrictions: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Assignments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+=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-=</a:t>
            </a:r>
            <a:r>
              <a:t>) 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t> operator 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Chaining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t> ) 	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Increment and decrement operators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++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--</a:t>
            </a:r>
            <a:r>
              <a:t>) 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Bitwise operators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&amp;</a:t>
            </a:r>
            <a:r>
              <a:t>)</a:t>
            </a:r>
          </a:p>
          <a:p>
            <a:pPr marL="1295400" lvl="2" indent="-431800" defTabSz="561340">
              <a:spcBef>
                <a:spcPts val="4000"/>
              </a:spcBef>
              <a:defRPr sz="3536"/>
            </a:pPr>
            <a:r>
              <a:t>Anything in the global namespace like window or document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use Angular 2? 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502900" cy="9207500"/>
          </a:xfrm>
          <a:prstGeom prst="rect">
            <a:avLst/>
          </a:prstGeom>
        </p:spPr>
        <p:txBody>
          <a:bodyPr/>
          <a:lstStyle/>
          <a:p>
            <a:pPr marL="495300" indent="-495300" defTabSz="643889">
              <a:spcBef>
                <a:spcPts val="4600"/>
              </a:spcBef>
              <a:defRPr sz="4055"/>
            </a:pPr>
            <a:r>
              <a:rPr dirty="0"/>
              <a:t>Cross-platform code base 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rPr dirty="0"/>
              <a:t>Progressive Web Apps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rPr dirty="0"/>
              <a:t>Mobile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rPr dirty="0"/>
              <a:t>Desktop 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rPr dirty="0"/>
              <a:t>Speed and Performance 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rPr dirty="0"/>
              <a:t>Compiled templates with code generation 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rPr dirty="0"/>
              <a:t>Server pre-rendering 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rPr dirty="0"/>
              <a:t>Code splitting with lazy loaded routes </a:t>
            </a:r>
          </a:p>
        </p:txBody>
      </p:sp>
      <p:sp>
        <p:nvSpPr>
          <p:cNvPr id="200" name="Shape 200"/>
          <p:cNvSpPr/>
          <p:nvPr/>
        </p:nvSpPr>
        <p:spPr>
          <a:xfrm>
            <a:off x="12306300" y="3238500"/>
            <a:ext cx="10388600" cy="1014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88461" indent="-488461" algn="l">
              <a:spcBef>
                <a:spcPts val="5900"/>
              </a:spcBef>
              <a:buSzPct val="75000"/>
              <a:buChar char="•"/>
              <a:defRPr sz="4000"/>
            </a:pPr>
            <a:r>
              <a:rPr dirty="0"/>
              <a:t>Based on modern web standards </a:t>
            </a:r>
          </a:p>
          <a:p>
            <a:pPr marL="488461" indent="-488461" algn="l">
              <a:spcBef>
                <a:spcPts val="5900"/>
              </a:spcBef>
              <a:buSzPct val="75000"/>
              <a:buChar char="•"/>
              <a:defRPr sz="4000"/>
            </a:pPr>
            <a:r>
              <a:rPr dirty="0"/>
              <a:t>Simple creation of automated test suites</a:t>
            </a:r>
          </a:p>
          <a:p>
            <a:pPr marL="488461" indent="-488461" algn="l">
              <a:spcBef>
                <a:spcPts val="5900"/>
              </a:spcBef>
              <a:buSzPct val="75000"/>
              <a:buChar char="•"/>
              <a:defRPr sz="4000"/>
            </a:pPr>
            <a:r>
              <a:rPr dirty="0"/>
              <a:t>Angular CLI for fast scaffolding, testing, and deployment</a:t>
            </a:r>
          </a:p>
          <a:p>
            <a:pPr marL="488461" indent="-488461" algn="l">
              <a:spcBef>
                <a:spcPts val="5900"/>
              </a:spcBef>
              <a:buSzPct val="75000"/>
              <a:buChar char="•"/>
              <a:defRPr sz="4000"/>
            </a:pPr>
            <a:r>
              <a:rPr dirty="0"/>
              <a:t>Accessibility with ARIA, i18n, and built-in a11y test infrastructure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Template Expression Operators</a:t>
            </a:r>
          </a:p>
        </p:txBody>
      </p:sp>
      <p:sp>
        <p:nvSpPr>
          <p:cNvPr id="505" name="Shape 5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 defTabSz="693419">
              <a:spcBef>
                <a:spcPts val="4900"/>
              </a:spcBef>
              <a:defRPr sz="4368"/>
            </a:pPr>
            <a:r>
              <a:rPr dirty="0"/>
              <a:t>Pipe operator (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dirty="0"/>
              <a:t> )</a:t>
            </a:r>
          </a:p>
          <a:p>
            <a:pPr marL="1066800" lvl="1" indent="-533400" defTabSz="693419">
              <a:spcBef>
                <a:spcPts val="4900"/>
              </a:spcBef>
              <a:defRPr sz="4368"/>
            </a:pPr>
            <a:r>
              <a:rPr dirty="0"/>
              <a:t>We will discuss this later in the course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rPr dirty="0"/>
              <a:t>Safe Navigation Operator (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?.</a:t>
            </a:r>
            <a:r>
              <a:rPr dirty="0"/>
              <a:t>) i.e.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{{vehicle?.name}}</a:t>
            </a:r>
          </a:p>
          <a:p>
            <a:pPr marL="1066800" lvl="1" indent="-533400" defTabSz="693419">
              <a:spcBef>
                <a:spcPts val="4900"/>
              </a:spcBef>
              <a:defRPr sz="4368"/>
            </a:pPr>
            <a:r>
              <a:rPr dirty="0"/>
              <a:t>A way to guard against null and undefined values in a property path </a:t>
            </a:r>
          </a:p>
          <a:p>
            <a:pPr marL="1066800" lvl="1" indent="-533400" defTabSz="693419">
              <a:spcBef>
                <a:spcPts val="4900"/>
              </a:spcBef>
              <a:defRPr sz="4368"/>
            </a:pPr>
            <a:r>
              <a:rPr dirty="0"/>
              <a:t>Angular will crash if it encounters a null pointer error</a:t>
            </a:r>
          </a:p>
          <a:p>
            <a:pPr marL="1066800" lvl="1" indent="-533400" defTabSz="693419">
              <a:spcBef>
                <a:spcPts val="4900"/>
              </a:spcBef>
              <a:defRPr sz="4368"/>
            </a:pPr>
            <a:r>
              <a:rPr dirty="0"/>
              <a:t>If the value to the left of the operator is null or undefined, the app won’t crash and the interpolation will be left </a:t>
            </a:r>
            <a:r>
              <a:rPr dirty="0" smtClean="0"/>
              <a:t>blank</a:t>
            </a:r>
            <a:endParaRPr dirty="0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Expression Guidelines</a:t>
            </a:r>
          </a:p>
        </p:txBody>
      </p:sp>
      <p:sp>
        <p:nvSpPr>
          <p:cNvPr id="508" name="Shape 508"/>
          <p:cNvSpPr>
            <a:spLocks noGrp="1"/>
          </p:cNvSpPr>
          <p:nvPr>
            <p:ph type="body" idx="1"/>
          </p:nvPr>
        </p:nvSpPr>
        <p:spPr>
          <a:xfrm>
            <a:off x="1689100" y="2984500"/>
            <a:ext cx="21005800" cy="9080500"/>
          </a:xfrm>
          <a:prstGeom prst="rect">
            <a:avLst/>
          </a:prstGeom>
        </p:spPr>
        <p:txBody>
          <a:bodyPr/>
          <a:lstStyle/>
          <a:p>
            <a:pPr marL="728979" indent="-728979" defTabSz="676909">
              <a:spcBef>
                <a:spcPts val="4800"/>
              </a:spcBef>
              <a:buSzPct val="100000"/>
              <a:buAutoNum type="arabicPeriod"/>
              <a:defRPr sz="4264"/>
            </a:pPr>
            <a:r>
              <a:t>Should not change an application’s state, only the value of the target property </a:t>
            </a:r>
          </a:p>
          <a:p>
            <a:pPr marL="1041400" lvl="1" indent="-520700" defTabSz="676909">
              <a:spcBef>
                <a:spcPts val="4800"/>
              </a:spcBef>
              <a:defRPr sz="4264"/>
            </a:pPr>
            <a:r>
              <a:t>Essential to Angular’s unidirectional data flow policy</a:t>
            </a:r>
          </a:p>
          <a:p>
            <a:pPr marL="728979" indent="-728979" defTabSz="676909">
              <a:spcBef>
                <a:spcPts val="4800"/>
              </a:spcBef>
              <a:buSzPct val="100000"/>
              <a:buAutoNum type="arabicPeriod"/>
              <a:defRPr sz="4264"/>
            </a:pPr>
            <a:r>
              <a:t>Executing template expressions should be quick</a:t>
            </a:r>
          </a:p>
          <a:p>
            <a:pPr marL="728979" indent="-728979" defTabSz="676909">
              <a:spcBef>
                <a:spcPts val="4800"/>
              </a:spcBef>
              <a:buSzPct val="100000"/>
              <a:buAutoNum type="arabicPeriod"/>
              <a:defRPr sz="4264"/>
            </a:pPr>
            <a:r>
              <a:t>Statements should be simple</a:t>
            </a:r>
          </a:p>
          <a:p>
            <a:pPr marL="1041400" lvl="1" indent="-520700" defTabSz="676909">
              <a:spcBef>
                <a:spcPts val="4800"/>
              </a:spcBef>
              <a:defRPr sz="4264"/>
            </a:pPr>
            <a:r>
              <a:t>Confine business logic to the component itself where it will be easier to develop and test </a:t>
            </a:r>
          </a:p>
          <a:p>
            <a:pPr marL="728979" indent="-728979" defTabSz="676909">
              <a:spcBef>
                <a:spcPts val="4800"/>
              </a:spcBef>
              <a:buSzPct val="100000"/>
              <a:buAutoNum type="arabicPeriod"/>
              <a:defRPr sz="4264"/>
            </a:pPr>
            <a:r>
              <a:t>Should always return the same value if dependencies haven’t changed (Idempotence)</a:t>
            </a:r>
          </a:p>
          <a:p>
            <a:pPr marL="1041400" lvl="1" indent="-520700" defTabSz="676909">
              <a:spcBef>
                <a:spcPts val="4800"/>
              </a:spcBef>
              <a:defRPr sz="4264"/>
            </a:pPr>
            <a:r>
              <a:t>Free of side effects and improves Angular’s change detection performance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Property Binding</a:t>
            </a:r>
          </a:p>
        </p:txBody>
      </p:sp>
      <p:sp>
        <p:nvSpPr>
          <p:cNvPr id="511" name="Shape 511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21005800" cy="2222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84200" indent="-584200" defTabSz="759459">
              <a:spcBef>
                <a:spcPts val="5400"/>
              </a:spcBef>
              <a:defRPr sz="4784"/>
            </a:pPr>
            <a:r>
              <a:t>Sets a property of a view element to the value of a template expression 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Commonly used to set an element property to a component property value</a:t>
            </a:r>
          </a:p>
        </p:txBody>
      </p:sp>
      <p:graphicFrame>
        <p:nvGraphicFramePr>
          <p:cNvPr id="512" name="Table 512"/>
          <p:cNvGraphicFramePr/>
          <p:nvPr/>
        </p:nvGraphicFramePr>
        <p:xfrm>
          <a:off x="1574800" y="5905500"/>
          <a:ext cx="21901150" cy="607060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8058150"/>
                <a:gridCol w="13843000"/>
              </a:tblGrid>
              <a:tr h="14033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Binding the source to an image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&lt;img [src]="catImageUrl"&gt;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4033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Disabling a button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&lt;button [disabled]="isUnchanged"&gt;Save&lt;/button&gt;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4033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Setting a property of a directive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&lt;div [ngClass]="classes"&gt;&lt;/div&gt;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8605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Optionally, you can use the canonical bind-prefix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&lt;img bind-src="catImageUrl"&gt;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Bindings</a:t>
            </a:r>
          </a:p>
        </p:txBody>
      </p:sp>
      <p:sp>
        <p:nvSpPr>
          <p:cNvPr id="515" name="Shape 515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21005800" cy="1358900"/>
          </a:xfrm>
          <a:prstGeom prst="rect">
            <a:avLst/>
          </a:prstGeom>
        </p:spPr>
        <p:txBody>
          <a:bodyPr/>
          <a:lstStyle/>
          <a:p>
            <a:r>
              <a:t>There is a distinction between an HTML attribute and a DOM property </a:t>
            </a:r>
          </a:p>
        </p:txBody>
      </p:sp>
      <p:graphicFrame>
        <p:nvGraphicFramePr>
          <p:cNvPr id="516" name="Table 516"/>
          <p:cNvGraphicFramePr/>
          <p:nvPr/>
        </p:nvGraphicFramePr>
        <p:xfrm>
          <a:off x="3924300" y="5422900"/>
          <a:ext cx="15417800" cy="597535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3632200"/>
                <a:gridCol w="11785600"/>
              </a:tblGrid>
              <a:tr h="30416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Attributes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Are defined in HTML documents
- Initialize DOM properties and then are discarded 
- Can not change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9337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Properties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Are defined by the DOM 
- Can change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2450" indent="-552450" defTabSz="718184">
              <a:spcBef>
                <a:spcPts val="5100"/>
              </a:spcBef>
              <a:defRPr sz="4524"/>
            </a:pPr>
            <a:r>
              <a:t>Not all attributes map to a property of the same name, though most do</a:t>
            </a:r>
          </a:p>
          <a:p>
            <a:pPr marL="552450" indent="-552450" defTabSz="718184">
              <a:spcBef>
                <a:spcPts val="5100"/>
              </a:spcBef>
              <a:defRPr sz="4524"/>
            </a:pPr>
            <a:r>
              <a:t>It is crucial to understanding how Angular binding works </a:t>
            </a:r>
          </a:p>
          <a:p>
            <a:pPr marL="0" lvl="7" indent="1392174" defTabSz="718184">
              <a:spcBef>
                <a:spcPts val="5100"/>
              </a:spcBef>
              <a:buSzTx/>
              <a:buNone/>
              <a:defRPr sz="4524">
                <a:latin typeface="Courier"/>
                <a:ea typeface="Courier"/>
                <a:cs typeface="Courier"/>
                <a:sym typeface="Courier"/>
              </a:defRPr>
            </a:pPr>
            <a:r>
              <a:t>&lt;input type="text" value="Bob"&gt; </a:t>
            </a:r>
          </a:p>
          <a:p>
            <a:pPr marL="1104900" lvl="1" indent="-552450" defTabSz="718184">
              <a:spcBef>
                <a:spcPts val="5100"/>
              </a:spcBef>
              <a:defRPr sz="4524"/>
            </a:pPr>
            <a:r>
              <a:t>This example creates a corresponding DOM node with a value initialized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"Bob"</a:t>
            </a:r>
            <a:r>
              <a:t> </a:t>
            </a:r>
          </a:p>
          <a:p>
            <a:pPr marL="1104900" lvl="1" indent="-552450" defTabSz="718184">
              <a:spcBef>
                <a:spcPts val="5100"/>
              </a:spcBef>
              <a:defRPr sz="4524"/>
            </a:pPr>
            <a:r>
              <a:t>If a user changes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"Bob"</a:t>
            </a:r>
            <a:r>
              <a:t>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"Sally"</a:t>
            </a:r>
            <a:r>
              <a:t>, the DOM element value property changes but the HTML attribute value does not </a:t>
            </a:r>
          </a:p>
          <a:p>
            <a:pPr marL="1104900" lvl="1" indent="-552450" defTabSz="718184">
              <a:spcBef>
                <a:spcPts val="5100"/>
              </a:spcBef>
              <a:defRPr sz="4524"/>
            </a:pPr>
            <a:r>
              <a:t>The HTML value attribute specifies the initial value </a:t>
            </a:r>
          </a:p>
          <a:p>
            <a:pPr marL="552450" indent="-552450" defTabSz="718184">
              <a:spcBef>
                <a:spcPts val="5100"/>
              </a:spcBef>
              <a:defRPr sz="4524"/>
            </a:pPr>
            <a:r>
              <a:t>Template bindings work with properties and events and not attributes  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Event Binding</a:t>
            </a:r>
          </a:p>
        </p:txBody>
      </p:sp>
      <p:sp>
        <p:nvSpPr>
          <p:cNvPr id="521" name="Shape 5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4300"/>
              </a:spcBef>
              <a:defRPr sz="3796"/>
            </a:pPr>
            <a:r>
              <a:t>Registers a template statement that gets evaluated when an event happens</a:t>
            </a:r>
          </a:p>
          <a:p>
            <a:pPr marL="463550" indent="-463550" defTabSz="602615">
              <a:spcBef>
                <a:spcPts val="4300"/>
              </a:spcBef>
              <a:defRPr sz="3796"/>
            </a:pPr>
            <a:r>
              <a:t>Reacts to a user’s actions like keystrokes, mouse movements, and clicks</a:t>
            </a:r>
          </a:p>
          <a:p>
            <a:pPr marL="463550" indent="-463550" defTabSz="602615">
              <a:spcBef>
                <a:spcPts val="4300"/>
              </a:spcBef>
              <a:defRPr sz="3796"/>
            </a:pPr>
            <a:r>
              <a:t>Consists of a target event name in parenthesis on the left and a quoted template statement on the right</a:t>
            </a:r>
          </a:p>
          <a:p>
            <a:pPr marL="0" lvl="5" indent="834390" defTabSz="602615">
              <a:spcBef>
                <a:spcPts val="4300"/>
              </a:spcBef>
              <a:buSzTx/>
              <a:buNone/>
              <a:defRPr sz="3796">
                <a:latin typeface="Courier"/>
                <a:ea typeface="Courier"/>
                <a:cs typeface="Courier"/>
                <a:sym typeface="Courier"/>
              </a:defRPr>
            </a:pPr>
            <a:r>
              <a:t>(event)="templateStatement"</a:t>
            </a:r>
          </a:p>
          <a:p>
            <a:pPr marL="463550" indent="-463550" defTabSz="602615">
              <a:spcBef>
                <a:spcPts val="4300"/>
              </a:spcBef>
              <a:defRPr sz="3796"/>
            </a:pPr>
            <a:r>
              <a:t>Can optionally use the canonical on-prefix</a:t>
            </a:r>
          </a:p>
          <a:p>
            <a:pPr marL="0" lvl="5" indent="834390" defTabSz="602615">
              <a:spcBef>
                <a:spcPts val="4300"/>
              </a:spcBef>
              <a:buSzTx/>
              <a:buNone/>
              <a:defRPr sz="3796">
                <a:latin typeface="Courier"/>
                <a:ea typeface="Courier"/>
                <a:cs typeface="Courier"/>
                <a:sym typeface="Courier"/>
              </a:defRPr>
            </a:pPr>
            <a:r>
              <a:t>on-event="templateStatement"</a:t>
            </a:r>
          </a:p>
          <a:p>
            <a:pPr marL="0" lvl="5" indent="834390" defTabSz="602615">
              <a:spcBef>
                <a:spcPts val="4300"/>
              </a:spcBef>
              <a:buSzTx/>
              <a:buNone/>
              <a:defRPr sz="3796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&lt;button (click)="submitForm()"&gt;</a:t>
            </a:r>
            <a:r>
              <a:rPr>
                <a:solidFill>
                  <a:srgbClr val="000000"/>
                </a:solidFill>
              </a:rPr>
              <a:t>Save</a:t>
            </a:r>
            <a:r>
              <a:t>&lt;/button&gt; </a:t>
            </a:r>
          </a:p>
          <a:p>
            <a:pPr marL="0" lvl="5" indent="834390" defTabSz="602615">
              <a:spcBef>
                <a:spcPts val="4300"/>
              </a:spcBef>
              <a:buSzTx/>
              <a:buNone/>
              <a:defRPr sz="3796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&lt;button on-click="submitForm()&gt;</a:t>
            </a:r>
            <a:r>
              <a:rPr>
                <a:solidFill>
                  <a:srgbClr val="000000"/>
                </a:solidFill>
              </a:rPr>
              <a:t>Save</a:t>
            </a:r>
            <a:r>
              <a:t>&lt;/button&gt; 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Statements </a:t>
            </a:r>
          </a:p>
        </p:txBody>
      </p:sp>
      <p:sp>
        <p:nvSpPr>
          <p:cNvPr id="524" name="Shape 5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Responds to an event raised by a binding target like an element, component, or directive </a:t>
            </a:r>
          </a:p>
          <a:p>
            <a:r>
              <a:rPr dirty="0"/>
              <a:t>Has a side effect. Updates the application state</a:t>
            </a:r>
          </a:p>
          <a:p>
            <a:r>
              <a:rPr dirty="0"/>
              <a:t>Uses a language that is similar to JavaScript</a:t>
            </a:r>
          </a:p>
          <a:p>
            <a:r>
              <a:rPr dirty="0"/>
              <a:t>Typically used to invoke a method on a component </a:t>
            </a:r>
            <a:endParaRPr lang="en-US" dirty="0" smtClean="0"/>
          </a:p>
          <a:p>
            <a:r>
              <a:rPr lang="en-US" dirty="0" smtClean="0"/>
              <a:t>Have the same restrictions as Template Expressions</a:t>
            </a:r>
            <a:endParaRPr dirty="0"/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Two-Way Binding</a:t>
            </a:r>
          </a:p>
        </p:txBody>
      </p:sp>
      <p:sp>
        <p:nvSpPr>
          <p:cNvPr id="530" name="Shape 530"/>
          <p:cNvSpPr>
            <a:spLocks noGrp="1"/>
          </p:cNvSpPr>
          <p:nvPr>
            <p:ph type="body" idx="1"/>
          </p:nvPr>
        </p:nvSpPr>
        <p:spPr>
          <a:xfrm>
            <a:off x="1689100" y="2832100"/>
            <a:ext cx="21005800" cy="9613900"/>
          </a:xfrm>
          <a:prstGeom prst="rect">
            <a:avLst/>
          </a:prstGeom>
        </p:spPr>
        <p:txBody>
          <a:bodyPr/>
          <a:lstStyle/>
          <a:p>
            <a:pPr marL="425450" indent="-425450" defTabSz="553084">
              <a:spcBef>
                <a:spcPts val="3900"/>
              </a:spcBef>
              <a:defRPr sz="3484"/>
            </a:pPr>
            <a:r>
              <a:t>Combines property binding and event binding together to ensure that the view and model stay in sync</a:t>
            </a:r>
          </a:p>
          <a:p>
            <a:pPr marL="425450" indent="-425450" defTabSz="553084">
              <a:spcBef>
                <a:spcPts val="3900"/>
              </a:spcBef>
              <a:defRPr sz="3484"/>
            </a:pPr>
            <a:r>
              <a:t>Consists of a special target attribute directive on the left surrounded in the “banana-in-a-box” syntax and a template expression on the right</a:t>
            </a:r>
          </a:p>
          <a:p>
            <a:pPr marL="0" lvl="1" indent="153162" defTabSz="553084">
              <a:spcBef>
                <a:spcPts val="3900"/>
              </a:spcBef>
              <a:buSzTx/>
              <a:buNone/>
              <a:defRPr sz="3484">
                <a:latin typeface="Courier"/>
                <a:ea typeface="Courier"/>
                <a:cs typeface="Courier"/>
                <a:sym typeface="Courier"/>
              </a:defRPr>
            </a:pPr>
            <a:r>
              <a:t>		&lt;input [(ngModel)]="person.name"&gt;</a:t>
            </a:r>
          </a:p>
          <a:p>
            <a:pPr marL="425450" indent="-425450" defTabSz="553084">
              <a:spcBef>
                <a:spcPts val="3900"/>
              </a:spcBef>
              <a:defRPr sz="3484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[(ngModel)] </a:t>
            </a:r>
            <a:r>
              <a:t>is just syntactic sugar for</a:t>
            </a:r>
          </a:p>
          <a:p>
            <a:pPr marL="0" lvl="1" indent="153162" defTabSz="553084">
              <a:spcBef>
                <a:spcPts val="3900"/>
              </a:spcBef>
              <a:buSzTx/>
              <a:buNone/>
              <a:defRPr sz="3484">
                <a:latin typeface="Courier"/>
                <a:ea typeface="Courier"/>
                <a:cs typeface="Courier"/>
                <a:sym typeface="Courier"/>
              </a:defRPr>
            </a:pPr>
            <a:r>
              <a:t>		&lt;input [ngModel]="person.name" (ngModelChange)="person.name=$event"&gt;</a:t>
            </a:r>
          </a:p>
          <a:p>
            <a:pPr marL="425450" indent="-425450" defTabSz="553084">
              <a:spcBef>
                <a:spcPts val="3900"/>
              </a:spcBef>
              <a:defRPr sz="3484"/>
            </a:pPr>
            <a:r>
              <a:t>We could even implement ngModel ourselves with</a:t>
            </a:r>
          </a:p>
          <a:p>
            <a:pPr marL="0" lvl="1" indent="153162" defTabSz="553084">
              <a:spcBef>
                <a:spcPts val="3900"/>
              </a:spcBef>
              <a:buSzTx/>
              <a:buNone/>
              <a:defRPr sz="3484">
                <a:latin typeface="Courier"/>
                <a:ea typeface="Courier"/>
                <a:cs typeface="Courier"/>
                <a:sym typeface="Courier"/>
              </a:defRPr>
            </a:pPr>
            <a:r>
              <a:t>		&lt;input [value]="person.name" (input)="person.name=$event.target.value" &gt;</a:t>
            </a:r>
          </a:p>
          <a:p>
            <a:pPr marL="425450" indent="-425450" defTabSz="553084">
              <a:spcBef>
                <a:spcPts val="3900"/>
              </a:spcBef>
              <a:defRPr sz="3484"/>
            </a:pPr>
            <a:r>
              <a:t>Can optionally use the canonical bindon-prefix</a:t>
            </a:r>
          </a:p>
          <a:p>
            <a:pPr marL="0" lvl="1" indent="153162" defTabSz="553084">
              <a:spcBef>
                <a:spcPts val="3900"/>
              </a:spcBef>
              <a:buSzTx/>
              <a:buNone/>
              <a:defRPr sz="3484">
                <a:latin typeface="Courier"/>
                <a:ea typeface="Courier"/>
                <a:cs typeface="Courier"/>
                <a:sym typeface="Courier"/>
              </a:defRPr>
            </a:pPr>
            <a:r>
              <a:t>		&lt;input bindon-ngModel="person.name"&gt;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Structural Directives</a:t>
            </a:r>
          </a:p>
        </p:txBody>
      </p:sp>
      <p:sp>
        <p:nvSpPr>
          <p:cNvPr id="533" name="Shape 5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Alters the layout of our application by adding, removing, and replacing elements in DOM</a:t>
            </a:r>
          </a:p>
          <a:p>
            <a:r>
              <a:rPr dirty="0"/>
              <a:t>Consider the consequences of creating and destroying elements vs hiding and showing them</a:t>
            </a:r>
          </a:p>
          <a:p>
            <a:r>
              <a:rPr dirty="0"/>
              <a:t>Free up resources when not in use</a:t>
            </a:r>
          </a:p>
          <a:p>
            <a:r>
              <a:rPr dirty="0"/>
              <a:t>Could introduce performance lag if initialization of component is expensive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*ngIf</a:t>
            </a:r>
            <a:r>
              <a:t> &amp;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*ngFor </a:t>
            </a:r>
          </a:p>
        </p:txBody>
      </p:sp>
      <p:sp>
        <p:nvSpPr>
          <p:cNvPr id="536" name="Shape 5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Courier"/>
                <a:ea typeface="Courier"/>
                <a:cs typeface="Courier"/>
                <a:sym typeface="Courier"/>
              </a:rPr>
              <a:t>*ngIf</a:t>
            </a:r>
            <a:r>
              <a:t> takes a boolean and conditionally creates a section of DOM  </a:t>
            </a:r>
          </a:p>
          <a:p>
            <a:pPr marL="0" lvl="6" indent="137160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&lt;cat-detail *ngIf=”selectedCat”&gt;&lt;/cat-detail&gt;</a:t>
            </a:r>
          </a:p>
          <a:p>
            <a:r>
              <a:rPr>
                <a:latin typeface="Courier"/>
                <a:ea typeface="Courier"/>
                <a:cs typeface="Courier"/>
                <a:sym typeface="Courier"/>
              </a:rPr>
              <a:t>*ngFor </a:t>
            </a:r>
            <a:r>
              <a:t>repeats a section of DOM for every item in an iterable </a:t>
            </a:r>
          </a:p>
          <a:p>
            <a:pPr marL="0" lvl="5" indent="114300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&lt;div *ngFor=”let cat of cats”&gt;{{cat.name}}&lt;/div&gt;</a:t>
            </a:r>
          </a:p>
          <a:p>
            <a:r>
              <a:t>The DOM node and children represent the template to repeat with the local variable reflecting the current value in the iterable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1651000" y="1917700"/>
            <a:ext cx="10223500" cy="5613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lvl1pPr>
          </a:lstStyle>
          <a:p>
            <a:r>
              <a:t>What has Changed from AngularJS 1.x to Angular 2.0</a:t>
            </a:r>
          </a:p>
        </p:txBody>
      </p:sp>
      <p:pic>
        <p:nvPicPr>
          <p:cNvPr id="20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angular 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30900" y="6858000"/>
            <a:ext cx="4406900" cy="420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a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1000" y="7772400"/>
            <a:ext cx="4800600" cy="2184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548" name="Shape 5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Bindings and </a:t>
            </a:r>
            <a:r>
              <a:rPr dirty="0" smtClean="0"/>
              <a:t>Buil</a:t>
            </a:r>
            <a:r>
              <a:rPr lang="en-US" dirty="0"/>
              <a:t>t</a:t>
            </a:r>
            <a:r>
              <a:rPr dirty="0" smtClean="0"/>
              <a:t>-in </a:t>
            </a:r>
            <a:r>
              <a:rPr dirty="0"/>
              <a:t>Directives </a:t>
            </a:r>
          </a:p>
        </p:txBody>
      </p:sp>
      <p:pic>
        <p:nvPicPr>
          <p:cNvPr id="54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554" name="Shape 5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Templates</a:t>
            </a:r>
          </a:p>
        </p:txBody>
      </p:sp>
      <p:pic>
        <p:nvPicPr>
          <p:cNvPr id="5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Custom Directives</a:t>
            </a:r>
          </a:p>
        </p:txBody>
      </p:sp>
      <p:pic>
        <p:nvPicPr>
          <p:cNvPr id="88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4" name="forms.png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5130800" y="6858000"/>
            <a:ext cx="3278812" cy="34992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9513064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Kinds of Directives in Angular</a:t>
            </a:r>
          </a:p>
        </p:txBody>
      </p:sp>
      <p:sp>
        <p:nvSpPr>
          <p:cNvPr id="887" name="Shape 8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9326" indent="-769326">
              <a:buSzPct val="100000"/>
              <a:buAutoNum type="arabicPeriod"/>
              <a:defRPr sz="4500"/>
            </a:pPr>
            <a:r>
              <a:t>Components </a:t>
            </a:r>
          </a:p>
          <a:p>
            <a:pPr marL="1184519" lvl="1" indent="-549519">
              <a:defRPr sz="4500"/>
            </a:pPr>
            <a:r>
              <a:t>A component is a directive with a template and is the most common one </a:t>
            </a:r>
          </a:p>
          <a:p>
            <a:pPr marL="769326" indent="-769326">
              <a:buSzPct val="100000"/>
              <a:buAutoNum type="arabicPeriod"/>
              <a:defRPr sz="4500"/>
            </a:pPr>
            <a:r>
              <a:t>Structural Directives </a:t>
            </a:r>
          </a:p>
          <a:p>
            <a:pPr marL="1184519" lvl="1" indent="-549519">
              <a:defRPr sz="4500"/>
            </a:pPr>
            <a:r>
              <a:t>Change the DOM layout by adding and removing DOM elements </a:t>
            </a:r>
          </a:p>
          <a:p>
            <a:pPr marL="769326" indent="-769326">
              <a:buSzPct val="100000"/>
              <a:buAutoNum type="arabicPeriod"/>
              <a:defRPr sz="4500"/>
            </a:pPr>
            <a:r>
              <a:t>Attribute Directives</a:t>
            </a:r>
          </a:p>
          <a:p>
            <a:pPr marL="1184519" lvl="1" indent="-549519">
              <a:defRPr sz="4500"/>
            </a:pPr>
            <a:r>
              <a:t>Change the behaviour or appearance of an element </a:t>
            </a:r>
          </a:p>
        </p:txBody>
      </p:sp>
    </p:spTree>
    <p:extLst>
      <p:ext uri="{BB962C8B-B14F-4D97-AF65-F5344CB8AC3E}">
        <p14:creationId xmlns:p14="http://schemas.microsoft.com/office/powerpoint/2010/main" val="1425682858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Building an Attribute Directive</a:t>
            </a:r>
          </a:p>
        </p:txBody>
      </p:sp>
      <p:sp>
        <p:nvSpPr>
          <p:cNvPr id="890" name="Shape 8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9100" indent="-419100" defTabSz="544830">
              <a:spcBef>
                <a:spcPts val="3800"/>
              </a:spcBef>
              <a:defRPr sz="3432"/>
            </a:pPr>
            <a:r>
              <a:rPr dirty="0"/>
              <a:t>Create a class and decorate it with @Directive from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@angular/core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rPr dirty="0"/>
              <a:t>Specify an attribute selector in the @Directive config object</a:t>
            </a:r>
          </a:p>
          <a:p>
            <a:pPr marL="0" lvl="5" indent="754380" defTabSz="544830">
              <a:spcBef>
                <a:spcPts val="3800"/>
              </a:spcBef>
              <a:buSzTx/>
              <a:buNone/>
              <a:defRPr sz="343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@Directive({ selector: ‘[myDirective]’ })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rPr dirty="0" smtClean="0">
                <a:latin typeface="Courier"/>
                <a:ea typeface="Courier"/>
                <a:cs typeface="Courier"/>
                <a:sym typeface="Courier"/>
              </a:rPr>
              <a:t>ElementRef</a:t>
            </a:r>
            <a:r>
              <a:rPr dirty="0" smtClean="0"/>
              <a:t> </a:t>
            </a:r>
            <a:r>
              <a:rPr dirty="0"/>
              <a:t>is </a:t>
            </a:r>
            <a:r>
              <a:rPr lang="en-US" dirty="0" smtClean="0"/>
              <a:t>available through the constructor and gives</a:t>
            </a:r>
            <a:r>
              <a:rPr dirty="0" smtClean="0"/>
              <a:t> </a:t>
            </a:r>
            <a:r>
              <a:rPr dirty="0"/>
              <a:t>the directive access to the DOM node that it has been used on through its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nativeElement </a:t>
            </a:r>
            <a:r>
              <a:rPr dirty="0"/>
              <a:t>property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rPr dirty="0"/>
              <a:t>Add an event listener to the host element using the @HostListener decorator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rPr dirty="0"/>
              <a:t>@HostListener decorates a controller method (the event handler) and takes an event name string as an argument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rPr dirty="0"/>
              <a:t>This writes the listener for us, detaches it properly when the directive is destroyed, and reduces our interaction with the DOM API </a:t>
            </a:r>
            <a:r>
              <a:rPr dirty="0" smtClean="0"/>
              <a:t>directly</a:t>
            </a:r>
            <a:endParaRPr lang="en-US" dirty="0" smtClean="0"/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rPr lang="en-US" dirty="0" smtClean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provides similar functionality for element properties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744827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export class </a:t>
            </a:r>
            <a:r>
              <a:rPr dirty="0"/>
              <a:t>HighlightDirective {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private</a:t>
            </a:r>
            <a:r>
              <a:rPr dirty="0"/>
              <a:t> defaultColor =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'red'</a:t>
            </a:r>
            <a:r>
              <a:rPr dirty="0"/>
              <a:t>;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private</a:t>
            </a:r>
            <a:r>
              <a:rPr dirty="0"/>
              <a:t> el: HTMLElement;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constructor</a:t>
            </a:r>
            <a:r>
              <a:rPr dirty="0"/>
              <a:t>(el: ElementRef) {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this.el</a:t>
            </a:r>
            <a:r>
              <a:rPr dirty="0"/>
              <a:t> = el.nativeElement; }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chemeClr val="accent6">
                    <a:lumOff val="-8741"/>
                  </a:schemeClr>
                </a:solidFill>
              </a:rPr>
              <a:t>@Input</a:t>
            </a:r>
            <a:r>
              <a:rPr dirty="0"/>
              <a:t>(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'myHighlight')</a:t>
            </a:r>
            <a:r>
              <a:rPr dirty="0"/>
              <a:t> highlightColor: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string</a:t>
            </a:r>
            <a:r>
              <a:rPr dirty="0"/>
              <a:t>;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lumOff val="-8741"/>
                  </a:schemeClr>
                </a:solidFill>
              </a:rPr>
              <a:t>  @HostListener</a:t>
            </a:r>
            <a:r>
              <a:rPr dirty="0"/>
              <a:t>(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'mouseenter'</a:t>
            </a:r>
            <a:r>
              <a:rPr dirty="0"/>
              <a:t>) onMouseEnter() {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this.highlight</a:t>
            </a:r>
            <a:r>
              <a:rPr dirty="0"/>
              <a:t>(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this.highlightColor</a:t>
            </a:r>
            <a:r>
              <a:rPr dirty="0"/>
              <a:t> ||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this.defaultColor</a:t>
            </a:r>
            <a:r>
              <a:rPr dirty="0"/>
              <a:t>);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}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</a:t>
            </a:r>
            <a:r>
              <a:rPr dirty="0">
                <a:solidFill>
                  <a:schemeClr val="accent6">
                    <a:lumOff val="-8741"/>
                  </a:schemeClr>
                </a:solidFill>
              </a:rPr>
              <a:t> @HostListener</a:t>
            </a:r>
            <a:r>
              <a:rPr dirty="0"/>
              <a:t>(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'mouseleave'</a:t>
            </a:r>
            <a:r>
              <a:rPr dirty="0"/>
              <a:t>) onMouseLeave() {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this.highlight</a:t>
            </a:r>
            <a:r>
              <a:rPr dirty="0"/>
              <a:t>(null);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}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private </a:t>
            </a:r>
            <a:r>
              <a:rPr dirty="0"/>
              <a:t>highlight(color: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string</a:t>
            </a:r>
            <a:r>
              <a:rPr dirty="0"/>
              <a:t>) {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this.el.style.backgroundColor = color;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}</a:t>
            </a:r>
          </a:p>
          <a:p>
            <a:pPr marL="0" indent="0" defTabSz="577850">
              <a:lnSpc>
                <a:spcPct val="10000"/>
              </a:lnSpc>
              <a:spcBef>
                <a:spcPts val="4100"/>
              </a:spcBef>
              <a:buSzTx/>
              <a:buNone/>
              <a:defRPr sz="315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893" name="Shape 893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z="8960"/>
            </a:lvl1pPr>
          </a:lstStyle>
          <a:p>
            <a:r>
              <a:t>Code Example - Building an Attribute Directive</a:t>
            </a:r>
          </a:p>
        </p:txBody>
      </p:sp>
    </p:spTree>
    <p:extLst>
      <p:ext uri="{BB962C8B-B14F-4D97-AF65-F5344CB8AC3E}">
        <p14:creationId xmlns:p14="http://schemas.microsoft.com/office/powerpoint/2010/main" val="1578288299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Asterisk Effect</a:t>
            </a:r>
          </a:p>
        </p:txBody>
      </p:sp>
      <p:sp>
        <p:nvSpPr>
          <p:cNvPr id="900" name="Shape 900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4400"/>
              </a:spcBef>
              <a:defRPr sz="3952"/>
            </a:pPr>
            <a:r>
              <a:t>The asterisk in front of structural directives like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*ngIf </a:t>
            </a:r>
            <a:r>
              <a:t>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*ngFor</a:t>
            </a:r>
            <a:r>
              <a:t> isn’t just convention, it actually has meaning to the compiler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When the compiler sees an asterisk it wraps that element in an HTML5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&lt;template&gt;</a:t>
            </a:r>
            <a:r>
              <a:t> tag and moves the associated directive to it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The following two code snippets are functionally the same, in fact the compiler converts the first version to the second for us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Angular uses the contents of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&lt;template&gt;</a:t>
            </a:r>
            <a:r>
              <a:t> to know what to render</a:t>
            </a:r>
          </a:p>
        </p:txBody>
      </p:sp>
      <p:sp>
        <p:nvSpPr>
          <p:cNvPr id="901" name="Shape 901"/>
          <p:cNvSpPr/>
          <p:nvPr/>
        </p:nvSpPr>
        <p:spPr>
          <a:xfrm>
            <a:off x="11925300" y="3238500"/>
            <a:ext cx="11988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5900"/>
              </a:spcBef>
              <a:defRPr sz="420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&lt;p *ngIf="condition"&gt;</a:t>
            </a:r>
          </a:p>
          <a:p>
            <a:pPr algn="l">
              <a:spcBef>
                <a:spcPts val="5900"/>
              </a:spcBef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t>	Show me if true!</a:t>
            </a:r>
          </a:p>
          <a:p>
            <a:pPr algn="l">
              <a:spcBef>
                <a:spcPts val="5900"/>
              </a:spcBef>
              <a:defRPr sz="420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&lt;/p&gt;</a:t>
            </a:r>
          </a:p>
          <a:p>
            <a:pPr algn="l">
              <a:spcBef>
                <a:spcPts val="5900"/>
              </a:spcBef>
              <a:defRPr sz="4200">
                <a:solidFill>
                  <a:srgbClr val="A6AA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Or can be written like this </a:t>
            </a:r>
          </a:p>
          <a:p>
            <a:pPr algn="l">
              <a:spcBef>
                <a:spcPts val="5900"/>
              </a:spcBef>
              <a:defRPr sz="420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&lt;template [ngIf]="condition"&gt;</a:t>
            </a:r>
          </a:p>
          <a:p>
            <a:pPr algn="l">
              <a:spcBef>
                <a:spcPts val="5900"/>
              </a:spcBef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&lt;p&gt;</a:t>
            </a:r>
            <a:r>
              <a:t>Show me if true!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&lt;/p&gt;</a:t>
            </a:r>
          </a:p>
          <a:p>
            <a:pPr algn="l">
              <a:spcBef>
                <a:spcPts val="5900"/>
              </a:spcBef>
              <a:defRPr sz="420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1938533954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>
            <a:spLocks noGrp="1"/>
          </p:cNvSpPr>
          <p:nvPr>
            <p:ph type="body" idx="13"/>
          </p:nvPr>
        </p:nvSpPr>
        <p:spPr>
          <a:xfrm>
            <a:off x="1689100" y="3245865"/>
            <a:ext cx="10236200" cy="8679435"/>
          </a:xfrm>
          <a:prstGeom prst="rect">
            <a:avLst/>
          </a:prstGeom>
        </p:spPr>
        <p:txBody>
          <a:bodyPr/>
          <a:lstStyle/>
          <a:p>
            <a:pPr marL="586153" indent="-586153">
              <a:defRPr sz="4800"/>
            </a:pPr>
            <a:r>
              <a:rPr dirty="0"/>
              <a:t>Similar to building an attribute directive, but with a few extra pieces to be able to deal with the template contents</a:t>
            </a:r>
          </a:p>
          <a:p>
            <a:pPr marL="586153" indent="-586153">
              <a:defRPr sz="4800"/>
            </a:pPr>
            <a:r>
              <a:rPr dirty="0"/>
              <a:t>Inject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TemplateRef</a:t>
            </a:r>
            <a:r>
              <a:rPr dirty="0"/>
              <a:t> to get access to the template in our directive</a:t>
            </a:r>
          </a:p>
          <a:p>
            <a:pPr marL="586153" indent="-586153">
              <a:defRPr sz="4800"/>
            </a:pPr>
            <a:r>
              <a:rPr dirty="0"/>
              <a:t>Inject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ViewContainerRef</a:t>
            </a:r>
            <a:r>
              <a:rPr dirty="0"/>
              <a:t> to render our template</a:t>
            </a:r>
          </a:p>
        </p:txBody>
      </p:sp>
      <p:sp>
        <p:nvSpPr>
          <p:cNvPr id="903" name="Shape 903"/>
          <p:cNvSpPr>
            <a:spLocks noGrp="1"/>
          </p:cNvSpPr>
          <p:nvPr>
            <p:ph type="title" idx="4294967295"/>
          </p:nvPr>
        </p:nvSpPr>
        <p:spPr>
          <a:xfrm>
            <a:off x="1689100" y="431800"/>
            <a:ext cx="21005800" cy="2286000"/>
          </a:xfrm>
          <a:prstGeom prst="rect">
            <a:avLst/>
          </a:prstGeom>
        </p:spPr>
        <p:txBody>
          <a:bodyPr/>
          <a:lstStyle>
            <a:lvl1pPr defTabSz="808990">
              <a:defRPr sz="10976"/>
            </a:lvl1pPr>
          </a:lstStyle>
          <a:p>
            <a:r>
              <a:rPr dirty="0"/>
              <a:t>Building a Custom Structural Directive</a:t>
            </a:r>
          </a:p>
        </p:txBody>
      </p:sp>
      <p:sp>
        <p:nvSpPr>
          <p:cNvPr id="905" name="Shape 905"/>
          <p:cNvSpPr/>
          <p:nvPr/>
        </p:nvSpPr>
        <p:spPr>
          <a:xfrm>
            <a:off x="11925300" y="3238500"/>
            <a:ext cx="11988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709930">
              <a:spcBef>
                <a:spcPts val="5000"/>
              </a:spcBef>
              <a:defRPr sz="3612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lumOff val="-8741"/>
                  </a:schemeClr>
                </a:solidFill>
              </a:rPr>
              <a:t>@Input</a:t>
            </a:r>
            <a:r>
              <a:rPr dirty="0"/>
              <a:t>() set myUnless(condition:</a:t>
            </a:r>
            <a:r>
              <a:rPr dirty="0">
                <a:solidFill>
                  <a:schemeClr val="accent4">
                    <a:satOff val="1488"/>
                    <a:lumOff val="-7242"/>
                  </a:schemeClr>
                </a:solidFill>
              </a:rPr>
              <a:t> boolean</a:t>
            </a:r>
            <a:r>
              <a:rPr dirty="0"/>
              <a:t>) {</a:t>
            </a:r>
          </a:p>
          <a:p>
            <a:pPr algn="l" defTabSz="709930">
              <a:spcBef>
                <a:spcPts val="5000"/>
              </a:spcBef>
              <a:defRPr sz="361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if </a:t>
            </a:r>
            <a:r>
              <a:rPr dirty="0"/>
              <a:t>(!condition) {</a:t>
            </a:r>
          </a:p>
          <a:p>
            <a:pPr algn="l" defTabSz="709930">
              <a:spcBef>
                <a:spcPts val="5000"/>
              </a:spcBef>
              <a:defRPr sz="361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this.viewContainer</a:t>
            </a:r>
            <a:r>
              <a:rPr dirty="0"/>
              <a:t>.createEmbeddedView(this.templateRef);</a:t>
            </a:r>
          </a:p>
          <a:p>
            <a:pPr algn="l" defTabSz="709930">
              <a:spcBef>
                <a:spcPts val="5000"/>
              </a:spcBef>
              <a:defRPr sz="361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}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else</a:t>
            </a:r>
            <a:r>
              <a:rPr dirty="0"/>
              <a:t> {</a:t>
            </a:r>
          </a:p>
          <a:p>
            <a:pPr algn="l" defTabSz="709930">
              <a:spcBef>
                <a:spcPts val="5000"/>
              </a:spcBef>
              <a:defRPr sz="361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this.viewContainer</a:t>
            </a:r>
            <a:r>
              <a:rPr dirty="0"/>
              <a:t>.</a:t>
            </a:r>
            <a:r>
              <a:rPr dirty="0">
                <a:solidFill>
                  <a:schemeClr val="accent4">
                    <a:satOff val="1488"/>
                    <a:lumOff val="-7242"/>
                  </a:schemeClr>
                </a:solidFill>
              </a:rPr>
              <a:t>clear</a:t>
            </a:r>
            <a:r>
              <a:rPr dirty="0"/>
              <a:t>();</a:t>
            </a:r>
          </a:p>
          <a:p>
            <a:pPr algn="l" defTabSz="709930">
              <a:spcBef>
                <a:spcPts val="5000"/>
              </a:spcBef>
              <a:defRPr sz="361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}</a:t>
            </a:r>
          </a:p>
          <a:p>
            <a:pPr algn="l" defTabSz="709930">
              <a:spcBef>
                <a:spcPts val="5000"/>
              </a:spcBef>
              <a:defRPr sz="361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56241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908" name="Shape 9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Custom Attribute and Structural Directive </a:t>
            </a:r>
          </a:p>
        </p:txBody>
      </p:sp>
      <p:pic>
        <p:nvPicPr>
          <p:cNvPr id="90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0227750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Pipes</a:t>
            </a:r>
          </a:p>
        </p:txBody>
      </p:sp>
      <p:pic>
        <p:nvPicPr>
          <p:cNvPr id="5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ca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8500" y="7340600"/>
            <a:ext cx="4524375" cy="91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What's Different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5300" indent="-495300" defTabSz="643889">
              <a:spcBef>
                <a:spcPts val="4600"/>
              </a:spcBef>
              <a:defRPr sz="4055"/>
            </a:pPr>
            <a:r>
              <a:t>Language Options </a:t>
            </a:r>
          </a:p>
          <a:p>
            <a:pPr marL="990600" lvl="1" indent="-495300" defTabSz="643889">
              <a:spcBef>
                <a:spcPts val="4600"/>
              </a:spcBef>
              <a:defRPr sz="4055"/>
            </a:pPr>
            <a:r>
              <a:t>ES5, ES6, TypeScript, or Dart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Controllers have changed to Components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endParaRPr/>
          </a:p>
          <a:p>
            <a:pPr marL="495300" indent="-495300" defTabSz="643889">
              <a:spcBef>
                <a:spcPts val="4600"/>
              </a:spcBef>
              <a:defRPr sz="4055"/>
            </a:pPr>
            <a:endParaRPr/>
          </a:p>
          <a:p>
            <a:pPr marL="495300" indent="-495300" defTabSz="643889">
              <a:spcBef>
                <a:spcPts val="4600"/>
              </a:spcBef>
              <a:defRPr sz="4055"/>
            </a:pPr>
            <a:endParaRPr/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ES6 Modules 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Filters become Pipes </a:t>
            </a:r>
          </a:p>
        </p:txBody>
      </p:sp>
      <p:graphicFrame>
        <p:nvGraphicFramePr>
          <p:cNvPr id="209" name="Table 209"/>
          <p:cNvGraphicFramePr/>
          <p:nvPr/>
        </p:nvGraphicFramePr>
        <p:xfrm>
          <a:off x="1689100" y="6858000"/>
          <a:ext cx="21005800" cy="312420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3708400"/>
                <a:gridCol w="17297400"/>
              </a:tblGrid>
              <a:tr h="16383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Angular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angular.controller("MovieListCtrl", ["movieService", MovieListCtrl]);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4859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Angular 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@Component({ selector: "movie-list", templateUrl: 
"app/movie-list.component.html"})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Pipes</a:t>
            </a:r>
          </a:p>
        </p:txBody>
      </p:sp>
      <p:sp>
        <p:nvSpPr>
          <p:cNvPr id="562" name="Shape 562"/>
          <p:cNvSpPr>
            <a:spLocks noGrp="1"/>
          </p:cNvSpPr>
          <p:nvPr>
            <p:ph type="body" idx="1"/>
          </p:nvPr>
        </p:nvSpPr>
        <p:spPr>
          <a:xfrm>
            <a:off x="1689100" y="3175000"/>
            <a:ext cx="21005800" cy="9207500"/>
          </a:xfrm>
          <a:prstGeom prst="rect">
            <a:avLst/>
          </a:prstGeom>
        </p:spPr>
        <p:txBody>
          <a:bodyPr/>
          <a:lstStyle/>
          <a:p>
            <a:pPr marL="457200" indent="-457200" defTabSz="594360">
              <a:spcBef>
                <a:spcPts val="4200"/>
              </a:spcBef>
              <a:defRPr sz="3744"/>
            </a:pPr>
            <a:r>
              <a:t>Takes in data as input and transforms it to a desired output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Simple functions that format data for display 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Used in template expressions with the input data on the left of a pipe operator ( | ) and the pipe function name on the right</a:t>
            </a:r>
          </a:p>
          <a:p>
            <a:pPr marL="0" lvl="6" indent="987552" defTabSz="594360">
              <a:spcBef>
                <a:spcPts val="4200"/>
              </a:spcBef>
              <a:buSzTx/>
              <a:buNone/>
              <a:defRPr sz="3744">
                <a:latin typeface="Courier"/>
                <a:ea typeface="Courier"/>
                <a:cs typeface="Courier"/>
                <a:sym typeface="Courier"/>
              </a:defRPr>
            </a:pPr>
            <a:r>
              <a:t>{{ birthday | date }}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Pipes can take arguments separated by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6" indent="987552" defTabSz="594360">
              <a:spcBef>
                <a:spcPts val="4200"/>
              </a:spcBef>
              <a:buSzTx/>
              <a:buNone/>
              <a:defRPr sz="3744">
                <a:latin typeface="Courier"/>
                <a:ea typeface="Courier"/>
                <a:cs typeface="Courier"/>
                <a:sym typeface="Courier"/>
              </a:defRPr>
            </a:pPr>
            <a:r>
              <a:t>{{ birthday | date: ‘longDate’ }}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Pipes can be chained together</a:t>
            </a:r>
          </a:p>
          <a:p>
            <a:pPr marL="0" lvl="5" indent="822960" defTabSz="594360">
              <a:spcBef>
                <a:spcPts val="4200"/>
              </a:spcBef>
              <a:buSzTx/>
              <a:buNone/>
              <a:defRPr sz="3744">
                <a:latin typeface="Courier"/>
                <a:ea typeface="Courier"/>
                <a:cs typeface="Courier"/>
                <a:sym typeface="Courier"/>
              </a:defRPr>
            </a:pPr>
            <a:r>
              <a:t>{{ birthday | date: ‘longDate’ | uppercase }}</a:t>
            </a:r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Built-in Pipes</a:t>
            </a:r>
          </a:p>
        </p:txBody>
      </p:sp>
      <p:graphicFrame>
        <p:nvGraphicFramePr>
          <p:cNvPr id="565" name="Table 565"/>
          <p:cNvGraphicFramePr/>
          <p:nvPr/>
        </p:nvGraphicFramePr>
        <p:xfrm>
          <a:off x="1041400" y="3149600"/>
          <a:ext cx="22301200" cy="8585198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4089400"/>
                <a:gridCol w="9169400"/>
                <a:gridCol w="9042400"/>
              </a:tblGrid>
              <a:tr h="141223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DatePipe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Formats a date value to a string based on the requested format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{{ birthday | date: 'short' }} 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>
                          <a:solidFill>
                            <a:srgbClr val="A6AAA9"/>
                          </a:solidFill>
                        </a:rPr>
                        <a:t>// 9/3/2010, 12:04 PM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29917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UpperCasePipe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Formats an input string to uppercase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{{ user.name | uppercase }}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>
                          <a:solidFill>
                            <a:srgbClr val="A6AAA9"/>
                          </a:solidFill>
                        </a:rPr>
                        <a:t>// JOHN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50785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LowerCasePipe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Formats an input string to lowercase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{{ user.name | lowercase }} 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>
                          <a:solidFill>
                            <a:srgbClr val="A6AAA9"/>
                          </a:solidFill>
                        </a:rPr>
                        <a:t>// john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4496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DecimalPipe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Formats a number to the localized format
- Requires a polyfill for the ECMA Internationalization API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{{ itemCount | number }} 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>
                          <a:solidFill>
                            <a:srgbClr val="A6AAA9"/>
                          </a:solidFill>
                        </a:rPr>
                        <a:t>// 1,000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9162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CurrencyPipe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Formats a number as the given currency 
- Requires a polyfill for the ECMA Internationalization API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{{ price | currency: 'CAD': true }}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>
                          <a:solidFill>
                            <a:srgbClr val="A6AAA9"/>
                          </a:solidFill>
                        </a:rPr>
                        <a:t>// CA$36.34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7" name="Table 567"/>
          <p:cNvGraphicFramePr/>
          <p:nvPr/>
        </p:nvGraphicFramePr>
        <p:xfrm>
          <a:off x="1041400" y="1752600"/>
          <a:ext cx="22301200" cy="9321799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4089400"/>
                <a:gridCol w="9169400"/>
                <a:gridCol w="9042400"/>
              </a:tblGrid>
              <a:tr h="404188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PercentPipe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Formats a number as a local percent 
- Requires a polyfill for the ECMA Internationalization API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{{ grade | percent }} 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>
                          <a:solidFill>
                            <a:srgbClr val="A6AAA9"/>
                          </a:solidFill>
                        </a:rPr>
                        <a:t>// 35%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44369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JSONPipe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/>
                      </a:pPr>
                      <a:r>
                        <a:t>- Transforms any input value using </a:t>
                      </a:r>
                      <a:r>
                        <a:rPr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JSON.stringify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{{ personObj | json }}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>
                          <a:solidFill>
                            <a:srgbClr val="A6AAA9"/>
                          </a:solidFill>
                        </a:rPr>
                        <a:t>// {"name": "John"}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836222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SlicePipe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Creates a new list or string containing only a subset of the elements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&lt;li *ngFor="let cat in cats | slice:1:3"&gt;&lt;/li&gt;  </a:t>
                      </a:r>
                    </a:p>
                    <a:p>
                      <a:pPr algn="l" defTabSz="914400">
                        <a:defRPr sz="36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>
                          <a:solidFill>
                            <a:srgbClr val="A6AAA9"/>
                          </a:solidFill>
                        </a:rPr>
                        <a:t>// returns cats[1] &amp;&amp; cats[2]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Custom Pipes</a:t>
            </a:r>
          </a:p>
        </p:txBody>
      </p:sp>
      <p:sp>
        <p:nvSpPr>
          <p:cNvPr id="570" name="Shape 5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class decorated with pipe metadata</a:t>
            </a:r>
          </a:p>
          <a:p>
            <a:r>
              <a:t>@Pipe decorator imported from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@angular/core </a:t>
            </a:r>
          </a:p>
          <a:p>
            <a:r>
              <a:t>@Pipe must define a name that is a valid JavaScript identifier for use in our templates</a:t>
            </a:r>
          </a:p>
          <a:p>
            <a:r>
              <a:t>Implements the PipeTransform interface’s transform method that accepts an input value followed by optional parameters and returns the transformed value</a:t>
            </a: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42950">
              <a:lnSpc>
                <a:spcPct val="75000"/>
              </a:lnSpc>
              <a:spcBef>
                <a:spcPts val="5300"/>
              </a:spcBef>
              <a:buSzTx/>
              <a:buNone/>
              <a:defRPr sz="387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import</a:t>
            </a:r>
            <a:r>
              <a:t> { Pipe, PipeTransform }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from</a:t>
            </a:r>
            <a:r>
              <a:t> </a:t>
            </a:r>
            <a:r>
              <a:rPr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rPr>
              <a:t>'@angular/core'</a:t>
            </a:r>
            <a:r>
              <a:t>; </a:t>
            </a:r>
          </a:p>
          <a:p>
            <a:pPr marL="0" indent="0" defTabSz="742950">
              <a:lnSpc>
                <a:spcPct val="75000"/>
              </a:lnSpc>
              <a:spcBef>
                <a:spcPts val="5300"/>
              </a:spcBef>
              <a:buSzTx/>
              <a:buNone/>
              <a:defRPr sz="387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lumOff val="-8741"/>
                  </a:schemeClr>
                </a:solidFill>
              </a:rPr>
              <a:t>@Pipe</a:t>
            </a:r>
            <a:r>
              <a:t>({ name: </a:t>
            </a:r>
            <a:r>
              <a: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'exponentialStrength'</a:t>
            </a:r>
            <a:r>
              <a:t> })</a:t>
            </a:r>
          </a:p>
          <a:p>
            <a:pPr marL="0" indent="0" defTabSz="742950">
              <a:lnSpc>
                <a:spcPct val="75000"/>
              </a:lnSpc>
              <a:spcBef>
                <a:spcPts val="5300"/>
              </a:spcBef>
              <a:buSzTx/>
              <a:buNone/>
              <a:defRPr sz="387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export class</a:t>
            </a:r>
            <a:r>
              <a:t> ExponentialStrengthPipe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implements</a:t>
            </a:r>
            <a:r>
              <a:t> PipeTransform { </a:t>
            </a:r>
          </a:p>
          <a:p>
            <a:pPr marL="0" indent="0" defTabSz="742950">
              <a:lnSpc>
                <a:spcPct val="75000"/>
              </a:lnSpc>
              <a:spcBef>
                <a:spcPts val="5300"/>
              </a:spcBef>
              <a:buSzTx/>
              <a:buNone/>
              <a:defRPr sz="3870">
                <a:latin typeface="Courier"/>
                <a:ea typeface="Courier"/>
                <a:cs typeface="Courier"/>
                <a:sym typeface="Courier"/>
              </a:defRPr>
            </a:pPr>
            <a:r>
              <a:t>	transform(value: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number</a:t>
            </a:r>
            <a:r>
              <a:t>, exponent: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string</a:t>
            </a:r>
            <a:r>
              <a:t>):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number</a:t>
            </a:r>
            <a:r>
              <a:t> { </a:t>
            </a:r>
          </a:p>
          <a:p>
            <a:pPr marL="0" indent="0" defTabSz="742950">
              <a:lnSpc>
                <a:spcPct val="75000"/>
              </a:lnSpc>
              <a:spcBef>
                <a:spcPts val="5300"/>
              </a:spcBef>
              <a:buSzTx/>
              <a:buNone/>
              <a:defRPr sz="387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let</a:t>
            </a:r>
            <a:r>
              <a:t> exp = </a:t>
            </a:r>
            <a:r>
              <a:rPr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</a:rPr>
              <a:t>parseFloat</a:t>
            </a:r>
            <a:r>
              <a:t>(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exponent</a:t>
            </a:r>
            <a:r>
              <a:t>); </a:t>
            </a:r>
          </a:p>
          <a:p>
            <a:pPr marL="0" indent="0" defTabSz="742950">
              <a:lnSpc>
                <a:spcPct val="75000"/>
              </a:lnSpc>
              <a:spcBef>
                <a:spcPts val="5300"/>
              </a:spcBef>
              <a:buSzTx/>
              <a:buNone/>
              <a:defRPr sz="387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return</a:t>
            </a:r>
            <a:r>
              <a:t> Math.pow(</a:t>
            </a:r>
            <a:r>
              <a:rPr>
                <a:solidFill>
                  <a:schemeClr val="accent6">
                    <a:lumOff val="-8741"/>
                  </a:schemeClr>
                </a:solidFill>
              </a:rPr>
              <a:t>value</a:t>
            </a:r>
            <a:r>
              <a:t>, isNaN(exp) ? 1 : exp); </a:t>
            </a:r>
          </a:p>
          <a:p>
            <a:pPr marL="0" indent="0" defTabSz="742950">
              <a:lnSpc>
                <a:spcPct val="75000"/>
              </a:lnSpc>
              <a:spcBef>
                <a:spcPts val="5300"/>
              </a:spcBef>
              <a:buSzTx/>
              <a:buNone/>
              <a:defRPr sz="3870">
                <a:latin typeface="Courier"/>
                <a:ea typeface="Courier"/>
                <a:cs typeface="Courier"/>
                <a:sym typeface="Courier"/>
              </a:defRPr>
            </a:pPr>
            <a:r>
              <a:t>	} </a:t>
            </a:r>
          </a:p>
          <a:p>
            <a:pPr marL="0" indent="0" defTabSz="742950">
              <a:lnSpc>
                <a:spcPct val="75000"/>
              </a:lnSpc>
              <a:spcBef>
                <a:spcPts val="5300"/>
              </a:spcBef>
              <a:buSzTx/>
              <a:buNone/>
              <a:defRPr sz="3870">
                <a:latin typeface="Courier"/>
                <a:ea typeface="Courier"/>
                <a:cs typeface="Courier"/>
                <a:sym typeface="Courier"/>
              </a:defRPr>
            </a:pPr>
            <a:r>
              <a:t>} </a:t>
            </a:r>
          </a:p>
        </p:txBody>
      </p:sp>
      <p:sp>
        <p:nvSpPr>
          <p:cNvPr id="573" name="Shape 573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Example - Custom Pipe</a:t>
            </a: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Pure vs. Impure Pipes</a:t>
            </a:r>
          </a:p>
        </p:txBody>
      </p:sp>
      <p:graphicFrame>
        <p:nvGraphicFramePr>
          <p:cNvPr id="576" name="Table 576"/>
          <p:cNvGraphicFramePr/>
          <p:nvPr/>
        </p:nvGraphicFramePr>
        <p:xfrm>
          <a:off x="1689100" y="3797300"/>
          <a:ext cx="21005800" cy="745490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3987800"/>
                <a:gridCol w="17018000"/>
              </a:tblGrid>
              <a:tr h="36195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Pure Pipes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Pipes are pure by default 
- Only detects changes in either a primitive input value (String, Number, Boolean, Symbol) or an object reference (Date, Array, Function, Object) 
- Will not detect changes within objects (date change, add to an array, object property changes)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38354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Impure Pipes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Executed during every component change detection cycle 
- Could be called as often as every keystroke or mouse-move which can make them expensive
- Can be tuned impure by adding pure: false in the @Pipe decorator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579" name="Shape 5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Built-in and Custom Pipes</a:t>
            </a:r>
          </a:p>
        </p:txBody>
      </p:sp>
      <p:pic>
        <p:nvPicPr>
          <p:cNvPr id="58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585" name="Shape 5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Pipes</a:t>
            </a:r>
          </a:p>
        </p:txBody>
      </p:sp>
      <p:pic>
        <p:nvPicPr>
          <p:cNvPr id="58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Services</a:t>
            </a:r>
          </a:p>
        </p:txBody>
      </p:sp>
      <p:pic>
        <p:nvPicPr>
          <p:cNvPr id="58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ge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1700" y="7315200"/>
            <a:ext cx="4114800" cy="2807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Building a Service</a:t>
            </a:r>
          </a:p>
        </p:txBody>
      </p:sp>
      <p:sp>
        <p:nvSpPr>
          <p:cNvPr id="596" name="Shape 596"/>
          <p:cNvSpPr>
            <a:spLocks noGrp="1"/>
          </p:cNvSpPr>
          <p:nvPr>
            <p:ph type="body" sz="half" idx="1"/>
          </p:nvPr>
        </p:nvSpPr>
        <p:spPr>
          <a:xfrm>
            <a:off x="1689100" y="3390900"/>
            <a:ext cx="12026900" cy="8915400"/>
          </a:xfrm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t>Services live in their own file named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name.service.ts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Building Blocks</a:t>
            </a:r>
          </a:p>
          <a:p>
            <a:pPr marL="1092200" lvl="1" indent="-546100" defTabSz="709930">
              <a:spcBef>
                <a:spcPts val="5000"/>
              </a:spcBef>
              <a:defRPr sz="4472"/>
            </a:pPr>
            <a:r>
              <a:t>Import the Injectable decorator from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@angular/core</a:t>
            </a:r>
          </a:p>
          <a:p>
            <a:pPr marL="1092200" lvl="1" indent="-546100" defTabSz="709930">
              <a:spcBef>
                <a:spcPts val="5000"/>
              </a:spcBef>
              <a:defRPr sz="4472"/>
            </a:pPr>
            <a:r>
              <a:t>Exported class definition decorated with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@Injectable</a:t>
            </a:r>
          </a:p>
          <a:p>
            <a:pPr marL="1092200" lvl="1" indent="-546100" defTabSz="709930">
              <a:spcBef>
                <a:spcPts val="5000"/>
              </a:spcBef>
              <a:defRPr sz="4472"/>
            </a:pPr>
            <a:r>
              <a:t>Any application code you need inside the class</a:t>
            </a:r>
          </a:p>
        </p:txBody>
      </p:sp>
      <p:sp>
        <p:nvSpPr>
          <p:cNvPr id="597" name="Shape 597"/>
          <p:cNvSpPr/>
          <p:nvPr/>
        </p:nvSpPr>
        <p:spPr>
          <a:xfrm>
            <a:off x="13563600" y="3238500"/>
            <a:ext cx="99441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693419">
              <a:lnSpc>
                <a:spcPct val="125000"/>
              </a:lnSpc>
              <a:spcBef>
                <a:spcPts val="4900"/>
              </a:spcBef>
              <a:defRPr sz="3696">
                <a:solidFill>
                  <a:srgbClr val="A6AA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name.service.ts</a:t>
            </a:r>
          </a:p>
          <a:p>
            <a:pPr algn="l" defTabSz="693419">
              <a:lnSpc>
                <a:spcPct val="125000"/>
              </a:lnSpc>
              <a:spcBef>
                <a:spcPts val="4900"/>
              </a:spcBef>
              <a:defRPr sz="3696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import</a:t>
            </a:r>
            <a:r>
              <a:rPr dirty="0"/>
              <a:t> {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Injectable</a:t>
            </a:r>
            <a:r>
              <a:rPr dirty="0"/>
              <a:t> }</a:t>
            </a: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 from</a:t>
            </a:r>
            <a:r>
              <a:rPr dirty="0"/>
              <a:t> </a:t>
            </a:r>
            <a:r>
              <a:rPr dirty="0"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rPr>
              <a:t>"angular/core"</a:t>
            </a:r>
            <a:r>
              <a:rPr dirty="0"/>
              <a:t>;  </a:t>
            </a:r>
          </a:p>
          <a:p>
            <a:pPr algn="l" defTabSz="693419">
              <a:lnSpc>
                <a:spcPct val="125000"/>
              </a:lnSpc>
              <a:spcBef>
                <a:spcPts val="4900"/>
              </a:spcBef>
              <a:defRPr sz="3696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@Injectable</a:t>
            </a:r>
            <a:r>
              <a:rPr dirty="0"/>
              <a:t>() </a:t>
            </a:r>
            <a:r>
              <a:rPr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export</a:t>
            </a:r>
            <a:r>
              <a:rPr dirty="0"/>
              <a:t> class 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NameService</a:t>
            </a:r>
            <a:r>
              <a:rPr dirty="0"/>
              <a:t> {</a:t>
            </a:r>
          </a:p>
          <a:p>
            <a:pPr algn="l" defTabSz="693419">
              <a:lnSpc>
                <a:spcPct val="125000"/>
              </a:lnSpc>
              <a:spcBef>
                <a:spcPts val="4900"/>
              </a:spcBef>
              <a:defRPr sz="369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getName</a:t>
            </a:r>
            <a:r>
              <a:rPr dirty="0" smtClean="0"/>
              <a:t>(){</a:t>
            </a:r>
            <a:r>
              <a:rPr lang="en-US" dirty="0" smtClean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return</a:t>
            </a:r>
            <a:r>
              <a:rPr dirty="0" smtClean="0"/>
              <a:t>(cat.name</a:t>
            </a:r>
            <a:r>
              <a:rPr dirty="0"/>
              <a:t>)} </a:t>
            </a:r>
          </a:p>
          <a:p>
            <a:pPr algn="l" defTabSz="693419">
              <a:lnSpc>
                <a:spcPct val="125000"/>
              </a:lnSpc>
              <a:spcBef>
                <a:spcPts val="4900"/>
              </a:spcBef>
              <a:defRPr sz="3696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4400"/>
              </a:spcBef>
              <a:defRPr sz="3952"/>
            </a:pPr>
            <a:r>
              <a:rPr lang="en-US" dirty="0" smtClean="0"/>
              <a:t>Emit() and broadcast() replaced by @Input and @Output</a:t>
            </a:r>
            <a:endParaRPr dirty="0" smtClean="0"/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rPr dirty="0" smtClean="0"/>
              <a:t>Shift </a:t>
            </a:r>
            <a:r>
              <a:rPr dirty="0"/>
              <a:t>away from Promises to RxJS Observables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rPr dirty="0"/>
              <a:t>No more jQuery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rPr dirty="0"/>
              <a:t>Digest cycle has been replaced with Zones </a:t>
            </a:r>
          </a:p>
          <a:p>
            <a:pPr marL="965200" lvl="1" indent="-482600" defTabSz="627379">
              <a:spcBef>
                <a:spcPts val="4400"/>
              </a:spcBef>
              <a:defRPr sz="3952"/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dirty="0"/>
              <a:t>more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$scope.$apply()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65200" lvl="1" indent="-482600" defTabSz="627379">
              <a:spcBef>
                <a:spcPts val="4400"/>
              </a:spcBef>
              <a:defRPr sz="3952"/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dirty="0"/>
              <a:t>repeated digest cycles</a:t>
            </a:r>
          </a:p>
          <a:p>
            <a:pPr marL="965200" lvl="1" indent="-482600" defTabSz="627379">
              <a:spcBef>
                <a:spcPts val="4400"/>
              </a:spcBef>
              <a:defRPr sz="3952"/>
            </a:pP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dirty="0"/>
              <a:t>watchers</a:t>
            </a:r>
          </a:p>
          <a:p>
            <a:pPr marL="965200" lvl="1" indent="-482600" defTabSz="627379">
              <a:spcBef>
                <a:spcPts val="4400"/>
              </a:spcBef>
              <a:defRPr sz="3952"/>
            </a:pPr>
            <a:r>
              <a:rPr dirty="0"/>
              <a:t>better change detection performance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rPr dirty="0"/>
              <a:t>Almost everything is just an ES2015 class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hueOff val="-546623"/>
                    <a:satOff val="7767"/>
                    <a:lumOff val="-14512"/>
                  </a:schemeClr>
                </a:solidFill>
              </a:defRPr>
            </a:lvl1pPr>
          </a:lstStyle>
          <a:p>
            <a:r>
              <a:t>DEMO</a:t>
            </a:r>
          </a:p>
        </p:txBody>
      </p:sp>
      <p:sp>
        <p:nvSpPr>
          <p:cNvPr id="604" name="Shape 6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Export Services, Methods, Data, and Functions </a:t>
            </a:r>
          </a:p>
        </p:txBody>
      </p:sp>
      <p:pic>
        <p:nvPicPr>
          <p:cNvPr id="60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defRPr>
            </a:lvl1pPr>
          </a:lstStyle>
          <a:p>
            <a:r>
              <a:t>EXERCISE</a:t>
            </a:r>
          </a:p>
        </p:txBody>
      </p:sp>
      <p:sp>
        <p:nvSpPr>
          <p:cNvPr id="610" name="Shape 6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Services</a:t>
            </a:r>
          </a:p>
        </p:txBody>
      </p:sp>
      <p:pic>
        <p:nvPicPr>
          <p:cNvPr id="61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/>
          </p:cNvSpPr>
          <p:nvPr>
            <p:ph type="title"/>
          </p:nvPr>
        </p:nvSpPr>
        <p:spPr>
          <a:xfrm>
            <a:off x="1651000" y="1168400"/>
            <a:ext cx="10223500" cy="5613400"/>
          </a:xfrm>
          <a:prstGeom prst="rect">
            <a:avLst/>
          </a:prstGeom>
        </p:spPr>
        <p:txBody>
          <a:bodyPr/>
          <a:lstStyle/>
          <a:p>
            <a:r>
              <a:t>Dependency Injection (DI) </a:t>
            </a:r>
          </a:p>
        </p:txBody>
      </p:sp>
      <p:pic>
        <p:nvPicPr>
          <p:cNvPr id="6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8200" y="381000"/>
            <a:ext cx="12954000" cy="129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need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3100" y="7219667"/>
            <a:ext cx="4572000" cy="2394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 in Angular</a:t>
            </a:r>
          </a:p>
        </p:txBody>
      </p:sp>
      <p:sp>
        <p:nvSpPr>
          <p:cNvPr id="621" name="Shape 6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Dependency Injection is wired into the Angular framework and used everywhere </a:t>
            </a:r>
          </a:p>
          <a:p>
            <a:r>
              <a:t>DI is Hierarchical and follows the Component tree</a:t>
            </a:r>
          </a:p>
          <a:p>
            <a:r>
              <a:t>The bootstrap function and every Component have their own injector</a:t>
            </a:r>
          </a:p>
          <a:p>
            <a:r>
              <a:t>A provider registered on a parent injector is available to all child injectors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4694">
              <a:defRPr sz="9968"/>
            </a:lvl1pPr>
          </a:lstStyle>
          <a:p>
            <a:r>
              <a:t>Register the Service Provider with Angular</a:t>
            </a:r>
          </a:p>
        </p:txBody>
      </p:sp>
      <p:sp>
        <p:nvSpPr>
          <p:cNvPr id="624" name="Shape 6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 defTabSz="693419">
              <a:spcBef>
                <a:spcPts val="4900"/>
              </a:spcBef>
              <a:defRPr sz="4368"/>
            </a:pPr>
            <a:r>
              <a:t>Angular creates a single instance of the service class called a singleton and holds onto it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Angular provides a built-in injector 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Register our service with an injector which creates a container of created service instances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If the component needs a service, the component describes the service as a dependency 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The injector then injects the service class instance once the instance is instantiated 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This process is called Dependency Injection </a:t>
            </a:r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Since Angular manages this instance, the service class can be viewed publicly outside the component </a:t>
            </a:r>
          </a:p>
          <a:p>
            <a:r>
              <a:rPr dirty="0"/>
              <a:t>This is the recommended way to use services </a:t>
            </a:r>
            <a:endParaRPr lang="en-US" dirty="0" smtClean="0"/>
          </a:p>
          <a:p>
            <a:r>
              <a:rPr lang="en-US" dirty="0" smtClean="0"/>
              <a:t>No longer requires a local variable to hold constructor </a:t>
            </a:r>
            <a:r>
              <a:rPr lang="en-US" dirty="0" err="1" smtClean="0"/>
              <a:t>args</a:t>
            </a:r>
            <a:endParaRPr dirty="0"/>
          </a:p>
          <a:p>
            <a:r>
              <a:rPr dirty="0"/>
              <a:t>Inside Component </a:t>
            </a:r>
          </a:p>
          <a:p>
            <a:pPr marL="0" lvl="6" indent="137160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 smtClean="0"/>
              <a:t>constructor(private </a:t>
            </a:r>
            <a:r>
              <a:rPr dirty="0"/>
              <a:t>myService: MyService) </a:t>
            </a:r>
            <a:r>
              <a:rPr dirty="0" smtClean="0"/>
              <a:t>{}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Injectors &amp; Providers</a:t>
            </a:r>
          </a:p>
        </p:txBody>
      </p:sp>
      <p:graphicFrame>
        <p:nvGraphicFramePr>
          <p:cNvPr id="629" name="Table 629"/>
          <p:cNvGraphicFramePr/>
          <p:nvPr/>
        </p:nvGraphicFramePr>
        <p:xfrm>
          <a:off x="1689100" y="3365500"/>
          <a:ext cx="21005800" cy="8890000"/>
        </p:xfrm>
        <a:graphic>
          <a:graphicData uri="http://schemas.openxmlformats.org/drawingml/2006/table">
            <a:tbl>
              <a:tblPr firstCol="1" bandRow="1">
                <a:tableStyleId>{D51ADE6A-740E-44AE-83CC-AE7238B6C88D}</a:tableStyleId>
              </a:tblPr>
              <a:tblGrid>
                <a:gridCol w="3479800"/>
                <a:gridCol w="17526000"/>
              </a:tblGrid>
              <a:tr h="37465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Injectors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Expose APIs to create instances of dependencies
- Maintain a set of service instances that it created
- Can create a new service instance from a provider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51435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Providers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600"/>
                        <a:t>- A recipe that tells the injector how to create an instance of dependency 
- Takes a token and maps that to a provider definition object 
- We register providers with injectors 
- Most often the provider is a class definition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@Injectable Decorator</a:t>
            </a:r>
          </a:p>
        </p:txBody>
      </p:sp>
      <p:sp>
        <p:nvSpPr>
          <p:cNvPr id="632" name="Shape 632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872285"/>
          </a:xfrm>
          <a:prstGeom prst="rect">
            <a:avLst/>
          </a:prstGeom>
        </p:spPr>
        <p:txBody>
          <a:bodyPr/>
          <a:lstStyle/>
          <a:p>
            <a:pPr marL="596900" indent="-596900" defTabSz="775969">
              <a:spcBef>
                <a:spcPts val="5500"/>
              </a:spcBef>
              <a:defRPr sz="4888"/>
            </a:pPr>
            <a:r>
              <a:t>Provides metadata so a service can consume other dependencies as injectables 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For those that are familiar with Angular 1, it is similar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$inject</a:t>
            </a:r>
            <a:r>
              <a:t>, though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$inject</a:t>
            </a:r>
            <a:r>
              <a:t> no longer exists 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Technically not required if service does not have any dependencies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It is recommended to use @Injectable in every service for future proofing and consistency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@Component contains all of the @Injectable functionality and more</a:t>
            </a:r>
          </a:p>
        </p:txBody>
      </p:sp>
      <p:pic>
        <p:nvPicPr>
          <p:cNvPr id="633" name="angular 1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1471607" y="5132064"/>
            <a:ext cx="1739901" cy="1659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Registration</a:t>
            </a:r>
          </a:p>
        </p:txBody>
      </p:sp>
      <p:sp>
        <p:nvSpPr>
          <p:cNvPr id="636" name="Shape 636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782300" cy="9207500"/>
          </a:xfrm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5200"/>
              </a:spcBef>
              <a:defRPr sz="4628"/>
            </a:pPr>
            <a:r>
              <a:t>Providers are registered with the bootstrap function or an individual component</a:t>
            </a:r>
          </a:p>
          <a:p>
            <a:pPr marL="565150" indent="-565150" defTabSz="734694">
              <a:spcBef>
                <a:spcPts val="5200"/>
              </a:spcBef>
              <a:defRPr sz="4628"/>
            </a:pPr>
            <a:r>
              <a:t>Register with the bootstrap function for environment level configuration</a:t>
            </a:r>
          </a:p>
          <a:p>
            <a:pPr marL="565150" indent="-565150" defTabSz="734694">
              <a:spcBef>
                <a:spcPts val="5200"/>
              </a:spcBef>
              <a:defRPr sz="4628"/>
            </a:pPr>
            <a:r>
              <a:t>Register with the top level component for all application related dependencies (services)</a:t>
            </a:r>
          </a:p>
          <a:p>
            <a:pPr marL="565150" indent="-565150" defTabSz="734694">
              <a:spcBef>
                <a:spcPts val="5200"/>
              </a:spcBef>
              <a:defRPr sz="4628"/>
            </a:pPr>
            <a:r>
              <a:t>You can have multiple instances of a service if you provide it in multiple places</a:t>
            </a:r>
          </a:p>
        </p:txBody>
      </p:sp>
      <p:pic>
        <p:nvPicPr>
          <p:cNvPr id="637" name="p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38200" y="3238500"/>
            <a:ext cx="9042400" cy="8224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@NgModule</a:t>
            </a:r>
            <a:r>
              <a:rPr lang="en-US" dirty="0" smtClean="0"/>
              <a:t>({</a:t>
            </a:r>
          </a:p>
          <a:p>
            <a:pPr marL="0" indent="0">
              <a:lnSpc>
                <a:spcPct val="50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declarations</a:t>
            </a:r>
            <a:r>
              <a:rPr lang="en-US" dirty="0" smtClean="0"/>
              <a:t>: [CatCardComponent],</a:t>
            </a:r>
          </a:p>
          <a:p>
            <a:pPr marL="0" indent="0">
              <a:lnSpc>
                <a:spcPct val="50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providers</a:t>
            </a:r>
            <a:r>
              <a:rPr lang="en-US" dirty="0" smtClean="0"/>
              <a:t>: [MyService],</a:t>
            </a:r>
          </a:p>
          <a:p>
            <a:pPr marL="0" indent="0">
              <a:lnSpc>
                <a:spcPct val="50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bootstrap</a:t>
            </a:r>
            <a:r>
              <a:rPr lang="en-US" dirty="0" smtClean="0"/>
              <a:t>: [AppComponent]</a:t>
            </a:r>
          </a:p>
          <a:p>
            <a:pPr marL="0" indent="0">
              <a:lnSpc>
                <a:spcPct val="50000"/>
              </a:lnSpc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smtClean="0"/>
              <a:t>})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640" name="Shape 640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Example - Registration 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UltraLight"/>
        <a:ea typeface="Helvetica Neue UltraLight"/>
        <a:cs typeface="Helvetica Neue Ultra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Thin"/>
            <a:ea typeface="Helvetica Neue Thin"/>
            <a:cs typeface="Helvetica Neue Thin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UltraLight"/>
        <a:ea typeface="Helvetica Neue UltraLight"/>
        <a:cs typeface="Helvetica Neue Ultra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Thin"/>
            <a:ea typeface="Helvetica Neue Thin"/>
            <a:cs typeface="Helvetica Neue Thin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12349</Words>
  <Application>Microsoft Macintosh PowerPoint</Application>
  <PresentationFormat>Custom</PresentationFormat>
  <Paragraphs>1694</Paragraphs>
  <Slides>246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246</vt:i4>
      </vt:variant>
    </vt:vector>
  </HeadingPairs>
  <TitlesOfParts>
    <vt:vector size="256" baseType="lpstr">
      <vt:lpstr>Consolas</vt:lpstr>
      <vt:lpstr>Courier</vt:lpstr>
      <vt:lpstr>Courier New</vt:lpstr>
      <vt:lpstr>Helvetica</vt:lpstr>
      <vt:lpstr>Helvetica Light</vt:lpstr>
      <vt:lpstr>Helvetica Neue</vt:lpstr>
      <vt:lpstr>Helvetica Neue Thin</vt:lpstr>
      <vt:lpstr>Helvetica Neue UltraLight</vt:lpstr>
      <vt:lpstr>Lucida Console</vt:lpstr>
      <vt:lpstr>White</vt:lpstr>
      <vt:lpstr>Angular 2 Essentials</vt:lpstr>
      <vt:lpstr>Introduction</vt:lpstr>
      <vt:lpstr>Course Objectives </vt:lpstr>
      <vt:lpstr>Course Roadmap </vt:lpstr>
      <vt:lpstr>PowerPoint Presentation</vt:lpstr>
      <vt:lpstr>Why use Angular 2? </vt:lpstr>
      <vt:lpstr>What has Changed from AngularJS 1.x to Angular 2.0</vt:lpstr>
      <vt:lpstr>What's Different</vt:lpstr>
      <vt:lpstr>PowerPoint Presentation</vt:lpstr>
      <vt:lpstr>Angular Face-Off</vt:lpstr>
      <vt:lpstr>PowerPoint Presentation</vt:lpstr>
      <vt:lpstr>Environment Setup</vt:lpstr>
      <vt:lpstr>Polyfills</vt:lpstr>
      <vt:lpstr>Angular Modules</vt:lpstr>
      <vt:lpstr>TypeScript </vt:lpstr>
      <vt:lpstr>Typings</vt:lpstr>
      <vt:lpstr>Code Styling &amp; Linting </vt:lpstr>
      <vt:lpstr>Module Loaders</vt:lpstr>
      <vt:lpstr>Webpack</vt:lpstr>
      <vt:lpstr>Unit Testing Framework</vt:lpstr>
      <vt:lpstr>End-to-End Testing Framework</vt:lpstr>
      <vt:lpstr>Some Basic Rules for Files</vt:lpstr>
      <vt:lpstr>Application File Structure</vt:lpstr>
      <vt:lpstr>New App Structure vs. Angular 1.x App Structure</vt:lpstr>
      <vt:lpstr>Angular CLI</vt:lpstr>
      <vt:lpstr>Debugging</vt:lpstr>
      <vt:lpstr>Code Editors</vt:lpstr>
      <vt:lpstr>Getting Started </vt:lpstr>
      <vt:lpstr>Our First Component</vt:lpstr>
      <vt:lpstr>PowerPoint Presentation</vt:lpstr>
      <vt:lpstr>Bootstrapping</vt:lpstr>
      <vt:lpstr>NgModule</vt:lpstr>
      <vt:lpstr>index.html</vt:lpstr>
      <vt:lpstr>DEMO</vt:lpstr>
      <vt:lpstr>EXERCISE</vt:lpstr>
      <vt:lpstr>Components</vt:lpstr>
      <vt:lpstr>Introduction to Components</vt:lpstr>
      <vt:lpstr>Component Architecture</vt:lpstr>
      <vt:lpstr>Components in AngularJS 1 to Angular 2</vt:lpstr>
      <vt:lpstr>Component Hierarchy</vt:lpstr>
      <vt:lpstr>Nested Components</vt:lpstr>
      <vt:lpstr>PowerPoint Presentation</vt:lpstr>
      <vt:lpstr>TypeScript Decorators</vt:lpstr>
      <vt:lpstr>Adding Data</vt:lpstr>
      <vt:lpstr>Adding Behaviour</vt:lpstr>
      <vt:lpstr>Inputs</vt:lpstr>
      <vt:lpstr>Outputs</vt:lpstr>
      <vt:lpstr>Event Emitter</vt:lpstr>
      <vt:lpstr>View Child</vt:lpstr>
      <vt:lpstr>PowerPoint Presentation</vt:lpstr>
      <vt:lpstr>DEMO</vt:lpstr>
      <vt:lpstr>EXERCISE</vt:lpstr>
      <vt:lpstr>Templates</vt:lpstr>
      <vt:lpstr>Introduction </vt:lpstr>
      <vt:lpstr>Inline vs. External</vt:lpstr>
      <vt:lpstr>Introduction to Data Bindings</vt:lpstr>
      <vt:lpstr>Data Binding Types</vt:lpstr>
      <vt:lpstr>Interpolation</vt:lpstr>
      <vt:lpstr>Template Expressions</vt:lpstr>
      <vt:lpstr>New Template Expression Operators</vt:lpstr>
      <vt:lpstr>Template Expression Guidelines</vt:lpstr>
      <vt:lpstr>Property Binding</vt:lpstr>
      <vt:lpstr>Template Bindings</vt:lpstr>
      <vt:lpstr>PowerPoint Presentation</vt:lpstr>
      <vt:lpstr>Event Binding</vt:lpstr>
      <vt:lpstr>Template Statements </vt:lpstr>
      <vt:lpstr>Two-Way Binding</vt:lpstr>
      <vt:lpstr>Structural Directives</vt:lpstr>
      <vt:lpstr>*ngIf &amp; *ngFor </vt:lpstr>
      <vt:lpstr>DEMO</vt:lpstr>
      <vt:lpstr>EXERCISE</vt:lpstr>
      <vt:lpstr>Custom Directives</vt:lpstr>
      <vt:lpstr>Kinds of Directives in Angular</vt:lpstr>
      <vt:lpstr>Building an Attribute Directive</vt:lpstr>
      <vt:lpstr>PowerPoint Presentation</vt:lpstr>
      <vt:lpstr>Asterisk Effect</vt:lpstr>
      <vt:lpstr>Building a Custom Structural Directive</vt:lpstr>
      <vt:lpstr>DEMO</vt:lpstr>
      <vt:lpstr>Pipes</vt:lpstr>
      <vt:lpstr>Introduction to Pipes</vt:lpstr>
      <vt:lpstr>Built-in Pipes</vt:lpstr>
      <vt:lpstr>PowerPoint Presentation</vt:lpstr>
      <vt:lpstr>Custom Pipes</vt:lpstr>
      <vt:lpstr>PowerPoint Presentation</vt:lpstr>
      <vt:lpstr>Pure vs. Impure Pipes</vt:lpstr>
      <vt:lpstr>DEMO</vt:lpstr>
      <vt:lpstr>EXERCISE</vt:lpstr>
      <vt:lpstr>Services</vt:lpstr>
      <vt:lpstr>Building a Service</vt:lpstr>
      <vt:lpstr>DEMO</vt:lpstr>
      <vt:lpstr>EXERCISE</vt:lpstr>
      <vt:lpstr>Dependency Injection (DI) </vt:lpstr>
      <vt:lpstr>DI in Angular</vt:lpstr>
      <vt:lpstr>Register the Service Provider with Angular</vt:lpstr>
      <vt:lpstr>PowerPoint Presentation</vt:lpstr>
      <vt:lpstr>Injectors &amp; Providers</vt:lpstr>
      <vt:lpstr>@Injectable Decorator</vt:lpstr>
      <vt:lpstr>Registration</vt:lpstr>
      <vt:lpstr>PowerPoint Presentation</vt:lpstr>
      <vt:lpstr>Injecting Dependencies</vt:lpstr>
      <vt:lpstr>PowerPoint Presentation</vt:lpstr>
      <vt:lpstr>DEMO</vt:lpstr>
      <vt:lpstr>Lifecycle Hooks</vt:lpstr>
      <vt:lpstr>Component LifeCycle</vt:lpstr>
      <vt:lpstr>The Most Common Hook</vt:lpstr>
      <vt:lpstr>Interfaces for Lifecycle Hooks in Angular</vt:lpstr>
      <vt:lpstr>All Lifecycle Hooks</vt:lpstr>
      <vt:lpstr>PowerPoint Presentation</vt:lpstr>
      <vt:lpstr>LifeCycle Sequences</vt:lpstr>
      <vt:lpstr>DEMO</vt:lpstr>
      <vt:lpstr>EXERCISE</vt:lpstr>
      <vt:lpstr>Change Detection</vt:lpstr>
      <vt:lpstr>What is Change Detection?</vt:lpstr>
      <vt:lpstr>What Causes Change?</vt:lpstr>
      <vt:lpstr>Zone.js</vt:lpstr>
      <vt:lpstr>Event Loop</vt:lpstr>
      <vt:lpstr>How does Change Detection work? </vt:lpstr>
      <vt:lpstr>Performance</vt:lpstr>
      <vt:lpstr>Mutables vs. Immutables</vt:lpstr>
      <vt:lpstr>Change Detection Strategy with OnPush</vt:lpstr>
      <vt:lpstr>Observables</vt:lpstr>
      <vt:lpstr>PowerPoint Presentation</vt:lpstr>
      <vt:lpstr>But I Don't Want to Use These New Things</vt:lpstr>
      <vt:lpstr>DEMO</vt:lpstr>
      <vt:lpstr>Forms &amp; Validation</vt:lpstr>
      <vt:lpstr>Introduction to Forms</vt:lpstr>
      <vt:lpstr>Form Types &amp; Segments</vt:lpstr>
      <vt:lpstr>Creating a Form</vt:lpstr>
      <vt:lpstr>Hidden Form Magic</vt:lpstr>
      <vt:lpstr>Seeking Validation</vt:lpstr>
      <vt:lpstr>Prevent Submission of an Invalid Form </vt:lpstr>
      <vt:lpstr>Displaying Validation Messages</vt:lpstr>
      <vt:lpstr>Class-Driven Forms</vt:lpstr>
      <vt:lpstr>Form Builder</vt:lpstr>
      <vt:lpstr>Reusing Forms</vt:lpstr>
      <vt:lpstr>DEMO</vt:lpstr>
      <vt:lpstr>EXERCISE</vt:lpstr>
      <vt:lpstr>Promises</vt:lpstr>
      <vt:lpstr>Creating A Promise</vt:lpstr>
      <vt:lpstr>DEMO</vt:lpstr>
      <vt:lpstr>EXERCISE</vt:lpstr>
      <vt:lpstr>Observables</vt:lpstr>
      <vt:lpstr>Introduction to Observables</vt:lpstr>
      <vt:lpstr>PowerPoint Presentation</vt:lpstr>
      <vt:lpstr>Observables vs. Promises</vt:lpstr>
      <vt:lpstr>Creating an Observable </vt:lpstr>
      <vt:lpstr>Subscribing to an Observable</vt:lpstr>
      <vt:lpstr>What are operators?</vt:lpstr>
      <vt:lpstr>Different Types of Operators</vt:lpstr>
      <vt:lpstr>DEMO</vt:lpstr>
      <vt:lpstr>EXERCISE</vt:lpstr>
      <vt:lpstr>HTTP</vt:lpstr>
      <vt:lpstr>Introduction to HTTP</vt:lpstr>
      <vt:lpstr>Http Setup</vt:lpstr>
      <vt:lpstr>Making a Request</vt:lpstr>
      <vt:lpstr>Headers &amp; Request Settings</vt:lpstr>
      <vt:lpstr>Consuming an Http Response</vt:lpstr>
      <vt:lpstr>Async Pipes</vt:lpstr>
      <vt:lpstr>DEMO</vt:lpstr>
      <vt:lpstr>EXERCISE</vt:lpstr>
      <vt:lpstr>Routing</vt:lpstr>
      <vt:lpstr>Angular's Component Router</vt:lpstr>
      <vt:lpstr>Setup</vt:lpstr>
      <vt:lpstr>Defining Routes</vt:lpstr>
      <vt:lpstr>Modular Routes</vt:lpstr>
      <vt:lpstr>PowerPoint Presentation</vt:lpstr>
      <vt:lpstr>Router Directives</vt:lpstr>
      <vt:lpstr>Navigating Programmatically </vt:lpstr>
      <vt:lpstr>Accessing Route Parameters</vt:lpstr>
      <vt:lpstr>PowerPoint Presentation</vt:lpstr>
      <vt:lpstr>Child Routes </vt:lpstr>
      <vt:lpstr>Feature Structure &amp; Child Routes</vt:lpstr>
      <vt:lpstr>Guards</vt:lpstr>
      <vt:lpstr>PowerPoint Presentation</vt:lpstr>
      <vt:lpstr>DEMO</vt:lpstr>
      <vt:lpstr>EXERCISE</vt:lpstr>
      <vt:lpstr>Component Styling</vt:lpstr>
      <vt:lpstr>Introduction to Angular CSS Styling </vt:lpstr>
      <vt:lpstr>Introduction to Component Styling</vt:lpstr>
      <vt:lpstr>Shadow DOM</vt:lpstr>
      <vt:lpstr>Encapsulation Modes</vt:lpstr>
      <vt:lpstr>PowerPoint Presentation</vt:lpstr>
      <vt:lpstr>Special Shadow DOM Selectors </vt:lpstr>
      <vt:lpstr>PowerPoint Presentation</vt:lpstr>
      <vt:lpstr>Loading Styles</vt:lpstr>
      <vt:lpstr>PowerPoint Presentation</vt:lpstr>
      <vt:lpstr>DEMO</vt:lpstr>
      <vt:lpstr>EXERCISE</vt:lpstr>
      <vt:lpstr>Component Animations</vt:lpstr>
      <vt:lpstr>Introduction to Angular 2 Animations</vt:lpstr>
      <vt:lpstr>State &amp; Transitions</vt:lpstr>
      <vt:lpstr>PowerPoint Presentation</vt:lpstr>
      <vt:lpstr>WildCard State</vt:lpstr>
      <vt:lpstr>The void State</vt:lpstr>
      <vt:lpstr>Animatable Properties &amp; Units</vt:lpstr>
      <vt:lpstr>Automatic Property Calculation</vt:lpstr>
      <vt:lpstr>Animation Timing</vt:lpstr>
      <vt:lpstr>Keyframes</vt:lpstr>
      <vt:lpstr>Parallel Animation Groups</vt:lpstr>
      <vt:lpstr>DEMO</vt:lpstr>
      <vt:lpstr>Testing </vt:lpstr>
      <vt:lpstr>Introduction to Testing</vt:lpstr>
      <vt:lpstr>Test Tooling</vt:lpstr>
      <vt:lpstr>Unit Test Setup</vt:lpstr>
      <vt:lpstr>Angular Specific Unit Test Setup</vt:lpstr>
      <vt:lpstr>PowerPoint Presentation</vt:lpstr>
      <vt:lpstr>Jasmine Fundamentals </vt:lpstr>
      <vt:lpstr>Jasmine Matchers</vt:lpstr>
      <vt:lpstr>Angular Test Helpers</vt:lpstr>
      <vt:lpstr>Zones &amp; Testing </vt:lpstr>
      <vt:lpstr>E2E Test Setup</vt:lpstr>
      <vt:lpstr>PowerPoint Presentation</vt:lpstr>
      <vt:lpstr>Writing an E2E Test </vt:lpstr>
      <vt:lpstr>DEMO</vt:lpstr>
      <vt:lpstr>EXERCISE</vt:lpstr>
      <vt:lpstr>Upgrading from  1.x to 2.0</vt:lpstr>
      <vt:lpstr> Introduction to Upgrading</vt:lpstr>
      <vt:lpstr>Project Preparation</vt:lpstr>
      <vt:lpstr>PowerPoint Presentation</vt:lpstr>
      <vt:lpstr>Upgrade Adapter</vt:lpstr>
      <vt:lpstr>EXERCISE</vt:lpstr>
      <vt:lpstr>Deployment</vt:lpstr>
      <vt:lpstr>Deployment Good Practices</vt:lpstr>
      <vt:lpstr>PowerPoint Presentation</vt:lpstr>
      <vt:lpstr>Angular Production Mode</vt:lpstr>
      <vt:lpstr>EXERCISE</vt:lpstr>
      <vt:lpstr>Native Applications</vt:lpstr>
      <vt:lpstr>Introduction to Native Applications</vt:lpstr>
      <vt:lpstr>Apache Cordova</vt:lpstr>
      <vt:lpstr>Ionic 2 </vt:lpstr>
      <vt:lpstr>React Native</vt:lpstr>
      <vt:lpstr>NativeScript</vt:lpstr>
      <vt:lpstr>Progressive Web Apps</vt:lpstr>
      <vt:lpstr>PowerPoint Presentation</vt:lpstr>
      <vt:lpstr>Electron</vt:lpstr>
      <vt:lpstr>Performance</vt:lpstr>
      <vt:lpstr>Angular Universal </vt:lpstr>
      <vt:lpstr>Web Workers</vt:lpstr>
      <vt:lpstr>Run Code Outside the Angular Zone</vt:lpstr>
      <vt:lpstr>Precompiling</vt:lpstr>
      <vt:lpstr>DEMO</vt:lpstr>
      <vt:lpstr>Conclusion &amp; Resources</vt:lpstr>
      <vt:lpstr>What We've Covered </vt:lpstr>
      <vt:lpstr>Resources</vt:lpstr>
      <vt:lpstr>Further Learning with Courses from DEV6 </vt:lpstr>
      <vt:lpstr>Feedback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Essentials</dc:title>
  <cp:lastModifiedBy>Tyler Padley</cp:lastModifiedBy>
  <cp:revision>50</cp:revision>
  <cp:lastPrinted>2016-10-05T18:07:05Z</cp:lastPrinted>
  <dcterms:modified xsi:type="dcterms:W3CDTF">2016-10-07T19:30:55Z</dcterms:modified>
</cp:coreProperties>
</file>