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9"/>
  </p:notesMasterIdLst>
  <p:sldIdLst>
    <p:sldId id="256" r:id="rId2"/>
    <p:sldId id="257" r:id="rId3"/>
    <p:sldId id="370" r:id="rId4"/>
    <p:sldId id="372" r:id="rId5"/>
    <p:sldId id="373" r:id="rId6"/>
    <p:sldId id="374" r:id="rId7"/>
    <p:sldId id="379" r:id="rId8"/>
    <p:sldId id="385" r:id="rId9"/>
    <p:sldId id="386" r:id="rId10"/>
    <p:sldId id="387" r:id="rId11"/>
    <p:sldId id="376" r:id="rId12"/>
    <p:sldId id="388" r:id="rId13"/>
    <p:sldId id="389" r:id="rId14"/>
    <p:sldId id="390" r:id="rId15"/>
    <p:sldId id="375" r:id="rId16"/>
    <p:sldId id="377" r:id="rId17"/>
    <p:sldId id="3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48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endParaRPr lang="en-US" dirty="0"/>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endParaRPr lang="en-US" dirty="0"/>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endParaRPr lang="en-US" dirty="0"/>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endParaRPr lang="en-US" dirty="0"/>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endParaRPr lang="en-US" dirty="0"/>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endParaRPr lang="en-US" dirty="0"/>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endParaRPr lang="en-US" dirty="0"/>
          </a:p>
        </p:txBody>
      </p:sp>
      <p:sp>
        <p:nvSpPr>
          <p:cNvPr id="8"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endParaRPr lang="en-US" dirty="0"/>
          </a:p>
        </p:txBody>
      </p:sp>
      <p:sp>
        <p:nvSpPr>
          <p:cNvPr id="4"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endParaRPr lang="en-US" dirty="0"/>
          </a:p>
        </p:txBody>
      </p:sp>
      <p:sp>
        <p:nvSpPr>
          <p:cNvPr id="3"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endParaRPr lang="en-US" dirty="0"/>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endParaRPr lang="en-US" dirty="0"/>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endParaRPr lang="en-US" dirty="0"/>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Computer Science and Engineering</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566427" y="2890883"/>
            <a:ext cx="11402288"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IN" sz="4000" b="1" dirty="0">
                <a:solidFill>
                  <a:srgbClr val="7030A0"/>
                </a:solidFill>
                <a:latin typeface="Verdana" panose="020B0604030504040204" pitchFamily="34" charset="0"/>
                <a:ea typeface="+mn-ea"/>
                <a:cs typeface="+mn-cs"/>
              </a:rPr>
              <a:t>AI-POWERED NUTRITION ANALYZER FOR FITNESS ENTHUSIASTS</a:t>
            </a:r>
          </a:p>
        </p:txBody>
      </p:sp>
      <p:sp>
        <p:nvSpPr>
          <p:cNvPr id="10" name="TextBox 1"/>
          <p:cNvSpPr txBox="1">
            <a:spLocks noChangeArrowheads="1"/>
          </p:cNvSpPr>
          <p:nvPr/>
        </p:nvSpPr>
        <p:spPr bwMode="auto">
          <a:xfrm>
            <a:off x="475615" y="5184140"/>
            <a:ext cx="886460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sz="2400" b="1" dirty="0" err="1">
                <a:solidFill>
                  <a:srgbClr val="FF0000"/>
                </a:solidFill>
              </a:rPr>
              <a:t>Dr.T.Kumaragurubaran</a:t>
            </a:r>
            <a:r>
              <a:rPr sz="2400" b="1">
                <a:solidFill>
                  <a:srgbClr val="FF0000"/>
                </a:solidFill>
              </a:rPr>
              <a:t>., M.Tech., Ph.D AP(SG).,</a:t>
            </a:r>
          </a:p>
          <a:p>
            <a:pPr>
              <a:spcBef>
                <a:spcPct val="0"/>
              </a:spcBef>
              <a:buClrTx/>
              <a:buFontTx/>
              <a:buNone/>
            </a:pPr>
            <a:r>
              <a:rPr lang="en-IN" altLang="en-US" sz="2400" b="1" dirty="0">
                <a:solidFill>
                  <a:srgbClr val="FF0000"/>
                </a:solidFill>
              </a:rPr>
              <a:t>Professor</a:t>
            </a:r>
          </a:p>
          <a:p>
            <a:pPr>
              <a:spcBef>
                <a:spcPct val="0"/>
              </a:spcBef>
              <a:buClrTx/>
              <a:buFontTx/>
              <a:buNone/>
            </a:pPr>
            <a:endParaRPr lang="en-IN" altLang="en-US" sz="2400" b="1" dirty="0">
              <a:solidFill>
                <a:srgbClr val="FF0000"/>
              </a:solidFill>
            </a:endParaRPr>
          </a:p>
        </p:txBody>
      </p:sp>
      <p:sp>
        <p:nvSpPr>
          <p:cNvPr id="11" name="TextBox 1"/>
          <p:cNvSpPr txBox="1">
            <a:spLocks noChangeArrowheads="1"/>
          </p:cNvSpPr>
          <p:nvPr/>
        </p:nvSpPr>
        <p:spPr bwMode="auto">
          <a:xfrm>
            <a:off x="9053998" y="4779682"/>
            <a:ext cx="434098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err="1">
                <a:solidFill>
                  <a:srgbClr val="FF0000"/>
                </a:solidFill>
              </a:rPr>
              <a:t>Devanathan</a:t>
            </a:r>
            <a:r>
              <a:rPr lang="en-US" altLang="en-IN" sz="2400" b="1" dirty="0">
                <a:solidFill>
                  <a:srgbClr val="FF0000"/>
                </a:solidFill>
              </a:rPr>
              <a:t> A</a:t>
            </a:r>
          </a:p>
          <a:p>
            <a:pPr>
              <a:spcBef>
                <a:spcPct val="0"/>
              </a:spcBef>
              <a:buClrTx/>
              <a:buFontTx/>
              <a:buNone/>
            </a:pPr>
            <a:r>
              <a:rPr lang="en-US" altLang="en-IN" sz="2400" b="1" dirty="0">
                <a:solidFill>
                  <a:srgbClr val="FF0000"/>
                </a:solidFill>
              </a:rPr>
              <a:t>210701050</a:t>
            </a:r>
          </a:p>
          <a:p>
            <a:pPr>
              <a:spcBef>
                <a:spcPct val="0"/>
              </a:spcBef>
              <a:buClrTx/>
              <a:buNone/>
            </a:pPr>
            <a:r>
              <a:rPr lang="en-US" altLang="en-IN" sz="2400" b="1" dirty="0">
                <a:solidFill>
                  <a:srgbClr val="FF0000"/>
                </a:solidFill>
              </a:rPr>
              <a:t> Ganesh P                    210701059</a:t>
            </a:r>
          </a:p>
          <a:p>
            <a:pPr>
              <a:spcBef>
                <a:spcPct val="0"/>
              </a:spcBef>
              <a:buClrTx/>
              <a:buFontTx/>
              <a:buNone/>
            </a:pPr>
            <a:endParaRPr lang="en-IN" altLang="en-US" sz="2400" b="1" dirty="0">
              <a:solidFill>
                <a:srgbClr val="FF0000"/>
              </a:solidFill>
            </a:endParaRPr>
          </a:p>
        </p:txBody>
      </p:sp>
      <p:sp>
        <p:nvSpPr>
          <p:cNvPr id="15" name="Title 1"/>
          <p:cNvSpPr txBox="1"/>
          <p:nvPr/>
        </p:nvSpPr>
        <p:spPr>
          <a:xfrm>
            <a:off x="708891" y="8829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p:cNvSpPr txBox="1"/>
          <p:nvPr/>
        </p:nvSpPr>
        <p:spPr>
          <a:xfrm>
            <a:off x="838200" y="1605190"/>
            <a:ext cx="10515600" cy="72245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altLang="en-IN" sz="1900" b="1" dirty="0">
                <a:solidFill>
                  <a:srgbClr val="002060"/>
                </a:solidFill>
                <a:latin typeface="Verdana" panose="020B0604030504040204" pitchFamily="34" charset="0"/>
                <a:ea typeface="+mn-ea"/>
                <a:cs typeface="+mn-cs"/>
              </a:rPr>
              <a:t>GE19621 PROFESSIONAL READINESS FOR </a:t>
            </a:r>
          </a:p>
          <a:p>
            <a:pPr algn="ctr"/>
            <a:r>
              <a:rPr lang="en-US" altLang="en-IN" sz="1900" b="1" dirty="0">
                <a:solidFill>
                  <a:srgbClr val="002060"/>
                </a:solidFill>
                <a:latin typeface="Verdana" panose="020B0604030504040204" pitchFamily="34" charset="0"/>
                <a:ea typeface="+mn-ea"/>
                <a:cs typeface="+mn-cs"/>
              </a:rPr>
              <a:t>INNOVATION, EMPLOYABILITY AND </a:t>
            </a:r>
          </a:p>
          <a:p>
            <a:pPr algn="ctr"/>
            <a:r>
              <a:rPr lang="en-US" altLang="en-IN" sz="1900" b="1" dirty="0">
                <a:solidFill>
                  <a:srgbClr val="002060"/>
                </a:solidFill>
                <a:latin typeface="Verdana" panose="020B0604030504040204" pitchFamily="34" charset="0"/>
                <a:ea typeface="+mn-ea"/>
                <a:cs typeface="+mn-cs"/>
              </a:rPr>
              <a:t>ENREPRENEURSHIP</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b="1" dirty="0">
                <a:solidFill>
                  <a:srgbClr val="FF0000"/>
                </a:solidFill>
              </a:rPr>
              <a:t>Output</a:t>
            </a:r>
            <a:endParaRPr lang="en-IN" dirty="0"/>
          </a:p>
        </p:txBody>
      </p:sp>
      <p:sp>
        <p:nvSpPr>
          <p:cNvPr id="5" name="Footer Placeholder 4"/>
          <p:cNvSpPr>
            <a:spLocks noGrp="1"/>
          </p:cNvSpPr>
          <p:nvPr>
            <p:ph type="ftr" sz="quarter" idx="11"/>
          </p:nvPr>
        </p:nvSpPr>
        <p:spPr/>
        <p:txBody>
          <a:bodyPr/>
          <a:lstStyle/>
          <a:p>
            <a:pPr>
              <a:defRPr/>
            </a:pPr>
            <a:r>
              <a:rPr lang="en-US"/>
              <a:t>Department of Computer Science and Engineering</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10</a:t>
            </a:fld>
            <a:endParaRPr lang="en-US" altLang="en-US"/>
          </a:p>
        </p:txBody>
      </p:sp>
      <p:sp>
        <p:nvSpPr>
          <p:cNvPr id="104" name="Text Box 103"/>
          <p:cNvSpPr txBox="1"/>
          <p:nvPr/>
        </p:nvSpPr>
        <p:spPr>
          <a:xfrm>
            <a:off x="4589313" y="5631815"/>
            <a:ext cx="3657600" cy="280035"/>
          </a:xfrm>
          <a:prstGeom prst="rect">
            <a:avLst/>
          </a:prstGeom>
          <a:noFill/>
          <a:ln w="9525">
            <a:noFill/>
          </a:ln>
        </p:spPr>
        <p:txBody>
          <a:bodyPr>
            <a:noAutofit/>
          </a:bodyPr>
          <a:lstStyle/>
          <a:p>
            <a:pPr indent="0" algn="ctr"/>
            <a:r>
              <a:rPr lang="en-US" b="0" dirty="0">
                <a:latin typeface="Times New Roman" panose="02020603050405020304" pitchFamily="18" charset="0"/>
                <a:cs typeface="Times New Roman" panose="02020603050405020304" pitchFamily="18" charset="0"/>
              </a:rPr>
              <a:t>Initial page of the application</a:t>
            </a:r>
          </a:p>
        </p:txBody>
      </p:sp>
      <p:sp>
        <p:nvSpPr>
          <p:cNvPr id="3" name="Text Box 2"/>
          <p:cNvSpPr txBox="1"/>
          <p:nvPr/>
        </p:nvSpPr>
        <p:spPr>
          <a:xfrm>
            <a:off x="6112510" y="1388110"/>
            <a:ext cx="4637405" cy="299085"/>
          </a:xfrm>
          <a:prstGeom prst="rect">
            <a:avLst/>
          </a:prstGeom>
          <a:noFill/>
          <a:ln w="9525">
            <a:noFill/>
          </a:ln>
        </p:spPr>
        <p:txBody>
          <a:bodyPr>
            <a:noAutofit/>
          </a:bodyPr>
          <a:lstStyle/>
          <a:p>
            <a:pPr indent="0" algn="ctr"/>
            <a:r>
              <a:rPr lang="en-US" b="1">
                <a:latin typeface="Calibri" panose="020F0502020204030204" charset="0"/>
                <a:cs typeface="Calibri" panose="020F0502020204030204" charset="0"/>
              </a:rPr>
              <a:t> </a:t>
            </a:r>
          </a:p>
        </p:txBody>
      </p:sp>
      <p:sp>
        <p:nvSpPr>
          <p:cNvPr id="105" name="Text Box 104"/>
          <p:cNvSpPr txBox="1"/>
          <p:nvPr/>
        </p:nvSpPr>
        <p:spPr>
          <a:xfrm>
            <a:off x="6112510" y="5162550"/>
            <a:ext cx="4637405" cy="749300"/>
          </a:xfrm>
          <a:prstGeom prst="rect">
            <a:avLst/>
          </a:prstGeom>
          <a:noFill/>
          <a:ln w="9525">
            <a:noFill/>
          </a:ln>
        </p:spPr>
        <p:txBody>
          <a:bodyPr>
            <a:noAutofit/>
          </a:bodyPr>
          <a:lstStyle/>
          <a:p>
            <a:pPr indent="0"/>
            <a:endParaRPr lang="en-US" b="0" dirty="0">
              <a:latin typeface="Times New Roman" panose="02020603050405020304" pitchFamily="18" charset="0"/>
              <a:cs typeface="Calibri" panose="020F0502020204030204" charset="0"/>
            </a:endParaRPr>
          </a:p>
          <a:p>
            <a:pPr indent="0"/>
            <a:r>
              <a:rPr lang="en-US" b="0" dirty="0">
                <a:latin typeface="Times New Roman" panose="02020603050405020304" pitchFamily="18" charset="0"/>
                <a:cs typeface="Calibri" panose="020F0502020204030204" charset="0"/>
              </a:rPr>
              <a:t> </a:t>
            </a:r>
          </a:p>
        </p:txBody>
      </p:sp>
      <p:pic>
        <p:nvPicPr>
          <p:cNvPr id="9" name="Picture 8">
            <a:extLst>
              <a:ext uri="{FF2B5EF4-FFF2-40B4-BE49-F238E27FC236}">
                <a16:creationId xmlns:a16="http://schemas.microsoft.com/office/drawing/2014/main" id="{C72FE11C-2073-4301-8606-3DB78EEB3FED}"/>
              </a:ext>
            </a:extLst>
          </p:cNvPr>
          <p:cNvPicPr>
            <a:picLocks noChangeAspect="1"/>
          </p:cNvPicPr>
          <p:nvPr/>
        </p:nvPicPr>
        <p:blipFill rotWithShape="1">
          <a:blip r:embed="rId2">
            <a:extLst>
              <a:ext uri="{28A0092B-C50C-407E-A947-70E740481C1C}">
                <a14:useLocalDpi xmlns:a14="http://schemas.microsoft.com/office/drawing/2010/main" val="0"/>
              </a:ext>
            </a:extLst>
          </a:blip>
          <a:srcRect t="10589" b="20207"/>
          <a:stretch/>
        </p:blipFill>
        <p:spPr>
          <a:xfrm>
            <a:off x="2534856" y="1854201"/>
            <a:ext cx="7558268" cy="36156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Output</a:t>
            </a:r>
            <a:endParaRPr lang="en-IN" sz="2800" dirty="0"/>
          </a:p>
        </p:txBody>
      </p:sp>
      <p:sp>
        <p:nvSpPr>
          <p:cNvPr id="3" name="Content Placeholder 2"/>
          <p:cNvSpPr>
            <a:spLocks noGrp="1"/>
          </p:cNvSpPr>
          <p:nvPr>
            <p:ph idx="1"/>
          </p:nvPr>
        </p:nvSpPr>
        <p:spPr>
          <a:xfrm>
            <a:off x="890954" y="1729154"/>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8" name="Footer Placeholder 7"/>
          <p:cNvSpPr>
            <a:spLocks noGrp="1"/>
          </p:cNvSpPr>
          <p:nvPr>
            <p:ph type="ftr" sz="quarter" idx="11"/>
          </p:nvPr>
        </p:nvSpPr>
        <p:spPr>
          <a:xfrm>
            <a:off x="4165600" y="6260854"/>
            <a:ext cx="3860800" cy="476250"/>
          </a:xfrm>
        </p:spPr>
        <p:txBody>
          <a:bodyPr/>
          <a:lstStyle/>
          <a:p>
            <a:pPr>
              <a:defRPr/>
            </a:pPr>
            <a:r>
              <a:rPr lang="en-US" dirty="0"/>
              <a:t>Department of Computer Science and Engineering</a:t>
            </a:r>
          </a:p>
        </p:txBody>
      </p:sp>
      <p:sp>
        <p:nvSpPr>
          <p:cNvPr id="9" name="Slide Number Placeholder 8"/>
          <p:cNvSpPr>
            <a:spLocks noGrp="1"/>
          </p:cNvSpPr>
          <p:nvPr>
            <p:ph type="sldNum" sz="quarter" idx="12"/>
          </p:nvPr>
        </p:nvSpPr>
        <p:spPr>
          <a:xfrm>
            <a:off x="8917354" y="6498979"/>
            <a:ext cx="2641600" cy="476250"/>
          </a:xfrm>
        </p:spPr>
        <p:txBody>
          <a:bodyPr/>
          <a:lstStyle/>
          <a:p>
            <a:pPr>
              <a:defRPr/>
            </a:pPr>
            <a:fld id="{BDC2143B-610F-499C-A392-DFFBE135A7B2}" type="slidenum">
              <a:rPr lang="en-US" altLang="en-US" smtClean="0"/>
              <a:t>11</a:t>
            </a:fld>
            <a:endParaRPr lang="en-US" altLang="en-US"/>
          </a:p>
        </p:txBody>
      </p:sp>
      <p:sp>
        <p:nvSpPr>
          <p:cNvPr id="106" name="Text Box 105"/>
          <p:cNvSpPr txBox="1"/>
          <p:nvPr/>
        </p:nvSpPr>
        <p:spPr>
          <a:xfrm>
            <a:off x="3732200" y="5541686"/>
            <a:ext cx="4104005" cy="368300"/>
          </a:xfrm>
          <a:prstGeom prst="rect">
            <a:avLst/>
          </a:prstGeom>
          <a:noFill/>
          <a:ln w="9525">
            <a:noFill/>
          </a:ln>
        </p:spPr>
        <p:txBody>
          <a:bodyPr wrap="square">
            <a:spAutoFit/>
          </a:bodyPr>
          <a:lstStyle/>
          <a:p>
            <a:pPr indent="0" algn="ctr"/>
            <a:r>
              <a:rPr lang="en-US" dirty="0">
                <a:latin typeface="Times New Roman" panose="02020603050405020304" pitchFamily="18" charset="0"/>
                <a:cs typeface="Times New Roman" panose="02020603050405020304" pitchFamily="18" charset="0"/>
              </a:rPr>
              <a:t>Classification Page</a:t>
            </a:r>
            <a:endParaRPr lang="en-US" b="0" dirty="0">
              <a:latin typeface="Times New Roman" panose="02020603050405020304" pitchFamily="18" charset="0"/>
              <a:cs typeface="Times New Roman" panose="02020603050405020304" pitchFamily="18" charset="0"/>
            </a:endParaRPr>
          </a:p>
        </p:txBody>
      </p:sp>
      <p:sp>
        <p:nvSpPr>
          <p:cNvPr id="5" name="Text Box 4"/>
          <p:cNvSpPr txBox="1"/>
          <p:nvPr/>
        </p:nvSpPr>
        <p:spPr>
          <a:xfrm>
            <a:off x="5774690" y="1831340"/>
            <a:ext cx="5080000" cy="368300"/>
          </a:xfrm>
          <a:prstGeom prst="rect">
            <a:avLst/>
          </a:prstGeom>
          <a:noFill/>
          <a:ln w="9525">
            <a:noFill/>
          </a:ln>
        </p:spPr>
        <p:txBody>
          <a:bodyPr>
            <a:spAutoFit/>
          </a:bodyPr>
          <a:lstStyle/>
          <a:p>
            <a:pPr indent="0" algn="ctr"/>
            <a:r>
              <a:rPr lang="en-US" b="0">
                <a:latin typeface="Calibri" panose="020F0502020204030204" charset="0"/>
                <a:cs typeface="Calibri" panose="020F0502020204030204" charset="0"/>
              </a:rPr>
              <a:t> </a:t>
            </a:r>
          </a:p>
        </p:txBody>
      </p:sp>
      <p:pic>
        <p:nvPicPr>
          <p:cNvPr id="10" name="Picture 9">
            <a:extLst>
              <a:ext uri="{FF2B5EF4-FFF2-40B4-BE49-F238E27FC236}">
                <a16:creationId xmlns:a16="http://schemas.microsoft.com/office/drawing/2014/main" id="{2ACB530E-C37E-47DB-958A-F593C8FE03CC}"/>
              </a:ext>
            </a:extLst>
          </p:cNvPr>
          <p:cNvPicPr>
            <a:picLocks noChangeAspect="1"/>
          </p:cNvPicPr>
          <p:nvPr/>
        </p:nvPicPr>
        <p:blipFill rotWithShape="1">
          <a:blip r:embed="rId2">
            <a:extLst>
              <a:ext uri="{28A0092B-C50C-407E-A947-70E740481C1C}">
                <a14:useLocalDpi xmlns:a14="http://schemas.microsoft.com/office/drawing/2010/main" val="0"/>
              </a:ext>
            </a:extLst>
          </a:blip>
          <a:srcRect t="10622"/>
          <a:stretch/>
        </p:blipFill>
        <p:spPr>
          <a:xfrm>
            <a:off x="2306011" y="1930401"/>
            <a:ext cx="6956385" cy="340295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88637-C51B-4269-808A-51176A8AF648}"/>
              </a:ext>
            </a:extLst>
          </p:cNvPr>
          <p:cNvSpPr>
            <a:spLocks noGrp="1"/>
          </p:cNvSpPr>
          <p:nvPr>
            <p:ph type="title"/>
          </p:nvPr>
        </p:nvSpPr>
        <p:spPr/>
        <p:txBody>
          <a:bodyPr/>
          <a:lstStyle/>
          <a:p>
            <a:r>
              <a:rPr lang="en-US" altLang="en-US" sz="4000" b="1" dirty="0">
                <a:solidFill>
                  <a:srgbClr val="FF0000"/>
                </a:solidFill>
              </a:rPr>
              <a:t>Output</a:t>
            </a:r>
            <a:endParaRPr lang="en-IN" dirty="0"/>
          </a:p>
        </p:txBody>
      </p:sp>
      <p:pic>
        <p:nvPicPr>
          <p:cNvPr id="8" name="Content Placeholder 7">
            <a:extLst>
              <a:ext uri="{FF2B5EF4-FFF2-40B4-BE49-F238E27FC236}">
                <a16:creationId xmlns:a16="http://schemas.microsoft.com/office/drawing/2014/main" id="{A26A66F9-30DE-43E6-BB2F-8CA130AA47D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465"/>
          <a:stretch/>
        </p:blipFill>
        <p:spPr>
          <a:xfrm>
            <a:off x="2302933" y="1817226"/>
            <a:ext cx="7586133" cy="3820610"/>
          </a:xfrm>
        </p:spPr>
      </p:pic>
      <p:sp>
        <p:nvSpPr>
          <p:cNvPr id="5" name="Footer Placeholder 4">
            <a:extLst>
              <a:ext uri="{FF2B5EF4-FFF2-40B4-BE49-F238E27FC236}">
                <a16:creationId xmlns:a16="http://schemas.microsoft.com/office/drawing/2014/main" id="{B2839313-672D-40CC-8891-E54555ECE775}"/>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3354F1C3-084B-478D-AE0E-27448FA2A6C1}"/>
              </a:ext>
            </a:extLst>
          </p:cNvPr>
          <p:cNvSpPr>
            <a:spLocks noGrp="1"/>
          </p:cNvSpPr>
          <p:nvPr>
            <p:ph type="sldNum" sz="quarter" idx="12"/>
          </p:nvPr>
        </p:nvSpPr>
        <p:spPr/>
        <p:txBody>
          <a:bodyPr/>
          <a:lstStyle/>
          <a:p>
            <a:pPr>
              <a:defRPr/>
            </a:pPr>
            <a:fld id="{BDC2143B-610F-499C-A392-DFFBE135A7B2}" type="slidenum">
              <a:rPr lang="en-US" altLang="en-US" smtClean="0"/>
              <a:t>12</a:t>
            </a:fld>
            <a:endParaRPr lang="en-US" altLang="en-US"/>
          </a:p>
        </p:txBody>
      </p:sp>
      <p:sp>
        <p:nvSpPr>
          <p:cNvPr id="9" name="TextBox 8">
            <a:extLst>
              <a:ext uri="{FF2B5EF4-FFF2-40B4-BE49-F238E27FC236}">
                <a16:creationId xmlns:a16="http://schemas.microsoft.com/office/drawing/2014/main" id="{60E46F53-0BC5-45D7-A743-8FAE0962F8F8}"/>
              </a:ext>
            </a:extLst>
          </p:cNvPr>
          <p:cNvSpPr txBox="1"/>
          <p:nvPr/>
        </p:nvSpPr>
        <p:spPr>
          <a:xfrm>
            <a:off x="4658167" y="5661950"/>
            <a:ext cx="359329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Choose an image to analyze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0172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A390F-5BB5-468D-8B30-CD378D692965}"/>
              </a:ext>
            </a:extLst>
          </p:cNvPr>
          <p:cNvSpPr>
            <a:spLocks noGrp="1"/>
          </p:cNvSpPr>
          <p:nvPr>
            <p:ph type="title"/>
          </p:nvPr>
        </p:nvSpPr>
        <p:spPr/>
        <p:txBody>
          <a:bodyPr/>
          <a:lstStyle/>
          <a:p>
            <a:r>
              <a:rPr lang="en-US" altLang="en-US" sz="3600" b="1" dirty="0">
                <a:solidFill>
                  <a:srgbClr val="FF0000"/>
                </a:solidFill>
              </a:rPr>
              <a:t>Output</a:t>
            </a:r>
            <a:endParaRPr lang="en-IN" dirty="0"/>
          </a:p>
        </p:txBody>
      </p:sp>
      <p:pic>
        <p:nvPicPr>
          <p:cNvPr id="8" name="Content Placeholder 7">
            <a:extLst>
              <a:ext uri="{FF2B5EF4-FFF2-40B4-BE49-F238E27FC236}">
                <a16:creationId xmlns:a16="http://schemas.microsoft.com/office/drawing/2014/main" id="{2635DF09-AD28-4176-8167-8493524FF80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541"/>
          <a:stretch/>
        </p:blipFill>
        <p:spPr>
          <a:xfrm>
            <a:off x="2296583" y="2164466"/>
            <a:ext cx="7586133" cy="3495554"/>
          </a:xfrm>
        </p:spPr>
      </p:pic>
      <p:sp>
        <p:nvSpPr>
          <p:cNvPr id="5" name="Footer Placeholder 4">
            <a:extLst>
              <a:ext uri="{FF2B5EF4-FFF2-40B4-BE49-F238E27FC236}">
                <a16:creationId xmlns:a16="http://schemas.microsoft.com/office/drawing/2014/main" id="{36791038-58CA-4850-9287-3130C61BD39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70DED6E7-B868-40E1-99D2-C6C487CC124E}"/>
              </a:ext>
            </a:extLst>
          </p:cNvPr>
          <p:cNvSpPr>
            <a:spLocks noGrp="1"/>
          </p:cNvSpPr>
          <p:nvPr>
            <p:ph type="sldNum" sz="quarter" idx="12"/>
          </p:nvPr>
        </p:nvSpPr>
        <p:spPr/>
        <p:txBody>
          <a:bodyPr/>
          <a:lstStyle/>
          <a:p>
            <a:pPr>
              <a:defRPr/>
            </a:pPr>
            <a:fld id="{BDC2143B-610F-499C-A392-DFFBE135A7B2}" type="slidenum">
              <a:rPr lang="en-US" altLang="en-US" smtClean="0"/>
              <a:t>13</a:t>
            </a:fld>
            <a:endParaRPr lang="en-US" altLang="en-US"/>
          </a:p>
        </p:txBody>
      </p:sp>
      <p:sp>
        <p:nvSpPr>
          <p:cNvPr id="9" name="TextBox 8">
            <a:extLst>
              <a:ext uri="{FF2B5EF4-FFF2-40B4-BE49-F238E27FC236}">
                <a16:creationId xmlns:a16="http://schemas.microsoft.com/office/drawing/2014/main" id="{05B27874-EA0B-47BE-8747-27F39E04E362}"/>
              </a:ext>
            </a:extLst>
          </p:cNvPr>
          <p:cNvSpPr txBox="1"/>
          <p:nvPr/>
        </p:nvSpPr>
        <p:spPr>
          <a:xfrm>
            <a:off x="5149448" y="5707128"/>
            <a:ext cx="358815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Click analyze button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5334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7AD60-5DD4-4AB0-B809-B02973B04313}"/>
              </a:ext>
            </a:extLst>
          </p:cNvPr>
          <p:cNvSpPr>
            <a:spLocks noGrp="1"/>
          </p:cNvSpPr>
          <p:nvPr>
            <p:ph type="title"/>
          </p:nvPr>
        </p:nvSpPr>
        <p:spPr/>
        <p:txBody>
          <a:bodyPr/>
          <a:lstStyle/>
          <a:p>
            <a:r>
              <a:rPr lang="en-US" altLang="en-US" sz="3600" b="1" dirty="0">
                <a:solidFill>
                  <a:srgbClr val="FF0000"/>
                </a:solidFill>
              </a:rPr>
              <a:t>Output</a:t>
            </a:r>
            <a:endParaRPr lang="en-IN" dirty="0"/>
          </a:p>
        </p:txBody>
      </p:sp>
      <p:pic>
        <p:nvPicPr>
          <p:cNvPr id="8" name="Content Placeholder 7">
            <a:extLst>
              <a:ext uri="{FF2B5EF4-FFF2-40B4-BE49-F238E27FC236}">
                <a16:creationId xmlns:a16="http://schemas.microsoft.com/office/drawing/2014/main" id="{42792522-CB03-4A87-AF62-5606CF0FFAF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327"/>
          <a:stretch/>
        </p:blipFill>
        <p:spPr>
          <a:xfrm>
            <a:off x="2302933" y="2048719"/>
            <a:ext cx="7586133" cy="3576577"/>
          </a:xfrm>
        </p:spPr>
      </p:pic>
      <p:sp>
        <p:nvSpPr>
          <p:cNvPr id="5" name="Footer Placeholder 4">
            <a:extLst>
              <a:ext uri="{FF2B5EF4-FFF2-40B4-BE49-F238E27FC236}">
                <a16:creationId xmlns:a16="http://schemas.microsoft.com/office/drawing/2014/main" id="{CC96396E-6086-4FF2-A70F-8ACDFD100B0D}"/>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DD7C3D79-7068-4BA2-95A8-625DE10C5151}"/>
              </a:ext>
            </a:extLst>
          </p:cNvPr>
          <p:cNvSpPr>
            <a:spLocks noGrp="1"/>
          </p:cNvSpPr>
          <p:nvPr>
            <p:ph type="sldNum" sz="quarter" idx="12"/>
          </p:nvPr>
        </p:nvSpPr>
        <p:spPr/>
        <p:txBody>
          <a:bodyPr/>
          <a:lstStyle/>
          <a:p>
            <a:pPr>
              <a:defRPr/>
            </a:pPr>
            <a:fld id="{BDC2143B-610F-499C-A392-DFFBE135A7B2}" type="slidenum">
              <a:rPr lang="en-US" altLang="en-US" smtClean="0"/>
              <a:t>14</a:t>
            </a:fld>
            <a:endParaRPr lang="en-US" altLang="en-US"/>
          </a:p>
        </p:txBody>
      </p:sp>
      <p:sp>
        <p:nvSpPr>
          <p:cNvPr id="10" name="TextBox 9">
            <a:extLst>
              <a:ext uri="{FF2B5EF4-FFF2-40B4-BE49-F238E27FC236}">
                <a16:creationId xmlns:a16="http://schemas.microsoft.com/office/drawing/2014/main" id="{4383E88B-72B9-4648-97BF-B37BBA542CBF}"/>
              </a:ext>
            </a:extLst>
          </p:cNvPr>
          <p:cNvSpPr txBox="1"/>
          <p:nvPr/>
        </p:nvSpPr>
        <p:spPr>
          <a:xfrm>
            <a:off x="5497975" y="5706319"/>
            <a:ext cx="306729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Final output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6686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b="1" dirty="0">
                <a:solidFill>
                  <a:srgbClr val="FF0000"/>
                </a:solidFill>
              </a:rPr>
              <a:t>Conclusion</a:t>
            </a:r>
            <a:endParaRPr lang="en-IN" sz="2800" dirty="0"/>
          </a:p>
        </p:txBody>
      </p:sp>
      <p:sp>
        <p:nvSpPr>
          <p:cNvPr id="3" name="Content Placeholder 2"/>
          <p:cNvSpPr>
            <a:spLocks noGrp="1"/>
          </p:cNvSpPr>
          <p:nvPr>
            <p:ph idx="1"/>
          </p:nvPr>
        </p:nvSpPr>
        <p:spPr>
          <a:xfrm>
            <a:off x="766233" y="1838289"/>
            <a:ext cx="10668000" cy="4267200"/>
          </a:xfrm>
        </p:spPr>
        <p:txBody>
          <a:bodyPr/>
          <a:lstStyle/>
          <a:p>
            <a:pPr marL="43815" marR="457835" indent="0" algn="just">
              <a:lnSpc>
                <a:spcPct val="150000"/>
              </a:lnSpc>
              <a:spcBef>
                <a:spcPts val="350"/>
              </a:spcBef>
              <a:spcAft>
                <a:spcPts val="0"/>
              </a:spcAft>
              <a:buNone/>
            </a:pPr>
            <a:r>
              <a:rPr lang="en-US" sz="2000" dirty="0">
                <a:effectLst/>
                <a:latin typeface="Times New Roman" panose="02020603050405020304" pitchFamily="18" charset="0"/>
                <a:ea typeface="Times New Roman" panose="02020603050405020304" pitchFamily="18" charset="0"/>
              </a:rPr>
              <a:t>The development and evaluation of the AI-powered nutrition analyzer have yielded promising results, showcasing its potential to revolutionize personalized nutrition management for fitness enthusiasts. Through advanced machine learning algorithms, natural language processing, and image recognition, the system demonstrated high accuracy in assessing meal nutrition and interpreting user inputs. The intuitive user interface facilitated seamless interaction, while personalized recommendations effectively aligned with user goals, leading to significant improvements in dietary habits and fitness metrics.</a:t>
            </a: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p:cNvSpPr>
            <a:spLocks noGrp="1"/>
          </p:cNvSpPr>
          <p:nvPr>
            <p:ph idx="1"/>
          </p:nvPr>
        </p:nvSpPr>
        <p:spPr>
          <a:xfrm>
            <a:off x="762000" y="1982567"/>
            <a:ext cx="10668000" cy="4267200"/>
          </a:xfrm>
        </p:spPr>
        <p:txBody>
          <a:bodyPr/>
          <a:lstStyle/>
          <a:p>
            <a:pPr marL="914400" marR="764540" lvl="2" indent="0">
              <a:lnSpc>
                <a:spcPct val="150000"/>
              </a:lnSpc>
              <a:spcAft>
                <a:spcPts val="0"/>
              </a:spcAft>
              <a:buSzPts val="1400"/>
              <a:buNone/>
              <a:tabLst>
                <a:tab pos="563880" algn="l"/>
              </a:tabLst>
            </a:pPr>
            <a:r>
              <a:rPr lang="en-US" sz="1800" dirty="0">
                <a:effectLst/>
                <a:latin typeface="Times New Roman" panose="02020603050405020304" pitchFamily="18" charset="0"/>
                <a:ea typeface="Times New Roman" panose="02020603050405020304" pitchFamily="18" charset="0"/>
              </a:rPr>
              <a:t>1. Flask Framework for Python Developer (Book)</a:t>
            </a:r>
          </a:p>
          <a:p>
            <a:pPr marL="914400" marR="764540" lvl="2" indent="0">
              <a:lnSpc>
                <a:spcPct val="150000"/>
              </a:lnSpc>
              <a:spcAft>
                <a:spcPts val="0"/>
              </a:spcAft>
              <a:buSzPts val="1400"/>
              <a:buNone/>
              <a:tabLst>
                <a:tab pos="563880" algn="l"/>
              </a:tabLst>
            </a:pPr>
            <a:r>
              <a:rPr lang="en-US" sz="1800" dirty="0">
                <a:effectLst/>
                <a:latin typeface="Times New Roman" panose="02020603050405020304" pitchFamily="18" charset="0"/>
                <a:ea typeface="Times New Roman" panose="02020603050405020304" pitchFamily="18" charset="0"/>
              </a:rPr>
              <a:t>2. Data Analytics Using Python (Book)</a:t>
            </a:r>
          </a:p>
          <a:p>
            <a:pPr marL="914400" marR="764540" lvl="2" indent="0">
              <a:lnSpc>
                <a:spcPct val="150000"/>
              </a:lnSpc>
              <a:spcAft>
                <a:spcPts val="0"/>
              </a:spcAft>
              <a:buSzPts val="1400"/>
              <a:buNone/>
              <a:tabLst>
                <a:tab pos="563880" algn="l"/>
              </a:tabLst>
            </a:pPr>
            <a:r>
              <a:rPr lang="en-US" sz="1800" dirty="0">
                <a:effectLst/>
                <a:latin typeface="Times New Roman" panose="02020603050405020304" pitchFamily="18" charset="0"/>
                <a:ea typeface="Times New Roman" panose="02020603050405020304" pitchFamily="18" charset="0"/>
              </a:rPr>
              <a:t>3. Data Visualization Using Python (Book)</a:t>
            </a:r>
          </a:p>
          <a:p>
            <a:pPr marL="914400" marR="764540" lvl="2" indent="0">
              <a:lnSpc>
                <a:spcPct val="150000"/>
              </a:lnSpc>
              <a:spcAft>
                <a:spcPts val="0"/>
              </a:spcAft>
              <a:buSzPts val="1400"/>
              <a:buNone/>
              <a:tabLst>
                <a:tab pos="563880" algn="l"/>
              </a:tabLst>
            </a:pPr>
            <a:r>
              <a:rPr lang="en-US" sz="1800" dirty="0">
                <a:effectLst/>
                <a:latin typeface="Times New Roman" panose="02020603050405020304" pitchFamily="18" charset="0"/>
                <a:ea typeface="Times New Roman" panose="02020603050405020304" pitchFamily="18" charset="0"/>
              </a:rPr>
              <a:t>4. https://www.ncbi.nlm.nih.gov/</a:t>
            </a:r>
          </a:p>
          <a:p>
            <a:pPr marL="914400" marR="764540" lvl="2" indent="0">
              <a:lnSpc>
                <a:spcPct val="150000"/>
              </a:lnSpc>
              <a:spcAft>
                <a:spcPts val="0"/>
              </a:spcAft>
              <a:buSzPts val="1400"/>
              <a:buNone/>
              <a:tabLst>
                <a:tab pos="563880" algn="l"/>
              </a:tabLst>
            </a:pPr>
            <a:r>
              <a:rPr lang="en-US" sz="1800" dirty="0">
                <a:effectLst/>
                <a:latin typeface="Times New Roman" panose="02020603050405020304" pitchFamily="18" charset="0"/>
                <a:ea typeface="Times New Roman" panose="02020603050405020304" pitchFamily="18" charset="0"/>
              </a:rPr>
              <a:t>5. https://www.safetyandquality.gov.au/</a:t>
            </a:r>
          </a:p>
          <a:p>
            <a:pPr marL="914400" marR="764540" lvl="2" indent="0">
              <a:lnSpc>
                <a:spcPct val="150000"/>
              </a:lnSpc>
              <a:spcAft>
                <a:spcPts val="0"/>
              </a:spcAft>
              <a:buSzPts val="1400"/>
              <a:buNone/>
              <a:tabLst>
                <a:tab pos="563880" algn="l"/>
              </a:tabLst>
            </a:pPr>
            <a:r>
              <a:rPr lang="en-US" sz="1800" dirty="0">
                <a:effectLst/>
                <a:latin typeface="Times New Roman" panose="02020603050405020304" pitchFamily="18" charset="0"/>
                <a:ea typeface="Times New Roman" panose="02020603050405020304" pitchFamily="18" charset="0"/>
              </a:rPr>
              <a:t>6. https://www.covetus.com/blog/</a:t>
            </a:r>
          </a:p>
          <a:p>
            <a:pPr marL="914400" marR="764540" lvl="2" indent="0">
              <a:lnSpc>
                <a:spcPct val="150000"/>
              </a:lnSpc>
              <a:spcAft>
                <a:spcPts val="0"/>
              </a:spcAft>
              <a:buSzPts val="1400"/>
              <a:buNone/>
              <a:tabLst>
                <a:tab pos="563880" algn="l"/>
              </a:tabLst>
            </a:pPr>
            <a:r>
              <a:rPr lang="en-US" sz="1800" dirty="0">
                <a:latin typeface="Times New Roman" panose="02020603050405020304" pitchFamily="18" charset="0"/>
                <a:ea typeface="Times New Roman" panose="02020603050405020304" pitchFamily="18" charset="0"/>
              </a:rPr>
              <a:t>7</a:t>
            </a:r>
            <a:r>
              <a:rPr lang="en-US" sz="1800" dirty="0">
                <a:effectLst/>
                <a:latin typeface="Times New Roman" panose="02020603050405020304" pitchFamily="18" charset="0"/>
                <a:ea typeface="Times New Roman" panose="02020603050405020304" pitchFamily="18" charset="0"/>
              </a:rPr>
              <a:t>. https://analytics.google.com/analytics/academy/</a:t>
            </a: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a:xfrm>
            <a:off x="8788400" y="6245225"/>
            <a:ext cx="2641600" cy="476250"/>
          </a:xfrm>
        </p:spPr>
        <p:txBody>
          <a:bodyPr/>
          <a:lstStyle/>
          <a:p>
            <a:pPr>
              <a:defRPr/>
            </a:pPr>
            <a:fld id="{BDC2143B-610F-499C-A392-DFFBE135A7B2}" type="slidenum">
              <a:rPr lang="en-US" altLang="en-US" smtClean="0"/>
              <a:t>16</a:t>
            </a:fld>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7" name="Footer Placeholder 6"/>
          <p:cNvSpPr>
            <a:spLocks noGrp="1"/>
          </p:cNvSpPr>
          <p:nvPr>
            <p:ph type="ftr" sz="quarter" idx="11"/>
          </p:nvPr>
        </p:nvSpPr>
        <p:spPr/>
        <p:txBody>
          <a:bodyPr/>
          <a:lstStyle/>
          <a:p>
            <a:pPr>
              <a:defRPr/>
            </a:pPr>
            <a:r>
              <a:rPr lang="en-US"/>
              <a:t>Department of Computer Science and Engineering</a:t>
            </a:r>
          </a:p>
        </p:txBody>
      </p:sp>
      <p:sp>
        <p:nvSpPr>
          <p:cNvPr id="8" name="Slide Number Placeholder 7"/>
          <p:cNvSpPr>
            <a:spLocks noGrp="1"/>
          </p:cNvSpPr>
          <p:nvPr>
            <p:ph type="sldNum" sz="quarter" idx="12"/>
          </p:nvPr>
        </p:nvSpPr>
        <p:spPr/>
        <p:txBody>
          <a:bodyPr/>
          <a:lstStyle/>
          <a:p>
            <a:pPr>
              <a:defRPr/>
            </a:pPr>
            <a:fld id="{F583B680-F650-469F-A231-392F163461F6}" type="slidenum">
              <a:rPr lang="en-US" altLang="en-US" smtClean="0"/>
              <a:t>17</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A</a:t>
            </a:r>
            <a:r>
              <a:rPr lang="en-IN" sz="3200" b="1" dirty="0" err="1">
                <a:solidFill>
                  <a:srgbClr val="FF0000"/>
                </a:solidFill>
              </a:rPr>
              <a:t>bstract</a:t>
            </a:r>
            <a:endParaRPr lang="en-IN" sz="2800" dirty="0"/>
          </a:p>
        </p:txBody>
      </p:sp>
      <p:sp>
        <p:nvSpPr>
          <p:cNvPr id="3" name="Content Placeholder 2"/>
          <p:cNvSpPr>
            <a:spLocks noGrp="1"/>
          </p:cNvSpPr>
          <p:nvPr>
            <p:ph idx="1"/>
          </p:nvPr>
        </p:nvSpPr>
        <p:spPr>
          <a:xfrm>
            <a:off x="766233" y="1901456"/>
            <a:ext cx="10668000" cy="4267200"/>
          </a:xfrm>
        </p:spPr>
        <p:txBody>
          <a:bodyPr/>
          <a:lstStyle/>
          <a:p>
            <a:pPr marL="0" indent="0" algn="just">
              <a:buClr>
                <a:srgbClr val="CC0000"/>
              </a:buClr>
              <a:buNone/>
              <a:defRPr/>
            </a:pPr>
            <a:r>
              <a:rPr lang="en-US" sz="2400" dirty="0">
                <a:effectLst/>
                <a:latin typeface="Times New Roman" panose="02020603050405020304" pitchFamily="18" charset="0"/>
                <a:ea typeface="Times New Roman" panose="02020603050405020304" pitchFamily="18" charset="0"/>
              </a:rPr>
              <a:t>This project develops an AI-powered nutrition analyzer for fitness enthusiasts, providing personalized dietary guidance. It uses machine learning for diet assessment, natural language processing for user inputs, and a robust nutritional database. The system recognizes food items from images, offering real-time, nutrition content. It adapts to users' evolving needs by learning from their data and feedback, supporting goals like maintaining the calories and diet.. Initial trials show increased user satisfaction and improved fitness metrics, showcasing AI's potential to revolutionize personal nutrition management.</a:t>
            </a:r>
          </a:p>
          <a:p>
            <a:pPr marL="0" indent="0" algn="just">
              <a:buClr>
                <a:srgbClr val="CC0000"/>
              </a:buClr>
              <a:buNone/>
              <a:defRPr/>
            </a:pPr>
            <a:endParaRPr lang="en-US" sz="2400" dirty="0">
              <a:effectLst/>
              <a:latin typeface="Times New Roman" panose="02020603050405020304" pitchFamily="18" charset="0"/>
              <a:ea typeface="Times New Roman" panose="02020603050405020304" pitchFamily="18" charset="0"/>
            </a:endParaRPr>
          </a:p>
          <a:p>
            <a:pPr marL="0" indent="0" algn="just">
              <a:buClr>
                <a:srgbClr val="CC0000"/>
              </a:buClr>
              <a:buNone/>
              <a:defRPr/>
            </a:pPr>
            <a:endParaRPr lang="en-US" sz="2400" dirty="0">
              <a:effectLst/>
              <a:latin typeface="Times New Roman" panose="02020603050405020304" pitchFamily="18" charset="0"/>
              <a:ea typeface="Times New Roman" panose="02020603050405020304" pitchFamily="18" charset="0"/>
            </a:endParaRPr>
          </a:p>
          <a:p>
            <a:pPr marL="0" indent="0" algn="just">
              <a:buClr>
                <a:srgbClr val="CC0000"/>
              </a:buClr>
              <a:buNone/>
              <a:defRPr/>
            </a:pPr>
            <a:endParaRPr lang="en-US" sz="2400" dirty="0">
              <a:effectLst/>
              <a:latin typeface="Times New Roman" panose="02020603050405020304" pitchFamily="18" charset="0"/>
              <a:ea typeface="Times New Roman" panose="02020603050405020304" pitchFamily="18" charset="0"/>
            </a:endParaRPr>
          </a:p>
          <a:p>
            <a:pPr marL="0" indent="0" algn="just">
              <a:buClr>
                <a:srgbClr val="CC0000"/>
              </a:buClr>
              <a:buNone/>
              <a:defRPr/>
            </a:pPr>
            <a:endParaRPr lang="en-US" sz="2400" dirty="0">
              <a:effectLst/>
              <a:latin typeface="Times New Roman" panose="02020603050405020304" pitchFamily="18" charset="0"/>
              <a:ea typeface="Times New Roman" panose="02020603050405020304" pitchFamily="18" charset="0"/>
            </a:endParaRPr>
          </a:p>
          <a:p>
            <a:pPr marL="0" indent="0" algn="just">
              <a:buClr>
                <a:srgbClr val="CC0000"/>
              </a:buClr>
              <a:buNone/>
              <a:defRPr/>
            </a:pPr>
            <a:endParaRPr lang="en-US" sz="2400" dirty="0">
              <a:effectLst/>
              <a:latin typeface="Times New Roman" panose="02020603050405020304" pitchFamily="18" charset="0"/>
              <a:ea typeface="Times New Roman" panose="02020603050405020304" pitchFamily="18" charset="0"/>
            </a:endParaRPr>
          </a:p>
          <a:p>
            <a:pPr marL="0" indent="0" algn="just">
              <a:buClr>
                <a:srgbClr val="CC0000"/>
              </a:buClr>
              <a:buNone/>
              <a:defRPr/>
            </a:pPr>
            <a:endParaRPr lang="en-US" sz="2400" dirty="0">
              <a:effectLst/>
              <a:latin typeface="Times New Roman" panose="02020603050405020304" pitchFamily="18" charset="0"/>
              <a:ea typeface="Times New Roman" panose="02020603050405020304" pitchFamily="18" charset="0"/>
            </a:endParaRPr>
          </a:p>
          <a:p>
            <a:pPr marL="0" indent="0" algn="just">
              <a:buClr>
                <a:srgbClr val="CC0000"/>
              </a:buClr>
              <a:buNone/>
              <a:defRPr/>
            </a:pPr>
            <a:endParaRPr lang="en-US" sz="2400" dirty="0">
              <a:effectLst/>
              <a:latin typeface="Times New Roman" panose="02020603050405020304" pitchFamily="18" charset="0"/>
              <a:ea typeface="Times New Roman" panose="02020603050405020304" pitchFamily="18" charset="0"/>
            </a:endParaRPr>
          </a:p>
          <a:p>
            <a:pPr marL="0" indent="0" algn="just">
              <a:buClr>
                <a:srgbClr val="CC0000"/>
              </a:buClr>
              <a:buNone/>
              <a:defRPr/>
            </a:pPr>
            <a:endParaRPr lang="en-US" sz="2400" dirty="0">
              <a:effectLst/>
              <a:latin typeface="Times New Roman" panose="02020603050405020304" pitchFamily="18" charset="0"/>
              <a:ea typeface="Times New Roman" panose="02020603050405020304" pitchFamily="18"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2</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P</a:t>
            </a:r>
            <a:r>
              <a:rPr lang="en-IN" sz="3200" b="1" dirty="0" err="1">
                <a:solidFill>
                  <a:srgbClr val="FF0000"/>
                </a:solidFill>
              </a:rPr>
              <a:t>roposed</a:t>
            </a:r>
            <a:r>
              <a:rPr lang="en-IN" sz="3200" b="1" dirty="0">
                <a:solidFill>
                  <a:srgbClr val="FF0000"/>
                </a:solidFill>
              </a:rPr>
              <a:t> System</a:t>
            </a:r>
            <a:endParaRPr lang="en-IN" sz="2800" dirty="0"/>
          </a:p>
        </p:txBody>
      </p:sp>
      <p:sp>
        <p:nvSpPr>
          <p:cNvPr id="3" name="Content Placeholder 2"/>
          <p:cNvSpPr>
            <a:spLocks noGrp="1"/>
          </p:cNvSpPr>
          <p:nvPr>
            <p:ph idx="1"/>
          </p:nvPr>
        </p:nvSpPr>
        <p:spPr>
          <a:xfrm>
            <a:off x="812800" y="1723105"/>
            <a:ext cx="10566400" cy="4267200"/>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defRPr/>
            </a:pPr>
            <a:r>
              <a:rPr lang="en-US" sz="2400" dirty="0">
                <a:solidFill>
                  <a:srgbClr val="242424"/>
                </a:solidFill>
                <a:effectLst/>
                <a:latin typeface="Times New Roman" panose="02020603050405020304" pitchFamily="18" charset="0"/>
                <a:ea typeface="Times New Roman" panose="02020603050405020304" pitchFamily="18" charset="0"/>
              </a:rPr>
              <a:t>The proposed system revolutionizes to building a model which is used for classifying the fruit depends on the different characteristics like color, shape, texture etc. Here the user can capture the images of different fruits and then the image will be sent the trained model. The model analyses the image and detect the nutrition based on the fruits like (Sugar, Fiber, Protein, Calories, etc.). This project is very helpful to People. Everyone Maintaining their own diet, to manage the time. By using this system, the users can predict and analyze the picture of the fruits and foods. In which it results to the visualizing the description of the foods taken as input.</a:t>
            </a: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3</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4</a:t>
            </a:fld>
            <a:endParaRPr lang="en-US" altLang="en-US"/>
          </a:p>
        </p:txBody>
      </p:sp>
      <p:pic>
        <p:nvPicPr>
          <p:cNvPr id="6" name="Picture 5">
            <a:extLst>
              <a:ext uri="{FF2B5EF4-FFF2-40B4-BE49-F238E27FC236}">
                <a16:creationId xmlns:a16="http://schemas.microsoft.com/office/drawing/2014/main" id="{8920426E-3145-4873-B8F9-B939D8E36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584" y="1752601"/>
            <a:ext cx="9363918" cy="42671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p:cNvSpPr>
            <a:spLocks noGrp="1"/>
          </p:cNvSpPr>
          <p:nvPr>
            <p:ph idx="1"/>
          </p:nvPr>
        </p:nvSpPr>
        <p:spPr>
          <a:xfrm>
            <a:off x="766233" y="2060944"/>
            <a:ext cx="10668000" cy="4267200"/>
          </a:xfrm>
        </p:spPr>
        <p:txBody>
          <a:bodyPr/>
          <a:lstStyle/>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Creation of Dataset</a:t>
            </a:r>
          </a:p>
          <a:p>
            <a:pPr algn="just">
              <a:lnSpc>
                <a:spcPct val="150000"/>
              </a:lnSpc>
            </a:pPr>
            <a:r>
              <a:rPr lang="en-US" alt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Creating Prediction and</a:t>
            </a:r>
            <a:r>
              <a:rPr lang="en-US" alt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Analysis using Machine Learning model</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Connecting </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Front-end and Back-end with API’s</a:t>
            </a: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Implementation and result of Modules</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p:cNvSpPr>
            <a:spLocks noGrp="1"/>
          </p:cNvSpPr>
          <p:nvPr>
            <p:ph idx="1"/>
          </p:nvPr>
        </p:nvSpPr>
        <p:spPr/>
        <p:txBody>
          <a:bodyPr/>
          <a:lstStyle/>
          <a:p>
            <a:pPr marL="423545" marR="74295" algn="just">
              <a:lnSpc>
                <a:spcPct val="150000"/>
              </a:lnSpc>
              <a:spcBef>
                <a:spcPts val="5"/>
              </a:spcBef>
              <a:spcAft>
                <a:spcPts val="0"/>
              </a:spcAft>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Creation of Dataset</a:t>
            </a:r>
            <a:r>
              <a:rPr kumimoji="0" lang="en-US" altLang="en-US" sz="2800" b="0" i="0" u="none" strike="noStrike" kern="0" cap="none" spc="0" normalizeH="0" baseline="0" noProof="0" dirty="0">
                <a:ln>
                  <a:noFill/>
                </a:ln>
                <a:solidFill>
                  <a:srgbClr val="000000"/>
                </a:solidFill>
                <a:effectLst/>
                <a:uLnTx/>
                <a:uFillTx/>
                <a:latin typeface="Roboto"/>
                <a:cs typeface="Times New Roman" panose="02020603050405020304" pitchFamily="18" charset="0"/>
              </a:rPr>
              <a:t>: </a:t>
            </a:r>
            <a:r>
              <a:rPr lang="en-US" altLang="en-US" sz="2400" dirty="0">
                <a:solidFill>
                  <a:srgbClr val="000000"/>
                </a:solidFill>
                <a:latin typeface="Times New Roman" panose="02020603050405020304" pitchFamily="18" charset="0"/>
                <a:cs typeface="Times New Roman" panose="02020603050405020304" pitchFamily="18" charset="0"/>
              </a:rPr>
              <a:t>Creating</a:t>
            </a:r>
            <a:r>
              <a:rPr lang="en-US" sz="2400" dirty="0">
                <a:effectLst/>
                <a:latin typeface="Times New Roman" panose="02020603050405020304" pitchFamily="18" charset="0"/>
                <a:ea typeface="Times New Roman" panose="02020603050405020304" pitchFamily="18" charset="0"/>
              </a:rPr>
              <a:t> nutrition dataset involves defining objectives, collecting data from various sources, cleaning it by removing duplicates and handling missing values, and standardizing formats. The data is then integrated and transformed, ensuring consistency. Finally, feature engineering is performed to create new, useful variables for analysis and predictive modeling.</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Functional Description of Module</a:t>
            </a:r>
            <a:endParaRPr lang="en-IN" b="1" dirty="0">
              <a:solidFill>
                <a:srgbClr val="FF0000"/>
              </a:solidFill>
            </a:endParaRPr>
          </a:p>
        </p:txBody>
      </p:sp>
      <p:sp>
        <p:nvSpPr>
          <p:cNvPr id="3" name="Content Placeholder 2"/>
          <p:cNvSpPr>
            <a:spLocks noGrp="1"/>
          </p:cNvSpPr>
          <p:nvPr>
            <p:ph idx="1"/>
          </p:nvPr>
        </p:nvSpPr>
        <p:spPr/>
        <p:txBody>
          <a:bodyPr/>
          <a:lstStyle/>
          <a:p>
            <a:pPr marL="335280" marR="459740" algn="just">
              <a:lnSpc>
                <a:spcPct val="150000"/>
              </a:lnSpc>
              <a:spcBef>
                <a:spcPts val="560"/>
              </a:spcBef>
              <a:spcAft>
                <a:spcPts val="0"/>
              </a:spcAft>
            </a:pPr>
            <a:r>
              <a:rPr lang="en-US" altLang="en-I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Creating Prediction and Analysis Machine Learning model: </a:t>
            </a:r>
            <a:r>
              <a:rPr lang="en-US" alt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After creating the </a:t>
            </a:r>
            <a:r>
              <a:rPr lang="en-US" alt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nutrition</a:t>
            </a:r>
            <a:r>
              <a:rPr lang="en-US" alt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 database through the dataset it is important to create model for prediction and analysis.  The analysis model was created for different parameters like </a:t>
            </a:r>
            <a:r>
              <a:rPr lang="en-US" sz="2400" dirty="0">
                <a:solidFill>
                  <a:srgbClr val="242424"/>
                </a:solidFill>
                <a:effectLst/>
                <a:latin typeface="Times New Roman" panose="02020603050405020304" pitchFamily="18" charset="0"/>
                <a:ea typeface="Times New Roman" panose="02020603050405020304" pitchFamily="18" charset="0"/>
              </a:rPr>
              <a:t>Sugar, Fiber, Protein, Calories, </a:t>
            </a:r>
            <a:r>
              <a:rPr lang="en-US" sz="2400" dirty="0" err="1">
                <a:solidFill>
                  <a:srgbClr val="242424"/>
                </a:solidFill>
                <a:effectLst/>
                <a:latin typeface="Times New Roman" panose="02020603050405020304" pitchFamily="18" charset="0"/>
                <a:ea typeface="Times New Roman" panose="02020603050405020304" pitchFamily="18" charset="0"/>
              </a:rPr>
              <a:t>etc</a:t>
            </a:r>
            <a:r>
              <a:rPr lang="en-US" altLang="en-IN"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.Also</a:t>
            </a:r>
            <a:r>
              <a:rPr lang="en-US" alt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 the prediction for the </a:t>
            </a:r>
            <a:r>
              <a:rPr lang="en-US" alt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nutrition</a:t>
            </a:r>
            <a:r>
              <a:rPr lang="en-US" alt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 success rate was also produced and analyzed very carefully.  Hence by this way creating prediction and analysis was done.</a:t>
            </a:r>
          </a:p>
          <a:p>
            <a:pPr marL="0" marR="459740" indent="0" algn="just">
              <a:lnSpc>
                <a:spcPct val="150000"/>
              </a:lnSpc>
              <a:spcBef>
                <a:spcPts val="560"/>
              </a:spcBef>
              <a:spcAft>
                <a:spcPts val="0"/>
              </a:spcAft>
              <a:buNone/>
            </a:pPr>
            <a:endParaRPr lang="en-US" alt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p:txBody>
      </p:sp>
      <p:sp>
        <p:nvSpPr>
          <p:cNvPr id="5" name="Footer Placeholder 4"/>
          <p:cNvSpPr>
            <a:spLocks noGrp="1"/>
          </p:cNvSpPr>
          <p:nvPr>
            <p:ph type="ftr" sz="quarter" idx="11"/>
          </p:nvPr>
        </p:nvSpPr>
        <p:spPr/>
        <p:txBody>
          <a:bodyPr/>
          <a:lstStyle/>
          <a:p>
            <a:pPr>
              <a:defRPr/>
            </a:pPr>
            <a:r>
              <a:rPr lang="en-US"/>
              <a:t>Department of Computer Science and Engineering</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p:cNvSpPr>
            <a:spLocks noGrp="1"/>
          </p:cNvSpPr>
          <p:nvPr>
            <p:ph idx="1"/>
          </p:nvPr>
        </p:nvSpPr>
        <p:spPr>
          <a:xfrm>
            <a:off x="881381" y="1749425"/>
            <a:ext cx="10668000" cy="4267200"/>
          </a:xfrm>
        </p:spPr>
        <p:txBody>
          <a:bodyPr/>
          <a:lstStyle/>
          <a:p>
            <a:pPr marL="0" indent="0" algn="just">
              <a:lnSpc>
                <a:spcPct val="150000"/>
              </a:lnSpc>
              <a:buNone/>
            </a:pPr>
            <a:r>
              <a:rPr lang="en-US" altLang="en-IN" sz="2400" b="1" dirty="0">
                <a:latin typeface="Times New Roman" panose="02020603050405020304" pitchFamily="18" charset="0"/>
                <a:cs typeface="Times New Roman" panose="02020603050405020304" pitchFamily="18" charset="0"/>
              </a:rPr>
              <a:t>Connecting the Front-end and Back-end with API’s: </a:t>
            </a:r>
            <a:r>
              <a:rPr lang="en-US" altLang="en-IN" sz="2400" dirty="0">
                <a:latin typeface="Times New Roman" panose="02020603050405020304" pitchFamily="18" charset="0"/>
                <a:cs typeface="Times New Roman" panose="02020603050405020304" pitchFamily="18" charset="0"/>
              </a:rPr>
              <a:t>APIs act as a bridge between the user-facing frontend (buttons, input) and the data-driven backend (dataset). They allow the frontend to request and receive data from the backend, enabling a smooth flow of information and actions within your application. This separation of concerns promotes cleaner code, easier maintenance, and a more scalable architecture.</a:t>
            </a:r>
          </a:p>
        </p:txBody>
      </p:sp>
      <p:sp>
        <p:nvSpPr>
          <p:cNvPr id="5" name="Footer Placeholder 4"/>
          <p:cNvSpPr>
            <a:spLocks noGrp="1"/>
          </p:cNvSpPr>
          <p:nvPr>
            <p:ph type="ftr" sz="quarter" idx="11"/>
          </p:nvPr>
        </p:nvSpPr>
        <p:spPr/>
        <p:txBody>
          <a:bodyPr/>
          <a:lstStyle/>
          <a:p>
            <a:pPr>
              <a:defRPr/>
            </a:pPr>
            <a:r>
              <a:rPr lang="en-US"/>
              <a:t>Department of Computer Science and Engineering</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p:cNvSpPr>
            <a:spLocks noGrp="1"/>
          </p:cNvSpPr>
          <p:nvPr>
            <p:ph idx="1"/>
          </p:nvPr>
        </p:nvSpPr>
        <p:spPr/>
        <p:txBody>
          <a:bodyPr/>
          <a:lstStyle/>
          <a:p>
            <a:pPr marL="521335" marR="461010" algn="just">
              <a:lnSpc>
                <a:spcPct val="150000"/>
              </a:lnSpc>
              <a:spcBef>
                <a:spcPts val="1685"/>
              </a:spcBef>
              <a:spcAft>
                <a:spcPts val="0"/>
              </a:spcAft>
            </a:pPr>
            <a:r>
              <a:rPr lang="en-US" sz="2400" b="1" dirty="0">
                <a:effectLst/>
                <a:latin typeface="Times New Roman" panose="02020603050405020304" pitchFamily="18" charset="0"/>
                <a:ea typeface="Times New Roman" panose="02020603050405020304" pitchFamily="18" charset="0"/>
              </a:rPr>
              <a:t>Implementation and result: </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The result of developing the fitness website, utilizing HTML, CSS, </a:t>
            </a:r>
            <a:r>
              <a:rPr lang="en-US" sz="2400" dirty="0" err="1">
                <a:effectLst/>
                <a:latin typeface="Times New Roman" panose="02020603050405020304" pitchFamily="18" charset="0"/>
                <a:ea typeface="Arial" panose="020B0604020202020204" pitchFamily="34" charset="0"/>
                <a:cs typeface="Times New Roman" panose="02020603050405020304" pitchFamily="18" charset="0"/>
              </a:rPr>
              <a:t>Javascript</a:t>
            </a:r>
            <a:r>
              <a:rPr lang="en-US" sz="2400" dirty="0">
                <a:latin typeface="Times New Roman" panose="02020603050405020304" pitchFamily="18" charset="0"/>
                <a:ea typeface="Arial" panose="020B0604020202020204" pitchFamily="34" charset="0"/>
                <a:cs typeface="Times New Roman" panose="02020603050405020304" pitchFamily="18" charset="0"/>
              </a:rPr>
              <a:t> and </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Python and user-centric platform that effectively meets its intended goals and enhances user engagement in health and fitness management. The website provides comprehensive features including nutrition tracking . Its ability is to learn from user interactions allows it to continuously improve responses and adapt to user preferences over time. </a:t>
            </a:r>
            <a:endParaRPr lang="en-US" sz="2400" dirty="0">
              <a:effectLst/>
              <a:latin typeface="Times New Roman" panose="02020603050405020304" pitchFamily="18" charset="0"/>
              <a:ea typeface="Times New Roman" panose="02020603050405020304" pitchFamily="18" charset="0"/>
            </a:endParaRPr>
          </a:p>
        </p:txBody>
      </p:sp>
      <p:sp>
        <p:nvSpPr>
          <p:cNvPr id="5" name="Footer Placeholder 4"/>
          <p:cNvSpPr>
            <a:spLocks noGrp="1"/>
          </p:cNvSpPr>
          <p:nvPr>
            <p:ph type="ftr" sz="quarter" idx="11"/>
          </p:nvPr>
        </p:nvSpPr>
        <p:spPr/>
        <p:txBody>
          <a:bodyPr/>
          <a:lstStyle/>
          <a:p>
            <a:pPr>
              <a:defRPr/>
            </a:pPr>
            <a:r>
              <a:rPr lang="en-US"/>
              <a:t>Department of Computer Science and Engineering</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9</a:t>
            </a:fld>
            <a:endParaRPr lang="en-US" altLang="en-US"/>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109</TotalTime>
  <Words>900</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Roboto</vt:lpstr>
      <vt:lpstr>Times New Roman</vt:lpstr>
      <vt:lpstr>Verdana</vt:lpstr>
      <vt:lpstr>Wingdings</vt:lpstr>
      <vt:lpstr>Profile</vt:lpstr>
      <vt:lpstr>PowerPoint Presentation</vt:lpstr>
      <vt:lpstr>Abstract</vt:lpstr>
      <vt:lpstr>Proposed System</vt:lpstr>
      <vt:lpstr>System Architecture</vt:lpstr>
      <vt:lpstr>List of Modules</vt:lpstr>
      <vt:lpstr>Functional Description for each modules</vt:lpstr>
      <vt:lpstr>Functional Description of Module</vt:lpstr>
      <vt:lpstr>Functional Description of Module</vt:lpstr>
      <vt:lpstr>Functional Description of Module</vt:lpstr>
      <vt:lpstr>Output</vt:lpstr>
      <vt:lpstr>Output</vt:lpstr>
      <vt:lpstr>Output</vt:lpstr>
      <vt:lpstr>Output</vt:lpstr>
      <vt:lpstr>Output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deva</cp:lastModifiedBy>
  <cp:revision>25</cp:revision>
  <dcterms:created xsi:type="dcterms:W3CDTF">2023-08-03T04:32:00Z</dcterms:created>
  <dcterms:modified xsi:type="dcterms:W3CDTF">2024-05-20T05:59:30Z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733BE9908D4C4D6CB9DDA4273F02A236_13</vt:lpwstr>
  </property>
  <property fmtid="{D5CDD505-2E9C-101B-9397-08002B2CF9AE}" pid="3" name="KSOProductBuildVer">
    <vt:lpwstr>1033-12.2.0.16909</vt:lpwstr>
  </property>
</Properties>
</file>