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32" d="100"/>
          <a:sy n="32" d="100"/>
        </p:scale>
        <p:origin x="99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b="0" i="0" dirty="0">
                <a:solidFill>
                  <a:srgbClr val="0D0D0D"/>
                </a:solidFill>
                <a:effectLst/>
                <a:latin typeface="Söhne"/>
              </a:rPr>
              <a:t>The data reveals that "Animals" and "Science" emerge as two of the most popular content categories, indicating a preference for real-life and factual content among users. Therefore, I recommend focusing on creating more content related to these categories to maintain user engagement and satisfaction.</a:t>
            </a:r>
          </a:p>
          <a:p>
            <a:pPr lvl="0"/>
            <a:endParaRPr lang="en-US" b="0" i="0" dirty="0">
              <a:solidFill>
                <a:srgbClr val="0D0D0D"/>
              </a:solidFill>
              <a:effectLst/>
              <a:latin typeface="Söhne"/>
            </a:endParaRPr>
          </a:p>
          <a:p>
            <a:pPr lvl="0"/>
            <a:r>
              <a:rPr lang="en-US" dirty="0"/>
              <a:t>In addition, "Food" shows up as a recurring theme in the top 5 categories, with "Healthy Eating" taking the top spot. This realization offers a chance to focus on the audience interested in adopting healthy eating practices. Working together to develop campaigns with companies that promote healthy eating might greatly increase user engagement and promote brand alliances.</a:t>
            </a:r>
            <a:endParaRPr lang="en-US" b="0" i="0" dirty="0">
              <a:solidFill>
                <a:srgbClr val="0D0D0D"/>
              </a:solidFill>
              <a:effectLst/>
              <a:latin typeface="Söhne"/>
            </a:endParaRPr>
          </a:p>
          <a:p>
            <a:pPr lvl="0"/>
            <a:endParaRPr lang="en-US" b="0" i="0" dirty="0">
              <a:solidFill>
                <a:srgbClr val="0D0D0D"/>
              </a:solidFill>
              <a:effectLst/>
              <a:latin typeface="Söhne"/>
            </a:endParaRPr>
          </a:p>
          <a:p>
            <a:pPr lvl="0"/>
            <a:r>
              <a:rPr lang="en-US" dirty="0"/>
              <a:t>It is clear from the popularity of technical content that people value your technological content. Partnering with top digital firms might increase user engagement even further and broaden your audience. As such, I advise looking into joint ventures with well-known digital companies to take use of their knowledge and assets, which will eventually boost platform expansion and user engagement.</a:t>
            </a:r>
            <a:endParaRPr lang="en-US" b="0" i="0" dirty="0">
              <a:solidFill>
                <a:srgbClr val="0D0D0D"/>
              </a:solidFill>
              <a:effectLst/>
              <a:latin typeface="Söhne"/>
            </a:endParaRP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Let me begin by summarizing the purpose of this relationship. </a:t>
            </a:r>
            <a:br>
              <a:rPr lang="en-US" dirty="0"/>
            </a:br>
            <a:r>
              <a:rPr lang="en-US" dirty="0"/>
              <a:t>Accenture and Social Buzz have started a three-month trial program where we will concentrate on three key activities that are in line with some of the most pressing issues you are now dealing with. </a:t>
            </a:r>
            <a:br>
              <a:rPr lang="en-US" dirty="0"/>
            </a:br>
            <a:br>
              <a:rPr lang="en-US" dirty="0"/>
            </a:br>
            <a:r>
              <a:rPr lang="en-US" dirty="0"/>
              <a:t>In recent years, Social Buzz has grown to an enormous extent, earning recognition as a unicorn firm on a worldwide basis. We are available to assist you in controlling this scale and to point you in the proper path. </a:t>
            </a:r>
            <a:br>
              <a:rPr lang="en-US" dirty="0"/>
            </a:br>
            <a:br>
              <a:rPr lang="en-US" dirty="0"/>
            </a:br>
            <a:br>
              <a:rPr lang="en-US" dirty="0"/>
            </a:br>
            <a:r>
              <a:rPr lang="en-US" dirty="0"/>
              <a:t>Initially, we will conduct an audit of your big data business and exchange industry knowledge and best practices. Furthermore, our staff has extensive experience and understanding in successfully executing initial public offerings (IPOs), which we will be leading you through. subsequently, we have examined your data to obtain information about the five most popular content categories that you have. </a:t>
            </a:r>
            <a:br>
              <a:rPr lang="en-US" dirty="0"/>
            </a:b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1. Over the previous five years, Social Buzz has consistently maintained a user base of over 500 million monthly active users, highlighting its noteworthy presence in the digital environment. </a:t>
            </a:r>
            <a:br>
              <a:rPr lang="en-US" dirty="0"/>
            </a:br>
            <a:r>
              <a:rPr lang="en-US" dirty="0"/>
              <a:t>2. The platform produces an incredible amount of material every day—over 100,000 items—which reflects the high degree of community activity and user involvement. </a:t>
            </a:r>
            <a:br>
              <a:rPr lang="en-US" dirty="0"/>
            </a:br>
            <a:r>
              <a:rPr lang="en-US" dirty="0"/>
              <a:t>3. Social Buzz handles 36,500,000 units of data annually, demonstrating the platform's strong infrastructure and ability to efficiently handle large-scale data operations. </a:t>
            </a:r>
            <a:br>
              <a:rPr lang="en-US" dirty="0"/>
            </a:br>
            <a:r>
              <a:rPr lang="en-US" dirty="0"/>
              <a:t>4. Looking at Social Buzz's content categories, the top 5 most popular overall provide important information about user preferences and trends that influence platform engagement.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Accenture has a sizable data analytics unit, but we only had three individuals working on this project at a time.</a:t>
            </a:r>
          </a:p>
          <a:p>
            <a:pPr lvl="0"/>
            <a:r>
              <a:rPr lang="en-US" dirty="0"/>
              <a:t>Chief technology architect Andrew Flaming: who worked on digital transformation projects with more than fifty customers and advised some of the world's largest corporations! about their approach to big data. Andrew oversees making sure we provide excellent data insights and a sound data strategy.</a:t>
            </a:r>
          </a:p>
          <a:p>
            <a:pPr lvl="0"/>
            <a:endParaRPr lang="en-US" dirty="0"/>
          </a:p>
          <a:p>
            <a:pPr lvl="0"/>
            <a:r>
              <a:rPr lang="en-US" dirty="0"/>
              <a:t>Marcus's area of specialty is his understanding of corporate statistics, especially that of the media and entertainment sectors. Managing and supervising the analysis's findings that we offer will be his primary responsibility. </a:t>
            </a:r>
          </a:p>
          <a:p>
            <a:pPr lvl="0"/>
            <a:endParaRPr lang="en-US" dirty="0"/>
          </a:p>
          <a:p>
            <a:pPr lvl="0"/>
            <a:r>
              <a:rPr lang="en-US" dirty="0"/>
              <a:t>Data analyst Devender Banoth is an expert in analyzing data on the fly and converting project specifications into useful insights. He makes a substantial contribution to well-informed decision-making and the success of projects.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 Data Understanding: Since a solid understanding of Social Buzz's data model and domain is essential to the project's success, we started there. </a:t>
            </a:r>
            <a:br>
              <a:rPr lang="en-US" dirty="0"/>
            </a:br>
            <a:r>
              <a:rPr lang="en-US" dirty="0"/>
              <a:t>- Data Extraction: After the first comprehension stage, we designed an optimal dataset customized to tackle the noted difficulties and effectively retrieved important data from relevant sources. </a:t>
            </a:r>
            <a:br>
              <a:rPr lang="en-US" dirty="0"/>
            </a:br>
            <a:r>
              <a:rPr lang="en-US" dirty="0"/>
              <a:t>- Data Processing and Modeling: After we acquired raw data, we turned our attention to methodically processing and modeling it to create a polished dataset ready to produce insights and analytics that could be put to use. </a:t>
            </a:r>
            <a:br>
              <a:rPr lang="en-US" dirty="0"/>
            </a:br>
            <a:r>
              <a:rPr lang="en-US" dirty="0"/>
              <a:t>- Analytical Insights: Making use of our analytical skills, we examined the dataset to extract insightful information that was subsequently turned into visuals that clearly communicated the main conclusions. </a:t>
            </a:r>
            <a:br>
              <a:rPr lang="en-US" dirty="0"/>
            </a:br>
            <a:r>
              <a:rPr lang="en-US" dirty="0"/>
              <a:t>- Business Impact: By using these insights as a guide, we helped decision-makers make well-informed choices and offered tactical advice to advance Social Buzz..</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1. Within the dataset, a total of 16 unique categories have been identified, showcasing the diverse range of content present on the platform.</a:t>
            </a:r>
          </a:p>
          <a:p>
            <a:pPr lvl="0"/>
            <a:r>
              <a:rPr lang="en-US" dirty="0"/>
              <a:t>2. Among these categories, "Animal" emerges as the highest scored category, boasting an impressive count of 74,965 posts, indicating its popularity and relevance among users.</a:t>
            </a:r>
          </a:p>
          <a:p>
            <a:pPr lvl="0"/>
            <a:r>
              <a:rPr lang="en-US" dirty="0"/>
              <a:t>3. Analysis reveals that the month of May records the highest volume of posts compared to other months, underscoring a peak in user activity during this period.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According to analysis, Animals has the greatest engagement rate (21%), out of all the top content categories, suggesting that consumers are highly interested in it. Science, Technology, and Healthy Eating come a close second and third, respectively, with noteworthy involvement rates of 20%. Food also attracts a lot of attention, with a commendable 19% engagement rate. These percentages highlight the wide range of interests held by the user community, with factual material, health-related subjects, and technology innovations receiving particular attention. By using this data, strategies for partnerships and customized content production may be developed in order to take advantage of user preferences and promote long-term engagement and platform growth.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840908" y="3415053"/>
            <a:ext cx="6010192" cy="2694199"/>
          </a:xfrm>
          <a:prstGeom prst="rect">
            <a:avLst/>
          </a:prstGeom>
        </p:spPr>
        <p:txBody>
          <a:bodyPr wrap="square" lIns="0" tIns="0" rIns="0" bIns="0" rtlCol="0" anchor="t">
            <a:spAutoFit/>
          </a:bodyPr>
          <a:lstStyle/>
          <a:p>
            <a:pPr algn="ctr">
              <a:lnSpc>
                <a:spcPts val="11059"/>
              </a:lnSpc>
            </a:pPr>
            <a:r>
              <a:rPr lang="en-GB" sz="6000" b="1" spc="-105" dirty="0">
                <a:solidFill>
                  <a:srgbClr val="FFFFFF"/>
                </a:solidFill>
              </a:rPr>
              <a:t>Data Analytics Project</a:t>
            </a:r>
            <a:endParaRPr lang="en-US" sz="6000" b="1" spc="-105"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7796466" y="5058194"/>
            <a:ext cx="942466" cy="304799"/>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7809067" y="2228529"/>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7766189" y="7819521"/>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4107246" y="1177754"/>
            <a:ext cx="4008054" cy="7963390"/>
          </a:xfrm>
          <a:prstGeom prst="rect">
            <a:avLst/>
          </a:prstGeom>
        </p:spPr>
      </p:pic>
      <p:sp>
        <p:nvSpPr>
          <p:cNvPr id="6" name="TextBox 6"/>
          <p:cNvSpPr txBox="1"/>
          <p:nvPr/>
        </p:nvSpPr>
        <p:spPr>
          <a:xfrm>
            <a:off x="144157" y="4572942"/>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9" name="TextBox 18">
            <a:extLst>
              <a:ext uri="{FF2B5EF4-FFF2-40B4-BE49-F238E27FC236}">
                <a16:creationId xmlns:a16="http://schemas.microsoft.com/office/drawing/2014/main" id="{7A8F8EBD-57C3-22A0-22B0-9F7F5DD171CB}"/>
              </a:ext>
            </a:extLst>
          </p:cNvPr>
          <p:cNvSpPr txBox="1"/>
          <p:nvPr/>
        </p:nvSpPr>
        <p:spPr>
          <a:xfrm>
            <a:off x="8325656" y="929378"/>
            <a:ext cx="9885577" cy="8956298"/>
          </a:xfrm>
          <a:prstGeom prst="rect">
            <a:avLst/>
          </a:prstGeom>
          <a:noFill/>
        </p:spPr>
        <p:txBody>
          <a:bodyPr wrap="square" rtlCol="0">
            <a:spAutoFit/>
          </a:bodyPr>
          <a:lstStyle/>
          <a:p>
            <a:r>
              <a:rPr lang="en-US" sz="3200" b="1" dirty="0"/>
              <a:t>Analysis:</a:t>
            </a:r>
          </a:p>
          <a:p>
            <a:pPr algn="just"/>
            <a:r>
              <a:rPr lang="en-US" sz="2800" dirty="0">
                <a:latin typeface="Arial" panose="020B0604020202020204" pitchFamily="34" charset="0"/>
                <a:cs typeface="Arial" panose="020B0604020202020204" pitchFamily="34" charset="0"/>
                <a:sym typeface="Wingdings" panose="05000000000000000000" pitchFamily="2" charset="2"/>
              </a:rPr>
              <a:t></a:t>
            </a:r>
            <a:r>
              <a:rPr lang="en-US" sz="2800" dirty="0">
                <a:latin typeface="Arial" panose="020B0604020202020204" pitchFamily="34" charset="0"/>
                <a:cs typeface="Arial" panose="020B0604020202020204" pitchFamily="34" charset="0"/>
              </a:rPr>
              <a:t>The most popular content categories are "Animals" and "Science," suggesting a desire for factual and real-world information.</a:t>
            </a:r>
          </a:p>
          <a:p>
            <a:pPr algn="just"/>
            <a:r>
              <a:rPr lang="en-US" sz="2800" dirty="0">
                <a:latin typeface="Arial" panose="020B0604020202020204" pitchFamily="34" charset="0"/>
                <a:cs typeface="Arial" panose="020B0604020202020204" pitchFamily="34" charset="0"/>
                <a:sym typeface="Wingdings" panose="05000000000000000000" pitchFamily="2" charset="2"/>
              </a:rPr>
              <a:t></a:t>
            </a:r>
            <a:r>
              <a:rPr lang="en-US" sz="2800" dirty="0">
                <a:latin typeface="Arial" panose="020B0604020202020204" pitchFamily="34" charset="0"/>
                <a:cs typeface="Arial" panose="020B0604020202020204" pitchFamily="34" charset="0"/>
              </a:rPr>
              <a:t>Recommendation: To keep users interested, concentrate on producing more material in these areas.</a:t>
            </a:r>
          </a:p>
          <a:p>
            <a:pPr algn="just"/>
            <a:endParaRPr lang="en-US" sz="2800" dirty="0">
              <a:latin typeface="Arial" panose="020B0604020202020204" pitchFamily="34" charset="0"/>
              <a:cs typeface="Arial" panose="020B0604020202020204" pitchFamily="34" charset="0"/>
            </a:endParaRPr>
          </a:p>
          <a:p>
            <a:pPr algn="just"/>
            <a:r>
              <a:rPr lang="en-US" sz="3200" b="1" dirty="0">
                <a:latin typeface="Arial" panose="020B0604020202020204" pitchFamily="34" charset="0"/>
                <a:cs typeface="Arial" panose="020B0604020202020204" pitchFamily="34" charset="0"/>
              </a:rPr>
              <a:t>Insight:</a:t>
            </a:r>
          </a:p>
          <a:p>
            <a:pPr algn="just"/>
            <a:r>
              <a:rPr lang="en-US" sz="2800" dirty="0">
                <a:latin typeface="Arial" panose="020B0604020202020204" pitchFamily="34" charset="0"/>
                <a:cs typeface="Arial" panose="020B0604020202020204" pitchFamily="34" charset="0"/>
                <a:sym typeface="Wingdings" panose="05000000000000000000" pitchFamily="2" charset="2"/>
              </a:rPr>
              <a:t>"Healthy Eating" is one of the top 5 categories, suggesting that users have similar interests.</a:t>
            </a:r>
          </a:p>
          <a:p>
            <a:pPr algn="just"/>
            <a:r>
              <a:rPr lang="en-US" sz="2800" dirty="0">
                <a:latin typeface="Arial" panose="020B0604020202020204" pitchFamily="34" charset="0"/>
                <a:cs typeface="Arial" panose="020B0604020202020204" pitchFamily="34" charset="0"/>
                <a:sym typeface="Wingdings" panose="05000000000000000000" pitchFamily="2" charset="2"/>
              </a:rPr>
              <a:t>Prospect: Suggested using this information to work with companies that promote healthy eating and develop marketing aimed at increasing user involvement.</a:t>
            </a:r>
          </a:p>
          <a:p>
            <a:pPr algn="just"/>
            <a:endParaRPr lang="en-US" sz="2800" dirty="0">
              <a:latin typeface="Arial" panose="020B0604020202020204" pitchFamily="34" charset="0"/>
              <a:cs typeface="Arial" panose="020B0604020202020204" pitchFamily="34" charset="0"/>
              <a:sym typeface="Wingdings" panose="05000000000000000000" pitchFamily="2" charset="2"/>
            </a:endParaRPr>
          </a:p>
          <a:p>
            <a:pPr algn="just"/>
            <a:r>
              <a:rPr lang="en-US" sz="3200" b="1" dirty="0">
                <a:latin typeface="Arial" panose="020B0604020202020204" pitchFamily="34" charset="0"/>
                <a:cs typeface="Arial" panose="020B0604020202020204" pitchFamily="34" charset="0"/>
              </a:rPr>
              <a:t>Next steps:</a:t>
            </a:r>
          </a:p>
          <a:p>
            <a:pPr algn="just"/>
            <a:r>
              <a:rPr lang="en-US" sz="3200" b="1" dirty="0">
                <a:latin typeface="Arial" panose="020B0604020202020204" pitchFamily="34" charset="0"/>
                <a:cs typeface="Arial" panose="020B0604020202020204" pitchFamily="34" charset="0"/>
                <a:sym typeface="Wingdings" panose="05000000000000000000" pitchFamily="2" charset="2"/>
              </a:rPr>
              <a:t></a:t>
            </a:r>
            <a:r>
              <a:rPr lang="en-US" sz="2800" dirty="0">
                <a:latin typeface="Arial" panose="020B0604020202020204" pitchFamily="34" charset="0"/>
                <a:cs typeface="Arial" panose="020B0604020202020204" pitchFamily="34" charset="0"/>
                <a:sym typeface="Wingdings" panose="05000000000000000000" pitchFamily="2" charset="2"/>
              </a:rPr>
              <a:t>High ranking technological content indicates users' interest in technological progress.</a:t>
            </a:r>
          </a:p>
          <a:p>
            <a:pPr algn="just"/>
            <a:r>
              <a:rPr lang="en-US" sz="2800" dirty="0">
                <a:latin typeface="Arial" panose="020B0604020202020204" pitchFamily="34" charset="0"/>
                <a:cs typeface="Arial" panose="020B0604020202020204" pitchFamily="34" charset="0"/>
                <a:sym typeface="Wingdings" panose="05000000000000000000" pitchFamily="2" charset="2"/>
              </a:rPr>
              <a:t>Suggestion: Encourages cooperation with top digital firms to boost platform expansion and user engagement.</a:t>
            </a:r>
            <a:endParaRPr lang="en-US" sz="2800"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05602" y="3285301"/>
            <a:ext cx="8689432" cy="5000426"/>
            <a:chOff x="-21319" y="0"/>
            <a:chExt cx="11585910" cy="6667234"/>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21319" y="2235252"/>
              <a:ext cx="11564591" cy="4431982"/>
            </a:xfrm>
            <a:prstGeom prst="rect">
              <a:avLst/>
            </a:prstGeom>
          </p:spPr>
          <p:txBody>
            <a:bodyPr lIns="0" tIns="0" rIns="0" bIns="0" rtlCol="0" anchor="t">
              <a:spAutoFit/>
            </a:bodyPr>
            <a:lstStyle/>
            <a:p>
              <a:pPr marL="571500" indent="-571500">
                <a:buFont typeface="Arial" panose="020B0604020202020204" pitchFamily="34" charset="0"/>
                <a:buChar char="•"/>
              </a:pPr>
              <a:r>
                <a:rPr lang="en-US" sz="3600" b="1" spc="-19" dirty="0">
                  <a:solidFill>
                    <a:srgbClr val="000000"/>
                  </a:solidFill>
                </a:rPr>
                <a:t>Project recap</a:t>
              </a:r>
            </a:p>
            <a:p>
              <a:pPr marL="571500" indent="-571500">
                <a:buFont typeface="Arial" panose="020B0604020202020204" pitchFamily="34" charset="0"/>
                <a:buChar char="•"/>
              </a:pPr>
              <a:r>
                <a:rPr lang="en-US" sz="3600" b="1" spc="-19" dirty="0">
                  <a:solidFill>
                    <a:srgbClr val="000000"/>
                  </a:solidFill>
                </a:rPr>
                <a:t>Problem</a:t>
              </a:r>
            </a:p>
            <a:p>
              <a:pPr marL="571500" indent="-571500">
                <a:buFont typeface="Arial" panose="020B0604020202020204" pitchFamily="34" charset="0"/>
                <a:buChar char="•"/>
              </a:pPr>
              <a:r>
                <a:rPr lang="en-US" sz="3600" b="1" spc="-19" dirty="0">
                  <a:solidFill>
                    <a:srgbClr val="000000"/>
                  </a:solidFill>
                </a:rPr>
                <a:t>The Analytics team</a:t>
              </a:r>
            </a:p>
            <a:p>
              <a:pPr marL="571500" indent="-571500">
                <a:buFont typeface="Arial" panose="020B0604020202020204" pitchFamily="34" charset="0"/>
                <a:buChar char="•"/>
              </a:pPr>
              <a:r>
                <a:rPr lang="en-US" sz="3600" b="1" spc="-19" dirty="0">
                  <a:solidFill>
                    <a:srgbClr val="000000"/>
                  </a:solidFill>
                </a:rPr>
                <a:t>Process</a:t>
              </a:r>
            </a:p>
            <a:p>
              <a:pPr marL="571500" indent="-571500">
                <a:buFont typeface="Arial" panose="020B0604020202020204" pitchFamily="34" charset="0"/>
                <a:buChar char="•"/>
              </a:pPr>
              <a:r>
                <a:rPr lang="en-US" sz="3600" b="1" spc="-19" dirty="0">
                  <a:solidFill>
                    <a:srgbClr val="000000"/>
                  </a:solidFill>
                </a:rPr>
                <a:t>Insights</a:t>
              </a:r>
            </a:p>
            <a:p>
              <a:pPr marL="571500" indent="-571500">
                <a:buFont typeface="Arial" panose="020B0604020202020204" pitchFamily="34" charset="0"/>
                <a:buChar char="•"/>
              </a:pPr>
              <a:r>
                <a:rPr lang="en-US" sz="3600" b="1" spc="-19" dirty="0">
                  <a:solidFill>
                    <a:srgbClr val="000000"/>
                  </a:solidFill>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817104" cy="6275832"/>
          </a:xfrm>
          <a:prstGeom prst="rect">
            <a:avLst/>
          </a:prstGeom>
          <a:solidFill>
            <a:schemeClr val="bg1"/>
          </a:solidFill>
        </p:spPr>
        <p:txBody>
          <a:bodyPr/>
          <a:lstStyle/>
          <a:p>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600281" y="1370934"/>
            <a:ext cx="6912950" cy="6891431"/>
          </a:xfrm>
          <a:prstGeom prst="rect">
            <a:avLst/>
          </a:prstGeom>
        </p:spPr>
      </p:pic>
      <p:sp>
        <p:nvSpPr>
          <p:cNvPr id="33" name="TextBox 33"/>
          <p:cNvSpPr txBox="1"/>
          <p:nvPr/>
        </p:nvSpPr>
        <p:spPr>
          <a:xfrm>
            <a:off x="1874723" y="3404707"/>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Rectangle 1">
            <a:extLst>
              <a:ext uri="{FF2B5EF4-FFF2-40B4-BE49-F238E27FC236}">
                <a16:creationId xmlns:a16="http://schemas.microsoft.com/office/drawing/2014/main" id="{CBD359A1-E518-5F4F-656A-FB6937F6212D}"/>
              </a:ext>
            </a:extLst>
          </p:cNvPr>
          <p:cNvSpPr>
            <a:spLocks noChangeArrowheads="1"/>
          </p:cNvSpPr>
          <p:nvPr/>
        </p:nvSpPr>
        <p:spPr bwMode="auto">
          <a:xfrm>
            <a:off x="7513232" y="2388900"/>
            <a:ext cx="9480428"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In the IT industry, "Social Buzz" is a unicorn that is growing quickly and has to swiftly adapt to its worldwide reach.</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During a three-month P</a:t>
            </a:r>
            <a:r>
              <a:rPr lang="en-US" altLang="en-US" sz="3200" dirty="0">
                <a:latin typeface="Arial" panose="020B0604020202020204" pitchFamily="34" charset="0"/>
              </a:rPr>
              <a:t>O</a:t>
            </a:r>
            <a:r>
              <a:rPr kumimoji="0" lang="en-US" altLang="en-US" sz="3200" b="0" i="0" u="none" strike="noStrike" cap="none" normalizeH="0" baseline="0" dirty="0">
                <a:ln>
                  <a:noFill/>
                </a:ln>
                <a:solidFill>
                  <a:schemeClr val="tx1"/>
                </a:solidFill>
                <a:effectLst/>
                <a:latin typeface="Arial" panose="020B0604020202020204" pitchFamily="34" charset="0"/>
              </a:rPr>
              <a:t>C, Accenture has begun working on the following projects: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An analysis of Social Buzz's big data usage.</a:t>
            </a:r>
            <a:endParaRPr lang="en-US" altLang="en-US" sz="3200" dirty="0">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A successful initial public offering (IPO) strategy.</a:t>
            </a:r>
            <a:endParaRPr lang="en-US" altLang="en-US" sz="3200" dirty="0">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A review to ascertain Social Buzz's top 5 content categories.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3810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305867" y="23947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87763" y="1028700"/>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Rectangle 1">
            <a:extLst>
              <a:ext uri="{FF2B5EF4-FFF2-40B4-BE49-F238E27FC236}">
                <a16:creationId xmlns:a16="http://schemas.microsoft.com/office/drawing/2014/main" id="{1B1607CA-665D-BF7E-72C8-5D5B3DC89497}"/>
              </a:ext>
            </a:extLst>
          </p:cNvPr>
          <p:cNvSpPr>
            <a:spLocks noChangeArrowheads="1"/>
          </p:cNvSpPr>
          <p:nvPr/>
        </p:nvSpPr>
        <p:spPr bwMode="auto">
          <a:xfrm>
            <a:off x="-146279" y="-4105432"/>
            <a:ext cx="9964482" cy="13942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		</a:t>
            </a:r>
            <a:r>
              <a:rPr lang="en-US" altLang="en-US" sz="2400" dirty="0">
                <a:solidFill>
                  <a:schemeClr val="bg1"/>
                </a:solidFill>
                <a:latin typeface="Arial" panose="020B0604020202020204" pitchFamily="34" charset="0"/>
              </a:rPr>
              <a:t>     </a:t>
            </a:r>
            <a:r>
              <a:rPr lang="en-US" altLang="en-US" sz="2400" dirty="0">
                <a:solidFill>
                  <a:schemeClr val="bg1"/>
                </a:solidFill>
                <a:latin typeface="Arial" panose="020B0604020202020204" pitchFamily="34" charset="0"/>
                <a:sym typeface="Wingdings" panose="05000000000000000000" pitchFamily="2" charset="2"/>
              </a:rPr>
              <a:t></a:t>
            </a:r>
            <a:r>
              <a:rPr kumimoji="0" lang="en-US" altLang="en-US" sz="2400" b="0" i="0" u="none" strike="noStrike" cap="none" normalizeH="0" baseline="0" dirty="0">
                <a:ln>
                  <a:noFill/>
                </a:ln>
                <a:solidFill>
                  <a:schemeClr val="bg1"/>
                </a:solidFill>
                <a:effectLst/>
                <a:latin typeface="Arial" panose="020B0604020202020204" pitchFamily="34" charset="0"/>
              </a:rPr>
              <a:t>Social Buzz has more than 500 million monthly active     			users throughout the previous five years.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bg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                       </a:t>
            </a:r>
            <a:r>
              <a:rPr kumimoji="0" lang="en-US" altLang="en-US" sz="2400" b="0" i="0" u="none" strike="noStrike" cap="none" normalizeH="0" baseline="0" dirty="0">
                <a:ln>
                  <a:noFill/>
                </a:ln>
                <a:solidFill>
                  <a:schemeClr val="bg1"/>
                </a:solidFill>
                <a:effectLst/>
                <a:latin typeface="Arial" panose="020B0604020202020204" pitchFamily="34" charset="0"/>
                <a:sym typeface="Wingdings" panose="05000000000000000000" pitchFamily="2" charset="2"/>
              </a:rPr>
              <a:t> Over 100,000 items of content are produced   				everyday.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bg1"/>
              </a:solidFill>
              <a:latin typeface="Arial" panose="020B0604020202020204" pitchFamily="34" charset="0"/>
              <a:sym typeface="Wingdings" panose="05000000000000000000" pitchFamily="2" charset="2"/>
            </a:endParaRPr>
          </a:p>
          <a:p>
            <a:pPr marL="2628900" lvl="5" indent="-342900" eaLnBrk="0" fontAlgn="base" hangingPunct="0">
              <a:spcBef>
                <a:spcPct val="0"/>
              </a:spcBef>
              <a:spcAft>
                <a:spcPct val="0"/>
              </a:spcAft>
              <a:buFont typeface="Wingdings" panose="05000000000000000000" pitchFamily="2" charset="2"/>
              <a:buChar char="à"/>
            </a:pPr>
            <a:r>
              <a:rPr lang="en-US" sz="2400" b="0" i="0" dirty="0">
                <a:solidFill>
                  <a:schemeClr val="bg1"/>
                </a:solidFill>
                <a:effectLst/>
                <a:latin typeface="Arial" panose="020B0604020202020204" pitchFamily="34" charset="0"/>
                <a:cs typeface="Arial" panose="020B0604020202020204" pitchFamily="34" charset="0"/>
              </a:rPr>
              <a:t>Annually, Social Buzz processes an immense volume of data amounting to 36,500,000 units.</a:t>
            </a:r>
          </a:p>
          <a:p>
            <a:pPr marL="2628900" lvl="5" indent="-342900" eaLnBrk="0" fontAlgn="base" hangingPunct="0">
              <a:spcBef>
                <a:spcPct val="0"/>
              </a:spcBef>
              <a:spcAft>
                <a:spcPct val="0"/>
              </a:spcAft>
              <a:buFont typeface="Wingdings" panose="05000000000000000000" pitchFamily="2" charset="2"/>
              <a:buChar char="à"/>
            </a:pPr>
            <a:endParaRPr kumimoji="0" lang="en-US" altLang="en-US" sz="2400" u="none" strike="noStrike" cap="none" normalizeH="0" baseline="0" dirty="0">
              <a:ln>
                <a:noFill/>
              </a:ln>
              <a:solidFill>
                <a:schemeClr val="bg1"/>
              </a:solidFill>
              <a:latin typeface="Arial" panose="020B0604020202020204" pitchFamily="34" charset="0"/>
              <a:cs typeface="Arial" panose="020B0604020202020204" pitchFamily="34" charset="0"/>
            </a:endParaRPr>
          </a:p>
          <a:p>
            <a:pPr lvl="5" eaLnBrk="0" fontAlgn="base" hangingPunct="0">
              <a:spcBef>
                <a:spcPct val="0"/>
              </a:spcBef>
              <a:spcAft>
                <a:spcPct val="0"/>
              </a:spcAft>
            </a:pPr>
            <a:r>
              <a:rPr lang="en-US" altLang="en-US" sz="2400" b="0" i="0" dirty="0">
                <a:solidFill>
                  <a:schemeClr val="bg1"/>
                </a:solidFill>
                <a:effectLst/>
                <a:latin typeface="Arial" panose="020B0604020202020204" pitchFamily="34" charset="0"/>
                <a:cs typeface="Arial" panose="020B0604020202020204" pitchFamily="34" charset="0"/>
                <a:sym typeface="Wingdings" panose="05000000000000000000" pitchFamily="2" charset="2"/>
              </a:rPr>
              <a:t> The top 5 categories with the highest aggregate popularity are highlighted in an examination of their content categories.</a:t>
            </a:r>
            <a:endParaRPr kumimoji="0" lang="en-US" alt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bg1"/>
              </a:solidFill>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bg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txBody>
            <a:bodyPr/>
            <a:lstStyle/>
            <a:p>
              <a:endParaRPr lang="en-US"/>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4" name="TextBox 33">
            <a:extLst>
              <a:ext uri="{FF2B5EF4-FFF2-40B4-BE49-F238E27FC236}">
                <a16:creationId xmlns:a16="http://schemas.microsoft.com/office/drawing/2014/main" id="{4DF7B906-32B3-6E0F-0C8B-E9D854A2C0E5}"/>
              </a:ext>
            </a:extLst>
          </p:cNvPr>
          <p:cNvSpPr txBox="1"/>
          <p:nvPr/>
        </p:nvSpPr>
        <p:spPr>
          <a:xfrm>
            <a:off x="13941414" y="1507919"/>
            <a:ext cx="4137864" cy="1384995"/>
          </a:xfrm>
          <a:prstGeom prst="rect">
            <a:avLst/>
          </a:prstGeom>
          <a:noFill/>
        </p:spPr>
        <p:txBody>
          <a:bodyPr wrap="none" rtlCol="0">
            <a:spAutoFit/>
          </a:bodyPr>
          <a:lstStyle/>
          <a:p>
            <a:r>
              <a:rPr lang="en-US" sz="2800" b="1" dirty="0"/>
              <a:t>ANDREW FLEMING</a:t>
            </a:r>
          </a:p>
          <a:p>
            <a:r>
              <a:rPr lang="en-US" sz="2800" b="1" dirty="0"/>
              <a:t>Chief Technology Architect</a:t>
            </a:r>
            <a:endParaRPr lang="en-IN" sz="2800" b="1" dirty="0"/>
          </a:p>
          <a:p>
            <a:endParaRPr lang="en-US" sz="2800" dirty="0"/>
          </a:p>
        </p:txBody>
      </p:sp>
      <p:sp>
        <p:nvSpPr>
          <p:cNvPr id="35" name="TextBox 34">
            <a:extLst>
              <a:ext uri="{FF2B5EF4-FFF2-40B4-BE49-F238E27FC236}">
                <a16:creationId xmlns:a16="http://schemas.microsoft.com/office/drawing/2014/main" id="{E2FC6F32-6BC4-5CFC-9ADF-B25308B2D65D}"/>
              </a:ext>
            </a:extLst>
          </p:cNvPr>
          <p:cNvSpPr txBox="1"/>
          <p:nvPr/>
        </p:nvSpPr>
        <p:spPr>
          <a:xfrm>
            <a:off x="13981007" y="4572017"/>
            <a:ext cx="3184718" cy="1384995"/>
          </a:xfrm>
          <a:prstGeom prst="rect">
            <a:avLst/>
          </a:prstGeom>
          <a:noFill/>
        </p:spPr>
        <p:txBody>
          <a:bodyPr wrap="none" rtlCol="0">
            <a:spAutoFit/>
          </a:bodyPr>
          <a:lstStyle/>
          <a:p>
            <a:r>
              <a:rPr lang="en-US" sz="2800" b="1" dirty="0"/>
              <a:t>MARCUS ROMPTON</a:t>
            </a:r>
          </a:p>
          <a:p>
            <a:r>
              <a:rPr lang="en-US" sz="2800" b="1" dirty="0"/>
              <a:t>Senior Principal</a:t>
            </a:r>
            <a:endParaRPr lang="en-IN" sz="2800" b="1" dirty="0"/>
          </a:p>
          <a:p>
            <a:endParaRPr lang="en-US" sz="2800" dirty="0"/>
          </a:p>
        </p:txBody>
      </p:sp>
      <p:sp>
        <p:nvSpPr>
          <p:cNvPr id="36" name="TextBox 35">
            <a:extLst>
              <a:ext uri="{FF2B5EF4-FFF2-40B4-BE49-F238E27FC236}">
                <a16:creationId xmlns:a16="http://schemas.microsoft.com/office/drawing/2014/main" id="{25C8A5ED-760F-FCFC-98D1-D4A918D4BC99}"/>
              </a:ext>
            </a:extLst>
          </p:cNvPr>
          <p:cNvSpPr txBox="1"/>
          <p:nvPr/>
        </p:nvSpPr>
        <p:spPr>
          <a:xfrm>
            <a:off x="13990749" y="7636115"/>
            <a:ext cx="3185296" cy="954107"/>
          </a:xfrm>
          <a:prstGeom prst="rect">
            <a:avLst/>
          </a:prstGeom>
          <a:noFill/>
        </p:spPr>
        <p:txBody>
          <a:bodyPr wrap="none" rtlCol="0">
            <a:spAutoFit/>
          </a:bodyPr>
          <a:lstStyle/>
          <a:p>
            <a:r>
              <a:rPr lang="en-GB" sz="2800" b="1" dirty="0"/>
              <a:t>DEVENDER BANOTH</a:t>
            </a:r>
          </a:p>
          <a:p>
            <a:r>
              <a:rPr lang="en-GB" sz="2800" b="1" dirty="0"/>
              <a:t>Data Analyst</a:t>
            </a:r>
            <a:endParaRPr lang="en-US" sz="2800" b="1" dirty="0"/>
          </a:p>
        </p:txBody>
      </p:sp>
      <p:pic>
        <p:nvPicPr>
          <p:cNvPr id="41" name="Picture 40" descr="A person with a beard&#10;&#10;Description automatically generated">
            <a:extLst>
              <a:ext uri="{FF2B5EF4-FFF2-40B4-BE49-F238E27FC236}">
                <a16:creationId xmlns:a16="http://schemas.microsoft.com/office/drawing/2014/main" id="{C8594674-DBB0-7E6A-86B7-64348F65091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01990" y="6953289"/>
            <a:ext cx="2085136" cy="2184464"/>
          </a:xfrm>
          <a:prstGeom prst="ellipse">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538862" y="4125055"/>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F1E6D505-FBF2-53DA-1BBA-66836A2EFC5E}"/>
              </a:ext>
            </a:extLst>
          </p:cNvPr>
          <p:cNvSpPr txBox="1"/>
          <p:nvPr/>
        </p:nvSpPr>
        <p:spPr>
          <a:xfrm>
            <a:off x="3875905" y="1375428"/>
            <a:ext cx="3862148" cy="646331"/>
          </a:xfrm>
          <a:prstGeom prst="rect">
            <a:avLst/>
          </a:prstGeom>
          <a:noFill/>
        </p:spPr>
        <p:txBody>
          <a:bodyPr wrap="none" rtlCol="0">
            <a:spAutoFit/>
          </a:bodyPr>
          <a:lstStyle/>
          <a:p>
            <a:r>
              <a:rPr lang="en-GB" sz="3600" dirty="0">
                <a:solidFill>
                  <a:schemeClr val="bg1"/>
                </a:solidFill>
              </a:rPr>
              <a:t>Data understanding</a:t>
            </a:r>
            <a:endParaRPr lang="en-US" sz="3600" dirty="0">
              <a:solidFill>
                <a:schemeClr val="bg1"/>
              </a:solidFill>
            </a:endParaRPr>
          </a:p>
        </p:txBody>
      </p:sp>
      <p:sp>
        <p:nvSpPr>
          <p:cNvPr id="40" name="TextBox 39">
            <a:extLst>
              <a:ext uri="{FF2B5EF4-FFF2-40B4-BE49-F238E27FC236}">
                <a16:creationId xmlns:a16="http://schemas.microsoft.com/office/drawing/2014/main" id="{80230D19-F675-4BE0-28C2-8CA0EF53B550}"/>
              </a:ext>
            </a:extLst>
          </p:cNvPr>
          <p:cNvSpPr txBox="1"/>
          <p:nvPr/>
        </p:nvSpPr>
        <p:spPr>
          <a:xfrm>
            <a:off x="5764133" y="3003792"/>
            <a:ext cx="2769989" cy="646331"/>
          </a:xfrm>
          <a:prstGeom prst="rect">
            <a:avLst/>
          </a:prstGeom>
          <a:noFill/>
        </p:spPr>
        <p:txBody>
          <a:bodyPr wrap="none" rtlCol="0">
            <a:spAutoFit/>
          </a:bodyPr>
          <a:lstStyle/>
          <a:p>
            <a:r>
              <a:rPr lang="en-GB" sz="3600" dirty="0">
                <a:solidFill>
                  <a:schemeClr val="bg1"/>
                </a:solidFill>
              </a:rPr>
              <a:t>Data Cleaning</a:t>
            </a:r>
            <a:endParaRPr lang="en-US" sz="3600" dirty="0">
              <a:solidFill>
                <a:schemeClr val="bg1"/>
              </a:solidFill>
            </a:endParaRPr>
          </a:p>
        </p:txBody>
      </p:sp>
      <p:sp>
        <p:nvSpPr>
          <p:cNvPr id="41" name="TextBox 40">
            <a:extLst>
              <a:ext uri="{FF2B5EF4-FFF2-40B4-BE49-F238E27FC236}">
                <a16:creationId xmlns:a16="http://schemas.microsoft.com/office/drawing/2014/main" id="{35DE5FDB-D770-087C-9CA2-012FFA0BD8CB}"/>
              </a:ext>
            </a:extLst>
          </p:cNvPr>
          <p:cNvSpPr txBox="1"/>
          <p:nvPr/>
        </p:nvSpPr>
        <p:spPr>
          <a:xfrm>
            <a:off x="7676073" y="4421228"/>
            <a:ext cx="3045706" cy="646331"/>
          </a:xfrm>
          <a:prstGeom prst="rect">
            <a:avLst/>
          </a:prstGeom>
          <a:noFill/>
        </p:spPr>
        <p:txBody>
          <a:bodyPr wrap="none" rtlCol="0">
            <a:spAutoFit/>
          </a:bodyPr>
          <a:lstStyle/>
          <a:p>
            <a:r>
              <a:rPr lang="en-GB" sz="3600" dirty="0">
                <a:solidFill>
                  <a:schemeClr val="bg1"/>
                </a:solidFill>
              </a:rPr>
              <a:t>Data Modelling</a:t>
            </a:r>
            <a:endParaRPr lang="en-US" sz="3600" dirty="0">
              <a:solidFill>
                <a:schemeClr val="bg1"/>
              </a:solidFill>
            </a:endParaRPr>
          </a:p>
        </p:txBody>
      </p:sp>
      <p:sp>
        <p:nvSpPr>
          <p:cNvPr id="42" name="TextBox 41">
            <a:extLst>
              <a:ext uri="{FF2B5EF4-FFF2-40B4-BE49-F238E27FC236}">
                <a16:creationId xmlns:a16="http://schemas.microsoft.com/office/drawing/2014/main" id="{549C5EDD-43BB-2137-7CE5-ED91907FF8E6}"/>
              </a:ext>
            </a:extLst>
          </p:cNvPr>
          <p:cNvSpPr txBox="1"/>
          <p:nvPr/>
        </p:nvSpPr>
        <p:spPr>
          <a:xfrm>
            <a:off x="9492670" y="6239867"/>
            <a:ext cx="2667910" cy="646331"/>
          </a:xfrm>
          <a:prstGeom prst="rect">
            <a:avLst/>
          </a:prstGeom>
          <a:noFill/>
        </p:spPr>
        <p:txBody>
          <a:bodyPr wrap="none" rtlCol="0">
            <a:spAutoFit/>
          </a:bodyPr>
          <a:lstStyle/>
          <a:p>
            <a:r>
              <a:rPr lang="en-GB" sz="3600" dirty="0">
                <a:solidFill>
                  <a:schemeClr val="bg1"/>
                </a:solidFill>
              </a:rPr>
              <a:t>Data Analysis</a:t>
            </a:r>
            <a:endParaRPr lang="en-US" sz="3600" dirty="0">
              <a:solidFill>
                <a:schemeClr val="bg1"/>
              </a:solidFill>
            </a:endParaRPr>
          </a:p>
        </p:txBody>
      </p:sp>
      <p:sp>
        <p:nvSpPr>
          <p:cNvPr id="43" name="TextBox 42">
            <a:extLst>
              <a:ext uri="{FF2B5EF4-FFF2-40B4-BE49-F238E27FC236}">
                <a16:creationId xmlns:a16="http://schemas.microsoft.com/office/drawing/2014/main" id="{325ACE3F-AAFD-B0AF-2930-546D6EF3A9CD}"/>
              </a:ext>
            </a:extLst>
          </p:cNvPr>
          <p:cNvSpPr txBox="1"/>
          <p:nvPr/>
        </p:nvSpPr>
        <p:spPr>
          <a:xfrm>
            <a:off x="11179806" y="7877128"/>
            <a:ext cx="1621470" cy="646331"/>
          </a:xfrm>
          <a:prstGeom prst="rect">
            <a:avLst/>
          </a:prstGeom>
          <a:noFill/>
        </p:spPr>
        <p:txBody>
          <a:bodyPr wrap="none" rtlCol="0">
            <a:spAutoFit/>
          </a:bodyPr>
          <a:lstStyle/>
          <a:p>
            <a:r>
              <a:rPr lang="en-GB" sz="3600" dirty="0">
                <a:solidFill>
                  <a:schemeClr val="bg1"/>
                </a:solidFill>
              </a:rPr>
              <a:t>Insights</a:t>
            </a:r>
            <a:endParaRPr lang="en-US" sz="36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003D443-49AF-876B-D49A-FB2AC73D5E4A}"/>
              </a:ext>
            </a:extLst>
          </p:cNvPr>
          <p:cNvSpPr/>
          <p:nvPr/>
        </p:nvSpPr>
        <p:spPr>
          <a:xfrm>
            <a:off x="1572953" y="4015791"/>
            <a:ext cx="3904761" cy="2017079"/>
          </a:xfrm>
          <a:prstGeom prst="roundRect">
            <a:avLst/>
          </a:prstGeom>
          <a:solidFill>
            <a:schemeClr val="bg2"/>
          </a:solid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dirty="0">
                <a:latin typeface="Arial" panose="020B0604020202020204" pitchFamily="34" charset="0"/>
                <a:cs typeface="Arial" panose="020B0604020202020204" pitchFamily="34" charset="0"/>
              </a:rPr>
              <a:t>Unique Categories</a:t>
            </a:r>
          </a:p>
          <a:p>
            <a:pPr algn="ctr"/>
            <a:r>
              <a:rPr lang="en-GB" sz="3200" b="1" dirty="0">
                <a:latin typeface="Arial" panose="020B0604020202020204" pitchFamily="34" charset="0"/>
                <a:cs typeface="Arial" panose="020B0604020202020204" pitchFamily="34" charset="0"/>
              </a:rPr>
              <a:t>16</a:t>
            </a:r>
            <a:endParaRPr lang="en-US" sz="3200" b="1" dirty="0">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id="{6B8B8759-1114-36D7-0C3B-70F4A3E60C71}"/>
              </a:ext>
            </a:extLst>
          </p:cNvPr>
          <p:cNvSpPr/>
          <p:nvPr/>
        </p:nvSpPr>
        <p:spPr>
          <a:xfrm>
            <a:off x="6120793" y="4014797"/>
            <a:ext cx="5274997" cy="2017079"/>
          </a:xfrm>
          <a:prstGeom prst="round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dirty="0">
                <a:latin typeface="Arial" panose="020B0604020202020204" pitchFamily="34" charset="0"/>
                <a:cs typeface="Arial" panose="020B0604020202020204" pitchFamily="34" charset="0"/>
              </a:rPr>
              <a:t>Highest scored category (Animal) </a:t>
            </a:r>
          </a:p>
          <a:p>
            <a:pPr algn="ctr"/>
            <a:r>
              <a:rPr lang="en-GB" sz="3200" b="1" dirty="0">
                <a:latin typeface="Arial" panose="020B0604020202020204" pitchFamily="34" charset="0"/>
                <a:cs typeface="Arial" panose="020B0604020202020204" pitchFamily="34" charset="0"/>
              </a:rPr>
              <a:t>74K</a:t>
            </a:r>
            <a:endParaRPr lang="en-US" sz="3200" b="1" dirty="0">
              <a:latin typeface="Arial" panose="020B0604020202020204" pitchFamily="34" charset="0"/>
              <a:cs typeface="Arial" panose="020B0604020202020204" pitchFamily="34" charset="0"/>
            </a:endParaRPr>
          </a:p>
        </p:txBody>
      </p:sp>
      <p:sp>
        <p:nvSpPr>
          <p:cNvPr id="16" name="Rectangle: Rounded Corners 15">
            <a:extLst>
              <a:ext uri="{FF2B5EF4-FFF2-40B4-BE49-F238E27FC236}">
                <a16:creationId xmlns:a16="http://schemas.microsoft.com/office/drawing/2014/main" id="{BB55B086-E081-8F19-B741-86584BD9EC25}"/>
              </a:ext>
            </a:extLst>
          </p:cNvPr>
          <p:cNvSpPr/>
          <p:nvPr/>
        </p:nvSpPr>
        <p:spPr>
          <a:xfrm>
            <a:off x="12038869" y="4014797"/>
            <a:ext cx="3860952" cy="2017079"/>
          </a:xfrm>
          <a:prstGeom prst="round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May has the highest volume of posts</a:t>
            </a:r>
            <a:r>
              <a:rPr lang="en-US" sz="32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454574BC-65C3-E1B3-B66D-63B519B6D67A}"/>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14800" y="1685151"/>
            <a:ext cx="12115800" cy="7362243"/>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descr="A pie chart with different colored circles&#10;&#10;Description automatically generated">
            <a:extLst>
              <a:ext uri="{FF2B5EF4-FFF2-40B4-BE49-F238E27FC236}">
                <a16:creationId xmlns:a16="http://schemas.microsoft.com/office/drawing/2014/main" id="{0F88C6AB-C5E7-8969-530E-A1307EC67D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1795" y="1231450"/>
            <a:ext cx="15033586" cy="7874820"/>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5781</TotalTime>
  <Words>1345</Words>
  <Application>Microsoft Office PowerPoint</Application>
  <PresentationFormat>Custom</PresentationFormat>
  <Paragraphs>132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Clear Sans Regular Bold</vt:lpstr>
      <vt:lpstr>Söhne</vt:lpstr>
      <vt:lpstr>Graphik Regular</vt:lpstr>
      <vt:lpstr>Wingdings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Devender Banoth</cp:lastModifiedBy>
  <cp:revision>13</cp:revision>
  <dcterms:created xsi:type="dcterms:W3CDTF">2006-08-16T00:00:00Z</dcterms:created>
  <dcterms:modified xsi:type="dcterms:W3CDTF">2024-04-14T08:24:17Z</dcterms:modified>
  <dc:identifier>DAEhDyfaYKE</dc:identifier>
</cp:coreProperties>
</file>