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597" y="753515"/>
            <a:ext cx="4061205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3808603"/>
            <a:ext cx="5968390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medialive/latest/ug/wizard.html" TargetMode="External"/><Relationship Id="rId2" Type="http://schemas.openxmlformats.org/officeDocument/2006/relationships/hyperlink" Target="https://aws.amazon.com/medial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aws.amazon.com/solutions/implementations/live-streaming-on-aw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Front/latest/DeveloperGuide/distribution-web-creating-console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aws.amazon.com/medialive/latest/ug/mp4-pull-input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aws.amazon.com/medialive/latest/ug/editing-deleting-channel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" TargetMode="External"/><Relationship Id="rId2" Type="http://schemas.openxmlformats.org/officeDocument/2006/relationships/hyperlink" Target="https://signin.aws.amazon.com/signin?redirect_uri=https%3A%2F%2Fportal.aws.amazon.com%2Fbilling%2Fsignup%2Fresume&amp;client_id=signu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ws.amazon.com/mediastore/" TargetMode="External"/><Relationship Id="rId4" Type="http://schemas.openxmlformats.org/officeDocument/2006/relationships/hyperlink" Target="https://aws.amazon.com/medialiv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medialive/latest/ug/starting-stopping-deleting-a-channel.html" TargetMode="External"/><Relationship Id="rId2" Type="http://schemas.openxmlformats.org/officeDocument/2006/relationships/hyperlink" Target="https://aws.amazon.com/medialive/pricin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s://docs.aws.amazon.com/medialive/latest/ug/monitoring-consol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deojs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twitch.tv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dialive/pricing/" TargetMode="External"/><Relationship Id="rId2" Type="http://schemas.openxmlformats.org/officeDocument/2006/relationships/hyperlink" Target="https://console.aws.amazon.com/medialive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medialive/latest/ug/wizard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aws.amazon.com/cloudfron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hyperlink" Target="https://console.aws.amazon.com/console/home" TargetMode="External"/><Relationship Id="rId4" Type="http://schemas.openxmlformats.org/officeDocument/2006/relationships/hyperlink" Target="https://aws.amazon.com/cloudfront/pric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aws.amazon.com/AmazonS3/latest/userguide/create-bucket-overview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aws.amazon.com/mediastore/latest/ug/containers-creat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mediastore/latest/ug/cors-policies-examples-read-specific-domain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597" y="753515"/>
            <a:ext cx="4061205" cy="90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030" marR="5080" indent="-1066165">
              <a:lnSpc>
                <a:spcPct val="138600"/>
              </a:lnSpc>
              <a:spcBef>
                <a:spcPts val="100"/>
              </a:spcBef>
            </a:pPr>
            <a:r>
              <a:rPr spc="-5" dirty="0">
                <a:solidFill>
                  <a:schemeClr val="accent6">
                    <a:lumMod val="75000"/>
                  </a:schemeClr>
                </a:solidFill>
              </a:rPr>
              <a:t>Cloud &amp; Serverless Computing </a:t>
            </a:r>
            <a:r>
              <a:rPr spc="-53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bg2">
                    <a:lumMod val="25000"/>
                  </a:schemeClr>
                </a:solidFill>
              </a:rPr>
              <a:t>Project</a:t>
            </a:r>
            <a:r>
              <a:rPr spc="-1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spc="-5" dirty="0">
                <a:solidFill>
                  <a:schemeClr val="bg2">
                    <a:lumMod val="25000"/>
                  </a:schemeClr>
                </a:solidFill>
              </a:rPr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2429" y="1821694"/>
            <a:ext cx="48126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By</a:t>
            </a:r>
            <a:r>
              <a:rPr sz="1600" b="1" spc="2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using</a:t>
            </a:r>
            <a:r>
              <a:rPr sz="1600" b="1" spc="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AWS</a:t>
            </a:r>
            <a:r>
              <a:rPr sz="1600" b="1" spc="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Elemental</a:t>
            </a:r>
            <a:r>
              <a:rPr sz="1600" b="1" spc="1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b="1" spc="-5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MediaLive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Implementing  video streaming </a:t>
            </a:r>
            <a:endParaRPr lang="en-IN" sz="16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295" y="2847645"/>
            <a:ext cx="2642870" cy="1795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NAME-</a:t>
            </a:r>
            <a:r>
              <a:rPr lang="en-US" sz="1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A.D.S.CHAKRADHAR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3196463"/>
            <a:ext cx="974090" cy="1795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IN" sz="1200" spc="-10" dirty="0">
                <a:latin typeface="Times New Roman"/>
                <a:cs typeface="Times New Roman"/>
              </a:rPr>
              <a:t>ID</a:t>
            </a:r>
            <a:r>
              <a:rPr lang="en-IN" sz="1200" spc="-5" dirty="0">
                <a:latin typeface="Times New Roman"/>
                <a:cs typeface="Times New Roman"/>
              </a:rPr>
              <a:t>-</a:t>
            </a:r>
            <a:r>
              <a:rPr lang="en-IN" sz="1200" dirty="0">
                <a:latin typeface="Times New Roman"/>
                <a:cs typeface="Times New Roman"/>
              </a:rPr>
              <a:t>2000030020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317" y="3513454"/>
            <a:ext cx="932498" cy="17953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IN" sz="1200" spc="-5" dirty="0">
                <a:latin typeface="Times New Roman"/>
                <a:cs typeface="Times New Roman"/>
              </a:rPr>
              <a:t>S</a:t>
            </a:r>
            <a:r>
              <a:rPr lang="en-IN" sz="1200" spc="-10" dirty="0">
                <a:latin typeface="Times New Roman"/>
                <a:cs typeface="Times New Roman"/>
              </a:rPr>
              <a:t>E</a:t>
            </a:r>
            <a:r>
              <a:rPr lang="en-IN" sz="1200" dirty="0">
                <a:latin typeface="Times New Roman"/>
                <a:cs typeface="Times New Roman"/>
              </a:rPr>
              <a:t>CT</a:t>
            </a:r>
            <a:r>
              <a:rPr lang="en-IN" sz="1200" spc="-20" dirty="0">
                <a:latin typeface="Times New Roman"/>
                <a:cs typeface="Times New Roman"/>
              </a:rPr>
              <a:t>I</a:t>
            </a:r>
            <a:r>
              <a:rPr lang="en-IN" sz="1200" spc="-5" dirty="0">
                <a:latin typeface="Times New Roman"/>
                <a:cs typeface="Times New Roman"/>
              </a:rPr>
              <a:t>O</a:t>
            </a:r>
            <a:r>
              <a:rPr lang="en-IN" sz="1200" dirty="0">
                <a:latin typeface="Times New Roman"/>
                <a:cs typeface="Times New Roman"/>
              </a:rPr>
              <a:t>N</a:t>
            </a:r>
            <a:r>
              <a:rPr lang="en-IN" sz="1200" spc="-5" dirty="0">
                <a:latin typeface="Times New Roman"/>
                <a:cs typeface="Times New Roman"/>
              </a:rPr>
              <a:t>-</a:t>
            </a:r>
            <a:r>
              <a:rPr lang="en-IN" sz="1200" dirty="0">
                <a:latin typeface="Times New Roman"/>
                <a:cs typeface="Times New Roman"/>
              </a:rPr>
              <a:t>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2004" y="3808603"/>
            <a:ext cx="5861685" cy="22796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walk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5" dirty="0">
                <a:latin typeface="Times New Roman"/>
                <a:cs typeface="Times New Roman"/>
              </a:rPr>
              <a:t> 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pre-recorded videos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AWS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Elemental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 This </a:t>
            </a:r>
            <a:r>
              <a:rPr sz="1200" spc="-5" dirty="0">
                <a:latin typeface="Times New Roman"/>
                <a:cs typeface="Times New Roman"/>
              </a:rPr>
              <a:t>use case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retain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dirty="0">
                <a:latin typeface="Times New Roman"/>
                <a:cs typeface="Times New Roman"/>
              </a:rPr>
              <a:t> messaging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pre-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recording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larger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audience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YouTube,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pandemic,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in-person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virtually.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shift, </a:t>
            </a:r>
            <a:r>
              <a:rPr sz="1200" spc="-5" dirty="0">
                <a:latin typeface="Times New Roman"/>
                <a:cs typeface="Times New Roman"/>
              </a:rPr>
              <a:t>customers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to 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audience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time-zones;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re-streaming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 event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requirement.</a:t>
            </a:r>
            <a:endParaRPr sz="1200">
              <a:latin typeface="Times New Roman"/>
              <a:cs typeface="Times New Roman"/>
            </a:endParaRPr>
          </a:p>
          <a:p>
            <a:pPr marL="12700" marR="322580">
              <a:lnSpc>
                <a:spcPts val="1380"/>
              </a:lnSpc>
              <a:spcBef>
                <a:spcPts val="113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on-demand,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serverless,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cost-effective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MP4</a:t>
            </a:r>
            <a:r>
              <a:rPr sz="1200" dirty="0">
                <a:latin typeface="Times New Roman"/>
                <a:cs typeface="Times New Roman"/>
              </a:rPr>
              <a:t> 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ingestion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 to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channels.</a:t>
            </a:r>
            <a:endParaRPr sz="1200">
              <a:latin typeface="Times New Roman"/>
              <a:cs typeface="Times New Roman"/>
            </a:endParaRPr>
          </a:p>
          <a:p>
            <a:pPr marL="12700" marR="9779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workflow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wizard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quickly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the </a:t>
            </a:r>
            <a:r>
              <a:rPr sz="1200" spc="-5" dirty="0">
                <a:latin typeface="Times New Roman"/>
                <a:cs typeface="Times New Roman"/>
              </a:rPr>
              <a:t>entire workflow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I’m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 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walk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 to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your live</a:t>
            </a:r>
            <a:r>
              <a:rPr sz="1200" spc="-5" dirty="0">
                <a:latin typeface="Times New Roman"/>
                <a:cs typeface="Times New Roman"/>
              </a:rPr>
              <a:t> event</a:t>
            </a:r>
            <a:r>
              <a:rPr sz="1200" dirty="0">
                <a:latin typeface="Times New Roman"/>
                <a:cs typeface="Times New Roman"/>
              </a:rPr>
              <a:t> with 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 take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Live</a:t>
            </a:r>
            <a:r>
              <a:rPr sz="1200" u="sng" spc="-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Streaming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on</a:t>
            </a:r>
            <a:r>
              <a:rPr sz="1200" u="sng" spc="-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AWS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Solution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227445"/>
            <a:ext cx="2202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Architecture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529066"/>
            <a:ext cx="575881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Solution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Architecture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diagram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including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Amazon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S3,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Elemental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Elemental </a:t>
            </a:r>
            <a:r>
              <a:rPr sz="1200" i="1" spc="-3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Amazon CloudFront to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social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channels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multiple OTT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devices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075" y="6789115"/>
            <a:ext cx="5758248" cy="16678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3477260"/>
          </a:xfrm>
          <a:custGeom>
            <a:avLst/>
            <a:gdLst/>
            <a:ahLst/>
            <a:cxnLst/>
            <a:rect l="l" t="t" r="r" b="b"/>
            <a:pathLst>
              <a:path w="5995670" h="3477260">
                <a:moveTo>
                  <a:pt x="9144" y="2172081"/>
                </a:moveTo>
                <a:lnTo>
                  <a:pt x="0" y="2172081"/>
                </a:lnTo>
                <a:lnTo>
                  <a:pt x="0" y="2606725"/>
                </a:lnTo>
                <a:lnTo>
                  <a:pt x="0" y="3042589"/>
                </a:lnTo>
                <a:lnTo>
                  <a:pt x="0" y="3476929"/>
                </a:lnTo>
                <a:lnTo>
                  <a:pt x="9144" y="3476929"/>
                </a:lnTo>
                <a:lnTo>
                  <a:pt x="9144" y="3042589"/>
                </a:lnTo>
                <a:lnTo>
                  <a:pt x="9144" y="2606725"/>
                </a:lnTo>
                <a:lnTo>
                  <a:pt x="9144" y="2172081"/>
                </a:lnTo>
                <a:close/>
              </a:path>
              <a:path w="5995670" h="3477260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2172004"/>
                </a:lnTo>
                <a:lnTo>
                  <a:pt x="9144" y="2172004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3477260">
                <a:moveTo>
                  <a:pt x="5995162" y="2172081"/>
                </a:moveTo>
                <a:lnTo>
                  <a:pt x="5986018" y="2172081"/>
                </a:lnTo>
                <a:lnTo>
                  <a:pt x="5986018" y="2606725"/>
                </a:lnTo>
                <a:lnTo>
                  <a:pt x="5986018" y="3042589"/>
                </a:lnTo>
                <a:lnTo>
                  <a:pt x="5986018" y="3476929"/>
                </a:lnTo>
                <a:lnTo>
                  <a:pt x="5995162" y="3476929"/>
                </a:lnTo>
                <a:lnTo>
                  <a:pt x="5995162" y="3042589"/>
                </a:lnTo>
                <a:lnTo>
                  <a:pt x="5995162" y="2606725"/>
                </a:lnTo>
                <a:lnTo>
                  <a:pt x="5995162" y="2172081"/>
                </a:lnTo>
                <a:close/>
              </a:path>
              <a:path w="5995670" h="3477260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2172004"/>
                </a:lnTo>
                <a:lnTo>
                  <a:pt x="5995162" y="2172004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2891155" cy="365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"path": [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{"wildcard":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"*.ts"}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"seconds_since_create":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7118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{"numeric":</a:t>
            </a:r>
            <a:r>
              <a:rPr sz="10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["&gt;",</a:t>
            </a:r>
            <a:r>
              <a:rPr sz="10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300]}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"action":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"EXPIRE"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4391278"/>
            <a:ext cx="5995670" cy="158750"/>
          </a:xfrm>
          <a:custGeom>
            <a:avLst/>
            <a:gdLst/>
            <a:ahLst/>
            <a:cxnLst/>
            <a:rect l="l" t="t" r="r" b="b"/>
            <a:pathLst>
              <a:path w="5995670" h="158750">
                <a:moveTo>
                  <a:pt x="5995162" y="0"/>
                </a:moveTo>
                <a:lnTo>
                  <a:pt x="5986018" y="0"/>
                </a:lnTo>
                <a:lnTo>
                  <a:pt x="5986018" y="149352"/>
                </a:lnTo>
                <a:lnTo>
                  <a:pt x="9144" y="149352"/>
                </a:lnTo>
                <a:lnTo>
                  <a:pt x="9144" y="0"/>
                </a:lnTo>
                <a:lnTo>
                  <a:pt x="0" y="0"/>
                </a:lnTo>
                <a:lnTo>
                  <a:pt x="0" y="149352"/>
                </a:lnTo>
                <a:lnTo>
                  <a:pt x="0" y="158496"/>
                </a:lnTo>
                <a:lnTo>
                  <a:pt x="9144" y="158496"/>
                </a:lnTo>
                <a:lnTo>
                  <a:pt x="5986018" y="158496"/>
                </a:lnTo>
                <a:lnTo>
                  <a:pt x="5995162" y="158496"/>
                </a:lnTo>
                <a:lnTo>
                  <a:pt x="5995162" y="149352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416" y="4869815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482209"/>
            <a:ext cx="402399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create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5" dirty="0">
                <a:latin typeface="Times New Roman"/>
                <a:cs typeface="Times New Roman"/>
              </a:rPr>
              <a:t> Metric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17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Metric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7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1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paste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1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855" y="6852792"/>
            <a:ext cx="5986145" cy="1230630"/>
          </a:xfrm>
          <a:prstGeom prst="rect">
            <a:avLst/>
          </a:prstGeom>
          <a:ln w="9144">
            <a:solidFill>
              <a:srgbClr val="F7F7F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"ContainerLevelMetrics":</a:t>
            </a:r>
            <a:r>
              <a:rPr sz="10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"ENABLED"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8407654"/>
            <a:ext cx="5981065" cy="17526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5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734755"/>
            <a:ext cx="405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Step </a:t>
            </a:r>
            <a:r>
              <a:rPr sz="1800" dirty="0">
                <a:latin typeface="Arial MT"/>
                <a:cs typeface="Arial MT"/>
              </a:rPr>
              <a:t>4: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CloudFront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28360" cy="515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1200" u="sng" spc="-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CloudFront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sz="1200" spc="15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CloudFront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CloudFront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Distribution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Get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Started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Domain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Protocol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HTTPS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Only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Default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Cache Behavior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Settings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Arial MT"/>
                <a:cs typeface="Arial MT"/>
              </a:rPr>
              <a:t>Viewer</a:t>
            </a:r>
            <a:r>
              <a:rPr sz="1200" dirty="0">
                <a:latin typeface="Arial MT"/>
                <a:cs typeface="Arial MT"/>
              </a:rPr>
              <a:t> Protocol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Redirect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HTTP 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HTTPS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Allowed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HTTP </a:t>
            </a:r>
            <a:r>
              <a:rPr sz="1200" spc="-5" dirty="0">
                <a:latin typeface="Arial MT"/>
                <a:cs typeface="Arial MT"/>
              </a:rPr>
              <a:t>Methods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GET, </a:t>
            </a:r>
            <a:r>
              <a:rPr sz="1200" spc="-5" dirty="0">
                <a:latin typeface="Arial MT"/>
                <a:cs typeface="Arial MT"/>
              </a:rPr>
              <a:t>HEAD,</a:t>
            </a:r>
            <a:r>
              <a:rPr sz="1200" dirty="0">
                <a:latin typeface="Arial MT"/>
                <a:cs typeface="Arial MT"/>
              </a:rPr>
              <a:t> OPTIONS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Request</a:t>
            </a:r>
            <a:r>
              <a:rPr sz="1200" spc="-5" dirty="0">
                <a:latin typeface="Arial MT"/>
                <a:cs typeface="Arial MT"/>
              </a:rPr>
              <a:t> 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1383665" lvl="2" indent="-1708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name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</a:t>
            </a:r>
            <a:endParaRPr sz="1200">
              <a:latin typeface="Times New Roman"/>
              <a:cs typeface="Times New Roman"/>
            </a:endParaRPr>
          </a:p>
          <a:p>
            <a:pPr marL="1442085" marR="5080" lvl="2" indent="-228600">
              <a:lnSpc>
                <a:spcPts val="1380"/>
              </a:lnSpc>
              <a:spcBef>
                <a:spcPts val="795"/>
              </a:spcBef>
              <a:buAutoNum type="arabicPeriod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Arial MT"/>
                <a:cs typeface="Arial MT"/>
              </a:rPr>
              <a:t>Headers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Whitelist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Add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header</a:t>
            </a:r>
            <a:endParaRPr sz="1200">
              <a:latin typeface="Arial MT"/>
              <a:cs typeface="Arial MT"/>
            </a:endParaRPr>
          </a:p>
          <a:p>
            <a:pPr marL="1383665" lvl="2" indent="-17081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dirty="0">
                <a:latin typeface="Arial MT"/>
                <a:cs typeface="Arial MT"/>
              </a:rPr>
              <a:t> cache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964565" marR="321310" lvl="2" indent="-228600">
              <a:lnSpc>
                <a:spcPts val="1370"/>
              </a:lnSpc>
              <a:spcBef>
                <a:spcPts val="800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Request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refresh,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recently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</a:t>
            </a:r>
            <a:r>
              <a:rPr sz="1200" spc="-5" dirty="0">
                <a:latin typeface="Times New Roman"/>
                <a:cs typeface="Times New Roman"/>
              </a:rPr>
              <a:t> request</a:t>
            </a:r>
            <a:r>
              <a:rPr sz="1200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 Distribution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Domain Name.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 our output.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55590"/>
            <a:ext cx="40563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CloudFront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Distribution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using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as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origin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56884"/>
            <a:ext cx="5840730" cy="339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  <a:p>
            <a:pPr marL="12700" marR="672465">
              <a:lnSpc>
                <a:spcPct val="174200"/>
              </a:lnSpc>
              <a:spcBef>
                <a:spcPts val="260"/>
              </a:spcBef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an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MP4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pull input</a:t>
            </a:r>
            <a:r>
              <a:rPr sz="1200" spc="15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dirty="0">
                <a:latin typeface="Times New Roman"/>
                <a:cs typeface="Times New Roman"/>
              </a:rPr>
              <a:t> video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Amazon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dirty="0">
                <a:latin typeface="Times New Roman"/>
                <a:cs typeface="Times New Roman"/>
              </a:rPr>
              <a:t> Bucket.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create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MP4 pull </a:t>
            </a:r>
            <a:r>
              <a:rPr sz="1200" spc="-5" dirty="0">
                <a:latin typeface="Times New Roman"/>
                <a:cs typeface="Times New Roman"/>
              </a:rPr>
              <a:t>Input: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pane,</a:t>
            </a:r>
            <a:r>
              <a:rPr sz="1200" dirty="0">
                <a:latin typeface="Times New Roman"/>
                <a:cs typeface="Times New Roman"/>
              </a:rPr>
              <a:t> 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Inputs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Inputs page,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5" dirty="0">
                <a:latin typeface="Arial MT"/>
                <a:cs typeface="Arial MT"/>
              </a:rPr>
              <a:t> name</a:t>
            </a:r>
            <a:r>
              <a:rPr sz="1200" spc="-5" dirty="0">
                <a:latin typeface="Times New Roman"/>
                <a:cs typeface="Times New Roman"/>
              </a:rPr>
              <a:t>,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MP4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 class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SINGLE_INPUT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7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source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URL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 </a:t>
            </a:r>
            <a:r>
              <a:rPr sz="1200" dirty="0">
                <a:latin typeface="Times New Roman"/>
                <a:cs typeface="Times New Roman"/>
              </a:rPr>
              <a:t>URL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MP4</a:t>
            </a:r>
            <a:r>
              <a:rPr sz="1200" dirty="0">
                <a:latin typeface="Times New Roman"/>
                <a:cs typeface="Times New Roman"/>
              </a:rPr>
              <a:t> 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URL </a:t>
            </a:r>
            <a:r>
              <a:rPr sz="1200" spc="-5" dirty="0">
                <a:latin typeface="Times New Roman"/>
                <a:cs typeface="Times New Roman"/>
              </a:rPr>
              <a:t>format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1432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920496"/>
            <a:ext cx="6129655" cy="361950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s3ssl://YOUR_INPUT_BUCKET_NAME/CONTENT_OBJECT_KEY.mp4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606550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Bash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125336"/>
            <a:ext cx="5685155" cy="283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 MediaLive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MP4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pull input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132080">
              <a:lnSpc>
                <a:spcPts val="1380"/>
              </a:lnSpc>
              <a:spcBef>
                <a:spcPts val="1430"/>
              </a:spcBef>
            </a:pP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MediaLive Channel to </a:t>
            </a:r>
            <a:r>
              <a:rPr sz="1200" spc="-5" dirty="0">
                <a:latin typeface="Times New Roman"/>
                <a:cs typeface="Times New Roman"/>
              </a:rPr>
              <a:t>transcode </a:t>
            </a:r>
            <a:r>
              <a:rPr sz="1200" dirty="0">
                <a:latin typeface="Times New Roman"/>
                <a:cs typeface="Times New Roman"/>
              </a:rPr>
              <a:t>your video </a:t>
            </a:r>
            <a:r>
              <a:rPr sz="1200" spc="-5" dirty="0">
                <a:latin typeface="Times New Roman"/>
                <a:cs typeface="Times New Roman"/>
              </a:rPr>
              <a:t>and deliver </a:t>
            </a:r>
            <a:r>
              <a:rPr sz="1200" dirty="0">
                <a:latin typeface="Times New Roman"/>
                <a:cs typeface="Times New Roman"/>
              </a:rPr>
              <a:t>it to MediaStore or </a:t>
            </a:r>
            <a:r>
              <a:rPr sz="1200" spc="-5" dirty="0">
                <a:latin typeface="Times New Roman"/>
                <a:cs typeface="Times New Roman"/>
              </a:rPr>
              <a:t>social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Twitch.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navigation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pane,</a:t>
            </a:r>
            <a:r>
              <a:rPr sz="1200" dirty="0">
                <a:latin typeface="Times New Roman"/>
                <a:cs typeface="Times New Roman"/>
              </a:rPr>
              <a:t> 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8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Arial MT"/>
                <a:cs typeface="Arial MT"/>
              </a:rPr>
              <a:t>General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info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name</a:t>
            </a:r>
            <a:r>
              <a:rPr sz="1200" spc="-5" dirty="0">
                <a:latin typeface="Times New Roman"/>
                <a:cs typeface="Times New Roman"/>
              </a:rPr>
              <a:t>, 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channel</a:t>
            </a:r>
            <a:r>
              <a:rPr sz="1200" dirty="0">
                <a:latin typeface="Times New Roman"/>
                <a:cs typeface="Times New Roman"/>
              </a:rPr>
              <a:t> name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80667"/>
            <a:ext cx="5931432" cy="4359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16" y="805435"/>
            <a:ext cx="5563870" cy="10134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221615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IAM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role</a:t>
            </a:r>
            <a:endParaRPr sz="1200">
              <a:latin typeface="Arial MT"/>
              <a:cs typeface="Arial MT"/>
            </a:endParaRPr>
          </a:p>
          <a:p>
            <a:pPr marL="716280" marR="5080" lvl="1" indent="-228600">
              <a:lnSpc>
                <a:spcPts val="1380"/>
              </a:lnSpc>
              <a:spcBef>
                <a:spcPts val="780"/>
              </a:spcBef>
              <a:buAutoNum type="arabicPeriod"/>
              <a:tabLst>
                <a:tab pos="678815" algn="l"/>
              </a:tabLst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Use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existing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IAM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drop-down list</a:t>
            </a:r>
            <a:endParaRPr sz="1200">
              <a:latin typeface="Times New Roman"/>
              <a:cs typeface="Times New Roman"/>
            </a:endParaRPr>
          </a:p>
          <a:p>
            <a:pPr marL="678180" lvl="1" indent="-1911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78815" algn="l"/>
              </a:tabLst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don’t</a:t>
            </a:r>
            <a:r>
              <a:rPr sz="1200" dirty="0">
                <a:latin typeface="Times New Roman"/>
                <a:cs typeface="Times New Roman"/>
              </a:rPr>
              <a:t> 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role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 template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80457"/>
            <a:ext cx="5951855" cy="145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set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name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IAM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Role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489584" marR="278765" indent="-228600">
              <a:lnSpc>
                <a:spcPts val="1370"/>
              </a:lnSpc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Template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Live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HLS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drop-down </a:t>
            </a:r>
            <a:r>
              <a:rPr sz="120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6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 </a:t>
            </a:r>
            <a:r>
              <a:rPr sz="1200" spc="-5" dirty="0">
                <a:latin typeface="Arial MT"/>
                <a:cs typeface="Arial MT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SINGLE_PIPELINE</a:t>
            </a:r>
            <a:endParaRPr sz="1200">
              <a:latin typeface="Times New Roman"/>
              <a:cs typeface="Times New Roman"/>
            </a:endParaRPr>
          </a:p>
          <a:p>
            <a:pPr marL="489584" marR="5080" indent="-228600">
              <a:lnSpc>
                <a:spcPts val="1380"/>
              </a:lnSpc>
              <a:spcBef>
                <a:spcPts val="795"/>
              </a:spcBef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specifications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codec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AVC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resolution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HD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Maximum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input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bitrate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MAX_10_MBPS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3476"/>
            <a:ext cx="5943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855332"/>
            <a:ext cx="5951855" cy="1630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165">
              <a:lnSpc>
                <a:spcPts val="1380"/>
              </a:lnSpc>
              <a:spcBef>
                <a:spcPts val="195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select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template Live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Event</a:t>
            </a:r>
            <a:r>
              <a:rPr sz="1200" i="1" spc="3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–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HLS,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Class </a:t>
            </a:r>
            <a:r>
              <a:rPr sz="1200" i="1" spc="-3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specifications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like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codec,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resolution,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maximum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bitrate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delivery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Delivery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Public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ct val="95400"/>
              </a:lnSpc>
              <a:spcBef>
                <a:spcPts val="765"/>
              </a:spcBef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groups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Arial MT"/>
                <a:cs typeface="Arial MT"/>
              </a:rPr>
              <a:t>HD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HLS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group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destination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URL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paste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MediaStore</a:t>
            </a:r>
            <a:r>
              <a:rPr sz="1200" dirty="0">
                <a:latin typeface="Times New Roman"/>
                <a:cs typeface="Times New Roman"/>
              </a:rPr>
              <a:t> 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Endpoint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dirty="0">
                <a:latin typeface="Times New Roman"/>
                <a:cs typeface="Times New Roman"/>
              </a:rPr>
              <a:t> /live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Replace “https”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“mediastoressl”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URL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Arial MT"/>
                <a:cs typeface="Arial MT"/>
              </a:rPr>
              <a:t>HLS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settings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CDN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Settings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HLS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media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store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59582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46803"/>
            <a:ext cx="5835015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edit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destination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to</a:t>
            </a:r>
            <a:r>
              <a:rPr sz="1200" i="1" spc="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 and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change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CDN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settings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 </a:t>
            </a:r>
            <a:r>
              <a:rPr sz="1200" spc="-5" dirty="0">
                <a:latin typeface="Arial MT"/>
                <a:cs typeface="Arial MT"/>
              </a:rPr>
              <a:t>attachments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Add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select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from drop-down</a:t>
            </a:r>
            <a:r>
              <a:rPr sz="1200" dirty="0">
                <a:latin typeface="Times New Roman"/>
                <a:cs typeface="Times New Roman"/>
              </a:rPr>
              <a:t> list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Attachment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input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2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Confirm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7423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40122"/>
            <a:ext cx="5948045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Attach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Input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for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the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16.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15" dirty="0">
                <a:latin typeface="Arial MT"/>
                <a:cs typeface="Arial MT"/>
              </a:rPr>
              <a:t>r</a:t>
            </a:r>
            <a:r>
              <a:rPr sz="1200" spc="-5" dirty="0">
                <a:latin typeface="Arial MT"/>
                <a:cs typeface="Arial MT"/>
              </a:rPr>
              <a:t>ea</a:t>
            </a:r>
            <a:r>
              <a:rPr sz="1200" dirty="0">
                <a:latin typeface="Arial MT"/>
                <a:cs typeface="Arial MT"/>
              </a:rPr>
              <a:t>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10" dirty="0">
                <a:latin typeface="Arial MT"/>
                <a:cs typeface="Arial MT"/>
              </a:rPr>
              <a:t>h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Social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 Output</a:t>
            </a:r>
            <a:r>
              <a:rPr sz="1800" dirty="0">
                <a:latin typeface="Arial MT"/>
                <a:cs typeface="Arial MT"/>
              </a:rPr>
              <a:t> (Optional)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90"/>
              </a:lnSpc>
              <a:spcBef>
                <a:spcPts val="1410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deliver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Twitch,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to 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channels,</a:t>
            </a:r>
            <a:r>
              <a:rPr sz="1200" dirty="0">
                <a:latin typeface="Times New Roman"/>
                <a:cs typeface="Times New Roman"/>
              </a:rPr>
              <a:t> 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skip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continue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Starting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MediaLive Channel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 marL="12700" marR="116205">
              <a:lnSpc>
                <a:spcPts val="1380"/>
              </a:lnSpc>
              <a:spcBef>
                <a:spcPts val="1115"/>
              </a:spcBef>
            </a:pPr>
            <a:r>
              <a:rPr sz="1200" spc="-5" dirty="0">
                <a:latin typeface="Times New Roman"/>
                <a:cs typeface="Times New Roman"/>
              </a:rPr>
              <a:t>Once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dirty="0">
                <a:latin typeface="Times New Roman"/>
                <a:cs typeface="Times New Roman"/>
              </a:rPr>
              <a:t> channel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edit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channel</a:t>
            </a:r>
            <a:r>
              <a:rPr sz="1200" spc="1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 an RTMP Push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 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channel </a:t>
            </a:r>
            <a:r>
              <a:rPr sz="1200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actions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Arial MT"/>
                <a:cs typeface="Arial MT"/>
              </a:rPr>
              <a:t>Edit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Output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groups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Add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RTMP,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Confirm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7039" cy="36396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31563"/>
            <a:ext cx="5878830" cy="224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Add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RTMP output group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to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Arial MT"/>
                <a:cs typeface="Arial MT"/>
              </a:rPr>
              <a:t>RTMP</a:t>
            </a:r>
            <a:r>
              <a:rPr sz="1200" dirty="0">
                <a:latin typeface="Arial MT"/>
                <a:cs typeface="Arial MT"/>
              </a:rPr>
              <a:t> outputs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Actions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Settings</a:t>
            </a:r>
            <a:endParaRPr sz="1200">
              <a:latin typeface="Arial MT"/>
              <a:cs typeface="Arial MT"/>
            </a:endParaRPr>
          </a:p>
          <a:p>
            <a:pPr marL="489584" marR="103505" indent="-228600">
              <a:lnSpc>
                <a:spcPts val="1380"/>
              </a:lnSpc>
              <a:spcBef>
                <a:spcPts val="765"/>
              </a:spcBef>
              <a:buAutoNum type="arabicPeriod" startAt="6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destination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RMTP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ingest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(Twitch,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YouTube,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Facebook)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Twitch</a:t>
            </a:r>
            <a:endParaRPr sz="1200">
              <a:latin typeface="Times New Roman"/>
              <a:cs typeface="Times New Roman"/>
            </a:endParaRPr>
          </a:p>
          <a:p>
            <a:pPr marL="489584">
              <a:lnSpc>
                <a:spcPts val="1355"/>
              </a:lnSpc>
            </a:pP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spc="-5" dirty="0">
                <a:latin typeface="Arial MT"/>
                <a:cs typeface="Arial MT"/>
              </a:rPr>
              <a:t>rtmp://rtmp.twitch.tv/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80"/>
              </a:lnSpc>
              <a:spcBef>
                <a:spcPts val="780"/>
              </a:spcBef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provided</a:t>
            </a:r>
            <a:r>
              <a:rPr sz="1200" spc="5" dirty="0">
                <a:latin typeface="Times New Roman"/>
                <a:cs typeface="Times New Roman"/>
              </a:rPr>
              <a:t> 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dirty="0">
                <a:latin typeface="Times New Roman"/>
                <a:cs typeface="Times New Roman"/>
              </a:rPr>
              <a:t> go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replacing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[username]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Twitch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username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https://dashboard.twitch.tv/u/[username]/settings/stream,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-5" dirty="0">
                <a:latin typeface="Times New Roman"/>
                <a:cs typeface="Times New Roman"/>
              </a:rPr>
              <a:t> copy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757615"/>
            <a:ext cx="4346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Twitch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dashboard,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settings,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copy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 primary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732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870700"/>
            <a:ext cx="5931432" cy="19075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963795"/>
            <a:ext cx="5939790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Update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enter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RTMP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URL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and stream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key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 for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social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spcBef>
                <a:spcPts val="1140"/>
              </a:spcBef>
              <a:buAutoNum type="arabicPeriod" startAt="10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Stream </a:t>
            </a:r>
            <a:r>
              <a:rPr sz="1200" spc="-5" dirty="0">
                <a:latin typeface="Arial MT"/>
                <a:cs typeface="Arial MT"/>
              </a:rPr>
              <a:t>settings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 under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Video</a:t>
            </a:r>
            <a:endParaRPr sz="1200">
              <a:latin typeface="Arial MT"/>
              <a:cs typeface="Arial MT"/>
            </a:endParaRPr>
          </a:p>
          <a:p>
            <a:pPr marL="926465" lvl="1" indent="-19113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Width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width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video’s width</a:t>
            </a:r>
            <a:endParaRPr sz="1200">
              <a:latin typeface="Times New Roman"/>
              <a:cs typeface="Times New Roman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Height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video’s height</a:t>
            </a:r>
            <a:endParaRPr sz="1200">
              <a:latin typeface="Times New Roman"/>
              <a:cs typeface="Times New Roman"/>
            </a:endParaRPr>
          </a:p>
          <a:p>
            <a:pPr marL="926465" lvl="1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Codec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Settings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264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Stream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settings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Audio</a:t>
            </a:r>
            <a:r>
              <a:rPr sz="1200" dirty="0">
                <a:latin typeface="Times New Roman"/>
                <a:cs typeface="Times New Roman"/>
              </a:rPr>
              <a:t> 1, for </a:t>
            </a:r>
            <a:r>
              <a:rPr sz="1200" dirty="0">
                <a:latin typeface="Arial MT"/>
                <a:cs typeface="Arial MT"/>
              </a:rPr>
              <a:t>Codec Settings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Arial MT"/>
                <a:cs typeface="Arial MT"/>
              </a:rPr>
              <a:t>AAC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Update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32916"/>
            <a:ext cx="5931432" cy="374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821045" cy="7814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 S3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Upload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 to</a:t>
            </a:r>
            <a:r>
              <a:rPr sz="1200" spc="-5" dirty="0">
                <a:latin typeface="Times New Roman"/>
                <a:cs typeface="Times New Roman"/>
              </a:rPr>
              <a:t> Amazon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dirty="0">
                <a:latin typeface="Times New Roman"/>
                <a:cs typeface="Times New Roman"/>
              </a:rPr>
              <a:t> 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CloudFront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distribution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(Optional)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Stop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Prerequisites</a:t>
            </a:r>
            <a:endParaRPr sz="1800">
              <a:latin typeface="Times New Roman"/>
              <a:cs typeface="Times New Roman"/>
            </a:endParaRPr>
          </a:p>
          <a:p>
            <a:pPr marL="12700" marR="509270">
              <a:lnSpc>
                <a:spcPts val="1550"/>
              </a:lnSpc>
              <a:spcBef>
                <a:spcPts val="1445"/>
              </a:spcBef>
            </a:pPr>
            <a:r>
              <a:rPr sz="1350" b="1" dirty="0">
                <a:latin typeface="Times New Roman"/>
                <a:cs typeface="Times New Roman"/>
              </a:rPr>
              <a:t>Be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sure </a:t>
            </a:r>
            <a:r>
              <a:rPr sz="1350" b="1" spc="-5" dirty="0">
                <a:latin typeface="Times New Roman"/>
                <a:cs typeface="Times New Roman"/>
              </a:rPr>
              <a:t>to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have the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following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to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get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the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most</a:t>
            </a:r>
            <a:r>
              <a:rPr sz="1350" b="1" spc="-5" dirty="0">
                <a:latin typeface="Times New Roman"/>
                <a:cs typeface="Times New Roman"/>
              </a:rPr>
              <a:t> out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this </a:t>
            </a:r>
            <a:r>
              <a:rPr sz="1350" b="1" spc="-5" dirty="0">
                <a:latin typeface="Times New Roman"/>
                <a:cs typeface="Times New Roman"/>
              </a:rPr>
              <a:t>blog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post.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All</a:t>
            </a:r>
            <a:r>
              <a:rPr sz="1350" b="1" dirty="0">
                <a:latin typeface="Times New Roman"/>
                <a:cs typeface="Times New Roman"/>
              </a:rPr>
              <a:t> are </a:t>
            </a:r>
            <a:r>
              <a:rPr sz="1350" b="1" spc="-32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recommended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but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not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required.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Prerequisites: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AWS</a:t>
            </a:r>
            <a:r>
              <a:rPr sz="1200" u="sng" spc="-2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89584" marR="5080" indent="-228600">
              <a:lnSpc>
                <a:spcPts val="1380"/>
              </a:lnSpc>
              <a:spcBef>
                <a:spcPts val="78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YouTube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Facebook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and/or the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latin typeface="Times New Roman"/>
                <a:cs typeface="Times New Roman"/>
              </a:rPr>
              <a:t>Recommended Prerequisites</a:t>
            </a:r>
            <a:endParaRPr sz="13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133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5" dirty="0">
                <a:latin typeface="Times New Roman"/>
                <a:cs typeface="Times New Roman"/>
              </a:rPr>
              <a:t> experience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prior</a:t>
            </a:r>
            <a:r>
              <a:rPr sz="1200" spc="-5" dirty="0">
                <a:latin typeface="Times New Roman"/>
                <a:cs typeface="Times New Roman"/>
              </a:rPr>
              <a:t> experience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endParaRPr sz="1200">
              <a:latin typeface="Times New Roman"/>
              <a:cs typeface="Times New Roman"/>
            </a:endParaRPr>
          </a:p>
          <a:p>
            <a:pPr marL="12700" marR="83820">
              <a:lnSpc>
                <a:spcPts val="1380"/>
              </a:lnSpc>
              <a:spcBef>
                <a:spcPts val="1165"/>
              </a:spcBef>
            </a:pP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diving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recommend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familiarizing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yourself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throughout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89584" marR="163195" indent="-228600">
              <a:lnSpc>
                <a:spcPts val="1380"/>
              </a:lnSpc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Amazon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Simple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Storage</a:t>
            </a:r>
            <a:r>
              <a:rPr sz="1200" u="sng" spc="1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Service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(Amazon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S3)</a:t>
            </a:r>
            <a:r>
              <a:rPr sz="1200" spc="20" dirty="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offers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industry-leading</a:t>
            </a:r>
            <a:r>
              <a:rPr sz="1200" dirty="0">
                <a:latin typeface="Times New Roman"/>
                <a:cs typeface="Times New Roman"/>
              </a:rPr>
              <a:t> scalability,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availability,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AWS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Elemental</a:t>
            </a:r>
            <a:r>
              <a:rPr sz="1200" u="sng" spc="10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MediaLive</a:t>
            </a:r>
            <a:r>
              <a:rPr sz="1200" spc="10" dirty="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broadcast-grade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video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AWS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Elemental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MediaStore</a:t>
            </a:r>
            <a:r>
              <a:rPr sz="1200" spc="-5" dirty="0">
                <a:solidFill>
                  <a:srgbClr val="0971D2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 </a:t>
            </a:r>
            <a:r>
              <a:rPr sz="1200" spc="-5" dirty="0">
                <a:latin typeface="Times New Roman"/>
                <a:cs typeface="Times New Roman"/>
              </a:rPr>
              <a:t>service optimized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03190"/>
            <a:ext cx="577405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Update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edit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settings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like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Width,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Height,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Codec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for</a:t>
            </a:r>
            <a:r>
              <a:rPr sz="1200" i="1" spc="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 </a:t>
            </a:r>
            <a:r>
              <a:rPr sz="1200" i="1" spc="-3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social 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47740"/>
            <a:ext cx="5963285" cy="3061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3622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repeat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RTMP Push</a:t>
            </a:r>
            <a:r>
              <a:rPr sz="1200" dirty="0">
                <a:latin typeface="Times New Roman"/>
                <a:cs typeface="Times New Roman"/>
              </a:rPr>
              <a:t> 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width,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height,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impact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cost. For</a:t>
            </a:r>
            <a:r>
              <a:rPr sz="1200" dirty="0">
                <a:latin typeface="Times New Roman"/>
                <a:cs typeface="Times New Roman"/>
              </a:rPr>
              <a:t> 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dirty="0">
                <a:latin typeface="Times New Roman"/>
                <a:cs typeface="Times New Roman"/>
              </a:rPr>
              <a:t> out the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pricing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8: Start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2712720">
              <a:lnSpc>
                <a:spcPct val="174200"/>
              </a:lnSpc>
              <a:spcBef>
                <a:spcPts val="260"/>
              </a:spcBef>
            </a:pPr>
            <a:r>
              <a:rPr sz="1200" spc="-5" dirty="0">
                <a:latin typeface="Times New Roman"/>
                <a:cs typeface="Times New Roman"/>
              </a:rPr>
              <a:t>Now </a:t>
            </a:r>
            <a:r>
              <a:rPr sz="1200" dirty="0">
                <a:latin typeface="Times New Roman"/>
                <a:cs typeface="Times New Roman"/>
              </a:rPr>
              <a:t>you are </a:t>
            </a:r>
            <a:r>
              <a:rPr sz="1200" spc="-5" dirty="0">
                <a:latin typeface="Times New Roman"/>
                <a:cs typeface="Times New Roman"/>
              </a:rPr>
              <a:t>ready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start your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start</a:t>
            </a:r>
            <a:r>
              <a:rPr sz="1200" dirty="0">
                <a:latin typeface="Times New Roman"/>
                <a:cs typeface="Times New Roman"/>
              </a:rPr>
              <a:t> your live</a:t>
            </a:r>
            <a:r>
              <a:rPr sz="1200" spc="-5" dirty="0">
                <a:latin typeface="Times New Roman"/>
                <a:cs typeface="Times New Roman"/>
              </a:rPr>
              <a:t> stream: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Start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1145"/>
              </a:spcBef>
            </a:pP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 ~1-2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minutes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average.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monitor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your </a:t>
            </a:r>
            <a:r>
              <a:rPr sz="1200" spc="-285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channel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status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your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Channel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state.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914400"/>
            <a:ext cx="5931432" cy="3795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15410"/>
            <a:ext cx="194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Start</a:t>
            </a:r>
            <a:r>
              <a:rPr sz="1200" i="1" spc="-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sz="1200" i="1" spc="-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17975"/>
            <a:ext cx="5968365" cy="1110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imes New Roman"/>
                <a:cs typeface="Times New Roman"/>
              </a:rPr>
              <a:t>HLS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Output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out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your notes to construct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HLS</a:t>
            </a:r>
            <a:r>
              <a:rPr sz="1200" dirty="0">
                <a:latin typeface="Times New Roman"/>
                <a:cs typeface="Times New Roman"/>
              </a:rPr>
              <a:t> main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https://[id].cloudfront.net.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append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/live.m3u8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 be </a:t>
            </a:r>
            <a:r>
              <a:rPr sz="1200" spc="-5" dirty="0">
                <a:latin typeface="Times New Roman"/>
                <a:cs typeface="Times New Roman"/>
              </a:rPr>
              <a:t>similar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address.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 </a:t>
            </a:r>
            <a:r>
              <a:rPr sz="1200" dirty="0">
                <a:latin typeface="Times New Roman"/>
                <a:cs typeface="Times New Roman"/>
              </a:rPr>
              <a:t>note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51597"/>
            <a:ext cx="5302885" cy="145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Sample CloudFront</a:t>
            </a:r>
            <a:r>
              <a:rPr sz="1200" i="1" spc="-1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Domain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watch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 below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favorite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editor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Replace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{STREAM_URL}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constructed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2521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249" y="6218188"/>
            <a:ext cx="5115669" cy="5930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998217"/>
            <a:ext cx="5995670" cy="1950085"/>
          </a:xfrm>
          <a:custGeom>
            <a:avLst/>
            <a:gdLst/>
            <a:ahLst/>
            <a:cxnLst/>
            <a:rect l="l" t="t" r="r" b="b"/>
            <a:pathLst>
              <a:path w="5995670" h="1950085">
                <a:moveTo>
                  <a:pt x="9144" y="1080592"/>
                </a:moveTo>
                <a:lnTo>
                  <a:pt x="0" y="1080592"/>
                </a:lnTo>
                <a:lnTo>
                  <a:pt x="0" y="1515237"/>
                </a:lnTo>
                <a:lnTo>
                  <a:pt x="0" y="1949577"/>
                </a:lnTo>
                <a:lnTo>
                  <a:pt x="9144" y="1949577"/>
                </a:lnTo>
                <a:lnTo>
                  <a:pt x="9144" y="1515237"/>
                </a:lnTo>
                <a:lnTo>
                  <a:pt x="9144" y="1080592"/>
                </a:lnTo>
                <a:close/>
              </a:path>
              <a:path w="5995670" h="1950085">
                <a:moveTo>
                  <a:pt x="9144" y="9156"/>
                </a:moveTo>
                <a:lnTo>
                  <a:pt x="0" y="9156"/>
                </a:lnTo>
                <a:lnTo>
                  <a:pt x="0" y="646176"/>
                </a:lnTo>
                <a:lnTo>
                  <a:pt x="0" y="1080516"/>
                </a:lnTo>
                <a:lnTo>
                  <a:pt x="9144" y="1080516"/>
                </a:lnTo>
                <a:lnTo>
                  <a:pt x="9144" y="646176"/>
                </a:lnTo>
                <a:lnTo>
                  <a:pt x="9144" y="9156"/>
                </a:lnTo>
                <a:close/>
              </a:path>
              <a:path w="5995670" h="1950085">
                <a:moveTo>
                  <a:pt x="5995162" y="1080592"/>
                </a:moveTo>
                <a:lnTo>
                  <a:pt x="5986018" y="1080592"/>
                </a:lnTo>
                <a:lnTo>
                  <a:pt x="5986018" y="1515237"/>
                </a:lnTo>
                <a:lnTo>
                  <a:pt x="5986018" y="1949577"/>
                </a:lnTo>
                <a:lnTo>
                  <a:pt x="5995162" y="1949577"/>
                </a:lnTo>
                <a:lnTo>
                  <a:pt x="5995162" y="1515237"/>
                </a:lnTo>
                <a:lnTo>
                  <a:pt x="5995162" y="1080592"/>
                </a:lnTo>
                <a:close/>
              </a:path>
              <a:path w="5995670" h="1950085">
                <a:moveTo>
                  <a:pt x="5995162" y="9156"/>
                </a:moveTo>
                <a:lnTo>
                  <a:pt x="5986018" y="9156"/>
                </a:lnTo>
                <a:lnTo>
                  <a:pt x="5986018" y="646176"/>
                </a:lnTo>
                <a:lnTo>
                  <a:pt x="5986018" y="1080516"/>
                </a:lnTo>
                <a:lnTo>
                  <a:pt x="5995162" y="1080516"/>
                </a:lnTo>
                <a:lnTo>
                  <a:pt x="5995162" y="646176"/>
                </a:lnTo>
                <a:lnTo>
                  <a:pt x="5995162" y="9156"/>
                </a:lnTo>
                <a:close/>
              </a:path>
              <a:path w="5995670" h="195008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5986018" y="9144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03909"/>
            <a:ext cx="5908040" cy="32994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indent="-208915">
              <a:lnSpc>
                <a:spcPct val="100000"/>
              </a:lnSpc>
              <a:spcBef>
                <a:spcPts val="785"/>
              </a:spcBef>
              <a:buAutoNum type="arabicPeriod" startAt="7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HTML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favorite browser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16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cross-browser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compatible,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 the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Video.js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HTML5 player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&lt;!</a:t>
            </a:r>
            <a:r>
              <a:rPr sz="1000" spc="-5" dirty="0">
                <a:solidFill>
                  <a:srgbClr val="7C8A99"/>
                </a:solidFill>
                <a:latin typeface="Consolas"/>
                <a:cs typeface="Consolas"/>
              </a:rPr>
              <a:t>DOCTYPE</a:t>
            </a:r>
            <a:r>
              <a:rPr sz="1000" spc="-40" dirty="0">
                <a:solidFill>
                  <a:srgbClr val="7C8A99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7C8A99"/>
                </a:solidFill>
                <a:latin typeface="Consolas"/>
                <a:cs typeface="Consolas"/>
              </a:rPr>
              <a:t>html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html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head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meta</a:t>
            </a:r>
            <a:r>
              <a:rPr sz="1000" spc="-2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charset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utf-8</a:t>
            </a:r>
            <a:r>
              <a:rPr sz="1000" spc="-35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title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Sample</a:t>
            </a:r>
            <a:r>
              <a:rPr sz="10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title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3947794"/>
            <a:ext cx="5995670" cy="5362575"/>
          </a:xfrm>
          <a:custGeom>
            <a:avLst/>
            <a:gdLst/>
            <a:ahLst/>
            <a:cxnLst/>
            <a:rect l="l" t="t" r="r" b="b"/>
            <a:pathLst>
              <a:path w="5995670" h="5362575">
                <a:moveTo>
                  <a:pt x="9144" y="3475050"/>
                </a:moveTo>
                <a:lnTo>
                  <a:pt x="0" y="3475050"/>
                </a:lnTo>
                <a:lnTo>
                  <a:pt x="0" y="3624707"/>
                </a:lnTo>
                <a:lnTo>
                  <a:pt x="0" y="4059047"/>
                </a:lnTo>
                <a:lnTo>
                  <a:pt x="0" y="4493336"/>
                </a:lnTo>
                <a:lnTo>
                  <a:pt x="0" y="4927676"/>
                </a:lnTo>
                <a:lnTo>
                  <a:pt x="0" y="5362016"/>
                </a:lnTo>
                <a:lnTo>
                  <a:pt x="9144" y="5362016"/>
                </a:lnTo>
                <a:lnTo>
                  <a:pt x="9144" y="3624707"/>
                </a:lnTo>
                <a:lnTo>
                  <a:pt x="9144" y="3475050"/>
                </a:lnTo>
                <a:close/>
              </a:path>
              <a:path w="5995670" h="5362575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0" y="868680"/>
                </a:lnTo>
                <a:lnTo>
                  <a:pt x="0" y="3474974"/>
                </a:lnTo>
                <a:lnTo>
                  <a:pt x="9144" y="3474974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5362575">
                <a:moveTo>
                  <a:pt x="5995162" y="3475050"/>
                </a:moveTo>
                <a:lnTo>
                  <a:pt x="5986018" y="3475050"/>
                </a:lnTo>
                <a:lnTo>
                  <a:pt x="5986018" y="3624707"/>
                </a:lnTo>
                <a:lnTo>
                  <a:pt x="5986018" y="4059047"/>
                </a:lnTo>
                <a:lnTo>
                  <a:pt x="5986018" y="4493336"/>
                </a:lnTo>
                <a:lnTo>
                  <a:pt x="5986018" y="4927676"/>
                </a:lnTo>
                <a:lnTo>
                  <a:pt x="5986018" y="5362016"/>
                </a:lnTo>
                <a:lnTo>
                  <a:pt x="5995162" y="5362016"/>
                </a:lnTo>
                <a:lnTo>
                  <a:pt x="5995162" y="3624707"/>
                </a:lnTo>
                <a:lnTo>
                  <a:pt x="5995162" y="3475050"/>
                </a:lnTo>
                <a:close/>
              </a:path>
              <a:path w="5995670" h="5362575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86018" y="868680"/>
                </a:lnTo>
                <a:lnTo>
                  <a:pt x="5986018" y="3474974"/>
                </a:lnTo>
                <a:lnTo>
                  <a:pt x="5995162" y="3474974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4794630"/>
            <a:ext cx="5334635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link</a:t>
            </a:r>
            <a:r>
              <a:rPr sz="1000" spc="2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href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https://vjs.zencdn.net/7.3.0/video-js.min.css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r>
              <a:rPr sz="1000" spc="25" dirty="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rel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stylesheet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1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src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https://vjs.zencdn.net/7.3.0/video.min.js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"&gt;&lt;/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97904"/>
            <a:ext cx="5544820" cy="293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head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body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h1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Sample</a:t>
            </a:r>
            <a:r>
              <a:rPr sz="1000" spc="-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h1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onsolas"/>
              <a:cs typeface="Consolas"/>
            </a:endParaRPr>
          </a:p>
          <a:p>
            <a:pPr marL="12700" marR="5080" indent="280035">
              <a:lnSpc>
                <a:spcPts val="118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video</a:t>
            </a:r>
            <a:r>
              <a:rPr sz="1000" spc="10" dirty="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id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example-video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width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960</a:t>
            </a:r>
            <a:r>
              <a:rPr sz="1000" spc="10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height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540</a:t>
            </a:r>
            <a:r>
              <a:rPr sz="1000" spc="10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class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video-js vjs-default- </a:t>
            </a:r>
            <a:r>
              <a:rPr sz="1000" spc="-535" dirty="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skin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r>
              <a:rPr sz="1000" dirty="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controls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source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src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{STREAM_URL}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type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application/x-mpegURL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"&gt;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20" y="892555"/>
            <a:ext cx="584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video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84" y="914348"/>
            <a:ext cx="5995670" cy="3477260"/>
          </a:xfrm>
          <a:custGeom>
            <a:avLst/>
            <a:gdLst/>
            <a:ahLst/>
            <a:cxnLst/>
            <a:rect l="l" t="t" r="r" b="b"/>
            <a:pathLst>
              <a:path w="5995670" h="3477260">
                <a:moveTo>
                  <a:pt x="9144" y="2172081"/>
                </a:moveTo>
                <a:lnTo>
                  <a:pt x="0" y="2172081"/>
                </a:lnTo>
                <a:lnTo>
                  <a:pt x="0" y="2606725"/>
                </a:lnTo>
                <a:lnTo>
                  <a:pt x="0" y="3042589"/>
                </a:lnTo>
                <a:lnTo>
                  <a:pt x="0" y="3476929"/>
                </a:lnTo>
                <a:lnTo>
                  <a:pt x="9144" y="3476929"/>
                </a:lnTo>
                <a:lnTo>
                  <a:pt x="9144" y="3042589"/>
                </a:lnTo>
                <a:lnTo>
                  <a:pt x="9144" y="2606725"/>
                </a:lnTo>
                <a:lnTo>
                  <a:pt x="9144" y="2172081"/>
                </a:lnTo>
                <a:close/>
              </a:path>
              <a:path w="5995670" h="3477260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2172004"/>
                </a:lnTo>
                <a:lnTo>
                  <a:pt x="9144" y="2172004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3477260">
                <a:moveTo>
                  <a:pt x="5995162" y="2172081"/>
                </a:moveTo>
                <a:lnTo>
                  <a:pt x="5986018" y="2172081"/>
                </a:lnTo>
                <a:lnTo>
                  <a:pt x="5986018" y="2606725"/>
                </a:lnTo>
                <a:lnTo>
                  <a:pt x="5986018" y="3042589"/>
                </a:lnTo>
                <a:lnTo>
                  <a:pt x="5986018" y="3476929"/>
                </a:lnTo>
                <a:lnTo>
                  <a:pt x="5995162" y="3476929"/>
                </a:lnTo>
                <a:lnTo>
                  <a:pt x="5995162" y="3042589"/>
                </a:lnTo>
                <a:lnTo>
                  <a:pt x="5995162" y="2606725"/>
                </a:lnTo>
                <a:lnTo>
                  <a:pt x="5995162" y="2172081"/>
                </a:lnTo>
                <a:close/>
              </a:path>
              <a:path w="5995670" h="3477260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2172004"/>
                </a:lnTo>
                <a:lnTo>
                  <a:pt x="5995162" y="2172004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761489"/>
            <a:ext cx="2680970" cy="148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285000"/>
              </a:lnSpc>
            </a:pPr>
            <a:r>
              <a:rPr sz="1000" spc="-5" dirty="0">
                <a:solidFill>
                  <a:srgbClr val="1890B8"/>
                </a:solidFill>
                <a:latin typeface="Consolas"/>
                <a:cs typeface="Consolas"/>
              </a:rPr>
              <a:t>var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 </a:t>
            </a:r>
            <a:r>
              <a:rPr sz="1000" spc="-5" dirty="0">
                <a:solidFill>
                  <a:srgbClr val="A67E5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videojs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(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'example-video'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); </a:t>
            </a:r>
            <a:r>
              <a:rPr sz="1000" spc="-535" dirty="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.</a:t>
            </a:r>
            <a:r>
              <a:rPr sz="1000" spc="-5" dirty="0">
                <a:solidFill>
                  <a:srgbClr val="2E9C09"/>
                </a:solidFill>
                <a:latin typeface="Consolas"/>
                <a:cs typeface="Consolas"/>
              </a:rPr>
              <a:t>play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();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35095"/>
            <a:ext cx="51562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body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sz="1000" spc="-5" dirty="0">
                <a:solidFill>
                  <a:srgbClr val="C82C2C"/>
                </a:solidFill>
                <a:latin typeface="Consolas"/>
                <a:cs typeface="Consolas"/>
              </a:rPr>
              <a:t>html</a:t>
            </a:r>
            <a:r>
              <a:rPr sz="1000" spc="-5" dirty="0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284" y="4391278"/>
            <a:ext cx="5995670" cy="158750"/>
          </a:xfrm>
          <a:custGeom>
            <a:avLst/>
            <a:gdLst/>
            <a:ahLst/>
            <a:cxnLst/>
            <a:rect l="l" t="t" r="r" b="b"/>
            <a:pathLst>
              <a:path w="5995670" h="158750">
                <a:moveTo>
                  <a:pt x="5995162" y="0"/>
                </a:moveTo>
                <a:lnTo>
                  <a:pt x="5986018" y="0"/>
                </a:lnTo>
                <a:lnTo>
                  <a:pt x="5986018" y="149352"/>
                </a:lnTo>
                <a:lnTo>
                  <a:pt x="9144" y="149352"/>
                </a:lnTo>
                <a:lnTo>
                  <a:pt x="9144" y="0"/>
                </a:lnTo>
                <a:lnTo>
                  <a:pt x="0" y="0"/>
                </a:lnTo>
                <a:lnTo>
                  <a:pt x="0" y="149352"/>
                </a:lnTo>
                <a:lnTo>
                  <a:pt x="0" y="158496"/>
                </a:lnTo>
                <a:lnTo>
                  <a:pt x="9144" y="158496"/>
                </a:lnTo>
                <a:lnTo>
                  <a:pt x="5986018" y="158496"/>
                </a:lnTo>
                <a:lnTo>
                  <a:pt x="5995162" y="158496"/>
                </a:lnTo>
                <a:lnTo>
                  <a:pt x="5995162" y="149352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6416" y="4869815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86553"/>
            <a:ext cx="567880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sample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player,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sz="1200" i="1" spc="-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live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stream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follow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option, you may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go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browser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watch</a:t>
            </a:r>
            <a:r>
              <a:rPr sz="1200" dirty="0">
                <a:latin typeface="Times New Roman"/>
                <a:cs typeface="Times New Roman"/>
              </a:rPr>
              <a:t> the 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https:/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/www.twit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h.tv/</a:t>
            </a:r>
            <a:r>
              <a:rPr sz="1200" spc="-5" dirty="0">
                <a:latin typeface="Times New Roman"/>
                <a:cs typeface="Times New Roman"/>
              </a:rPr>
              <a:t>[ChannelName]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6704" cy="42931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64990"/>
            <a:ext cx="467614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Twitch</a:t>
            </a:r>
            <a:r>
              <a:rPr sz="1200" i="1" spc="-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live</a:t>
            </a:r>
            <a:r>
              <a:rPr sz="1200" i="1" spc="-2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9: </a:t>
            </a:r>
            <a:r>
              <a:rPr sz="1800" spc="-5" dirty="0">
                <a:latin typeface="Arial MT"/>
                <a:cs typeface="Arial MT"/>
              </a:rPr>
              <a:t>Stop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MediaLive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74200"/>
              </a:lnSpc>
              <a:spcBef>
                <a:spcPts val="265"/>
              </a:spcBef>
            </a:pP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live</a:t>
            </a:r>
            <a:r>
              <a:rPr sz="1200" spc="-5" dirty="0">
                <a:latin typeface="Times New Roman"/>
                <a:cs typeface="Times New Roman"/>
              </a:rPr>
              <a:t> stream,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 </a:t>
            </a:r>
            <a:r>
              <a:rPr sz="1200" spc="-5" dirty="0">
                <a:latin typeface="Times New Roman"/>
                <a:cs typeface="Times New Roman"/>
              </a:rPr>
              <a:t>forget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stop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-5" dirty="0">
                <a:latin typeface="Times New Roman"/>
                <a:cs typeface="Times New Roman"/>
              </a:rPr>
              <a:t> MediaLive</a:t>
            </a:r>
            <a:r>
              <a:rPr sz="1200" dirty="0">
                <a:latin typeface="Times New Roman"/>
                <a:cs typeface="Times New Roman"/>
              </a:rPr>
              <a:t> channel.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stop your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u="sng" spc="-2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Channels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dirty="0">
                <a:latin typeface="Times New Roman"/>
                <a:cs typeface="Times New Roman"/>
              </a:rPr>
              <a:t> you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stop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Stop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97777"/>
            <a:ext cx="5884545" cy="146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imes New Roman"/>
                <a:cs typeface="Times New Roman"/>
              </a:rPr>
              <a:t>Clean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up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avoid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incurring</a:t>
            </a:r>
            <a:r>
              <a:rPr sz="1200" dirty="0">
                <a:latin typeface="Times New Roman"/>
                <a:cs typeface="Times New Roman"/>
              </a:rPr>
              <a:t> future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 created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MediaLive </a:t>
            </a:r>
            <a:r>
              <a:rPr sz="1200" spc="-5" dirty="0">
                <a:latin typeface="Times New Roman"/>
                <a:cs typeface="Times New Roman"/>
              </a:rPr>
              <a:t>Channel,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distribution.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incurring</a:t>
            </a:r>
            <a:r>
              <a:rPr sz="1200" dirty="0">
                <a:latin typeface="Times New Roman"/>
                <a:cs typeface="Times New Roman"/>
              </a:rPr>
              <a:t> $0,01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idle resource 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 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pricing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Please</a:t>
            </a:r>
            <a:r>
              <a:rPr sz="1200" dirty="0">
                <a:latin typeface="Times New Roman"/>
                <a:cs typeface="Times New Roman"/>
              </a:rPr>
              <a:t> note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tested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Ireland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Frankfurt Region.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914400"/>
            <a:ext cx="5931432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5932170" cy="202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440"/>
              </a:spcBef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blog post,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demonstrated how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Elemental</a:t>
            </a:r>
            <a:r>
              <a:rPr sz="1200" dirty="0">
                <a:latin typeface="Times New Roman"/>
                <a:cs typeface="Times New Roman"/>
              </a:rPr>
              <a:t> MediaLive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live </a:t>
            </a:r>
            <a:r>
              <a:rPr sz="1200" spc="-5" dirty="0">
                <a:latin typeface="Times New Roman"/>
                <a:cs typeface="Times New Roman"/>
              </a:rPr>
              <a:t>stream</a:t>
            </a:r>
            <a:r>
              <a:rPr sz="1200" dirty="0">
                <a:latin typeface="Times New Roman"/>
                <a:cs typeface="Times New Roman"/>
              </a:rPr>
              <a:t> your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dirty="0">
                <a:latin typeface="Times New Roman"/>
                <a:cs typeface="Times New Roman"/>
              </a:rPr>
              <a:t> videos.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pre-recorded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input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streamed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website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 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entire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workflow quickly,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wizard.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workflow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wizard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135890" algn="just">
              <a:lnSpc>
                <a:spcPct val="95900"/>
              </a:lnSpc>
              <a:spcBef>
                <a:spcPts val="1125"/>
              </a:spcBef>
            </a:pPr>
            <a:r>
              <a:rPr sz="1200" spc="-5" dirty="0">
                <a:latin typeface="Times New Roman"/>
                <a:cs typeface="Times New Roman"/>
              </a:rPr>
              <a:t>AWS offers </a:t>
            </a:r>
            <a:r>
              <a:rPr sz="1200" dirty="0">
                <a:latin typeface="Times New Roman"/>
                <a:cs typeface="Times New Roman"/>
              </a:rPr>
              <a:t>the most </a:t>
            </a:r>
            <a:r>
              <a:rPr sz="1200" spc="-5" dirty="0">
                <a:latin typeface="Times New Roman"/>
                <a:cs typeface="Times New Roman"/>
              </a:rPr>
              <a:t>purpose-built services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direct-to-consumer </a:t>
            </a:r>
            <a:r>
              <a:rPr sz="1200" dirty="0">
                <a:latin typeface="Times New Roman"/>
                <a:cs typeface="Times New Roman"/>
              </a:rPr>
              <a:t>(D2C) &amp; </a:t>
            </a:r>
            <a:r>
              <a:rPr sz="1200" spc="-5" dirty="0">
                <a:latin typeface="Times New Roman"/>
                <a:cs typeface="Times New Roman"/>
              </a:rPr>
              <a:t>streaming </a:t>
            </a:r>
            <a:r>
              <a:rPr sz="1200" dirty="0">
                <a:latin typeface="Times New Roman"/>
                <a:cs typeface="Times New Roman"/>
              </a:rPr>
              <a:t>to help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companies reliably </a:t>
            </a:r>
            <a:r>
              <a:rPr sz="1200" dirty="0">
                <a:latin typeface="Times New Roman"/>
                <a:cs typeface="Times New Roman"/>
              </a:rPr>
              <a:t>deliver, </a:t>
            </a:r>
            <a:r>
              <a:rPr sz="1200" spc="-5" dirty="0">
                <a:latin typeface="Times New Roman"/>
                <a:cs typeface="Times New Roman"/>
              </a:rPr>
              <a:t>monetize, and </a:t>
            </a:r>
            <a:r>
              <a:rPr sz="1200" dirty="0">
                <a:latin typeface="Times New Roman"/>
                <a:cs typeface="Times New Roman"/>
              </a:rPr>
              <a:t>support live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on-demand media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internet,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unparalleled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everywhere.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9135" y="4120007"/>
            <a:ext cx="1491615" cy="3797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45"/>
              </a:lnSpc>
            </a:pP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3760" cy="36582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89584" marR="5080" indent="-228600">
              <a:lnSpc>
                <a:spcPts val="1380"/>
              </a:lnSpc>
              <a:spcBef>
                <a:spcPts val="19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Amazon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CloudFront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(CDN)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securely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delivers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videos,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globally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latency,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speeds,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dirty="0">
                <a:latin typeface="Times New Roman"/>
                <a:cs typeface="Times New Roman"/>
              </a:rPr>
              <a:t> within a </a:t>
            </a:r>
            <a:r>
              <a:rPr sz="1200" spc="-5" dirty="0">
                <a:latin typeface="Times New Roman"/>
                <a:cs typeface="Times New Roman"/>
              </a:rPr>
              <a:t>developer-friendly</a:t>
            </a:r>
            <a:r>
              <a:rPr sz="1200" dirty="0">
                <a:latin typeface="Times New Roman"/>
                <a:cs typeface="Times New Roman"/>
              </a:rPr>
              <a:t> 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Times New Roman"/>
                <a:cs typeface="Times New Roman"/>
              </a:rPr>
              <a:t>Cost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disclaimer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covered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Free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Tier</a:t>
            </a:r>
            <a:r>
              <a:rPr sz="1200" dirty="0">
                <a:latin typeface="Times New Roman"/>
                <a:cs typeface="Times New Roman"/>
                <a:hlinkClick r:id="rId3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running.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cost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 </a:t>
            </a:r>
            <a:r>
              <a:rPr sz="1200" spc="-5" dirty="0">
                <a:latin typeface="Times New Roman"/>
                <a:cs typeface="Times New Roman"/>
              </a:rPr>
              <a:t>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workflow.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Remember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clean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your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dirty="0">
                <a:latin typeface="Times New Roman"/>
                <a:cs typeface="Times New Roman"/>
              </a:rPr>
              <a:t> once finished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avoid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charges</a:t>
            </a:r>
            <a:r>
              <a:rPr sz="1200" dirty="0">
                <a:latin typeface="Times New Roman"/>
                <a:cs typeface="Times New Roman"/>
              </a:rPr>
              <a:t> due to long-running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Ireland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dirty="0">
                <a:latin typeface="Times New Roman"/>
                <a:cs typeface="Times New Roman"/>
              </a:rPr>
              <a:t> $1.63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$2.05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setup,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view-based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CloudFront.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 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CloudFront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pricing</a:t>
            </a:r>
            <a:r>
              <a:rPr sz="1200" spc="5" dirty="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Walkthrough</a:t>
            </a:r>
            <a:endParaRPr sz="1800">
              <a:latin typeface="Times New Roman"/>
              <a:cs typeface="Times New Roman"/>
            </a:endParaRPr>
          </a:p>
          <a:p>
            <a:pPr marL="12700" marR="147320">
              <a:lnSpc>
                <a:spcPts val="1380"/>
              </a:lnSpc>
              <a:spcBef>
                <a:spcPts val="144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walk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deployment</a:t>
            </a:r>
            <a:r>
              <a:rPr sz="1200" spc="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workflow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AWS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Management </a:t>
            </a:r>
            <a:r>
              <a:rPr sz="1200" spc="-285" dirty="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Console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going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end-to-end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 </a:t>
            </a:r>
            <a:r>
              <a:rPr sz="1200" spc="-5" dirty="0">
                <a:latin typeface="Times New Roman"/>
                <a:cs typeface="Times New Roman"/>
              </a:rPr>
              <a:t>streaming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workflow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your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MP4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 going to </a:t>
            </a:r>
            <a:r>
              <a:rPr sz="1200" spc="-5" dirty="0">
                <a:latin typeface="Times New Roman"/>
                <a:cs typeface="Times New Roman"/>
              </a:rPr>
              <a:t>watch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 on your</a:t>
            </a:r>
            <a:r>
              <a:rPr sz="1200" spc="-5" dirty="0">
                <a:latin typeface="Times New Roman"/>
                <a:cs typeface="Times New Roman"/>
              </a:rPr>
              <a:t> player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your </a:t>
            </a:r>
            <a:r>
              <a:rPr sz="1200" spc="-5" dirty="0">
                <a:latin typeface="Times New Roman"/>
                <a:cs typeface="Times New Roman"/>
              </a:rPr>
              <a:t>Twitch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5000244"/>
            <a:ext cx="5943600" cy="1511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535" y="6654165"/>
            <a:ext cx="5803837" cy="2065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41419"/>
            <a:ext cx="590042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1:</a:t>
            </a:r>
            <a:r>
              <a:rPr sz="1800" spc="-5" dirty="0">
                <a:latin typeface="Arial MT"/>
                <a:cs typeface="Arial MT"/>
              </a:rPr>
              <a:t> 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Amazon </a:t>
            </a:r>
            <a:r>
              <a:rPr sz="1800" spc="-5" dirty="0">
                <a:latin typeface="Arial MT"/>
                <a:cs typeface="Arial MT"/>
              </a:rPr>
              <a:t>S3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Bucket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440"/>
              </a:spcBef>
            </a:pPr>
            <a:r>
              <a:rPr sz="1200" dirty="0">
                <a:latin typeface="Times New Roman"/>
                <a:cs typeface="Times New Roman"/>
              </a:rPr>
              <a:t>To 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dirty="0">
                <a:latin typeface="Times New Roman"/>
                <a:cs typeface="Times New Roman"/>
              </a:rPr>
              <a:t> MP4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video, you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an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Amazon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S3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Bucket</a:t>
            </a:r>
            <a:r>
              <a:rPr sz="1200" dirty="0">
                <a:latin typeface="Times New Roman"/>
                <a:cs typeface="Times New Roman"/>
              </a:rPr>
              <a:t>.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video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going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5" dirty="0">
                <a:latin typeface="Times New Roman"/>
                <a:cs typeface="Times New Roman"/>
              </a:rPr>
              <a:t> stream.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Amazon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 S3</a:t>
            </a:r>
            <a:r>
              <a:rPr sz="1200" dirty="0">
                <a:latin typeface="Times New Roman"/>
                <a:cs typeface="Times New Roman"/>
              </a:rPr>
              <a:t> console,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bucket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Bucket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settings: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Arial MT"/>
                <a:cs typeface="Arial MT"/>
              </a:rPr>
              <a:t>Bucket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DNS-compliant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Arial MT"/>
                <a:cs typeface="Arial MT"/>
              </a:rPr>
              <a:t>AWS </a:t>
            </a:r>
            <a:r>
              <a:rPr sz="1200" spc="-5" dirty="0">
                <a:latin typeface="Arial MT"/>
                <a:cs typeface="Arial MT"/>
              </a:rPr>
              <a:t>Region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want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Bucket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7283" cy="2811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677539"/>
            <a:ext cx="5872480" cy="510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10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Amazon S3 Bucket using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AWS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Management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Console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 marR="478155">
              <a:lnSpc>
                <a:spcPts val="208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2: </a:t>
            </a:r>
            <a:r>
              <a:rPr sz="1800" spc="-5" dirty="0">
                <a:latin typeface="Arial MT"/>
                <a:cs typeface="Arial MT"/>
              </a:rPr>
              <a:t>Upload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pre-recorded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video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Amazon S3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Bucket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370"/>
              </a:spcBef>
            </a:pPr>
            <a:r>
              <a:rPr sz="1200" spc="-5" dirty="0">
                <a:latin typeface="Times New Roman"/>
                <a:cs typeface="Times New Roman"/>
              </a:rPr>
              <a:t>Now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upload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S3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Bucket.</a:t>
            </a:r>
            <a:r>
              <a:rPr sz="1200" dirty="0">
                <a:latin typeface="Times New Roman"/>
                <a:cs typeface="Times New Roman"/>
              </a:rPr>
              <a:t> You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upload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 to the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AWS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upload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AWS Console: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Amazon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Buckets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your </a:t>
            </a:r>
            <a:r>
              <a:rPr sz="1200" spc="-5" dirty="0">
                <a:latin typeface="Times New Roman"/>
                <a:cs typeface="Times New Roman"/>
              </a:rPr>
              <a:t>newly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Objects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Upload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Files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folder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Add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files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pre-recorded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Upload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Step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MediaStore container</a:t>
            </a:r>
            <a:endParaRPr sz="1800">
              <a:latin typeface="Arial MT"/>
              <a:cs typeface="Arial MT"/>
            </a:endParaRPr>
          </a:p>
          <a:p>
            <a:pPr marL="12700" marR="22225">
              <a:lnSpc>
                <a:spcPts val="1380"/>
              </a:lnSpc>
              <a:spcBef>
                <a:spcPts val="1430"/>
              </a:spcBef>
            </a:pP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MediaStore container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be </a:t>
            </a:r>
            <a:r>
              <a:rPr sz="1200" spc="-5" dirty="0">
                <a:latin typeface="Times New Roman"/>
                <a:cs typeface="Times New Roman"/>
              </a:rPr>
              <a:t>used as </a:t>
            </a:r>
            <a:r>
              <a:rPr sz="1200" dirty="0">
                <a:latin typeface="Times New Roman"/>
                <a:cs typeface="Times New Roman"/>
              </a:rPr>
              <a:t>a media </a:t>
            </a:r>
            <a:r>
              <a:rPr sz="1200" spc="-5" dirty="0">
                <a:latin typeface="Times New Roman"/>
                <a:cs typeface="Times New Roman"/>
              </a:rPr>
              <a:t>optimized </a:t>
            </a:r>
            <a:r>
              <a:rPr sz="1200" dirty="0">
                <a:latin typeface="Times New Roman"/>
                <a:cs typeface="Times New Roman"/>
              </a:rPr>
              <a:t>origin for Content </a:t>
            </a:r>
            <a:r>
              <a:rPr sz="1200" spc="-5" dirty="0">
                <a:latin typeface="Times New Roman"/>
                <a:cs typeface="Times New Roman"/>
              </a:rPr>
              <a:t>Delivery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(CDN).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MediaLive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-5" dirty="0">
                <a:latin typeface="Times New Roman"/>
                <a:cs typeface="Times New Roman"/>
              </a:rPr>
              <a:t> HLS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manifests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console,</a:t>
            </a:r>
            <a:r>
              <a:rPr sz="1200" spc="-5" dirty="0">
                <a:latin typeface="Times New Roman"/>
                <a:cs typeface="Times New Roman"/>
              </a:rPr>
              <a:t> choose </a:t>
            </a:r>
            <a:r>
              <a:rPr sz="1200" dirty="0">
                <a:latin typeface="Arial MT"/>
                <a:cs typeface="Arial MT"/>
              </a:rPr>
              <a:t>Create </a:t>
            </a:r>
            <a:r>
              <a:rPr sz="1200" spc="-5" dirty="0">
                <a:latin typeface="Arial MT"/>
                <a:cs typeface="Arial MT"/>
              </a:rPr>
              <a:t>container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1432" cy="27843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34739"/>
            <a:ext cx="2101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 MediaStore container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84" y="7253604"/>
            <a:ext cx="5995670" cy="1515745"/>
          </a:xfrm>
          <a:custGeom>
            <a:avLst/>
            <a:gdLst/>
            <a:ahLst/>
            <a:cxnLst/>
            <a:rect l="l" t="t" r="r" b="b"/>
            <a:pathLst>
              <a:path w="5995670" h="1515745">
                <a:moveTo>
                  <a:pt x="9144" y="9220"/>
                </a:moveTo>
                <a:lnTo>
                  <a:pt x="0" y="9220"/>
                </a:lnTo>
                <a:lnTo>
                  <a:pt x="0" y="646557"/>
                </a:lnTo>
                <a:lnTo>
                  <a:pt x="0" y="1080897"/>
                </a:lnTo>
                <a:lnTo>
                  <a:pt x="0" y="1515237"/>
                </a:lnTo>
                <a:lnTo>
                  <a:pt x="9144" y="1515237"/>
                </a:lnTo>
                <a:lnTo>
                  <a:pt x="9144" y="1080897"/>
                </a:lnTo>
                <a:lnTo>
                  <a:pt x="9144" y="646557"/>
                </a:lnTo>
                <a:lnTo>
                  <a:pt x="9144" y="9220"/>
                </a:lnTo>
                <a:close/>
              </a:path>
              <a:path w="5995670" h="1515745">
                <a:moveTo>
                  <a:pt x="5995162" y="9220"/>
                </a:moveTo>
                <a:lnTo>
                  <a:pt x="5986018" y="9220"/>
                </a:lnTo>
                <a:lnTo>
                  <a:pt x="5986018" y="646557"/>
                </a:lnTo>
                <a:lnTo>
                  <a:pt x="5986018" y="1080897"/>
                </a:lnTo>
                <a:lnTo>
                  <a:pt x="5986018" y="1515237"/>
                </a:lnTo>
                <a:lnTo>
                  <a:pt x="5995162" y="1515237"/>
                </a:lnTo>
                <a:lnTo>
                  <a:pt x="5995162" y="1080897"/>
                </a:lnTo>
                <a:lnTo>
                  <a:pt x="5995162" y="646557"/>
                </a:lnTo>
                <a:lnTo>
                  <a:pt x="5995162" y="9220"/>
                </a:lnTo>
                <a:close/>
              </a:path>
              <a:path w="5995670" h="151574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5986018" y="9144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03775"/>
            <a:ext cx="5659120" cy="412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choose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160"/>
              </a:spcBef>
            </a:pP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read-only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CloudFront</a:t>
            </a:r>
            <a:r>
              <a:rPr sz="1200" dirty="0">
                <a:latin typeface="Times New Roman"/>
                <a:cs typeface="Times New Roman"/>
              </a:rPr>
              <a:t> distribution.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MediaStore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Edit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container,</a:t>
            </a:r>
            <a:r>
              <a:rPr sz="1200" dirty="0">
                <a:latin typeface="Times New Roman"/>
                <a:cs typeface="Times New Roman"/>
              </a:rPr>
              <a:t> then copy/paste 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code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Replace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your noted </a:t>
            </a:r>
            <a:r>
              <a:rPr sz="1200" spc="-5" dirty="0">
                <a:latin typeface="Times New Roman"/>
                <a:cs typeface="Times New Roman"/>
              </a:rPr>
              <a:t>arn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"Version":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"2012-10-17",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"Statement":</a:t>
            </a:r>
            <a:r>
              <a:rPr sz="10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284" y="8768791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5362575"/>
          </a:xfrm>
          <a:custGeom>
            <a:avLst/>
            <a:gdLst/>
            <a:ahLst/>
            <a:cxnLst/>
            <a:rect l="l" t="t" r="r" b="b"/>
            <a:pathLst>
              <a:path w="5995670" h="5362575">
                <a:moveTo>
                  <a:pt x="9144" y="4928044"/>
                </a:moveTo>
                <a:lnTo>
                  <a:pt x="0" y="4928044"/>
                </a:lnTo>
                <a:lnTo>
                  <a:pt x="0" y="5362372"/>
                </a:lnTo>
                <a:lnTo>
                  <a:pt x="9144" y="5362372"/>
                </a:lnTo>
                <a:lnTo>
                  <a:pt x="9144" y="4928044"/>
                </a:lnTo>
                <a:close/>
              </a:path>
              <a:path w="5995670" h="5362575">
                <a:moveTo>
                  <a:pt x="9144" y="3190430"/>
                </a:moveTo>
                <a:lnTo>
                  <a:pt x="0" y="3190430"/>
                </a:lnTo>
                <a:lnTo>
                  <a:pt x="0" y="3624757"/>
                </a:lnTo>
                <a:lnTo>
                  <a:pt x="0" y="4059047"/>
                </a:lnTo>
                <a:lnTo>
                  <a:pt x="0" y="4493692"/>
                </a:lnTo>
                <a:lnTo>
                  <a:pt x="0" y="4928032"/>
                </a:lnTo>
                <a:lnTo>
                  <a:pt x="9144" y="4928032"/>
                </a:lnTo>
                <a:lnTo>
                  <a:pt x="9144" y="4493692"/>
                </a:lnTo>
                <a:lnTo>
                  <a:pt x="9144" y="4059097"/>
                </a:lnTo>
                <a:lnTo>
                  <a:pt x="9144" y="3624757"/>
                </a:lnTo>
                <a:lnTo>
                  <a:pt x="9144" y="3190430"/>
                </a:lnTo>
                <a:close/>
              </a:path>
              <a:path w="5995670" h="5362575">
                <a:moveTo>
                  <a:pt x="9144" y="1887093"/>
                </a:moveTo>
                <a:lnTo>
                  <a:pt x="0" y="1887093"/>
                </a:lnTo>
                <a:lnTo>
                  <a:pt x="0" y="2321737"/>
                </a:lnTo>
                <a:lnTo>
                  <a:pt x="0" y="2756077"/>
                </a:lnTo>
                <a:lnTo>
                  <a:pt x="0" y="3190417"/>
                </a:lnTo>
                <a:lnTo>
                  <a:pt x="9144" y="3190417"/>
                </a:lnTo>
                <a:lnTo>
                  <a:pt x="9144" y="2756077"/>
                </a:lnTo>
                <a:lnTo>
                  <a:pt x="9144" y="2321737"/>
                </a:lnTo>
                <a:lnTo>
                  <a:pt x="9144" y="1887093"/>
                </a:lnTo>
                <a:close/>
              </a:path>
              <a:path w="5995670" h="5362575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1887016"/>
                </a:lnTo>
                <a:lnTo>
                  <a:pt x="9144" y="1887016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5362575">
                <a:moveTo>
                  <a:pt x="5995162" y="4928044"/>
                </a:moveTo>
                <a:lnTo>
                  <a:pt x="5986018" y="4928044"/>
                </a:lnTo>
                <a:lnTo>
                  <a:pt x="5986018" y="5362372"/>
                </a:lnTo>
                <a:lnTo>
                  <a:pt x="5995162" y="5362372"/>
                </a:lnTo>
                <a:lnTo>
                  <a:pt x="5995162" y="4928044"/>
                </a:lnTo>
                <a:close/>
              </a:path>
              <a:path w="5995670" h="5362575">
                <a:moveTo>
                  <a:pt x="5995162" y="3190430"/>
                </a:moveTo>
                <a:lnTo>
                  <a:pt x="5986018" y="3190430"/>
                </a:lnTo>
                <a:lnTo>
                  <a:pt x="5986018" y="3624757"/>
                </a:lnTo>
                <a:lnTo>
                  <a:pt x="5986018" y="4059047"/>
                </a:lnTo>
                <a:lnTo>
                  <a:pt x="5986018" y="4493692"/>
                </a:lnTo>
                <a:lnTo>
                  <a:pt x="5986018" y="4928032"/>
                </a:lnTo>
                <a:lnTo>
                  <a:pt x="5995162" y="4928032"/>
                </a:lnTo>
                <a:lnTo>
                  <a:pt x="5995162" y="4493692"/>
                </a:lnTo>
                <a:lnTo>
                  <a:pt x="5995162" y="4059097"/>
                </a:lnTo>
                <a:lnTo>
                  <a:pt x="5995162" y="3624757"/>
                </a:lnTo>
                <a:lnTo>
                  <a:pt x="5995162" y="3190430"/>
                </a:lnTo>
                <a:close/>
              </a:path>
              <a:path w="5995670" h="5362575">
                <a:moveTo>
                  <a:pt x="5995162" y="1887093"/>
                </a:moveTo>
                <a:lnTo>
                  <a:pt x="5986018" y="1887093"/>
                </a:lnTo>
                <a:lnTo>
                  <a:pt x="5986018" y="2321737"/>
                </a:lnTo>
                <a:lnTo>
                  <a:pt x="5986018" y="2756077"/>
                </a:lnTo>
                <a:lnTo>
                  <a:pt x="5986018" y="3190417"/>
                </a:lnTo>
                <a:lnTo>
                  <a:pt x="5995162" y="3190417"/>
                </a:lnTo>
                <a:lnTo>
                  <a:pt x="5995162" y="2756077"/>
                </a:lnTo>
                <a:lnTo>
                  <a:pt x="5995162" y="2321737"/>
                </a:lnTo>
                <a:lnTo>
                  <a:pt x="5995162" y="1887093"/>
                </a:lnTo>
                <a:close/>
              </a:path>
              <a:path w="5995670" h="5362575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1887016"/>
                </a:lnTo>
                <a:lnTo>
                  <a:pt x="5995162" y="1887016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4911090" cy="553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"Sid":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"PublicReadOverHttps",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"Effect":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"Allow",</a:t>
            </a:r>
            <a:endParaRPr sz="1000">
              <a:latin typeface="Consolas"/>
              <a:cs typeface="Consolas"/>
            </a:endParaRPr>
          </a:p>
          <a:p>
            <a:pPr marL="433070" marR="5080">
              <a:lnSpc>
                <a:spcPct val="285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"Action":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["mediastore:GetObject",</a:t>
            </a:r>
            <a:r>
              <a:rPr sz="10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"mediastore:DescribeObject"],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"Principal":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"*",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nsolas"/>
              <a:cs typeface="Consolas"/>
            </a:endParaRPr>
          </a:p>
          <a:p>
            <a:pPr marL="12700" marR="839469" indent="420370">
              <a:lnSpc>
                <a:spcPts val="118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"Resource":</a:t>
            </a:r>
            <a:r>
              <a:rPr sz="100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"arn:aws:mediastore:&lt;region&gt;:&lt;owner</a:t>
            </a:r>
            <a:r>
              <a:rPr sz="1000" spc="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acct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number&gt;:container/&lt;container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name&gt;/*",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"Condition":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"Bool":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"aws:SecureTransport":</a:t>
            </a:r>
            <a:r>
              <a:rPr sz="1000" spc="-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"true"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6276720"/>
            <a:ext cx="5995670" cy="160020"/>
          </a:xfrm>
          <a:custGeom>
            <a:avLst/>
            <a:gdLst/>
            <a:ahLst/>
            <a:cxnLst/>
            <a:rect l="l" t="t" r="r" b="b"/>
            <a:pathLst>
              <a:path w="5995670" h="160020">
                <a:moveTo>
                  <a:pt x="5995162" y="0"/>
                </a:moveTo>
                <a:lnTo>
                  <a:pt x="5986018" y="0"/>
                </a:lnTo>
                <a:lnTo>
                  <a:pt x="5986018" y="150876"/>
                </a:lnTo>
                <a:lnTo>
                  <a:pt x="9144" y="150876"/>
                </a:lnTo>
                <a:lnTo>
                  <a:pt x="9144" y="0"/>
                </a:lnTo>
                <a:lnTo>
                  <a:pt x="0" y="0"/>
                </a:lnTo>
                <a:lnTo>
                  <a:pt x="0" y="150876"/>
                </a:lnTo>
                <a:lnTo>
                  <a:pt x="0" y="160020"/>
                </a:lnTo>
                <a:lnTo>
                  <a:pt x="9144" y="160020"/>
                </a:lnTo>
                <a:lnTo>
                  <a:pt x="5986018" y="160020"/>
                </a:lnTo>
                <a:lnTo>
                  <a:pt x="5995162" y="160020"/>
                </a:lnTo>
                <a:lnTo>
                  <a:pt x="5995162" y="150876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416" y="6756781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930085"/>
            <a:ext cx="5931432" cy="2115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3248278"/>
            <a:ext cx="5995670" cy="5424805"/>
          </a:xfrm>
          <a:custGeom>
            <a:avLst/>
            <a:gdLst/>
            <a:ahLst/>
            <a:cxnLst/>
            <a:rect l="l" t="t" r="r" b="b"/>
            <a:pathLst>
              <a:path w="5995670" h="5424805">
                <a:moveTo>
                  <a:pt x="9144" y="4121226"/>
                </a:moveTo>
                <a:lnTo>
                  <a:pt x="0" y="4121226"/>
                </a:lnTo>
                <a:lnTo>
                  <a:pt x="0" y="4555871"/>
                </a:lnTo>
                <a:lnTo>
                  <a:pt x="0" y="4990211"/>
                </a:lnTo>
                <a:lnTo>
                  <a:pt x="0" y="5424551"/>
                </a:lnTo>
                <a:lnTo>
                  <a:pt x="9144" y="5424551"/>
                </a:lnTo>
                <a:lnTo>
                  <a:pt x="9144" y="4990211"/>
                </a:lnTo>
                <a:lnTo>
                  <a:pt x="9144" y="4555871"/>
                </a:lnTo>
                <a:lnTo>
                  <a:pt x="9144" y="4121226"/>
                </a:lnTo>
                <a:close/>
              </a:path>
              <a:path w="5995670" h="5424805">
                <a:moveTo>
                  <a:pt x="9144" y="644664"/>
                </a:moveTo>
                <a:lnTo>
                  <a:pt x="0" y="644664"/>
                </a:lnTo>
                <a:lnTo>
                  <a:pt x="0" y="1078992"/>
                </a:lnTo>
                <a:lnTo>
                  <a:pt x="0" y="1513332"/>
                </a:lnTo>
                <a:lnTo>
                  <a:pt x="0" y="4121150"/>
                </a:lnTo>
                <a:lnTo>
                  <a:pt x="9144" y="4121150"/>
                </a:lnTo>
                <a:lnTo>
                  <a:pt x="9144" y="1078992"/>
                </a:lnTo>
                <a:lnTo>
                  <a:pt x="9144" y="644664"/>
                </a:lnTo>
                <a:close/>
              </a:path>
              <a:path w="5995670" h="5424805">
                <a:moveTo>
                  <a:pt x="5995162" y="4121226"/>
                </a:moveTo>
                <a:lnTo>
                  <a:pt x="5986018" y="4121226"/>
                </a:lnTo>
                <a:lnTo>
                  <a:pt x="5986018" y="4555871"/>
                </a:lnTo>
                <a:lnTo>
                  <a:pt x="5986018" y="4990211"/>
                </a:lnTo>
                <a:lnTo>
                  <a:pt x="5986018" y="5424551"/>
                </a:lnTo>
                <a:lnTo>
                  <a:pt x="5995162" y="5424551"/>
                </a:lnTo>
                <a:lnTo>
                  <a:pt x="5995162" y="4990211"/>
                </a:lnTo>
                <a:lnTo>
                  <a:pt x="5995162" y="4555871"/>
                </a:lnTo>
                <a:lnTo>
                  <a:pt x="5995162" y="4121226"/>
                </a:lnTo>
                <a:close/>
              </a:path>
              <a:path w="5995670" h="5424805">
                <a:moveTo>
                  <a:pt x="5995162" y="644664"/>
                </a:moveTo>
                <a:lnTo>
                  <a:pt x="5986018" y="644664"/>
                </a:lnTo>
                <a:lnTo>
                  <a:pt x="5986018" y="1078992"/>
                </a:lnTo>
                <a:lnTo>
                  <a:pt x="5986018" y="1513332"/>
                </a:lnTo>
                <a:lnTo>
                  <a:pt x="5986018" y="4121150"/>
                </a:lnTo>
                <a:lnTo>
                  <a:pt x="5995162" y="4121150"/>
                </a:lnTo>
                <a:lnTo>
                  <a:pt x="5995162" y="1078992"/>
                </a:lnTo>
                <a:lnTo>
                  <a:pt x="5995162" y="644664"/>
                </a:lnTo>
                <a:close/>
              </a:path>
              <a:path w="5995670" h="542480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644652"/>
                </a:lnTo>
                <a:lnTo>
                  <a:pt x="9144" y="644652"/>
                </a:lnTo>
                <a:lnTo>
                  <a:pt x="9144" y="9144"/>
                </a:lnTo>
                <a:lnTo>
                  <a:pt x="5986018" y="9144"/>
                </a:lnTo>
                <a:lnTo>
                  <a:pt x="5986018" y="644652"/>
                </a:lnTo>
                <a:lnTo>
                  <a:pt x="5995162" y="644652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6"/>
            <a:ext cx="5902325" cy="793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Edit the MediaStore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Container policy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 </a:t>
            </a:r>
            <a:r>
              <a:rPr sz="1200" spc="-5" dirty="0">
                <a:latin typeface="Times New Roman"/>
                <a:cs typeface="Times New Roman"/>
              </a:rPr>
              <a:t>Container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Container </a:t>
            </a:r>
            <a:r>
              <a:rPr sz="1200" spc="-5" dirty="0">
                <a:latin typeface="Arial MT"/>
                <a:cs typeface="Arial MT"/>
              </a:rPr>
              <a:t>CORS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9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 startAt="9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paste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9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" dirty="0">
                <a:latin typeface="Times New Roman"/>
                <a:cs typeface="Times New Roman"/>
              </a:rPr>
              <a:t> security,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MediaStore </a:t>
            </a:r>
            <a:r>
              <a:rPr sz="1200" dirty="0">
                <a:latin typeface="Times New Roman"/>
                <a:cs typeface="Times New Roman"/>
              </a:rPr>
              <a:t>Container</a:t>
            </a:r>
            <a:r>
              <a:rPr sz="1200" spc="-5" dirty="0">
                <a:latin typeface="Times New Roman"/>
                <a:cs typeface="Times New Roman"/>
              </a:rPr>
              <a:t> CORS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restrict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domain.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dirty="0">
                <a:latin typeface="Times New Roman"/>
                <a:cs typeface="Times New Roman"/>
              </a:rPr>
              <a:t> 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example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CORS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policy</a:t>
            </a:r>
            <a:r>
              <a:rPr sz="1200" dirty="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give </a:t>
            </a:r>
            <a:r>
              <a:rPr sz="1200" spc="-5" dirty="0">
                <a:latin typeface="Times New Roman"/>
                <a:cs typeface="Times New Roman"/>
              </a:rPr>
              <a:t>read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 domain.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ct val="285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"AllowedOrigins":</a:t>
            </a:r>
            <a:r>
              <a:rPr sz="10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"*"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ct val="285000"/>
              </a:lnSpc>
              <a:spcBef>
                <a:spcPts val="10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"AllowedMethods":</a:t>
            </a:r>
            <a:r>
              <a:rPr sz="10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"GET"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ts val="3420"/>
              </a:lnSpc>
              <a:spcBef>
                <a:spcPts val="484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"AllowedHeaders":</a:t>
            </a:r>
            <a:r>
              <a:rPr sz="1000" spc="-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Consolas"/>
                <a:cs typeface="Consolas"/>
              </a:rPr>
              <a:t>"*"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292735" marR="4065270">
              <a:lnSpc>
                <a:spcPct val="285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"MaxAgeSeconds": 3000, </a:t>
            </a:r>
            <a:r>
              <a:rPr sz="1000" spc="-5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"ExposeHeaders":</a:t>
            </a:r>
            <a:r>
              <a:rPr sz="10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8672779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1303655"/>
          </a:xfrm>
          <a:custGeom>
            <a:avLst/>
            <a:gdLst/>
            <a:ahLst/>
            <a:cxnLst/>
            <a:rect l="l" t="t" r="r" b="b"/>
            <a:pathLst>
              <a:path w="5995670" h="1303655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1303655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654050" cy="148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sz="1000" spc="-15" dirty="0">
                <a:solidFill>
                  <a:srgbClr val="333333"/>
                </a:solidFill>
                <a:latin typeface="Consolas"/>
                <a:cs typeface="Consolas"/>
              </a:rPr>
              <a:t>*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" algn="ctr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2217673"/>
            <a:ext cx="5995670" cy="160020"/>
          </a:xfrm>
          <a:custGeom>
            <a:avLst/>
            <a:gdLst/>
            <a:ahLst/>
            <a:cxnLst/>
            <a:rect l="l" t="t" r="r" b="b"/>
            <a:pathLst>
              <a:path w="5995670" h="160019">
                <a:moveTo>
                  <a:pt x="5995162" y="0"/>
                </a:moveTo>
                <a:lnTo>
                  <a:pt x="5986018" y="0"/>
                </a:lnTo>
                <a:lnTo>
                  <a:pt x="5986018" y="150876"/>
                </a:lnTo>
                <a:lnTo>
                  <a:pt x="9144" y="150876"/>
                </a:lnTo>
                <a:lnTo>
                  <a:pt x="9144" y="0"/>
                </a:lnTo>
                <a:lnTo>
                  <a:pt x="0" y="0"/>
                </a:lnTo>
                <a:lnTo>
                  <a:pt x="0" y="150876"/>
                </a:lnTo>
                <a:lnTo>
                  <a:pt x="0" y="160020"/>
                </a:lnTo>
                <a:lnTo>
                  <a:pt x="9144" y="160020"/>
                </a:lnTo>
                <a:lnTo>
                  <a:pt x="5986018" y="160020"/>
                </a:lnTo>
                <a:lnTo>
                  <a:pt x="5995162" y="160020"/>
                </a:lnTo>
                <a:lnTo>
                  <a:pt x="5995162" y="150876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416" y="2697733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345"/>
              </a:lnSpc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407533"/>
            <a:ext cx="3048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MediaStore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Container</a:t>
            </a:r>
            <a:r>
              <a:rPr sz="1200" i="1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CORS</a:t>
            </a:r>
            <a:r>
              <a:rPr sz="1200" i="1" spc="5" dirty="0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869195"/>
                </a:solidFill>
                <a:latin typeface="Arial"/>
                <a:cs typeface="Arial"/>
              </a:rPr>
              <a:t>policy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284" y="7442974"/>
            <a:ext cx="5995670" cy="1515110"/>
          </a:xfrm>
          <a:custGeom>
            <a:avLst/>
            <a:gdLst/>
            <a:ahLst/>
            <a:cxnLst/>
            <a:rect l="l" t="t" r="r" b="b"/>
            <a:pathLst>
              <a:path w="5995670" h="1515109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646163"/>
                </a:lnTo>
                <a:lnTo>
                  <a:pt x="0" y="1080452"/>
                </a:lnTo>
                <a:lnTo>
                  <a:pt x="0" y="1514792"/>
                </a:lnTo>
                <a:lnTo>
                  <a:pt x="9144" y="1514792"/>
                </a:lnTo>
                <a:lnTo>
                  <a:pt x="9144" y="1080503"/>
                </a:lnTo>
                <a:lnTo>
                  <a:pt x="9144" y="646163"/>
                </a:lnTo>
                <a:lnTo>
                  <a:pt x="9144" y="9131"/>
                </a:lnTo>
                <a:lnTo>
                  <a:pt x="5986018" y="9131"/>
                </a:lnTo>
                <a:lnTo>
                  <a:pt x="5986018" y="646163"/>
                </a:lnTo>
                <a:lnTo>
                  <a:pt x="5986018" y="1080452"/>
                </a:lnTo>
                <a:lnTo>
                  <a:pt x="5986018" y="1514792"/>
                </a:lnTo>
                <a:lnTo>
                  <a:pt x="5995162" y="1514792"/>
                </a:lnTo>
                <a:lnTo>
                  <a:pt x="5995162" y="1080503"/>
                </a:lnTo>
                <a:lnTo>
                  <a:pt x="5995162" y="646163"/>
                </a:lnTo>
                <a:lnTo>
                  <a:pt x="5995162" y="9131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4" y="6076569"/>
            <a:ext cx="4023995" cy="303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create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MediaStore</a:t>
            </a:r>
            <a:r>
              <a:rPr sz="1200" spc="-5" dirty="0">
                <a:latin typeface="Times New Roman"/>
                <a:cs typeface="Times New Roman"/>
              </a:rPr>
              <a:t> Object lifecycle</a:t>
            </a:r>
            <a:r>
              <a:rPr sz="1200" dirty="0">
                <a:latin typeface="Times New Roman"/>
                <a:cs typeface="Times New Roman"/>
              </a:rPr>
              <a:t> 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13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Arial MT"/>
                <a:cs typeface="Arial MT"/>
              </a:rPr>
              <a:t>Container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page,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Object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lifecycle 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3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Create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13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paste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13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Choose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"rules":</a:t>
            </a:r>
            <a:r>
              <a:rPr sz="1000" spc="-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"definition":</a:t>
            </a:r>
            <a:r>
              <a:rPr sz="1000" spc="-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284" y="8957767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332988"/>
            <a:ext cx="5931432" cy="2081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2979</Words>
  <Application>Microsoft Office PowerPoint</Application>
  <PresentationFormat>Custom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Consolas</vt:lpstr>
      <vt:lpstr>Symbol</vt:lpstr>
      <vt:lpstr>Times New Roman</vt:lpstr>
      <vt:lpstr>Office Theme</vt:lpstr>
      <vt:lpstr>Cloud &amp; Serverless Computing  Project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&amp; Serverless Computing  Project Report</dc:title>
  <dc:creator>Arun kumar</dc:creator>
  <cp:lastModifiedBy>Dev</cp:lastModifiedBy>
  <cp:revision>1</cp:revision>
  <dcterms:created xsi:type="dcterms:W3CDTF">2023-04-05T13:05:45Z</dcterms:created>
  <dcterms:modified xsi:type="dcterms:W3CDTF">2023-04-16T14:58:50Z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2023-04-05T00:00:00Z</vt:filetime>
  </property>
</Properties>
</file>