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sldIdLst>
    <p:sldId id="278" r:id="rId5"/>
    <p:sldId id="279" r:id="rId6"/>
    <p:sldId id="280" r:id="rId7"/>
    <p:sldId id="281" r:id="rId8"/>
    <p:sldId id="284" r:id="rId9"/>
    <p:sldId id="282" r:id="rId10"/>
    <p:sldId id="285" r:id="rId11"/>
    <p:sldId id="287" r:id="rId12"/>
    <p:sldId id="294" r:id="rId13"/>
    <p:sldId id="295" r:id="rId14"/>
    <p:sldId id="296" r:id="rId15"/>
    <p:sldId id="297" r:id="rId16"/>
    <p:sldId id="298" r:id="rId17"/>
    <p:sldId id="292"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EVANSH8953" TargetMode="External"/><Relationship Id="rId2" Type="http://schemas.openxmlformats.org/officeDocument/2006/relationships/hyperlink" Target="mailto:shrivastavadevansh288@gmail.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144417" y="1984248"/>
            <a:ext cx="5952930" cy="1225296"/>
          </a:xfrm>
        </p:spPr>
        <p:txBody>
          <a:bodyPr/>
          <a:lstStyle/>
          <a:p>
            <a:r>
              <a:rPr lang="en-US" dirty="0"/>
              <a:t>Sales Report On POWER BI </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 Devansh Shrivastava </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7EC82D-33D5-BA0D-ED3F-37AC83A46702}"/>
              </a:ext>
            </a:extLst>
          </p:cNvPr>
          <p:cNvPicPr>
            <a:picLocks noChangeAspect="1"/>
          </p:cNvPicPr>
          <p:nvPr/>
        </p:nvPicPr>
        <p:blipFill>
          <a:blip r:embed="rId2"/>
          <a:stretch>
            <a:fillRect/>
          </a:stretch>
        </p:blipFill>
        <p:spPr>
          <a:xfrm>
            <a:off x="373224" y="2140237"/>
            <a:ext cx="3533566" cy="3252205"/>
          </a:xfrm>
          <a:prstGeom prst="rect">
            <a:avLst/>
          </a:prstGeom>
        </p:spPr>
      </p:pic>
      <p:sp>
        <p:nvSpPr>
          <p:cNvPr id="9" name="TextBox 8">
            <a:extLst>
              <a:ext uri="{FF2B5EF4-FFF2-40B4-BE49-F238E27FC236}">
                <a16:creationId xmlns:a16="http://schemas.microsoft.com/office/drawing/2014/main" id="{E2EBA302-D5D6-5AA3-FD4F-618472208FAA}"/>
              </a:ext>
            </a:extLst>
          </p:cNvPr>
          <p:cNvSpPr txBox="1"/>
          <p:nvPr/>
        </p:nvSpPr>
        <p:spPr>
          <a:xfrm>
            <a:off x="652768" y="522514"/>
            <a:ext cx="9685550" cy="1200329"/>
          </a:xfrm>
          <a:prstGeom prst="rect">
            <a:avLst/>
          </a:prstGeom>
          <a:noFill/>
        </p:spPr>
        <p:txBody>
          <a:bodyPr wrap="square" rtlCol="0">
            <a:spAutoFit/>
          </a:bodyPr>
          <a:lstStyle/>
          <a:p>
            <a:pPr algn="just"/>
            <a:r>
              <a:rPr lang="en-US" dirty="0">
                <a:solidFill>
                  <a:srgbClr val="FF0000"/>
                </a:solidFill>
              </a:rPr>
              <a:t>Maps in Power BI </a:t>
            </a:r>
            <a:r>
              <a:rPr lang="en-US" dirty="0"/>
              <a:t>:- It visually represent sales data geographically. This visualization aids in identifying sales hotspots, regional preferences, and potential areas for market expansion. Geospatial analysis through maps enhances the understanding of sales patterns and supports targeted decision-making for regional optimization and marketing strategies.</a:t>
            </a:r>
            <a:endParaRPr lang="en-IN" dirty="0"/>
          </a:p>
        </p:txBody>
      </p:sp>
      <p:sp>
        <p:nvSpPr>
          <p:cNvPr id="11" name="Arrow: Right 10">
            <a:extLst>
              <a:ext uri="{FF2B5EF4-FFF2-40B4-BE49-F238E27FC236}">
                <a16:creationId xmlns:a16="http://schemas.microsoft.com/office/drawing/2014/main" id="{7A624DE8-9962-14F5-1AB7-6192DFDEBACF}"/>
              </a:ext>
            </a:extLst>
          </p:cNvPr>
          <p:cNvSpPr/>
          <p:nvPr/>
        </p:nvSpPr>
        <p:spPr>
          <a:xfrm>
            <a:off x="3992134" y="3355614"/>
            <a:ext cx="1632857" cy="30791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DE973031-277D-3A49-ED71-AD1C63A70A45}"/>
              </a:ext>
            </a:extLst>
          </p:cNvPr>
          <p:cNvSpPr txBox="1"/>
          <p:nvPr/>
        </p:nvSpPr>
        <p:spPr>
          <a:xfrm>
            <a:off x="5794311" y="3186403"/>
            <a:ext cx="6210290" cy="646331"/>
          </a:xfrm>
          <a:prstGeom prst="rect">
            <a:avLst/>
          </a:prstGeom>
          <a:noFill/>
        </p:spPr>
        <p:txBody>
          <a:bodyPr wrap="none" rtlCol="0">
            <a:spAutoFit/>
          </a:bodyPr>
          <a:lstStyle/>
          <a:p>
            <a:r>
              <a:rPr lang="en-US" dirty="0"/>
              <a:t>Geographical representation of sales by state, offering insights </a:t>
            </a:r>
          </a:p>
          <a:p>
            <a:r>
              <a:rPr lang="en-US" dirty="0"/>
              <a:t>into regional performance and potential market expansion.</a:t>
            </a:r>
            <a:endParaRPr lang="en-IN" dirty="0"/>
          </a:p>
        </p:txBody>
      </p:sp>
    </p:spTree>
    <p:extLst>
      <p:ext uri="{BB962C8B-B14F-4D97-AF65-F5344CB8AC3E}">
        <p14:creationId xmlns:p14="http://schemas.microsoft.com/office/powerpoint/2010/main" val="302846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CBCC1E-C6CB-597A-3067-42F212191C1D}"/>
              </a:ext>
            </a:extLst>
          </p:cNvPr>
          <p:cNvPicPr>
            <a:picLocks noChangeAspect="1"/>
          </p:cNvPicPr>
          <p:nvPr/>
        </p:nvPicPr>
        <p:blipFill>
          <a:blip r:embed="rId2"/>
          <a:stretch>
            <a:fillRect/>
          </a:stretch>
        </p:blipFill>
        <p:spPr>
          <a:xfrm>
            <a:off x="512155" y="1418253"/>
            <a:ext cx="3621306" cy="5235044"/>
          </a:xfrm>
          <a:prstGeom prst="rect">
            <a:avLst/>
          </a:prstGeom>
        </p:spPr>
      </p:pic>
      <p:sp>
        <p:nvSpPr>
          <p:cNvPr id="4" name="Arrow: Right 3">
            <a:extLst>
              <a:ext uri="{FF2B5EF4-FFF2-40B4-BE49-F238E27FC236}">
                <a16:creationId xmlns:a16="http://schemas.microsoft.com/office/drawing/2014/main" id="{62A87740-2694-7A95-4861-06CFE7357C4C}"/>
              </a:ext>
            </a:extLst>
          </p:cNvPr>
          <p:cNvSpPr/>
          <p:nvPr/>
        </p:nvSpPr>
        <p:spPr>
          <a:xfrm>
            <a:off x="4254759" y="2481943"/>
            <a:ext cx="2034074" cy="25192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270289A0-C8B1-BCE6-FC71-3E8D6FF86B37}"/>
              </a:ext>
            </a:extLst>
          </p:cNvPr>
          <p:cNvSpPr txBox="1"/>
          <p:nvPr/>
        </p:nvSpPr>
        <p:spPr>
          <a:xfrm>
            <a:off x="6410131" y="2284740"/>
            <a:ext cx="5625194" cy="646331"/>
          </a:xfrm>
          <a:prstGeom prst="rect">
            <a:avLst/>
          </a:prstGeom>
          <a:noFill/>
        </p:spPr>
        <p:txBody>
          <a:bodyPr wrap="none" rtlCol="0">
            <a:spAutoFit/>
          </a:bodyPr>
          <a:lstStyle/>
          <a:p>
            <a:r>
              <a:rPr lang="en-IN" dirty="0"/>
              <a:t>Line chart is used here to represent Profit by order date. </a:t>
            </a:r>
          </a:p>
          <a:p>
            <a:r>
              <a:rPr lang="en-IN" dirty="0"/>
              <a:t>Here we combined two years data i.e., 2019 and 2020.</a:t>
            </a:r>
          </a:p>
        </p:txBody>
      </p:sp>
      <p:sp>
        <p:nvSpPr>
          <p:cNvPr id="7" name="Arrow: Right 6">
            <a:extLst>
              <a:ext uri="{FF2B5EF4-FFF2-40B4-BE49-F238E27FC236}">
                <a16:creationId xmlns:a16="http://schemas.microsoft.com/office/drawing/2014/main" id="{C9E628C4-1F8B-7D5A-D7AA-6959F303DB60}"/>
              </a:ext>
            </a:extLst>
          </p:cNvPr>
          <p:cNvSpPr/>
          <p:nvPr/>
        </p:nvSpPr>
        <p:spPr>
          <a:xfrm>
            <a:off x="4254759" y="4898570"/>
            <a:ext cx="2258008" cy="25192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D150EB3-B065-CAE7-B143-74419DC28FE8}"/>
              </a:ext>
            </a:extLst>
          </p:cNvPr>
          <p:cNvSpPr txBox="1"/>
          <p:nvPr/>
        </p:nvSpPr>
        <p:spPr>
          <a:xfrm>
            <a:off x="6634065" y="4701367"/>
            <a:ext cx="5538632" cy="646331"/>
          </a:xfrm>
          <a:prstGeom prst="rect">
            <a:avLst/>
          </a:prstGeom>
          <a:noFill/>
        </p:spPr>
        <p:txBody>
          <a:bodyPr wrap="none" rtlCol="0">
            <a:spAutoFit/>
          </a:bodyPr>
          <a:lstStyle/>
          <a:p>
            <a:r>
              <a:rPr lang="en-IN" dirty="0"/>
              <a:t>Line chart is used here to represent Sales by order date. </a:t>
            </a:r>
          </a:p>
          <a:p>
            <a:r>
              <a:rPr lang="en-IN" dirty="0"/>
              <a:t>Here we combined two years data i.e., 2019 and 2020.</a:t>
            </a:r>
          </a:p>
        </p:txBody>
      </p:sp>
      <p:sp>
        <p:nvSpPr>
          <p:cNvPr id="14" name="TextBox 13">
            <a:extLst>
              <a:ext uri="{FF2B5EF4-FFF2-40B4-BE49-F238E27FC236}">
                <a16:creationId xmlns:a16="http://schemas.microsoft.com/office/drawing/2014/main" id="{D9A9EDF4-133E-CB94-3DFA-FCF631C42547}"/>
              </a:ext>
            </a:extLst>
          </p:cNvPr>
          <p:cNvSpPr txBox="1"/>
          <p:nvPr/>
        </p:nvSpPr>
        <p:spPr>
          <a:xfrm>
            <a:off x="667060" y="627840"/>
            <a:ext cx="11201479" cy="646331"/>
          </a:xfrm>
          <a:prstGeom prst="rect">
            <a:avLst/>
          </a:prstGeom>
          <a:noFill/>
        </p:spPr>
        <p:txBody>
          <a:bodyPr wrap="square">
            <a:spAutoFit/>
          </a:bodyPr>
          <a:lstStyle/>
          <a:p>
            <a:r>
              <a:rPr lang="en-US" dirty="0">
                <a:solidFill>
                  <a:srgbClr val="FF0000"/>
                </a:solidFill>
              </a:rPr>
              <a:t>Line Chart in Power BI </a:t>
            </a:r>
            <a:r>
              <a:rPr lang="en-US" dirty="0"/>
              <a:t>:- is used to display trends and patterns over time. It shows how a numerical variable changes continuously, making it effective for visualizing and analyzing time-series data.</a:t>
            </a:r>
            <a:endParaRPr lang="en-IN" dirty="0"/>
          </a:p>
        </p:txBody>
      </p:sp>
    </p:spTree>
    <p:extLst>
      <p:ext uri="{BB962C8B-B14F-4D97-AF65-F5344CB8AC3E}">
        <p14:creationId xmlns:p14="http://schemas.microsoft.com/office/powerpoint/2010/main" val="131254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E279A3-D6BA-D47A-2510-93D94421D381}"/>
              </a:ext>
            </a:extLst>
          </p:cNvPr>
          <p:cNvSpPr txBox="1"/>
          <p:nvPr/>
        </p:nvSpPr>
        <p:spPr>
          <a:xfrm>
            <a:off x="457201" y="459146"/>
            <a:ext cx="11140750" cy="923330"/>
          </a:xfrm>
          <a:prstGeom prst="rect">
            <a:avLst/>
          </a:prstGeom>
          <a:noFill/>
        </p:spPr>
        <p:txBody>
          <a:bodyPr wrap="square" rtlCol="0">
            <a:spAutoFit/>
          </a:bodyPr>
          <a:lstStyle/>
          <a:p>
            <a:pPr algn="just"/>
            <a:r>
              <a:rPr lang="en-US" dirty="0">
                <a:solidFill>
                  <a:srgbClr val="FF0000"/>
                </a:solidFill>
              </a:rPr>
              <a:t>Donut Chart in Power BI </a:t>
            </a:r>
            <a:r>
              <a:rPr lang="en-US" dirty="0"/>
              <a:t>:- It is a circular visualization that conveys proportional relationships within a dataset. Donut charts are useful for showcasing the distribution of parts relative to the whole, emphasizing the data's composition while maintaining a clean and easy-to-read visual format.</a:t>
            </a:r>
            <a:endParaRPr lang="en-IN" dirty="0"/>
          </a:p>
        </p:txBody>
      </p:sp>
      <p:sp>
        <p:nvSpPr>
          <p:cNvPr id="9" name="Arrow: Right 8">
            <a:extLst>
              <a:ext uri="{FF2B5EF4-FFF2-40B4-BE49-F238E27FC236}">
                <a16:creationId xmlns:a16="http://schemas.microsoft.com/office/drawing/2014/main" id="{66B76FA5-EF04-B763-61FE-3DAA8C1DDE57}"/>
              </a:ext>
            </a:extLst>
          </p:cNvPr>
          <p:cNvSpPr/>
          <p:nvPr/>
        </p:nvSpPr>
        <p:spPr>
          <a:xfrm>
            <a:off x="3974841" y="2593910"/>
            <a:ext cx="2211355" cy="2799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7C2A73C-C852-7A18-6C2C-40E17D23A095}"/>
              </a:ext>
            </a:extLst>
          </p:cNvPr>
          <p:cNvSpPr txBox="1"/>
          <p:nvPr/>
        </p:nvSpPr>
        <p:spPr>
          <a:xfrm>
            <a:off x="6224458" y="2410703"/>
            <a:ext cx="5894562" cy="646331"/>
          </a:xfrm>
          <a:prstGeom prst="rect">
            <a:avLst/>
          </a:prstGeom>
          <a:noFill/>
        </p:spPr>
        <p:txBody>
          <a:bodyPr wrap="none" rtlCol="0">
            <a:spAutoFit/>
          </a:bodyPr>
          <a:lstStyle/>
          <a:p>
            <a:r>
              <a:rPr lang="en-IN" dirty="0"/>
              <a:t>Donut chart represent a </a:t>
            </a:r>
            <a:r>
              <a:rPr lang="en-US" dirty="0"/>
              <a:t>proportional relationships of sales </a:t>
            </a:r>
          </a:p>
          <a:p>
            <a:r>
              <a:rPr lang="en-US" dirty="0"/>
              <a:t>by </a:t>
            </a:r>
            <a:r>
              <a:rPr lang="en-IN" dirty="0"/>
              <a:t> Segments. </a:t>
            </a:r>
          </a:p>
        </p:txBody>
      </p:sp>
      <p:sp>
        <p:nvSpPr>
          <p:cNvPr id="13" name="Arrow: Right 12">
            <a:extLst>
              <a:ext uri="{FF2B5EF4-FFF2-40B4-BE49-F238E27FC236}">
                <a16:creationId xmlns:a16="http://schemas.microsoft.com/office/drawing/2014/main" id="{292AA9D8-F4A8-3104-7141-3A54C696B1B7}"/>
              </a:ext>
            </a:extLst>
          </p:cNvPr>
          <p:cNvSpPr/>
          <p:nvPr/>
        </p:nvSpPr>
        <p:spPr>
          <a:xfrm>
            <a:off x="3974841" y="5088293"/>
            <a:ext cx="2211355" cy="2799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044D49AA-453C-FFCD-5DA5-84D467003525}"/>
              </a:ext>
            </a:extLst>
          </p:cNvPr>
          <p:cNvSpPr txBox="1"/>
          <p:nvPr/>
        </p:nvSpPr>
        <p:spPr>
          <a:xfrm>
            <a:off x="6184804" y="4905086"/>
            <a:ext cx="6097554" cy="646331"/>
          </a:xfrm>
          <a:prstGeom prst="rect">
            <a:avLst/>
          </a:prstGeom>
          <a:noFill/>
        </p:spPr>
        <p:txBody>
          <a:bodyPr wrap="square">
            <a:spAutoFit/>
          </a:bodyPr>
          <a:lstStyle/>
          <a:p>
            <a:r>
              <a:rPr lang="en-IN" dirty="0"/>
              <a:t>Donut chart represent a </a:t>
            </a:r>
            <a:r>
              <a:rPr lang="en-US" dirty="0"/>
              <a:t>proportional relationships of sales </a:t>
            </a:r>
          </a:p>
          <a:p>
            <a:r>
              <a:rPr lang="en-US" dirty="0"/>
              <a:t>By Mode of Transaction.</a:t>
            </a:r>
            <a:endParaRPr lang="en-IN" dirty="0"/>
          </a:p>
        </p:txBody>
      </p:sp>
      <p:pic>
        <p:nvPicPr>
          <p:cNvPr id="19" name="Picture 18">
            <a:extLst>
              <a:ext uri="{FF2B5EF4-FFF2-40B4-BE49-F238E27FC236}">
                <a16:creationId xmlns:a16="http://schemas.microsoft.com/office/drawing/2014/main" id="{F9F3A882-0309-B41E-0E4F-2C6D4293C3B1}"/>
              </a:ext>
            </a:extLst>
          </p:cNvPr>
          <p:cNvPicPr>
            <a:picLocks noChangeAspect="1"/>
          </p:cNvPicPr>
          <p:nvPr/>
        </p:nvPicPr>
        <p:blipFill>
          <a:blip r:embed="rId2"/>
          <a:stretch>
            <a:fillRect/>
          </a:stretch>
        </p:blipFill>
        <p:spPr>
          <a:xfrm>
            <a:off x="753157" y="1492898"/>
            <a:ext cx="3109229" cy="5225143"/>
          </a:xfrm>
          <a:prstGeom prst="rect">
            <a:avLst/>
          </a:prstGeom>
        </p:spPr>
      </p:pic>
    </p:spTree>
    <p:extLst>
      <p:ext uri="{BB962C8B-B14F-4D97-AF65-F5344CB8AC3E}">
        <p14:creationId xmlns:p14="http://schemas.microsoft.com/office/powerpoint/2010/main" val="43814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F45961-F660-0292-0518-7F4D01F64CDF}"/>
              </a:ext>
            </a:extLst>
          </p:cNvPr>
          <p:cNvSpPr txBox="1"/>
          <p:nvPr/>
        </p:nvSpPr>
        <p:spPr>
          <a:xfrm>
            <a:off x="230155" y="215706"/>
            <a:ext cx="11410368" cy="2031325"/>
          </a:xfrm>
          <a:prstGeom prst="rect">
            <a:avLst/>
          </a:prstGeom>
          <a:noFill/>
        </p:spPr>
        <p:txBody>
          <a:bodyPr wrap="square" rtlCol="0">
            <a:spAutoFit/>
          </a:bodyPr>
          <a:lstStyle/>
          <a:p>
            <a:r>
              <a:rPr lang="en-US" dirty="0">
                <a:solidFill>
                  <a:srgbClr val="FF0000"/>
                </a:solidFill>
              </a:rPr>
              <a:t>Line Chart :- </a:t>
            </a:r>
            <a:r>
              <a:rPr lang="en-US" dirty="0"/>
              <a:t>It</a:t>
            </a:r>
            <a:r>
              <a:rPr lang="en-US" dirty="0">
                <a:solidFill>
                  <a:srgbClr val="FF0000"/>
                </a:solidFill>
              </a:rPr>
              <a:t> </a:t>
            </a:r>
            <a:r>
              <a:rPr lang="en-US" dirty="0"/>
              <a:t>is a valuable tool for sales forecasting. By plotting historical sales data and utilizing forecasting tools, </a:t>
            </a:r>
          </a:p>
          <a:p>
            <a:r>
              <a:rPr lang="en-US" dirty="0"/>
              <a:t>it provides a visual projection of future trends. The line chart's trend line extends into the future, </a:t>
            </a:r>
          </a:p>
          <a:p>
            <a:r>
              <a:rPr lang="en-US" dirty="0"/>
              <a:t>aiding in predicting potential sales outcomes.</a:t>
            </a:r>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id="{AE3719EB-E499-66B3-E488-4B39EA075443}"/>
              </a:ext>
            </a:extLst>
          </p:cNvPr>
          <p:cNvPicPr>
            <a:picLocks noChangeAspect="1"/>
          </p:cNvPicPr>
          <p:nvPr/>
        </p:nvPicPr>
        <p:blipFill>
          <a:blip r:embed="rId2"/>
          <a:stretch>
            <a:fillRect/>
          </a:stretch>
        </p:blipFill>
        <p:spPr>
          <a:xfrm>
            <a:off x="1287624" y="1699273"/>
            <a:ext cx="9731829" cy="5082980"/>
          </a:xfrm>
          <a:prstGeom prst="rect">
            <a:avLst/>
          </a:prstGeom>
        </p:spPr>
      </p:pic>
      <p:sp>
        <p:nvSpPr>
          <p:cNvPr id="11" name="TextBox 10">
            <a:extLst>
              <a:ext uri="{FF2B5EF4-FFF2-40B4-BE49-F238E27FC236}">
                <a16:creationId xmlns:a16="http://schemas.microsoft.com/office/drawing/2014/main" id="{1180E3B4-DC40-73E1-DAF1-0961407D4765}"/>
              </a:ext>
            </a:extLst>
          </p:cNvPr>
          <p:cNvSpPr txBox="1"/>
          <p:nvPr/>
        </p:nvSpPr>
        <p:spPr>
          <a:xfrm>
            <a:off x="4211534" y="1320610"/>
            <a:ext cx="3447610" cy="369332"/>
          </a:xfrm>
          <a:prstGeom prst="rect">
            <a:avLst/>
          </a:prstGeom>
          <a:noFill/>
        </p:spPr>
        <p:txBody>
          <a:bodyPr wrap="none" rtlCol="0">
            <a:spAutoFit/>
          </a:bodyPr>
          <a:lstStyle/>
          <a:p>
            <a:r>
              <a:rPr lang="en-US" b="1" i="0" dirty="0">
                <a:effectLst/>
                <a:latin typeface="Söhne"/>
              </a:rPr>
              <a:t>Forecasted Sales for Next 16 Days</a:t>
            </a:r>
            <a:endParaRPr lang="en-IN" dirty="0"/>
          </a:p>
        </p:txBody>
      </p:sp>
    </p:spTree>
    <p:extLst>
      <p:ext uri="{BB962C8B-B14F-4D97-AF65-F5344CB8AC3E}">
        <p14:creationId xmlns:p14="http://schemas.microsoft.com/office/powerpoint/2010/main" val="213382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837688"/>
            <a:ext cx="5879592" cy="1790296"/>
          </a:xfrm>
        </p:spPr>
        <p:txBody>
          <a:bodyPr/>
          <a:lstStyle/>
          <a:p>
            <a:r>
              <a:rPr lang="en-US" dirty="0"/>
              <a:t>The Super Sales Dashboard provides a comprehensive view of the business's performance, enabling stakeholders to make data-driven decisions across various aspects of the sales operation. The combination of KPIs, visualizations, and forecasting empowers the team to respond proactively to market dynamics, optimize operations, and drive strategic growth.</a:t>
            </a:r>
          </a:p>
        </p:txBody>
      </p:sp>
    </p:spTree>
    <p:extLst>
      <p:ext uri="{BB962C8B-B14F-4D97-AF65-F5344CB8AC3E}">
        <p14:creationId xmlns:p14="http://schemas.microsoft.com/office/powerpoint/2010/main" val="9481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790150" cy="2176272"/>
          </a:xfrm>
        </p:spPr>
        <p:txBody>
          <a:bodyPr/>
          <a:lstStyle/>
          <a:p>
            <a:r>
              <a:rPr lang="en-US" dirty="0"/>
              <a:t>Devansh Shrivastava </a:t>
            </a:r>
          </a:p>
          <a:p>
            <a:r>
              <a:rPr lang="en-US" u="sng" dirty="0">
                <a:hlinkClick r:id="rId2"/>
              </a:rPr>
              <a:t>shrivastavadevansh288@gmail.com</a:t>
            </a:r>
            <a:endParaRPr lang="en-US" u="sng" dirty="0"/>
          </a:p>
          <a:p>
            <a:r>
              <a:rPr lang="en-US" u="sng" dirty="0">
                <a:hlinkClick r:id="rId3"/>
              </a:rPr>
              <a:t>GitHub</a:t>
            </a:r>
            <a:endParaRPr lang="en-US" u="sng"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331588"/>
          </a:xfrm>
        </p:spPr>
        <p:txBody>
          <a:bodyPr/>
          <a:lstStyle/>
          <a:p>
            <a:pPr marL="457200" indent="-457200">
              <a:buAutoNum type="arabicPeriod"/>
            </a:pPr>
            <a:r>
              <a:rPr lang="en-IN" b="0" i="0" dirty="0">
                <a:solidFill>
                  <a:srgbClr val="202C8F"/>
                </a:solidFill>
                <a:effectLst/>
                <a:latin typeface="Roboto" panose="02000000000000000000" pitchFamily="2" charset="0"/>
              </a:rPr>
              <a:t>Project Overview</a:t>
            </a:r>
          </a:p>
          <a:p>
            <a:pPr marL="457200" indent="-457200">
              <a:buAutoNum type="arabicPeriod"/>
            </a:pPr>
            <a:r>
              <a:rPr lang="en-IN" b="0" i="0" dirty="0">
                <a:solidFill>
                  <a:srgbClr val="202C8F"/>
                </a:solidFill>
                <a:effectLst/>
                <a:latin typeface="Roboto" panose="02000000000000000000" pitchFamily="2" charset="0"/>
              </a:rPr>
              <a:t>Project Objective</a:t>
            </a:r>
            <a:endParaRPr lang="en-US" b="0" i="0" dirty="0">
              <a:solidFill>
                <a:srgbClr val="202C8F"/>
              </a:solidFill>
              <a:effectLst/>
              <a:latin typeface="Roboto" panose="02000000000000000000" pitchFamily="2" charset="0"/>
            </a:endParaRPr>
          </a:p>
          <a:p>
            <a:pPr marL="457200" indent="-457200">
              <a:buAutoNum type="arabicPeriod"/>
            </a:pPr>
            <a:r>
              <a:rPr lang="en-US" b="0" i="0" dirty="0">
                <a:solidFill>
                  <a:srgbClr val="202C8F"/>
                </a:solidFill>
                <a:effectLst/>
                <a:latin typeface="Roboto" panose="02000000000000000000" pitchFamily="2" charset="0"/>
              </a:rPr>
              <a:t>Data</a:t>
            </a:r>
            <a:r>
              <a:rPr lang="en-US" dirty="0">
                <a:solidFill>
                  <a:srgbClr val="202C8F"/>
                </a:solidFill>
                <a:latin typeface="Roboto" panose="02000000000000000000" pitchFamily="2" charset="0"/>
              </a:rPr>
              <a:t>set Overview</a:t>
            </a:r>
          </a:p>
          <a:p>
            <a:pPr marL="457200" indent="-457200">
              <a:buAutoNum type="arabicPeriod"/>
            </a:pPr>
            <a:r>
              <a:rPr lang="en-US" dirty="0">
                <a:solidFill>
                  <a:srgbClr val="202C8F"/>
                </a:solidFill>
                <a:latin typeface="Roboto" panose="02000000000000000000" pitchFamily="2" charset="0"/>
              </a:rPr>
              <a:t>Content Explanation </a:t>
            </a:r>
          </a:p>
          <a:p>
            <a:pPr marL="457200" indent="-457200">
              <a:buAutoNum type="arabicPeriod"/>
            </a:pPr>
            <a:r>
              <a:rPr lang="en-US" dirty="0">
                <a:solidFill>
                  <a:srgbClr val="202C8F"/>
                </a:solidFill>
                <a:latin typeface="Roboto" panose="02000000000000000000" pitchFamily="2" charset="0"/>
              </a:rPr>
              <a:t>Sales Forecasting </a:t>
            </a:r>
          </a:p>
          <a:p>
            <a:pPr marL="457200" indent="-457200">
              <a:buAutoNum type="arabicPeriod"/>
            </a:pPr>
            <a:r>
              <a:rPr lang="en-US" b="0" i="0" dirty="0">
                <a:solidFill>
                  <a:srgbClr val="202C8F"/>
                </a:solidFill>
                <a:effectLst/>
                <a:latin typeface="Roboto" panose="02000000000000000000" pitchFamily="2" charset="0"/>
              </a:rPr>
              <a:t>Summary</a:t>
            </a:r>
            <a:endParaRPr lang="en-IN" b="0" i="0" dirty="0">
              <a:solidFill>
                <a:srgbClr val="202C8F"/>
              </a:solidFill>
              <a:effectLst/>
              <a:latin typeface="Roboto" panose="02000000000000000000" pitchFamily="2" charset="0"/>
            </a:endParaRP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solidFill>
                  <a:srgbClr val="202C8F"/>
                </a:solidFill>
              </a:rPr>
              <a:t>In this data-driven project, we embarked on a transformative journey to leverage unstructured data from Excel, seamlessly integrating it into Power BI to establish a comprehensive Super Sales Dashboard. The project's primary objective was to empower stakeholders with intuitive insights, facilitating informed decision-making in the realm of sales and business operations.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28260" y="1938341"/>
            <a:ext cx="7980784"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PROJECT OBJECTIVE </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293704" y="3172968"/>
            <a:ext cx="6400800" cy="512064"/>
          </a:xfrm>
        </p:spPr>
        <p:txBody>
          <a:bodyPr/>
          <a:lstStyle/>
          <a:p>
            <a:pPr marL="342900" indent="-342900" algn="l">
              <a:buFont typeface="Arial" panose="020B0604020202020204" pitchFamily="34" charset="0"/>
              <a:buChar char="•"/>
            </a:pPr>
            <a:r>
              <a:rPr lang="en-IN" b="1" i="0" dirty="0">
                <a:effectLst/>
                <a:latin typeface="Söhne"/>
              </a:rPr>
              <a:t>Data Integration and Cleaning</a:t>
            </a:r>
          </a:p>
          <a:p>
            <a:pPr marL="342900" indent="-342900" algn="l">
              <a:buFont typeface="Arial" panose="020B0604020202020204" pitchFamily="34" charset="0"/>
              <a:buChar char="•"/>
            </a:pPr>
            <a:r>
              <a:rPr lang="en-US" b="1" i="0" dirty="0">
                <a:effectLst/>
                <a:latin typeface="Söhne"/>
              </a:rPr>
              <a:t>Visual Aesthetics and User Experience</a:t>
            </a:r>
          </a:p>
          <a:p>
            <a:pPr marL="342900" indent="-342900" algn="l">
              <a:buFont typeface="Arial" panose="020B0604020202020204" pitchFamily="34" charset="0"/>
              <a:buChar char="•"/>
            </a:pPr>
            <a:r>
              <a:rPr lang="en-US" b="1" i="0" dirty="0">
                <a:effectLst/>
                <a:latin typeface="Söhne"/>
              </a:rPr>
              <a:t>Key Performance Indicators (KPIs) Derivation</a:t>
            </a:r>
          </a:p>
          <a:p>
            <a:pPr marL="342900" indent="-342900" algn="l">
              <a:buFont typeface="Arial" panose="020B0604020202020204" pitchFamily="34" charset="0"/>
              <a:buChar char="•"/>
            </a:pPr>
            <a:r>
              <a:rPr lang="en-IN" b="1" i="0" dirty="0">
                <a:effectLst/>
                <a:latin typeface="Söhne"/>
              </a:rPr>
              <a:t>Forecasting Techniques</a:t>
            </a:r>
          </a:p>
          <a:p>
            <a:pPr marL="342900" indent="-342900" algn="l">
              <a:buFont typeface="Arial" panose="020B0604020202020204" pitchFamily="34" charset="0"/>
              <a:buChar char="•"/>
            </a:pPr>
            <a:r>
              <a:rPr lang="en-US" b="1" i="0" dirty="0">
                <a:effectLst/>
                <a:latin typeface="Söhne"/>
              </a:rPr>
              <a:t>Integration of Data Science and Analytics</a:t>
            </a:r>
            <a:endParaRPr lang="en-IN" b="1" i="0" dirty="0">
              <a:effectLst/>
              <a:latin typeface="Söhne"/>
            </a:endParaRPr>
          </a:p>
          <a:p>
            <a:pPr marL="342900" indent="-342900" algn="l">
              <a:buFont typeface="Arial" panose="020B0604020202020204" pitchFamily="34" charset="0"/>
              <a:buChar char="•"/>
            </a:pP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21792" y="347472"/>
            <a:ext cx="10671048" cy="768096"/>
          </a:xfrm>
        </p:spPr>
        <p:txBody>
          <a:bodyPr/>
          <a:lstStyle/>
          <a:p>
            <a:r>
              <a:rPr lang="en-US" u="sng" dirty="0">
                <a:latin typeface="Arial Black" panose="020B0604020202020204" pitchFamily="34" charset="0"/>
                <a:cs typeface="Arial Black" panose="020B0604020202020204" pitchFamily="34" charset="0"/>
              </a:rPr>
              <a:t>DATA SET OVERVIEW </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9" name="Content Placeholder 8">
            <a:extLst>
              <a:ext uri="{FF2B5EF4-FFF2-40B4-BE49-F238E27FC236}">
                <a16:creationId xmlns:a16="http://schemas.microsoft.com/office/drawing/2014/main" id="{D4EC02CF-7C33-156D-42F9-657EF58109F4}"/>
              </a:ext>
            </a:extLst>
          </p:cNvPr>
          <p:cNvPicPr>
            <a:picLocks noGrp="1" noChangeAspect="1"/>
          </p:cNvPicPr>
          <p:nvPr>
            <p:ph sz="half" idx="1"/>
          </p:nvPr>
        </p:nvPicPr>
        <p:blipFill>
          <a:blip r:embed="rId2"/>
          <a:stretch>
            <a:fillRect/>
          </a:stretch>
        </p:blipFill>
        <p:spPr>
          <a:xfrm>
            <a:off x="724428" y="1480394"/>
            <a:ext cx="3287735" cy="4649817"/>
          </a:xfrm>
        </p:spPr>
      </p:pic>
      <p:sp>
        <p:nvSpPr>
          <p:cNvPr id="10" name="TextBox 9">
            <a:extLst>
              <a:ext uri="{FF2B5EF4-FFF2-40B4-BE49-F238E27FC236}">
                <a16:creationId xmlns:a16="http://schemas.microsoft.com/office/drawing/2014/main" id="{45E2C49F-2ABF-E08A-08DA-E2559B08ADE1}"/>
              </a:ext>
            </a:extLst>
          </p:cNvPr>
          <p:cNvSpPr txBox="1"/>
          <p:nvPr/>
        </p:nvSpPr>
        <p:spPr>
          <a:xfrm>
            <a:off x="4380389" y="2052736"/>
            <a:ext cx="6732370" cy="1569660"/>
          </a:xfrm>
          <a:prstGeom prst="rect">
            <a:avLst/>
          </a:prstGeom>
          <a:noFill/>
        </p:spPr>
        <p:txBody>
          <a:bodyPr wrap="square" rtlCol="0">
            <a:spAutoFit/>
          </a:bodyPr>
          <a:lstStyle/>
          <a:p>
            <a:pPr algn="just"/>
            <a:r>
              <a:rPr lang="en-IN" sz="1600" dirty="0"/>
              <a:t>Data is given in the form of </a:t>
            </a:r>
            <a:r>
              <a:rPr lang="en-IN" sz="1600" dirty="0">
                <a:latin typeface="Sabon Next LT" panose="02000500000000000000" pitchFamily="2" charset="0"/>
                <a:cs typeface="Sabon Next LT" panose="02000500000000000000" pitchFamily="2" charset="0"/>
              </a:rPr>
              <a:t>Excel</a:t>
            </a:r>
            <a:r>
              <a:rPr lang="en-IN" sz="1600" dirty="0"/>
              <a:t> sheets having Field names as</a:t>
            </a:r>
          </a:p>
          <a:p>
            <a:pPr algn="just"/>
            <a:r>
              <a:rPr lang="en-US" sz="1600" b="0" i="0" u="none" strike="noStrike" dirty="0">
                <a:solidFill>
                  <a:srgbClr val="000000"/>
                </a:solidFill>
                <a:effectLst/>
              </a:rPr>
              <a:t>Order ID,</a:t>
            </a:r>
            <a:r>
              <a:rPr lang="en-US" sz="1600" dirty="0"/>
              <a:t> </a:t>
            </a:r>
            <a:r>
              <a:rPr lang="en-US" sz="1600" b="0" i="0" u="none" strike="noStrike" dirty="0">
                <a:solidFill>
                  <a:srgbClr val="000000"/>
                </a:solidFill>
                <a:effectLst/>
              </a:rPr>
              <a:t>Order Date,</a:t>
            </a:r>
            <a:r>
              <a:rPr lang="en-US" sz="1600" dirty="0"/>
              <a:t> </a:t>
            </a:r>
            <a:r>
              <a:rPr lang="en-US" sz="1600" b="0" i="0" u="none" strike="noStrike" dirty="0">
                <a:solidFill>
                  <a:srgbClr val="000000"/>
                </a:solidFill>
                <a:effectLst/>
              </a:rPr>
              <a:t>Ship Date,</a:t>
            </a:r>
            <a:r>
              <a:rPr lang="en-US" sz="1600" dirty="0"/>
              <a:t> </a:t>
            </a:r>
            <a:r>
              <a:rPr lang="en-US" sz="1600" b="0" i="0" u="none" strike="noStrike" dirty="0">
                <a:solidFill>
                  <a:srgbClr val="000000"/>
                </a:solidFill>
                <a:effectLst/>
              </a:rPr>
              <a:t>Ship Mode,</a:t>
            </a:r>
            <a:r>
              <a:rPr lang="en-US" sz="1600" dirty="0"/>
              <a:t> </a:t>
            </a:r>
            <a:r>
              <a:rPr lang="en-US" sz="1600" b="0" i="0" u="none" strike="noStrike" dirty="0">
                <a:solidFill>
                  <a:srgbClr val="000000"/>
                </a:solidFill>
                <a:effectLst/>
              </a:rPr>
              <a:t>Customer ID,</a:t>
            </a:r>
            <a:r>
              <a:rPr lang="en-US" sz="1600" dirty="0"/>
              <a:t> </a:t>
            </a:r>
            <a:r>
              <a:rPr lang="en-US" sz="1600" b="0" i="0" u="none" strike="noStrike" dirty="0">
                <a:solidFill>
                  <a:srgbClr val="000000"/>
                </a:solidFill>
                <a:effectLst/>
              </a:rPr>
              <a:t>Customer Name,</a:t>
            </a:r>
            <a:r>
              <a:rPr lang="en-US" sz="1600" dirty="0"/>
              <a:t> </a:t>
            </a:r>
          </a:p>
          <a:p>
            <a:pPr algn="just"/>
            <a:r>
              <a:rPr lang="en-US" sz="1600" b="0" i="0" u="none" strike="noStrike" dirty="0">
                <a:solidFill>
                  <a:srgbClr val="000000"/>
                </a:solidFill>
                <a:effectLst/>
              </a:rPr>
              <a:t>Segment,</a:t>
            </a:r>
            <a:r>
              <a:rPr lang="en-US" sz="1600" dirty="0"/>
              <a:t> </a:t>
            </a:r>
            <a:r>
              <a:rPr lang="en-US" sz="1600" b="0" i="0" u="none" strike="noStrike" dirty="0">
                <a:solidFill>
                  <a:srgbClr val="000000"/>
                </a:solidFill>
                <a:effectLst/>
              </a:rPr>
              <a:t>Country,</a:t>
            </a:r>
            <a:r>
              <a:rPr lang="en-US" sz="1600" dirty="0"/>
              <a:t> </a:t>
            </a:r>
            <a:r>
              <a:rPr lang="en-US" sz="1600" b="0" i="0" u="none" strike="noStrike" dirty="0">
                <a:solidFill>
                  <a:srgbClr val="000000"/>
                </a:solidFill>
                <a:effectLst/>
              </a:rPr>
              <a:t>City,</a:t>
            </a:r>
            <a:r>
              <a:rPr lang="en-US" sz="1600" dirty="0"/>
              <a:t> </a:t>
            </a:r>
            <a:r>
              <a:rPr lang="en-US" sz="1600" b="0" i="0" u="none" strike="noStrike" dirty="0">
                <a:solidFill>
                  <a:srgbClr val="000000"/>
                </a:solidFill>
                <a:effectLst/>
              </a:rPr>
              <a:t>State,</a:t>
            </a:r>
            <a:r>
              <a:rPr lang="en-US" sz="1600" dirty="0"/>
              <a:t> </a:t>
            </a:r>
            <a:r>
              <a:rPr lang="en-US" sz="1600" b="0" i="0" u="none" strike="noStrike" dirty="0">
                <a:solidFill>
                  <a:srgbClr val="000000"/>
                </a:solidFill>
                <a:effectLst/>
              </a:rPr>
              <a:t>Region,</a:t>
            </a:r>
            <a:r>
              <a:rPr lang="en-US" sz="1600" dirty="0"/>
              <a:t> </a:t>
            </a:r>
            <a:r>
              <a:rPr lang="en-US" sz="1600" b="0" i="0" u="none" strike="noStrike" dirty="0">
                <a:solidFill>
                  <a:srgbClr val="000000"/>
                </a:solidFill>
                <a:effectLst/>
              </a:rPr>
              <a:t>Product ID,</a:t>
            </a:r>
            <a:r>
              <a:rPr lang="en-US" sz="1600" dirty="0"/>
              <a:t> </a:t>
            </a:r>
            <a:r>
              <a:rPr lang="en-US" sz="1600" b="0" i="0" u="none" strike="noStrike" dirty="0">
                <a:solidFill>
                  <a:srgbClr val="000000"/>
                </a:solidFill>
                <a:effectLst/>
              </a:rPr>
              <a:t>Category,</a:t>
            </a:r>
            <a:r>
              <a:rPr lang="en-US" sz="1600" dirty="0"/>
              <a:t> </a:t>
            </a:r>
            <a:r>
              <a:rPr lang="en-US" sz="1600" b="0" i="0" u="none" strike="noStrike" dirty="0">
                <a:solidFill>
                  <a:srgbClr val="000000"/>
                </a:solidFill>
                <a:effectLst/>
              </a:rPr>
              <a:t>Sub-Category,</a:t>
            </a:r>
            <a:r>
              <a:rPr lang="en-US" sz="1600" dirty="0"/>
              <a:t> </a:t>
            </a:r>
          </a:p>
          <a:p>
            <a:pPr algn="just"/>
            <a:r>
              <a:rPr lang="en-US" sz="1600" b="0" i="0" u="none" strike="noStrike" dirty="0">
                <a:solidFill>
                  <a:srgbClr val="000000"/>
                </a:solidFill>
                <a:effectLst/>
              </a:rPr>
              <a:t>Product Name,</a:t>
            </a:r>
            <a:r>
              <a:rPr lang="en-US" sz="1600" dirty="0"/>
              <a:t> </a:t>
            </a:r>
            <a:r>
              <a:rPr lang="en-US" sz="1600" b="0" i="0" u="none" strike="noStrike" dirty="0">
                <a:solidFill>
                  <a:srgbClr val="000000"/>
                </a:solidFill>
                <a:effectLst/>
              </a:rPr>
              <a:t>Sales,</a:t>
            </a:r>
            <a:r>
              <a:rPr lang="en-US" sz="1600" dirty="0"/>
              <a:t> </a:t>
            </a:r>
            <a:r>
              <a:rPr lang="en-US" sz="1600" b="0" i="0" u="none" strike="noStrike" dirty="0">
                <a:solidFill>
                  <a:srgbClr val="000000"/>
                </a:solidFill>
                <a:effectLst/>
              </a:rPr>
              <a:t>Quantity,</a:t>
            </a:r>
            <a:r>
              <a:rPr lang="en-US" sz="1600" dirty="0"/>
              <a:t> </a:t>
            </a:r>
            <a:r>
              <a:rPr lang="en-US" sz="1600" b="0" i="0" u="none" strike="noStrike" dirty="0">
                <a:solidFill>
                  <a:srgbClr val="000000"/>
                </a:solidFill>
                <a:effectLst/>
              </a:rPr>
              <a:t>Profit,</a:t>
            </a:r>
            <a:r>
              <a:rPr lang="en-US" sz="1600" dirty="0"/>
              <a:t> </a:t>
            </a:r>
            <a:r>
              <a:rPr lang="en-US" sz="1600" b="0" i="0" u="none" strike="noStrike" dirty="0">
                <a:solidFill>
                  <a:srgbClr val="000000"/>
                </a:solidFill>
                <a:effectLst/>
              </a:rPr>
              <a:t>Returns,</a:t>
            </a:r>
            <a:r>
              <a:rPr lang="en-US" sz="1600" dirty="0"/>
              <a:t> </a:t>
            </a:r>
            <a:r>
              <a:rPr lang="en-US" sz="1600" b="0" i="0" u="none" strike="noStrike" dirty="0">
                <a:solidFill>
                  <a:srgbClr val="000000"/>
                </a:solidFill>
                <a:effectLst/>
              </a:rPr>
              <a:t>Payment Mode. Identifying the column which have no relevance with the </a:t>
            </a:r>
            <a:r>
              <a:rPr lang="en-US" sz="1600" dirty="0">
                <a:solidFill>
                  <a:srgbClr val="000000"/>
                </a:solidFill>
              </a:rPr>
              <a:t>targeting result should be removed.</a:t>
            </a:r>
            <a:endParaRPr lang="en-IN" sz="1600" dirty="0"/>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endParaRPr lang="en-US" dirty="0"/>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p:txBody>
          <a:bodyPr/>
          <a:lstStyle/>
          <a:p>
            <a:r>
              <a:rPr lang="en-US" dirty="0"/>
              <a:t>Richard Branson</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8" name="Picture 7">
            <a:extLst>
              <a:ext uri="{FF2B5EF4-FFF2-40B4-BE49-F238E27FC236}">
                <a16:creationId xmlns:a16="http://schemas.microsoft.com/office/drawing/2014/main" id="{427F99A4-A22B-24A8-84C0-3DEAC537FDF3}"/>
              </a:ext>
            </a:extLst>
          </p:cNvPr>
          <p:cNvPicPr>
            <a:picLocks noChangeAspect="1"/>
          </p:cNvPicPr>
          <p:nvPr/>
        </p:nvPicPr>
        <p:blipFill>
          <a:blip r:embed="rId2"/>
          <a:stretch>
            <a:fillRect/>
          </a:stretch>
        </p:blipFill>
        <p:spPr>
          <a:xfrm>
            <a:off x="690465" y="219096"/>
            <a:ext cx="11242455" cy="6370457"/>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endParaRPr lang="en-US" dirty="0"/>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a:t>Presentation title</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7" name="Picture Placeholder 6">
            <a:extLst>
              <a:ext uri="{FF2B5EF4-FFF2-40B4-BE49-F238E27FC236}">
                <a16:creationId xmlns:a16="http://schemas.microsoft.com/office/drawing/2014/main" id="{67520192-55E4-7A22-4E4A-9F20ECF0A125}"/>
              </a:ext>
            </a:extLst>
          </p:cNvPr>
          <p:cNvSpPr>
            <a:spLocks noGrp="1"/>
          </p:cNvSpPr>
          <p:nvPr>
            <p:ph type="pic" sz="quarter" idx="13"/>
          </p:nvPr>
        </p:nvSpPr>
        <p:spPr/>
        <p:txBody>
          <a:bodyPr/>
          <a:lstStyle/>
          <a:p>
            <a:endParaRPr lang="en-IN"/>
          </a:p>
        </p:txBody>
      </p:sp>
      <p:sp>
        <p:nvSpPr>
          <p:cNvPr id="13" name="Text Placeholder 12">
            <a:extLst>
              <a:ext uri="{FF2B5EF4-FFF2-40B4-BE49-F238E27FC236}">
                <a16:creationId xmlns:a16="http://schemas.microsoft.com/office/drawing/2014/main" id="{340D0DBE-CDDC-0465-259E-EFDEFBA28693}"/>
              </a:ext>
            </a:extLst>
          </p:cNvPr>
          <p:cNvSpPr>
            <a:spLocks noGrp="1"/>
          </p:cNvSpPr>
          <p:nvPr>
            <p:ph type="body" sz="quarter" idx="14"/>
          </p:nvPr>
        </p:nvSpPr>
        <p:spPr/>
        <p:txBody>
          <a:bodyPr/>
          <a:lstStyle/>
          <a:p>
            <a:endParaRPr lang="en-IN"/>
          </a:p>
        </p:txBody>
      </p:sp>
      <p:sp>
        <p:nvSpPr>
          <p:cNvPr id="17" name="Text Placeholder 16">
            <a:extLst>
              <a:ext uri="{FF2B5EF4-FFF2-40B4-BE49-F238E27FC236}">
                <a16:creationId xmlns:a16="http://schemas.microsoft.com/office/drawing/2014/main" id="{11D7C3A3-14DF-B52D-3A2F-0703DBD8F170}"/>
              </a:ext>
            </a:extLst>
          </p:cNvPr>
          <p:cNvSpPr>
            <a:spLocks noGrp="1"/>
          </p:cNvSpPr>
          <p:nvPr>
            <p:ph type="body" sz="quarter" idx="15"/>
          </p:nvPr>
        </p:nvSpPr>
        <p:spPr/>
        <p:txBody>
          <a:bodyPr/>
          <a:lstStyle/>
          <a:p>
            <a:endParaRPr lang="en-IN"/>
          </a:p>
        </p:txBody>
      </p:sp>
      <p:sp>
        <p:nvSpPr>
          <p:cNvPr id="21" name="Picture Placeholder 20">
            <a:extLst>
              <a:ext uri="{FF2B5EF4-FFF2-40B4-BE49-F238E27FC236}">
                <a16:creationId xmlns:a16="http://schemas.microsoft.com/office/drawing/2014/main" id="{74AB809D-7CD2-5628-D0B8-6D78A298FAB3}"/>
              </a:ext>
            </a:extLst>
          </p:cNvPr>
          <p:cNvSpPr>
            <a:spLocks noGrp="1"/>
          </p:cNvSpPr>
          <p:nvPr>
            <p:ph type="pic" sz="quarter" idx="17"/>
          </p:nvPr>
        </p:nvSpPr>
        <p:spPr/>
        <p:txBody>
          <a:bodyPr/>
          <a:lstStyle/>
          <a:p>
            <a:endParaRPr lang="en-IN"/>
          </a:p>
        </p:txBody>
      </p:sp>
      <p:sp>
        <p:nvSpPr>
          <p:cNvPr id="24" name="Text Placeholder 23">
            <a:extLst>
              <a:ext uri="{FF2B5EF4-FFF2-40B4-BE49-F238E27FC236}">
                <a16:creationId xmlns:a16="http://schemas.microsoft.com/office/drawing/2014/main" id="{B88F761B-4BD0-6094-E42E-36716EEB3694}"/>
              </a:ext>
            </a:extLst>
          </p:cNvPr>
          <p:cNvSpPr>
            <a:spLocks noGrp="1"/>
          </p:cNvSpPr>
          <p:nvPr>
            <p:ph type="body" sz="quarter" idx="16"/>
          </p:nvPr>
        </p:nvSpPr>
        <p:spPr/>
        <p:txBody>
          <a:bodyPr/>
          <a:lstStyle/>
          <a:p>
            <a:endParaRPr lang="en-IN"/>
          </a:p>
        </p:txBody>
      </p:sp>
      <p:sp>
        <p:nvSpPr>
          <p:cNvPr id="26" name="Text Placeholder 25">
            <a:extLst>
              <a:ext uri="{FF2B5EF4-FFF2-40B4-BE49-F238E27FC236}">
                <a16:creationId xmlns:a16="http://schemas.microsoft.com/office/drawing/2014/main" id="{66B3F09E-DDB2-9FF9-3480-EFB95DEE49C2}"/>
              </a:ext>
            </a:extLst>
          </p:cNvPr>
          <p:cNvSpPr>
            <a:spLocks noGrp="1"/>
          </p:cNvSpPr>
          <p:nvPr>
            <p:ph type="body" sz="quarter" idx="18"/>
          </p:nvPr>
        </p:nvSpPr>
        <p:spPr/>
        <p:txBody>
          <a:bodyPr/>
          <a:lstStyle/>
          <a:p>
            <a:endParaRPr lang="en-IN"/>
          </a:p>
        </p:txBody>
      </p:sp>
      <p:sp>
        <p:nvSpPr>
          <p:cNvPr id="28" name="Picture Placeholder 27">
            <a:extLst>
              <a:ext uri="{FF2B5EF4-FFF2-40B4-BE49-F238E27FC236}">
                <a16:creationId xmlns:a16="http://schemas.microsoft.com/office/drawing/2014/main" id="{E026023E-0C54-FE0B-5274-83877BD0742E}"/>
              </a:ext>
            </a:extLst>
          </p:cNvPr>
          <p:cNvSpPr>
            <a:spLocks noGrp="1"/>
          </p:cNvSpPr>
          <p:nvPr>
            <p:ph type="pic" sz="quarter" idx="20"/>
          </p:nvPr>
        </p:nvSpPr>
        <p:spPr/>
        <p:txBody>
          <a:bodyPr/>
          <a:lstStyle/>
          <a:p>
            <a:endParaRPr lang="en-IN"/>
          </a:p>
        </p:txBody>
      </p:sp>
      <p:sp>
        <p:nvSpPr>
          <p:cNvPr id="30" name="Text Placeholder 29">
            <a:extLst>
              <a:ext uri="{FF2B5EF4-FFF2-40B4-BE49-F238E27FC236}">
                <a16:creationId xmlns:a16="http://schemas.microsoft.com/office/drawing/2014/main" id="{CCA786B7-A738-FE5E-3A97-E8B13F0E190D}"/>
              </a:ext>
            </a:extLst>
          </p:cNvPr>
          <p:cNvSpPr>
            <a:spLocks noGrp="1"/>
          </p:cNvSpPr>
          <p:nvPr>
            <p:ph type="body" sz="quarter" idx="19"/>
          </p:nvPr>
        </p:nvSpPr>
        <p:spPr/>
        <p:txBody>
          <a:bodyPr/>
          <a:lstStyle/>
          <a:p>
            <a:endParaRPr lang="en-IN"/>
          </a:p>
        </p:txBody>
      </p:sp>
      <p:sp>
        <p:nvSpPr>
          <p:cNvPr id="32" name="Text Placeholder 31">
            <a:extLst>
              <a:ext uri="{FF2B5EF4-FFF2-40B4-BE49-F238E27FC236}">
                <a16:creationId xmlns:a16="http://schemas.microsoft.com/office/drawing/2014/main" id="{7E1A3E8D-E547-6F35-1C83-A91C9C86B35F}"/>
              </a:ext>
            </a:extLst>
          </p:cNvPr>
          <p:cNvSpPr>
            <a:spLocks noGrp="1"/>
          </p:cNvSpPr>
          <p:nvPr>
            <p:ph type="body" sz="quarter" idx="21"/>
          </p:nvPr>
        </p:nvSpPr>
        <p:spPr/>
        <p:txBody>
          <a:bodyPr/>
          <a:lstStyle/>
          <a:p>
            <a:endParaRPr lang="en-IN"/>
          </a:p>
        </p:txBody>
      </p:sp>
      <p:sp>
        <p:nvSpPr>
          <p:cNvPr id="34" name="Picture Placeholder 33">
            <a:extLst>
              <a:ext uri="{FF2B5EF4-FFF2-40B4-BE49-F238E27FC236}">
                <a16:creationId xmlns:a16="http://schemas.microsoft.com/office/drawing/2014/main" id="{36F85B9A-F698-94EA-ACBE-BE8FEC92D21B}"/>
              </a:ext>
            </a:extLst>
          </p:cNvPr>
          <p:cNvSpPr>
            <a:spLocks noGrp="1"/>
          </p:cNvSpPr>
          <p:nvPr>
            <p:ph type="pic" sz="quarter" idx="23"/>
          </p:nvPr>
        </p:nvSpPr>
        <p:spPr/>
        <p:txBody>
          <a:bodyPr/>
          <a:lstStyle/>
          <a:p>
            <a:endParaRPr lang="en-IN"/>
          </a:p>
        </p:txBody>
      </p:sp>
      <p:sp>
        <p:nvSpPr>
          <p:cNvPr id="36" name="Text Placeholder 35">
            <a:extLst>
              <a:ext uri="{FF2B5EF4-FFF2-40B4-BE49-F238E27FC236}">
                <a16:creationId xmlns:a16="http://schemas.microsoft.com/office/drawing/2014/main" id="{6D7B99E9-06B8-3E6D-1504-1BD826E57E9D}"/>
              </a:ext>
            </a:extLst>
          </p:cNvPr>
          <p:cNvSpPr>
            <a:spLocks noGrp="1"/>
          </p:cNvSpPr>
          <p:nvPr>
            <p:ph type="body" sz="quarter" idx="22"/>
          </p:nvPr>
        </p:nvSpPr>
        <p:spPr/>
        <p:txBody>
          <a:bodyPr/>
          <a:lstStyle/>
          <a:p>
            <a:endParaRPr lang="en-IN"/>
          </a:p>
        </p:txBody>
      </p:sp>
      <p:sp>
        <p:nvSpPr>
          <p:cNvPr id="38" name="Text Placeholder 37">
            <a:extLst>
              <a:ext uri="{FF2B5EF4-FFF2-40B4-BE49-F238E27FC236}">
                <a16:creationId xmlns:a16="http://schemas.microsoft.com/office/drawing/2014/main" id="{06C4B08D-1997-1263-D240-7ED045C8D2D5}"/>
              </a:ext>
            </a:extLst>
          </p:cNvPr>
          <p:cNvSpPr>
            <a:spLocks noGrp="1"/>
          </p:cNvSpPr>
          <p:nvPr>
            <p:ph type="body" sz="quarter" idx="24"/>
          </p:nvPr>
        </p:nvSpPr>
        <p:spPr/>
        <p:txBody>
          <a:bodyPr/>
          <a:lstStyle/>
          <a:p>
            <a:endParaRPr lang="en-IN"/>
          </a:p>
        </p:txBody>
      </p:sp>
      <p:pic>
        <p:nvPicPr>
          <p:cNvPr id="52" name="Picture 51">
            <a:extLst>
              <a:ext uri="{FF2B5EF4-FFF2-40B4-BE49-F238E27FC236}">
                <a16:creationId xmlns:a16="http://schemas.microsoft.com/office/drawing/2014/main" id="{67A1D424-678B-D076-8667-34A9EB1B5287}"/>
              </a:ext>
            </a:extLst>
          </p:cNvPr>
          <p:cNvPicPr>
            <a:picLocks noChangeAspect="1"/>
          </p:cNvPicPr>
          <p:nvPr/>
        </p:nvPicPr>
        <p:blipFill>
          <a:blip r:embed="rId2"/>
          <a:stretch>
            <a:fillRect/>
          </a:stretch>
        </p:blipFill>
        <p:spPr>
          <a:xfrm>
            <a:off x="581861" y="268677"/>
            <a:ext cx="11351059" cy="6493259"/>
          </a:xfrm>
          <a:prstGeom prst="rect">
            <a:avLst/>
          </a:prstGeom>
        </p:spPr>
      </p:pic>
    </p:spTree>
    <p:extLst>
      <p:ext uri="{BB962C8B-B14F-4D97-AF65-F5344CB8AC3E}">
        <p14:creationId xmlns:p14="http://schemas.microsoft.com/office/powerpoint/2010/main" val="201193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61" name="TextBox 60">
            <a:extLst>
              <a:ext uri="{FF2B5EF4-FFF2-40B4-BE49-F238E27FC236}">
                <a16:creationId xmlns:a16="http://schemas.microsoft.com/office/drawing/2014/main" id="{A29DDE61-9F09-238C-54EA-CDEE961ACF57}"/>
              </a:ext>
            </a:extLst>
          </p:cNvPr>
          <p:cNvSpPr txBox="1"/>
          <p:nvPr/>
        </p:nvSpPr>
        <p:spPr>
          <a:xfrm>
            <a:off x="515402" y="877078"/>
            <a:ext cx="2537928" cy="369332"/>
          </a:xfrm>
          <a:prstGeom prst="rect">
            <a:avLst/>
          </a:prstGeom>
          <a:noFill/>
        </p:spPr>
        <p:txBody>
          <a:bodyPr wrap="square" rtlCol="0">
            <a:spAutoFit/>
          </a:bodyPr>
          <a:lstStyle/>
          <a:p>
            <a:r>
              <a:rPr lang="en-IN" u="sng" dirty="0">
                <a:solidFill>
                  <a:srgbClr val="00B050"/>
                </a:solidFill>
              </a:rPr>
              <a:t>Content in Sales Report</a:t>
            </a:r>
          </a:p>
        </p:txBody>
      </p:sp>
      <p:sp>
        <p:nvSpPr>
          <p:cNvPr id="63" name="TextBox 62">
            <a:extLst>
              <a:ext uri="{FF2B5EF4-FFF2-40B4-BE49-F238E27FC236}">
                <a16:creationId xmlns:a16="http://schemas.microsoft.com/office/drawing/2014/main" id="{4C00E545-75CF-8D48-226F-C5B96C0710FF}"/>
              </a:ext>
            </a:extLst>
          </p:cNvPr>
          <p:cNvSpPr txBox="1"/>
          <p:nvPr/>
        </p:nvSpPr>
        <p:spPr>
          <a:xfrm>
            <a:off x="515402" y="877078"/>
            <a:ext cx="11539749" cy="5632311"/>
          </a:xfrm>
          <a:prstGeom prst="rect">
            <a:avLst/>
          </a:prstGeom>
          <a:noFill/>
        </p:spPr>
        <p:txBody>
          <a:bodyPr wrap="square" rtlCol="0">
            <a:spAutoFit/>
          </a:bodyPr>
          <a:lstStyle/>
          <a:p>
            <a:pPr algn="just"/>
            <a:endParaRPr lang="en-IN" dirty="0">
              <a:solidFill>
                <a:srgbClr val="FF0000"/>
              </a:solidFill>
            </a:endParaRPr>
          </a:p>
          <a:p>
            <a:pPr marL="285750" indent="-285750" algn="just">
              <a:buFont typeface="Arial" panose="020B0604020202020204" pitchFamily="34" charset="0"/>
              <a:buChar char="•"/>
            </a:pPr>
            <a:endParaRPr lang="en-IN" dirty="0">
              <a:solidFill>
                <a:srgbClr val="FF0000"/>
              </a:solidFill>
            </a:endParaRPr>
          </a:p>
          <a:p>
            <a:pPr marL="285750" indent="-285750" algn="just">
              <a:buFont typeface="Arial" panose="020B0604020202020204" pitchFamily="34" charset="0"/>
              <a:buChar char="•"/>
            </a:pPr>
            <a:r>
              <a:rPr lang="en-IN" dirty="0">
                <a:solidFill>
                  <a:srgbClr val="FF0000"/>
                </a:solidFill>
              </a:rPr>
              <a:t>KPI</a:t>
            </a:r>
            <a:r>
              <a:rPr lang="en-IN" dirty="0"/>
              <a:t> : - </a:t>
            </a:r>
            <a:r>
              <a:rPr lang="en-US" dirty="0"/>
              <a:t>A Key Performance Indicator (KPI) is a quantifiable metric that measures the performance of a business.</a:t>
            </a:r>
          </a:p>
          <a:p>
            <a:pPr algn="just"/>
            <a:r>
              <a:rPr lang="en-US" dirty="0"/>
              <a:t>      It is critical for assessing the effectiveness of strategies, tracking progress, and facilitating data-driven </a:t>
            </a:r>
          </a:p>
          <a:p>
            <a:pPr algn="just"/>
            <a:r>
              <a:rPr lang="en-US" dirty="0"/>
              <a:t>      decision-making. </a:t>
            </a:r>
          </a:p>
          <a:p>
            <a:pPr marL="285750" indent="-285750" algn="just">
              <a:buFont typeface="Arial" panose="020B0604020202020204" pitchFamily="34" charset="0"/>
              <a:buChar char="•"/>
            </a:pPr>
            <a:r>
              <a:rPr lang="en-US" dirty="0"/>
              <a:t>In this Sales Report I have used four KPIs Total Sales, Total Profit, Total Quantity and Average Delivery Time. </a:t>
            </a:r>
          </a:p>
          <a:p>
            <a:pPr algn="just"/>
            <a:r>
              <a:rPr lang="en-US" dirty="0"/>
              <a:t>     As these criteria contribute a lot in Business. </a:t>
            </a:r>
          </a:p>
          <a:p>
            <a:pPr algn="just"/>
            <a:endParaRPr lang="en-US" dirty="0"/>
          </a:p>
          <a:p>
            <a:pPr algn="just"/>
            <a:endParaRPr lang="en-US" dirty="0"/>
          </a:p>
          <a:p>
            <a:pPr algn="just"/>
            <a:endParaRPr lang="en-US"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just"/>
            <a:endParaRPr lang="en-IN" dirty="0"/>
          </a:p>
          <a:p>
            <a:pPr algn="just"/>
            <a:endParaRPr lang="en-US" dirty="0"/>
          </a:p>
          <a:p>
            <a:pPr algn="just"/>
            <a:endParaRPr lang="en-US" dirty="0"/>
          </a:p>
          <a:p>
            <a:pPr algn="just"/>
            <a:endParaRPr lang="en-US"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pic>
        <p:nvPicPr>
          <p:cNvPr id="65" name="Picture 64">
            <a:extLst>
              <a:ext uri="{FF2B5EF4-FFF2-40B4-BE49-F238E27FC236}">
                <a16:creationId xmlns:a16="http://schemas.microsoft.com/office/drawing/2014/main" id="{6CBA4FA4-F0BA-ADEF-4DDC-D566310096F1}"/>
              </a:ext>
            </a:extLst>
          </p:cNvPr>
          <p:cNvPicPr>
            <a:picLocks noChangeAspect="1"/>
          </p:cNvPicPr>
          <p:nvPr/>
        </p:nvPicPr>
        <p:blipFill>
          <a:blip r:embed="rId2"/>
          <a:stretch>
            <a:fillRect/>
          </a:stretch>
        </p:blipFill>
        <p:spPr>
          <a:xfrm>
            <a:off x="1530219" y="3791303"/>
            <a:ext cx="8826760" cy="984383"/>
          </a:xfrm>
          <a:prstGeom prst="rect">
            <a:avLst/>
          </a:prstGeom>
        </p:spPr>
      </p:pic>
    </p:spTree>
    <p:extLst>
      <p:ext uri="{BB962C8B-B14F-4D97-AF65-F5344CB8AC3E}">
        <p14:creationId xmlns:p14="http://schemas.microsoft.com/office/powerpoint/2010/main" val="2452269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0057AC-A192-446C-17C0-AF7EEF6C5F1F}"/>
              </a:ext>
            </a:extLst>
          </p:cNvPr>
          <p:cNvSpPr txBox="1"/>
          <p:nvPr/>
        </p:nvSpPr>
        <p:spPr>
          <a:xfrm>
            <a:off x="6095999" y="2521124"/>
            <a:ext cx="4139467" cy="369332"/>
          </a:xfrm>
          <a:prstGeom prst="rect">
            <a:avLst/>
          </a:prstGeom>
          <a:noFill/>
        </p:spPr>
        <p:txBody>
          <a:bodyPr wrap="none" rtlCol="0">
            <a:spAutoFit/>
          </a:bodyPr>
          <a:lstStyle/>
          <a:p>
            <a:r>
              <a:rPr lang="en-IN" dirty="0"/>
              <a:t>Top 4 Sub-category based on Ship Mode.</a:t>
            </a:r>
          </a:p>
        </p:txBody>
      </p:sp>
      <p:sp>
        <p:nvSpPr>
          <p:cNvPr id="10" name="TextBox 9">
            <a:extLst>
              <a:ext uri="{FF2B5EF4-FFF2-40B4-BE49-F238E27FC236}">
                <a16:creationId xmlns:a16="http://schemas.microsoft.com/office/drawing/2014/main" id="{6353F6C9-18EF-1D1C-409C-DCC558A69DAE}"/>
              </a:ext>
            </a:extLst>
          </p:cNvPr>
          <p:cNvSpPr txBox="1"/>
          <p:nvPr/>
        </p:nvSpPr>
        <p:spPr>
          <a:xfrm>
            <a:off x="6096000" y="4836176"/>
            <a:ext cx="3239348" cy="369332"/>
          </a:xfrm>
          <a:prstGeom prst="rect">
            <a:avLst/>
          </a:prstGeom>
          <a:noFill/>
        </p:spPr>
        <p:txBody>
          <a:bodyPr wrap="none" rtlCol="0">
            <a:spAutoFit/>
          </a:bodyPr>
          <a:lstStyle/>
          <a:p>
            <a:r>
              <a:rPr lang="en-IN" dirty="0"/>
              <a:t>Top 3 categories based on Sales.</a:t>
            </a:r>
          </a:p>
        </p:txBody>
      </p:sp>
      <p:sp>
        <p:nvSpPr>
          <p:cNvPr id="13" name="Arrow: Right 12">
            <a:extLst>
              <a:ext uri="{FF2B5EF4-FFF2-40B4-BE49-F238E27FC236}">
                <a16:creationId xmlns:a16="http://schemas.microsoft.com/office/drawing/2014/main" id="{A42609D1-B6C7-D233-294D-A7B29F856975}"/>
              </a:ext>
            </a:extLst>
          </p:cNvPr>
          <p:cNvSpPr/>
          <p:nvPr/>
        </p:nvSpPr>
        <p:spPr>
          <a:xfrm>
            <a:off x="4432040" y="2574189"/>
            <a:ext cx="1663959" cy="26320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84AE7D69-C7C0-6D32-C8AB-A6D2BB83FB7D}"/>
              </a:ext>
            </a:extLst>
          </p:cNvPr>
          <p:cNvSpPr/>
          <p:nvPr/>
        </p:nvSpPr>
        <p:spPr>
          <a:xfrm>
            <a:off x="4432041" y="4889241"/>
            <a:ext cx="1663959" cy="26320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5F9BF3CD-8BCD-A062-2D69-52C945CA3348}"/>
              </a:ext>
            </a:extLst>
          </p:cNvPr>
          <p:cNvSpPr txBox="1"/>
          <p:nvPr/>
        </p:nvSpPr>
        <p:spPr>
          <a:xfrm>
            <a:off x="474611" y="455481"/>
            <a:ext cx="9588824" cy="646331"/>
          </a:xfrm>
          <a:prstGeom prst="rect">
            <a:avLst/>
          </a:prstGeom>
          <a:noFill/>
        </p:spPr>
        <p:txBody>
          <a:bodyPr wrap="square">
            <a:spAutoFit/>
          </a:bodyPr>
          <a:lstStyle/>
          <a:p>
            <a:pPr marL="285750" indent="-285750" algn="just">
              <a:buFont typeface="Arial" panose="020B0604020202020204" pitchFamily="34" charset="0"/>
              <a:buChar char="•"/>
            </a:pPr>
            <a:r>
              <a:rPr lang="en-IN" dirty="0">
                <a:solidFill>
                  <a:srgbClr val="FF0000"/>
                </a:solidFill>
              </a:rPr>
              <a:t>Clustered Bar Graph </a:t>
            </a:r>
            <a:r>
              <a:rPr lang="en-IN" dirty="0"/>
              <a:t>:- </a:t>
            </a:r>
            <a:r>
              <a:rPr lang="en-US" dirty="0"/>
              <a:t>Bar graph is used to show values across categories. Here we used to represent Sales by category, Sales by Sub-Category. </a:t>
            </a:r>
          </a:p>
        </p:txBody>
      </p:sp>
      <p:pic>
        <p:nvPicPr>
          <p:cNvPr id="20" name="Picture 19">
            <a:extLst>
              <a:ext uri="{FF2B5EF4-FFF2-40B4-BE49-F238E27FC236}">
                <a16:creationId xmlns:a16="http://schemas.microsoft.com/office/drawing/2014/main" id="{C51790CD-F6E2-EAC4-E587-C0B7172E0973}"/>
              </a:ext>
            </a:extLst>
          </p:cNvPr>
          <p:cNvPicPr>
            <a:picLocks noChangeAspect="1"/>
          </p:cNvPicPr>
          <p:nvPr/>
        </p:nvPicPr>
        <p:blipFill>
          <a:blip r:embed="rId2"/>
          <a:stretch>
            <a:fillRect/>
          </a:stretch>
        </p:blipFill>
        <p:spPr>
          <a:xfrm>
            <a:off x="922554" y="1424978"/>
            <a:ext cx="3211714" cy="5380897"/>
          </a:xfrm>
          <a:prstGeom prst="rect">
            <a:avLst/>
          </a:prstGeom>
        </p:spPr>
      </p:pic>
    </p:spTree>
    <p:extLst>
      <p:ext uri="{BB962C8B-B14F-4D97-AF65-F5344CB8AC3E}">
        <p14:creationId xmlns:p14="http://schemas.microsoft.com/office/powerpoint/2010/main" val="3478905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{9FB0E2E6-4971-4DF7-9363-00472F384000}tf78438558_win32</Template>
  <TotalTime>749</TotalTime>
  <Words>665</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Roboto</vt:lpstr>
      <vt:lpstr>Sabon Next LT</vt:lpstr>
      <vt:lpstr>Söhne</vt:lpstr>
      <vt:lpstr>Office Theme</vt:lpstr>
      <vt:lpstr>Sales Report On POWER BI  </vt:lpstr>
      <vt:lpstr>AGENDA</vt:lpstr>
      <vt:lpstr>Project Overview</vt:lpstr>
      <vt:lpstr>PROJECT OBJECTIVE </vt:lpstr>
      <vt:lpstr>DATA SET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Report On POWER BI</dc:title>
  <dc:subject/>
  <dc:creator>Devansh Shrivastava</dc:creator>
  <cp:lastModifiedBy>Devansh Shrivastava</cp:lastModifiedBy>
  <cp:revision>3</cp:revision>
  <dcterms:created xsi:type="dcterms:W3CDTF">2024-02-01T07:27:04Z</dcterms:created>
  <dcterms:modified xsi:type="dcterms:W3CDTF">2024-02-01T19:56:49Z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