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8" r:id="rId4"/>
    <p:sldId id="259" r:id="rId5"/>
    <p:sldId id="260" r:id="rId6"/>
    <p:sldId id="263" r:id="rId7"/>
    <p:sldId id="262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2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9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5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1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5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8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A1F72C-4554-4CED-A945-89102F1C0EA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B1302E-ACD3-4547-8D87-E51A770DC5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49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slide" Target="slide5.xml"/><Relationship Id="rId3" Type="http://schemas.openxmlformats.org/officeDocument/2006/relationships/image" Target="../media/image2.svg"/><Relationship Id="rId21" Type="http://schemas.openxmlformats.org/officeDocument/2006/relationships/slide" Target="slide8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slide" Target="slide3.xml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77A6-2F36-F668-BDF3-81F8F28C7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6" y="1381437"/>
            <a:ext cx="10981265" cy="262070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BOLSTERING TRANSPORTATION INFRASTRUCTURE: THE CHALLENGE OF CONNECTING GEOGRAPHICALLY ISOLATED REGIONS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948E5-5BCC-FA76-1761-0AF684EAC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9" y="220505"/>
            <a:ext cx="11797801" cy="11430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AD84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Research Trends in AI and IoT for Infrastructure and Industry</a:t>
            </a:r>
            <a:endParaRPr lang="en-IN" dirty="0">
              <a:solidFill>
                <a:srgbClr val="AD84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9FF9B-0B7D-198C-8C6C-064E1343DCFC}"/>
              </a:ext>
            </a:extLst>
          </p:cNvPr>
          <p:cNvSpPr txBox="1"/>
          <p:nvPr/>
        </p:nvSpPr>
        <p:spPr>
          <a:xfrm>
            <a:off x="5096176" y="5076453"/>
            <a:ext cx="1999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 Id : 17448</a:t>
            </a:r>
            <a:endParaRPr lang="en-IN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4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F331C-2944-D99B-CC8A-F1E59E71A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2254-2356-E3A2-090C-326D7C5C33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75605" y="838200"/>
            <a:ext cx="3828635" cy="925778"/>
          </a:xfrm>
        </p:spPr>
        <p:txBody>
          <a:bodyPr/>
          <a:lstStyle/>
          <a:p>
            <a:pPr algn="ctr"/>
            <a:r>
              <a:rPr lang="en-IN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7B0A-CA9C-055B-54F2-7D09A30CC6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0181" y="4633381"/>
            <a:ext cx="1360488" cy="346075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Challenge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3497F4-1EE1-E8A6-1ADE-CABA2C15667D}"/>
              </a:ext>
            </a:extLst>
          </p:cNvPr>
          <p:cNvGrpSpPr/>
          <p:nvPr/>
        </p:nvGrpSpPr>
        <p:grpSpPr>
          <a:xfrm>
            <a:off x="2754140" y="2846386"/>
            <a:ext cx="1369525" cy="1340907"/>
            <a:chOff x="3125473" y="2846386"/>
            <a:chExt cx="1369525" cy="134090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BDB06B-B9E9-8D58-CE25-43D62165D894}"/>
                </a:ext>
              </a:extLst>
            </p:cNvPr>
            <p:cNvSpPr/>
            <p:nvPr/>
          </p:nvSpPr>
          <p:spPr>
            <a:xfrm>
              <a:off x="3125473" y="2846386"/>
              <a:ext cx="1369525" cy="134090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730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Lightbulb and gear">
              <a:extLst>
                <a:ext uri="{FF2B5EF4-FFF2-40B4-BE49-F238E27FC236}">
                  <a16:creationId xmlns:a16="http://schemas.microsoft.com/office/drawing/2014/main" id="{F09D71CC-0620-00CD-9601-3111F1156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1205" y="3040591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E17AFD-C9A8-F156-549F-339B7D22E47D}"/>
              </a:ext>
            </a:extLst>
          </p:cNvPr>
          <p:cNvGrpSpPr/>
          <p:nvPr/>
        </p:nvGrpSpPr>
        <p:grpSpPr>
          <a:xfrm>
            <a:off x="4478064" y="2846386"/>
            <a:ext cx="1369525" cy="1340907"/>
            <a:chOff x="4866978" y="2846386"/>
            <a:chExt cx="1369525" cy="13409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230C5D3-7BA6-DE45-C320-4684B938DB1F}"/>
                </a:ext>
              </a:extLst>
            </p:cNvPr>
            <p:cNvSpPr/>
            <p:nvPr/>
          </p:nvSpPr>
          <p:spPr>
            <a:xfrm>
              <a:off x="4866978" y="2846386"/>
              <a:ext cx="1369525" cy="134090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730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Graphic 4" descr="Workflow">
              <a:extLst>
                <a:ext uri="{FF2B5EF4-FFF2-40B4-BE49-F238E27FC236}">
                  <a16:creationId xmlns:a16="http://schemas.microsoft.com/office/drawing/2014/main" id="{0A71BE16-AFAE-780E-8631-25632D1A4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74665" y="3040591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9EFD3A-750F-9FA1-197C-01EAC371B2EE}"/>
              </a:ext>
            </a:extLst>
          </p:cNvPr>
          <p:cNvGrpSpPr/>
          <p:nvPr/>
        </p:nvGrpSpPr>
        <p:grpSpPr>
          <a:xfrm>
            <a:off x="7930336" y="2838976"/>
            <a:ext cx="1369525" cy="1340907"/>
            <a:chOff x="8039722" y="2848503"/>
            <a:chExt cx="1369525" cy="134090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B6C8622-4CE0-5781-F684-96D1C4999302}"/>
                </a:ext>
              </a:extLst>
            </p:cNvPr>
            <p:cNvSpPr/>
            <p:nvPr/>
          </p:nvSpPr>
          <p:spPr>
            <a:xfrm>
              <a:off x="8039722" y="2848503"/>
              <a:ext cx="1369525" cy="134090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730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8318B969-E113-694A-66B6-748BEDC1E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75690" y="2992966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6FA465-E3BE-9223-C784-5E46E858350A}"/>
              </a:ext>
            </a:extLst>
          </p:cNvPr>
          <p:cNvGrpSpPr/>
          <p:nvPr/>
        </p:nvGrpSpPr>
        <p:grpSpPr>
          <a:xfrm>
            <a:off x="1031677" y="2827337"/>
            <a:ext cx="1369525" cy="1340907"/>
            <a:chOff x="1070852" y="2827337"/>
            <a:chExt cx="1369525" cy="13409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4412DC-920F-97A3-1B14-4AA29FBD0EBB}"/>
                </a:ext>
              </a:extLst>
            </p:cNvPr>
            <p:cNvSpPr/>
            <p:nvPr/>
          </p:nvSpPr>
          <p:spPr>
            <a:xfrm>
              <a:off x="1070852" y="2827337"/>
              <a:ext cx="1369525" cy="134090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730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Graphic 6" descr="Puzzle">
              <a:extLst>
                <a:ext uri="{FF2B5EF4-FFF2-40B4-BE49-F238E27FC236}">
                  <a16:creationId xmlns:a16="http://schemas.microsoft.com/office/drawing/2014/main" id="{D92E50A5-FAD6-282B-AFB8-ADB8BCEA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07008" y="3040591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1898E8-BD99-9D5E-EE3C-ACF848CDC52E}"/>
              </a:ext>
            </a:extLst>
          </p:cNvPr>
          <p:cNvGrpSpPr/>
          <p:nvPr/>
        </p:nvGrpSpPr>
        <p:grpSpPr>
          <a:xfrm>
            <a:off x="6201988" y="2806275"/>
            <a:ext cx="1369525" cy="1340907"/>
            <a:chOff x="6483941" y="2806275"/>
            <a:chExt cx="1369525" cy="134090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8597AA5-D874-39DE-8DAE-F6C67744448B}"/>
                </a:ext>
              </a:extLst>
            </p:cNvPr>
            <p:cNvSpPr/>
            <p:nvPr/>
          </p:nvSpPr>
          <p:spPr>
            <a:xfrm>
              <a:off x="6483941" y="2806275"/>
              <a:ext cx="1369525" cy="134090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730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Presentation with pie chart">
              <a:extLst>
                <a:ext uri="{FF2B5EF4-FFF2-40B4-BE49-F238E27FC236}">
                  <a16:creationId xmlns:a16="http://schemas.microsoft.com/office/drawing/2014/main" id="{78BFC905-B8C1-D153-C80B-4D387B69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3760" y="3040591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732954-6C2C-4A2E-15C4-9A35E1834BE0}"/>
              </a:ext>
            </a:extLst>
          </p:cNvPr>
          <p:cNvSpPr txBox="1">
            <a:spLocks/>
          </p:cNvSpPr>
          <p:nvPr/>
        </p:nvSpPr>
        <p:spPr>
          <a:xfrm>
            <a:off x="4432798" y="4566967"/>
            <a:ext cx="1460055" cy="8242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Method of solution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698069-CE42-E084-BF3D-19A0C70B54AD}"/>
              </a:ext>
            </a:extLst>
          </p:cNvPr>
          <p:cNvSpPr txBox="1">
            <a:spLocks/>
          </p:cNvSpPr>
          <p:nvPr/>
        </p:nvSpPr>
        <p:spPr>
          <a:xfrm>
            <a:off x="2845622" y="4585333"/>
            <a:ext cx="1186560" cy="408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Solution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EC315B-34E9-0DB8-0D4E-2D26A018359F}"/>
              </a:ext>
            </a:extLst>
          </p:cNvPr>
          <p:cNvSpPr txBox="1">
            <a:spLocks/>
          </p:cNvSpPr>
          <p:nvPr/>
        </p:nvSpPr>
        <p:spPr>
          <a:xfrm>
            <a:off x="6451807" y="4612637"/>
            <a:ext cx="914400" cy="35348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Results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2EB4A2-5159-EAF3-6D25-7179B1D9CC46}"/>
              </a:ext>
            </a:extLst>
          </p:cNvPr>
          <p:cNvSpPr txBox="1">
            <a:spLocks/>
          </p:cNvSpPr>
          <p:nvPr/>
        </p:nvSpPr>
        <p:spPr>
          <a:xfrm>
            <a:off x="7766605" y="4566967"/>
            <a:ext cx="1696986" cy="392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Problems faced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AA4EA8-4EA4-D353-47F2-EB92A3D4FC7F}"/>
              </a:ext>
            </a:extLst>
          </p:cNvPr>
          <p:cNvGrpSpPr/>
          <p:nvPr/>
        </p:nvGrpSpPr>
        <p:grpSpPr>
          <a:xfrm>
            <a:off x="9658684" y="2806274"/>
            <a:ext cx="1369525" cy="1340907"/>
            <a:chOff x="9801559" y="2806274"/>
            <a:chExt cx="1369525" cy="134090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8CC813-F774-BDAC-F2D0-804A0E05CC72}"/>
                </a:ext>
              </a:extLst>
            </p:cNvPr>
            <p:cNvSpPr/>
            <p:nvPr/>
          </p:nvSpPr>
          <p:spPr>
            <a:xfrm>
              <a:off x="9801559" y="2806274"/>
              <a:ext cx="1369525" cy="134090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730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Graphic 14" descr="Presentation with checklist">
              <a:extLst>
                <a:ext uri="{FF2B5EF4-FFF2-40B4-BE49-F238E27FC236}">
                  <a16:creationId xmlns:a16="http://schemas.microsoft.com/office/drawing/2014/main" id="{69DEBF05-4A25-E3DB-C39A-4D0DB29BB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31730" y="3040591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29BD282-8D9E-CA69-0749-9041365B2728}"/>
              </a:ext>
            </a:extLst>
          </p:cNvPr>
          <p:cNvSpPr txBox="1">
            <a:spLocks/>
          </p:cNvSpPr>
          <p:nvPr/>
        </p:nvSpPr>
        <p:spPr>
          <a:xfrm>
            <a:off x="9526137" y="4585333"/>
            <a:ext cx="1696986" cy="392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Conclusion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E6980E-89E1-25E0-BAA1-E32AD8A0D61E}"/>
              </a:ext>
            </a:extLst>
          </p:cNvPr>
          <p:cNvSpPr/>
          <p:nvPr/>
        </p:nvSpPr>
        <p:spPr>
          <a:xfrm>
            <a:off x="4581525" y="838200"/>
            <a:ext cx="3115604" cy="10191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71CF5-2FC0-CE39-06E9-7EFDF2150F53}"/>
              </a:ext>
            </a:extLst>
          </p:cNvPr>
          <p:cNvCxnSpPr>
            <a:endCxn id="18" idx="0"/>
          </p:cNvCxnSpPr>
          <p:nvPr/>
        </p:nvCxnSpPr>
        <p:spPr>
          <a:xfrm flipH="1">
            <a:off x="1716440" y="1695450"/>
            <a:ext cx="2865085" cy="11318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314D63-614C-6A65-4A3B-EE1EDED83667}"/>
              </a:ext>
            </a:extLst>
          </p:cNvPr>
          <p:cNvCxnSpPr>
            <a:endCxn id="19" idx="0"/>
          </p:cNvCxnSpPr>
          <p:nvPr/>
        </p:nvCxnSpPr>
        <p:spPr>
          <a:xfrm flipH="1">
            <a:off x="3438903" y="1857375"/>
            <a:ext cx="2161248" cy="9890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93BDC3-21A5-11DA-1C35-86E3A7069BB3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162827" y="1868063"/>
            <a:ext cx="730026" cy="9783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FDE735-1B3A-EB33-B7F7-BFD0A7FBA8EE}"/>
              </a:ext>
            </a:extLst>
          </p:cNvPr>
          <p:cNvCxnSpPr>
            <a:endCxn id="23" idx="0"/>
          </p:cNvCxnSpPr>
          <p:nvPr/>
        </p:nvCxnSpPr>
        <p:spPr>
          <a:xfrm>
            <a:off x="6459735" y="1842664"/>
            <a:ext cx="427016" cy="9636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70E4DA-613E-6444-CF9A-0B1DA996EAF7}"/>
              </a:ext>
            </a:extLst>
          </p:cNvPr>
          <p:cNvCxnSpPr>
            <a:endCxn id="20" idx="0"/>
          </p:cNvCxnSpPr>
          <p:nvPr/>
        </p:nvCxnSpPr>
        <p:spPr>
          <a:xfrm>
            <a:off x="7322614" y="1868063"/>
            <a:ext cx="1292485" cy="97091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883C50-0FD5-EF6F-42EC-8611156B0DD3}"/>
              </a:ext>
            </a:extLst>
          </p:cNvPr>
          <p:cNvCxnSpPr>
            <a:endCxn id="21" idx="0"/>
          </p:cNvCxnSpPr>
          <p:nvPr/>
        </p:nvCxnSpPr>
        <p:spPr>
          <a:xfrm>
            <a:off x="7746335" y="1604646"/>
            <a:ext cx="2597112" cy="12016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Slide Zoom 41">
                <a:extLst>
                  <a:ext uri="{FF2B5EF4-FFF2-40B4-BE49-F238E27FC236}">
                    <a16:creationId xmlns:a16="http://schemas.microsoft.com/office/drawing/2014/main" id="{346D1A36-8833-B492-A797-A2BDD0A5BC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7176544"/>
                  </p:ext>
                </p:extLst>
              </p:nvPr>
            </p:nvGraphicFramePr>
            <p:xfrm>
              <a:off x="1094083" y="3114155"/>
              <a:ext cx="1315681" cy="753105"/>
            </p:xfrm>
            <a:graphic>
              <a:graphicData uri="http://schemas.microsoft.com/office/powerpoint/2016/slidezoom">
                <pslz:sldZm>
                  <pslz:sldZmObj sldId="258" cId="2811290982">
                    <pslz:zmPr id="{4D59D51A-402A-47D1-BA8C-6716EB16CB00}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15681" cy="75310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Slide Zoom 4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346D1A36-8833-B492-A797-A2BDD0A5BC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083" y="3114155"/>
                <a:ext cx="1315681" cy="75310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4" name="Slide Zoom 43">
                <a:extLst>
                  <a:ext uri="{FF2B5EF4-FFF2-40B4-BE49-F238E27FC236}">
                    <a16:creationId xmlns:a16="http://schemas.microsoft.com/office/drawing/2014/main" id="{1222DEA2-C630-CAB5-4AC2-AAC739C359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0760054"/>
                  </p:ext>
                </p:extLst>
              </p:nvPr>
            </p:nvGraphicFramePr>
            <p:xfrm>
              <a:off x="2779660" y="3071628"/>
              <a:ext cx="1370549" cy="784512"/>
            </p:xfrm>
            <a:graphic>
              <a:graphicData uri="http://schemas.microsoft.com/office/powerpoint/2016/slidezoom">
                <pslz:sldZm>
                  <pslz:sldZmObj sldId="259" cId="2128565826">
                    <pslz:zmPr id="{FCE12565-9253-44AC-AF6B-6716E98A3A37}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70549" cy="78451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4" name="Slide Zoom 43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1222DEA2-C630-CAB5-4AC2-AAC739C359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9660" y="3071628"/>
                <a:ext cx="1370549" cy="78451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6" name="Slide Zoom 45">
                <a:extLst>
                  <a:ext uri="{FF2B5EF4-FFF2-40B4-BE49-F238E27FC236}">
                    <a16:creationId xmlns:a16="http://schemas.microsoft.com/office/drawing/2014/main" id="{A4259615-CF45-E916-B09E-8A197266F8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1384858"/>
                  </p:ext>
                </p:extLst>
              </p:nvPr>
            </p:nvGraphicFramePr>
            <p:xfrm>
              <a:off x="4511418" y="3133425"/>
              <a:ext cx="1339653" cy="766827"/>
            </p:xfrm>
            <a:graphic>
              <a:graphicData uri="http://schemas.microsoft.com/office/powerpoint/2016/slidezoom">
                <pslz:sldZm>
                  <pslz:sldZmObj sldId="260" cId="2331801998">
                    <pslz:zmPr id="{98F54B60-CDDC-4C5B-9FFA-BD94A6CBF7B6}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39653" cy="76682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6" name="Slide Zoom 45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A4259615-CF45-E916-B09E-8A197266F8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1418" y="3133425"/>
                <a:ext cx="1339653" cy="76682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8" name="Slide Zoom 47">
                <a:extLst>
                  <a:ext uri="{FF2B5EF4-FFF2-40B4-BE49-F238E27FC236}">
                    <a16:creationId xmlns:a16="http://schemas.microsoft.com/office/drawing/2014/main" id="{B88D07CA-EC1B-0F24-BEFB-467B6E930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2913169"/>
                  </p:ext>
                </p:extLst>
              </p:nvPr>
            </p:nvGraphicFramePr>
            <p:xfrm>
              <a:off x="6147422" y="3069692"/>
              <a:ext cx="1439935" cy="824229"/>
            </p:xfrm>
            <a:graphic>
              <a:graphicData uri="http://schemas.microsoft.com/office/powerpoint/2016/slidezoom">
                <pslz:sldZm>
                  <pslz:sldZmObj sldId="262" cId="1398597950">
                    <pslz:zmPr id="{EE227023-8BD3-419E-B93F-F2FC1474A426}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39935" cy="82422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8" name="Slide Zoom 47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B88D07CA-EC1B-0F24-BEFB-467B6E9307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7422" y="3069692"/>
                <a:ext cx="1439935" cy="82422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2" name="Slide Zoom 51">
                <a:extLst>
                  <a:ext uri="{FF2B5EF4-FFF2-40B4-BE49-F238E27FC236}">
                    <a16:creationId xmlns:a16="http://schemas.microsoft.com/office/drawing/2014/main" id="{2C2D4A2E-5062-0B9E-BE04-F0D57A1189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4774301"/>
                  </p:ext>
                </p:extLst>
              </p:nvPr>
            </p:nvGraphicFramePr>
            <p:xfrm>
              <a:off x="9686826" y="3026826"/>
              <a:ext cx="1460634" cy="836077"/>
            </p:xfrm>
            <a:graphic>
              <a:graphicData uri="http://schemas.microsoft.com/office/powerpoint/2016/slidezoom">
                <pslz:sldZm>
                  <pslz:sldZmObj sldId="265" cId="1182142165">
                    <pslz:zmPr id="{E8230BA7-DF7C-4F9C-9F8D-241BE2BC229E}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0634" cy="83607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2" name="Slide Zoom 51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C2D4A2E-5062-0B9E-BE04-F0D57A1189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6826" y="3026826"/>
                <a:ext cx="1460634" cy="83607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4" name="Slide Zoom 53">
                <a:extLst>
                  <a:ext uri="{FF2B5EF4-FFF2-40B4-BE49-F238E27FC236}">
                    <a16:creationId xmlns:a16="http://schemas.microsoft.com/office/drawing/2014/main" id="{E8261AF1-63BD-EC2C-5F3C-454ED15754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6688150"/>
                  </p:ext>
                </p:extLst>
              </p:nvPr>
            </p:nvGraphicFramePr>
            <p:xfrm>
              <a:off x="4661458" y="5238850"/>
              <a:ext cx="1195534" cy="684332"/>
            </p:xfrm>
            <a:graphic>
              <a:graphicData uri="http://schemas.microsoft.com/office/powerpoint/2016/slidezoom">
                <pslz:sldZm>
                  <pslz:sldZmObj sldId="263" cId="1866265207">
                    <pslz:zmPr id="{BFA19AD7-67F7-4822-9B16-50B037455FE4}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95534" cy="6843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4" name="Slide Zoom 53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E8261AF1-63BD-EC2C-5F3C-454ED1575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1458" y="5238850"/>
                <a:ext cx="1195534" cy="68433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20C3C7EA-E43C-489E-A4D5-A7A9C529D3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685614"/>
                  </p:ext>
                </p:extLst>
              </p:nvPr>
            </p:nvGraphicFramePr>
            <p:xfrm>
              <a:off x="7930336" y="3160656"/>
              <a:ext cx="1290448" cy="858369"/>
            </p:xfrm>
            <a:graphic>
              <a:graphicData uri="http://schemas.microsoft.com/office/powerpoint/2016/slidezoom">
                <pslz:sldZm>
                  <pslz:sldZmObj sldId="265" cId="1182142165">
                    <pslz:zmPr id="{409C7860-36FC-4CC6-81EA-1832B5DFC458}" returnToParent="0" imageType="cover" transitionDur="1000">
                      <p166:blipFill xmlns:p166="http://schemas.microsoft.com/office/powerpoint/2016/6/main"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90448" cy="8583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Slide Zoom 29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0C3C7EA-E43C-489E-A4D5-A7A9C529D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0336" y="3160656"/>
                <a:ext cx="1290448" cy="8583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8B1C-40CE-62A7-3AB4-8D15DA27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8B34-2303-DD3A-06D0-2A86B833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5" y="2139571"/>
            <a:ext cx="4277274" cy="3352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at hand revolves around the challenge of establishing effective links between geographically distinct regions separated by small water bodies, particularly within rural landscapes.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named as “Region Connectivity”.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6EDCDD-6A8C-B4F8-30E5-469461CF5496}"/>
              </a:ext>
            </a:extLst>
          </p:cNvPr>
          <p:cNvGrpSpPr/>
          <p:nvPr/>
        </p:nvGrpSpPr>
        <p:grpSpPr>
          <a:xfrm>
            <a:off x="5391150" y="1915427"/>
            <a:ext cx="6377883" cy="4246825"/>
            <a:chOff x="5378450" y="1685925"/>
            <a:chExt cx="6390583" cy="44763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FA6207-C5C4-7B48-EFF1-2B8521E0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450" y="1685925"/>
              <a:ext cx="6390583" cy="4476327"/>
            </a:xfrm>
            <a:prstGeom prst="rect">
              <a:avLst/>
            </a:prstGeom>
          </p:spPr>
        </p:pic>
        <p:pic>
          <p:nvPicPr>
            <p:cNvPr id="1026" name="Picture 2" descr="Puzzle in Lightbulb Shape Silhouette Icon. Creative Idea Concept. Success  Strategy Solid Sign. Jigsaw and Light Bulb, Innovation and Inspiration  Glyph Pictogram. Isolated Vector Illustration. 26511678 Vector Art at  Vecteezy">
              <a:extLst>
                <a:ext uri="{FF2B5EF4-FFF2-40B4-BE49-F238E27FC236}">
                  <a16:creationId xmlns:a16="http://schemas.microsoft.com/office/drawing/2014/main" id="{67834057-1BB4-CB53-0233-C47DEF440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229" y1="24323" x2="47135" y2="30260"/>
                          <a14:foregroundMark x1="47135" y1="30260" x2="39375" y2="30312"/>
                          <a14:foregroundMark x1="39375" y1="30312" x2="30573" y2="32917"/>
                          <a14:foregroundMark x1="30573" y1="32917" x2="30625" y2="36042"/>
                          <a14:foregroundMark x1="59635" y1="14219" x2="68229" y2="16250"/>
                          <a14:foregroundMark x1="68229" y1="16250" x2="66354" y2="24427"/>
                          <a14:foregroundMark x1="66354" y1="24427" x2="73542" y2="23802"/>
                          <a14:foregroundMark x1="73542" y1="23802" x2="72486" y2="27396"/>
                          <a14:foregroundMark x1="71354" y1="31250" x2="71250" y2="31250"/>
                          <a14:foregroundMark x1="31927" y1="44063" x2="41927" y2="43490"/>
                          <a14:foregroundMark x1="38564" y1="48691" x2="36875" y2="51302"/>
                          <a14:foregroundMark x1="36875" y1="51302" x2="40625" y2="57604"/>
                          <a14:foregroundMark x1="40625" y1="57604" x2="41302" y2="64688"/>
                          <a14:foregroundMark x1="41302" y1="64688" x2="40625" y2="65417"/>
                          <a14:foregroundMark x1="49635" y1="43438" x2="48281" y2="50469"/>
                          <a14:foregroundMark x1="48281" y1="50469" x2="44948" y2="50000"/>
                          <a14:foregroundMark x1="39010" y1="70990" x2="48229" y2="71094"/>
                          <a14:foregroundMark x1="48229" y1="71094" x2="46302" y2="78073"/>
                          <a14:foregroundMark x1="46302" y1="78073" x2="52917" y2="81094"/>
                          <a14:foregroundMark x1="52917" y1="81094" x2="46198" y2="76563"/>
                          <a14:foregroundMark x1="46198" y1="76563" x2="53646" y2="75990"/>
                          <a14:foregroundMark x1="53646" y1="75990" x2="54323" y2="76198"/>
                          <a14:foregroundMark x1="45313" y1="86927" x2="49635" y2="87656"/>
                          <a14:backgroundMark x1="34115" y1="40573" x2="34115" y2="40573"/>
                          <a14:backgroundMark x1="34323" y1="40469" x2="34323" y2="40469"/>
                          <a14:backgroundMark x1="33854" y1="40781" x2="34427" y2="40000"/>
                          <a14:backgroundMark x1="33802" y1="40469" x2="34323" y2="40573"/>
                          <a14:backgroundMark x1="34375" y1="40156" x2="34219" y2="40573"/>
                          <a14:backgroundMark x1="34479" y1="40000" x2="34479" y2="40000"/>
                          <a14:backgroundMark x1="34531" y1="40000" x2="34531" y2="40000"/>
                          <a14:backgroundMark x1="34531" y1="40052" x2="34531" y2="40052"/>
                          <a14:backgroundMark x1="34531" y1="40156" x2="34531" y2="40156"/>
                          <a14:backgroundMark x1="34427" y1="39896" x2="34427" y2="39896"/>
                          <a14:backgroundMark x1="34531" y1="39844" x2="34531" y2="39844"/>
                          <a14:backgroundMark x1="34010" y1="40729" x2="34219" y2="40781"/>
                          <a14:backgroundMark x1="38906" y1="48333" x2="38594" y2="49427"/>
                          <a14:backgroundMark x1="39375" y1="47708" x2="38906" y2="48854"/>
                          <a14:backgroundMark x1="38385" y1="50469" x2="39271" y2="47656"/>
                          <a14:backgroundMark x1="38333" y1="50156" x2="38542" y2="48594"/>
                          <a14:backgroundMark x1="72240" y1="27708" x2="72240" y2="27708"/>
                          <a14:backgroundMark x1="72813" y1="28542" x2="72292" y2="27500"/>
                          <a14:backgroundMark x1="73333" y1="28490" x2="72448" y2="28177"/>
                          <a14:backgroundMark x1="73125" y1="28594" x2="72031" y2="27917"/>
                          <a14:backgroundMark x1="72188" y1="28385" x2="72188" y2="28385"/>
                          <a14:backgroundMark x1="72188" y1="28385" x2="72188" y2="28385"/>
                          <a14:backgroundMark x1="72188" y1="28385" x2="72188" y2="28385"/>
                          <a14:backgroundMark x1="72135" y1="28594" x2="72135" y2="28594"/>
                          <a14:backgroundMark x1="72240" y1="28698" x2="72240" y2="28698"/>
                          <a14:backgroundMark x1="72292" y1="28750" x2="72240" y2="28698"/>
                          <a14:backgroundMark x1="72240" y1="28698" x2="72240" y2="28698"/>
                          <a14:backgroundMark x1="72188" y1="28125" x2="72188" y2="28125"/>
                          <a14:backgroundMark x1="72292" y1="28125" x2="72292" y2="28125"/>
                          <a14:backgroundMark x1="72292" y1="27865" x2="72292" y2="27865"/>
                          <a14:backgroundMark x1="72292" y1="27865" x2="72292" y2="27865"/>
                          <a14:backgroundMark x1="72292" y1="27708" x2="72292" y2="27708"/>
                          <a14:backgroundMark x1="72292" y1="27708" x2="72292" y2="27708"/>
                          <a14:backgroundMark x1="72292" y1="27292" x2="72448" y2="27292"/>
                          <a14:backgroundMark x1="72448" y1="27292" x2="72448" y2="27292"/>
                          <a14:backgroundMark x1="72604" y1="27292" x2="72813" y2="27396"/>
                          <a14:backgroundMark x1="72813" y1="27396" x2="72813" y2="27396"/>
                          <a14:backgroundMark x1="72292" y1="27448" x2="72656" y2="27500"/>
                          <a14:backgroundMark x1="72448" y1="27552" x2="72448" y2="27552"/>
                          <a14:backgroundMark x1="72344" y1="28698" x2="73073" y2="27187"/>
                          <a14:backgroundMark x1="72031" y1="28438" x2="73177" y2="27240"/>
                          <a14:backgroundMark x1="72760" y1="27135" x2="72344" y2="271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769268"/>
              <a:ext cx="2085975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E394A6-D6ED-33BB-2DD3-39344691FD8B}"/>
                </a:ext>
              </a:extLst>
            </p:cNvPr>
            <p:cNvSpPr/>
            <p:nvPr/>
          </p:nvSpPr>
          <p:spPr>
            <a:xfrm>
              <a:off x="7870031" y="2705100"/>
              <a:ext cx="1944688" cy="199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19B579-9949-E745-08A1-F210ADD5B8EB}"/>
                </a:ext>
              </a:extLst>
            </p:cNvPr>
            <p:cNvSpPr txBox="1"/>
            <p:nvPr/>
          </p:nvSpPr>
          <p:spPr>
            <a:xfrm>
              <a:off x="8401049" y="2977187"/>
              <a:ext cx="8826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800" dirty="0"/>
                <a:t>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41556F-024E-9DC7-9EAC-B4CF6E622E8B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454798" y="2996635"/>
              <a:ext cx="700026" cy="148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9A923334-7631-9CA8-9D81-ED1F13F2F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6623" y="269165"/>
            <a:ext cx="902410" cy="9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9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E6E7-5AFE-EE26-7BAD-6DB6216C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WHAT IT DOES: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B430-AB3F-7586-69AE-BE1115BA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5858"/>
            <a:ext cx="3876675" cy="435133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solution, we are planned to use image Processing with the tool Open cv  with a bit of coding.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C212E9-F106-AB34-8079-2CC5A4D75DF8}"/>
              </a:ext>
            </a:extLst>
          </p:cNvPr>
          <p:cNvSpPr txBox="1">
            <a:spLocks/>
          </p:cNvSpPr>
          <p:nvPr/>
        </p:nvSpPr>
        <p:spPr>
          <a:xfrm>
            <a:off x="5657849" y="1965858"/>
            <a:ext cx="5610225" cy="40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does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 perfect location for Bridge construction in the waterbody which separates the land mass.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providing the location it considers the landmass, building clusters etc...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9AB406C2-C2D0-F360-0771-8AEF33F31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80" y="4800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6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11D6-0FE2-564C-F586-A5AD4E5C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7944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A179-1E6D-F923-3A0F-39F617D3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1604963"/>
            <a:ext cx="9477375" cy="49196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Topographic map images obtained through APIs like Google Maps and Open Topography, given to OpenCV for image processing.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segmentation, it separates the waterbodies, building clusters, used land, unused land and vegetation from input image by grey scaling and colour separation.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data from the image segmentation, it compares the obtained values with some minimum building cluster values.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values were greater than the minimum then it logically determines the location for bridge in the waterbody  with building clusters on either sides.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04CA98-4E54-BA71-9A2D-74EF99DEF226}"/>
              </a:ext>
            </a:extLst>
          </p:cNvPr>
          <p:cNvSpPr txBox="1">
            <a:spLocks/>
          </p:cNvSpPr>
          <p:nvPr/>
        </p:nvSpPr>
        <p:spPr>
          <a:xfrm>
            <a:off x="819151" y="1862138"/>
            <a:ext cx="1428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0D5AC9-E9E3-6EC1-4EB2-74C91925E8EB}"/>
              </a:ext>
            </a:extLst>
          </p:cNvPr>
          <p:cNvGrpSpPr/>
          <p:nvPr/>
        </p:nvGrpSpPr>
        <p:grpSpPr>
          <a:xfrm>
            <a:off x="523874" y="2714623"/>
            <a:ext cx="11029953" cy="133354"/>
            <a:chOff x="523874" y="2714623"/>
            <a:chExt cx="11029953" cy="13335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D0D341-3C4D-18BA-2216-A834DE99C261}"/>
                </a:ext>
              </a:extLst>
            </p:cNvPr>
            <p:cNvCxnSpPr/>
            <p:nvPr/>
          </p:nvCxnSpPr>
          <p:spPr>
            <a:xfrm>
              <a:off x="590551" y="2781300"/>
              <a:ext cx="1089659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559E63-8A65-EFE8-52DC-FC5E4995DF78}"/>
                </a:ext>
              </a:extLst>
            </p:cNvPr>
            <p:cNvSpPr/>
            <p:nvPr/>
          </p:nvSpPr>
          <p:spPr>
            <a:xfrm flipV="1">
              <a:off x="523874" y="2714623"/>
              <a:ext cx="133354" cy="1333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92C4F8-51E8-359A-5C32-EB7A823A9343}"/>
                </a:ext>
              </a:extLst>
            </p:cNvPr>
            <p:cNvSpPr/>
            <p:nvPr/>
          </p:nvSpPr>
          <p:spPr>
            <a:xfrm flipV="1">
              <a:off x="11420473" y="2714623"/>
              <a:ext cx="133354" cy="1333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918ED6-256A-FC4D-1539-64CC13CFF48E}"/>
              </a:ext>
            </a:extLst>
          </p:cNvPr>
          <p:cNvGrpSpPr/>
          <p:nvPr/>
        </p:nvGrpSpPr>
        <p:grpSpPr>
          <a:xfrm>
            <a:off x="523874" y="3700462"/>
            <a:ext cx="11029953" cy="133354"/>
            <a:chOff x="523874" y="2714623"/>
            <a:chExt cx="11029953" cy="13335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BF671E-F6D7-9A34-879F-63E9AA473F7B}"/>
                </a:ext>
              </a:extLst>
            </p:cNvPr>
            <p:cNvCxnSpPr/>
            <p:nvPr/>
          </p:nvCxnSpPr>
          <p:spPr>
            <a:xfrm>
              <a:off x="590551" y="2781300"/>
              <a:ext cx="1089659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B04480-9D43-6991-D65D-E2F3F62227EF}"/>
                </a:ext>
              </a:extLst>
            </p:cNvPr>
            <p:cNvSpPr/>
            <p:nvPr/>
          </p:nvSpPr>
          <p:spPr>
            <a:xfrm flipV="1">
              <a:off x="523874" y="2714623"/>
              <a:ext cx="133354" cy="1333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B70CE0-F032-F2AD-98C5-CB447577BA6B}"/>
                </a:ext>
              </a:extLst>
            </p:cNvPr>
            <p:cNvSpPr/>
            <p:nvPr/>
          </p:nvSpPr>
          <p:spPr>
            <a:xfrm flipV="1">
              <a:off x="11420473" y="2714623"/>
              <a:ext cx="133354" cy="1333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D46745-4F70-2003-149F-8A2B2E275CC0}"/>
              </a:ext>
            </a:extLst>
          </p:cNvPr>
          <p:cNvGrpSpPr/>
          <p:nvPr/>
        </p:nvGrpSpPr>
        <p:grpSpPr>
          <a:xfrm>
            <a:off x="523873" y="4823893"/>
            <a:ext cx="11029953" cy="133354"/>
            <a:chOff x="523874" y="2714623"/>
            <a:chExt cx="11029953" cy="13335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0FDCDA-3630-D0AE-40CA-25AB310B63AC}"/>
                </a:ext>
              </a:extLst>
            </p:cNvPr>
            <p:cNvCxnSpPr/>
            <p:nvPr/>
          </p:nvCxnSpPr>
          <p:spPr>
            <a:xfrm>
              <a:off x="590551" y="2781300"/>
              <a:ext cx="1089659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55429F-31DD-ADC9-8CD1-053381FAFE65}"/>
                </a:ext>
              </a:extLst>
            </p:cNvPr>
            <p:cNvSpPr/>
            <p:nvPr/>
          </p:nvSpPr>
          <p:spPr>
            <a:xfrm flipV="1">
              <a:off x="523874" y="2714623"/>
              <a:ext cx="133354" cy="1333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53281F-728A-AEFA-F77C-A87C4D2E29B1}"/>
                </a:ext>
              </a:extLst>
            </p:cNvPr>
            <p:cNvSpPr/>
            <p:nvPr/>
          </p:nvSpPr>
          <p:spPr>
            <a:xfrm flipV="1">
              <a:off x="11420473" y="2714623"/>
              <a:ext cx="133354" cy="1333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743CF3EA-1064-313D-A9E3-43000D43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2749" y="5048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5895B-CC3D-C8C6-AF21-4FF18ED60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6" y="219226"/>
            <a:ext cx="10300547" cy="59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6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0DA1-178C-D844-EC25-0367E5F2E7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0013" y="424354"/>
            <a:ext cx="10058400" cy="76358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76CDB-589F-CA49-640E-E16A3E00A8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06" y="1512693"/>
            <a:ext cx="4569742" cy="211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39BB6-6210-69AA-D2EC-F4C9859A13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78" y="1512693"/>
            <a:ext cx="4819273" cy="189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A11E5-27AE-C9C6-9DA3-BA9760313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77" y="4111220"/>
            <a:ext cx="4819273" cy="2054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6205E5-6D4E-A808-D493-0A18CBA7B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6" y="4217577"/>
            <a:ext cx="4569742" cy="19477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178288-A0C2-4F08-397A-BBE1B9B8660F}"/>
              </a:ext>
            </a:extLst>
          </p:cNvPr>
          <p:cNvSpPr txBox="1"/>
          <p:nvPr/>
        </p:nvSpPr>
        <p:spPr>
          <a:xfrm>
            <a:off x="3034464" y="102616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419F01-FD43-6D40-DEAA-FD79B945F624}"/>
              </a:ext>
            </a:extLst>
          </p:cNvPr>
          <p:cNvSpPr txBox="1"/>
          <p:nvPr/>
        </p:nvSpPr>
        <p:spPr>
          <a:xfrm>
            <a:off x="8273600" y="101010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C7E13-8D6B-B735-7A9D-5CC78676E6D5}"/>
              </a:ext>
            </a:extLst>
          </p:cNvPr>
          <p:cNvSpPr txBox="1"/>
          <p:nvPr/>
        </p:nvSpPr>
        <p:spPr>
          <a:xfrm>
            <a:off x="2910639" y="374188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2B606-1D28-D476-67E0-399B7D43D244}"/>
              </a:ext>
            </a:extLst>
          </p:cNvPr>
          <p:cNvSpPr txBox="1"/>
          <p:nvPr/>
        </p:nvSpPr>
        <p:spPr>
          <a:xfrm>
            <a:off x="8273599" y="3624687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pic>
        <p:nvPicPr>
          <p:cNvPr id="20" name="Graphic 19" descr="Presentation with pie chart">
            <a:extLst>
              <a:ext uri="{FF2B5EF4-FFF2-40B4-BE49-F238E27FC236}">
                <a16:creationId xmlns:a16="http://schemas.microsoft.com/office/drawing/2014/main" id="{799BC3B4-134F-AAD1-A293-299603515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7587" y="3489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9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3C77-CE06-BA3A-738F-EFE481E5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23F7-3574-8A9C-45D1-0A5B13D9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5538"/>
            <a:ext cx="10058400" cy="4023360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Maps pictures help with navigating, but building bridges needs detailed land information (topography and satellite data). This data can be hard to track down.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getting a Google Maps API key isn't enough for our needs. It provides good visuals, but not the specific details required for bridge construction.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Presentation with checklist">
            <a:extLst>
              <a:ext uri="{FF2B5EF4-FFF2-40B4-BE49-F238E27FC236}">
                <a16:creationId xmlns:a16="http://schemas.microsoft.com/office/drawing/2014/main" id="{15F74A2F-E5AF-0443-A1D4-1F2A07BB2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80" y="554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4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36C3E7-1D37-E5A7-D39E-B1D542D764EB}"/>
              </a:ext>
            </a:extLst>
          </p:cNvPr>
          <p:cNvSpPr txBox="1"/>
          <p:nvPr/>
        </p:nvSpPr>
        <p:spPr>
          <a:xfrm>
            <a:off x="2885975" y="2921168"/>
            <a:ext cx="6420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3869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317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BOLSTERING TRANSPORTATION INFRASTRUCTURE: THE CHALLENGE OF CONNECTING GEOGRAPHICALLY ISOLATED REGIONS</vt:lpstr>
      <vt:lpstr>SYNOPSIS</vt:lpstr>
      <vt:lpstr>THE CHALLENGE </vt:lpstr>
      <vt:lpstr>OUR SOLUTION AND WHAT IT DOES:</vt:lpstr>
      <vt:lpstr>METHOD OF SOLUTION</vt:lpstr>
      <vt:lpstr>PowerPoint Presentation</vt:lpstr>
      <vt:lpstr>RESULTS</vt:lpstr>
      <vt:lpstr>PROBLEMS FACED: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BOLSTERING TRANSPORTATION INFRASTRUCTURE: THE CHALLENGE OF CONNECTING GEOGRAPHICALLY ISOLATED REGIONS</dc:title>
  <dc:creator>Sriharish J</dc:creator>
  <cp:lastModifiedBy>Hrithik JR</cp:lastModifiedBy>
  <cp:revision>7</cp:revision>
  <dcterms:created xsi:type="dcterms:W3CDTF">2024-03-04T10:46:04Z</dcterms:created>
  <dcterms:modified xsi:type="dcterms:W3CDTF">2024-03-06T10:51:45Z</dcterms:modified>
</cp:coreProperties>
</file>