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1" r:id="rId9"/>
    <p:sldId id="267" r:id="rId10"/>
    <p:sldId id="268" r:id="rId11"/>
    <p:sldId id="269" r:id="rId12"/>
    <p:sldId id="262" r:id="rId13"/>
    <p:sldId id="263" r:id="rId14"/>
    <p:sldId id="264" r:id="rId15"/>
    <p:sldId id="265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EC7F7D-C801-B232-517A-7D810B299FD1}" v="158" dt="2025-03-25T09:02:13.246"/>
    <p1510:client id="{95C89181-27BD-461E-B050-67BEC7C29729}" v="108" dt="2025-03-25T09:01:18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0E7E8A-957A-4BF9-B1E6-7A10F9939191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936899F-950F-4A6E-BCE0-A167824882FC}">
      <dgm:prSet/>
      <dgm:spPr/>
      <dgm:t>
        <a:bodyPr/>
        <a:lstStyle/>
        <a:p>
          <a:r>
            <a:rPr lang="en-US" b="1"/>
            <a:t>How These Findings Help:</a:t>
          </a:r>
          <a:endParaRPr lang="en-US"/>
        </a:p>
      </dgm:t>
    </dgm:pt>
    <dgm:pt modelId="{C02A9AF3-C7BD-4AC8-B2D5-36041DB8BB95}" type="parTrans" cxnId="{D02A626E-1C7A-4772-B74D-BD9300CFA38D}">
      <dgm:prSet/>
      <dgm:spPr/>
      <dgm:t>
        <a:bodyPr/>
        <a:lstStyle/>
        <a:p>
          <a:endParaRPr lang="en-US"/>
        </a:p>
      </dgm:t>
    </dgm:pt>
    <dgm:pt modelId="{95584D57-9960-478A-BB8F-12A361ECF62F}" type="sibTrans" cxnId="{D02A626E-1C7A-4772-B74D-BD9300CFA38D}">
      <dgm:prSet/>
      <dgm:spPr/>
      <dgm:t>
        <a:bodyPr/>
        <a:lstStyle/>
        <a:p>
          <a:endParaRPr lang="en-US"/>
        </a:p>
      </dgm:t>
    </dgm:pt>
    <dgm:pt modelId="{FA0A24A4-80A6-46E5-BEAE-95B7B110545F}">
      <dgm:prSet/>
      <dgm:spPr/>
      <dgm:t>
        <a:bodyPr/>
        <a:lstStyle/>
        <a:p>
          <a:r>
            <a:rPr lang="en-US"/>
            <a:t>Tailor policies to regional demographics and preferences.</a:t>
          </a:r>
        </a:p>
      </dgm:t>
    </dgm:pt>
    <dgm:pt modelId="{055132CD-9F63-47F6-8B37-9D377CA3C2DD}" type="parTrans" cxnId="{544BB3D7-0939-4CE9-9169-45545EC8E0C2}">
      <dgm:prSet/>
      <dgm:spPr/>
      <dgm:t>
        <a:bodyPr/>
        <a:lstStyle/>
        <a:p>
          <a:endParaRPr lang="en-US"/>
        </a:p>
      </dgm:t>
    </dgm:pt>
    <dgm:pt modelId="{56E71C3D-DD60-48DE-BD42-646144390100}" type="sibTrans" cxnId="{544BB3D7-0939-4CE9-9169-45545EC8E0C2}">
      <dgm:prSet/>
      <dgm:spPr/>
      <dgm:t>
        <a:bodyPr/>
        <a:lstStyle/>
        <a:p>
          <a:endParaRPr lang="en-US"/>
        </a:p>
      </dgm:t>
    </dgm:pt>
    <dgm:pt modelId="{9B977E3D-F953-4CDE-B644-98E73D9F2982}">
      <dgm:prSet/>
      <dgm:spPr/>
      <dgm:t>
        <a:bodyPr/>
        <a:lstStyle/>
        <a:p>
          <a:r>
            <a:rPr lang="en-US"/>
            <a:t>Promote wellness programs to reduce risks and costs.</a:t>
          </a:r>
        </a:p>
      </dgm:t>
    </dgm:pt>
    <dgm:pt modelId="{A40822AF-4549-41ED-A56C-FD0A4D99FB56}" type="parTrans" cxnId="{E6FB8ED2-84D7-4781-B76A-69AD7ECC3AAA}">
      <dgm:prSet/>
      <dgm:spPr/>
      <dgm:t>
        <a:bodyPr/>
        <a:lstStyle/>
        <a:p>
          <a:endParaRPr lang="en-US"/>
        </a:p>
      </dgm:t>
    </dgm:pt>
    <dgm:pt modelId="{F401079B-0A35-4645-B03B-A94E2664D557}" type="sibTrans" cxnId="{E6FB8ED2-84D7-4781-B76A-69AD7ECC3AAA}">
      <dgm:prSet/>
      <dgm:spPr/>
      <dgm:t>
        <a:bodyPr/>
        <a:lstStyle/>
        <a:p>
          <a:endParaRPr lang="en-US"/>
        </a:p>
      </dgm:t>
    </dgm:pt>
    <dgm:pt modelId="{48B7E79F-5D56-4E2D-B1B0-24553D26E676}">
      <dgm:prSet/>
      <dgm:spPr/>
      <dgm:t>
        <a:bodyPr/>
        <a:lstStyle/>
        <a:p>
          <a:r>
            <a:rPr lang="en-US"/>
            <a:t>Highlight sustainability initiatives in marketing campaigns.</a:t>
          </a:r>
        </a:p>
      </dgm:t>
    </dgm:pt>
    <dgm:pt modelId="{5582A679-825C-419C-BB85-F8169BA91378}" type="parTrans" cxnId="{ACEB2492-9BFB-4361-9611-434E3FC9C414}">
      <dgm:prSet/>
      <dgm:spPr/>
      <dgm:t>
        <a:bodyPr/>
        <a:lstStyle/>
        <a:p>
          <a:endParaRPr lang="en-US"/>
        </a:p>
      </dgm:t>
    </dgm:pt>
    <dgm:pt modelId="{032B9CAD-10D6-4699-8B74-91C88BAFADED}" type="sibTrans" cxnId="{ACEB2492-9BFB-4361-9611-434E3FC9C414}">
      <dgm:prSet/>
      <dgm:spPr/>
      <dgm:t>
        <a:bodyPr/>
        <a:lstStyle/>
        <a:p>
          <a:endParaRPr lang="en-US"/>
        </a:p>
      </dgm:t>
    </dgm:pt>
    <dgm:pt modelId="{F3F38531-AF4C-491D-ABA2-40BBCB82E9A1}" type="pres">
      <dgm:prSet presAssocID="{DE0E7E8A-957A-4BF9-B1E6-7A10F9939191}" presName="matrix" presStyleCnt="0">
        <dgm:presLayoutVars>
          <dgm:chMax val="1"/>
          <dgm:dir/>
          <dgm:resizeHandles val="exact"/>
        </dgm:presLayoutVars>
      </dgm:prSet>
      <dgm:spPr/>
    </dgm:pt>
    <dgm:pt modelId="{F8B8FD31-B3FE-474F-A8CC-6965D6232110}" type="pres">
      <dgm:prSet presAssocID="{DE0E7E8A-957A-4BF9-B1E6-7A10F9939191}" presName="diamond" presStyleLbl="bgShp" presStyleIdx="0" presStyleCnt="1"/>
      <dgm:spPr/>
    </dgm:pt>
    <dgm:pt modelId="{CD45CF68-7AA4-4D00-98E8-A8D95536E725}" type="pres">
      <dgm:prSet presAssocID="{DE0E7E8A-957A-4BF9-B1E6-7A10F9939191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206FDC8B-10FC-4747-B5DC-4D9AC52804B7}" type="pres">
      <dgm:prSet presAssocID="{DE0E7E8A-957A-4BF9-B1E6-7A10F9939191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4A06C01-3DFB-447E-B5B3-179A3C44EFCF}" type="pres">
      <dgm:prSet presAssocID="{DE0E7E8A-957A-4BF9-B1E6-7A10F9939191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FA933F2-E744-4735-A075-BA92426DD31E}" type="pres">
      <dgm:prSet presAssocID="{DE0E7E8A-957A-4BF9-B1E6-7A10F9939191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60E6E535-EB48-4548-AD07-7992A58C27E5}" type="presOf" srcId="{C936899F-950F-4A6E-BCE0-A167824882FC}" destId="{CD45CF68-7AA4-4D00-98E8-A8D95536E725}" srcOrd="0" destOrd="0" presId="urn:microsoft.com/office/officeart/2005/8/layout/matrix3"/>
    <dgm:cxn modelId="{362E234B-EBFD-4A21-ACBB-C9D7615C8ED9}" type="presOf" srcId="{48B7E79F-5D56-4E2D-B1B0-24553D26E676}" destId="{8FA933F2-E744-4735-A075-BA92426DD31E}" srcOrd="0" destOrd="0" presId="urn:microsoft.com/office/officeart/2005/8/layout/matrix3"/>
    <dgm:cxn modelId="{D02A626E-1C7A-4772-B74D-BD9300CFA38D}" srcId="{DE0E7E8A-957A-4BF9-B1E6-7A10F9939191}" destId="{C936899F-950F-4A6E-BCE0-A167824882FC}" srcOrd="0" destOrd="0" parTransId="{C02A9AF3-C7BD-4AC8-B2D5-36041DB8BB95}" sibTransId="{95584D57-9960-478A-BB8F-12A361ECF62F}"/>
    <dgm:cxn modelId="{11A36D53-79BA-4095-8B8B-F291AFDEAFAF}" type="presOf" srcId="{FA0A24A4-80A6-46E5-BEAE-95B7B110545F}" destId="{206FDC8B-10FC-4747-B5DC-4D9AC52804B7}" srcOrd="0" destOrd="0" presId="urn:microsoft.com/office/officeart/2005/8/layout/matrix3"/>
    <dgm:cxn modelId="{548AD176-9048-4B95-8693-0E24C446955D}" type="presOf" srcId="{DE0E7E8A-957A-4BF9-B1E6-7A10F9939191}" destId="{F3F38531-AF4C-491D-ABA2-40BBCB82E9A1}" srcOrd="0" destOrd="0" presId="urn:microsoft.com/office/officeart/2005/8/layout/matrix3"/>
    <dgm:cxn modelId="{D732FE7F-1C6E-40E5-BFFB-6DD16CCD3A22}" type="presOf" srcId="{9B977E3D-F953-4CDE-B644-98E73D9F2982}" destId="{04A06C01-3DFB-447E-B5B3-179A3C44EFCF}" srcOrd="0" destOrd="0" presId="urn:microsoft.com/office/officeart/2005/8/layout/matrix3"/>
    <dgm:cxn modelId="{ACEB2492-9BFB-4361-9611-434E3FC9C414}" srcId="{DE0E7E8A-957A-4BF9-B1E6-7A10F9939191}" destId="{48B7E79F-5D56-4E2D-B1B0-24553D26E676}" srcOrd="3" destOrd="0" parTransId="{5582A679-825C-419C-BB85-F8169BA91378}" sibTransId="{032B9CAD-10D6-4699-8B74-91C88BAFADED}"/>
    <dgm:cxn modelId="{E6FB8ED2-84D7-4781-B76A-69AD7ECC3AAA}" srcId="{DE0E7E8A-957A-4BF9-B1E6-7A10F9939191}" destId="{9B977E3D-F953-4CDE-B644-98E73D9F2982}" srcOrd="2" destOrd="0" parTransId="{A40822AF-4549-41ED-A56C-FD0A4D99FB56}" sibTransId="{F401079B-0A35-4645-B03B-A94E2664D557}"/>
    <dgm:cxn modelId="{544BB3D7-0939-4CE9-9169-45545EC8E0C2}" srcId="{DE0E7E8A-957A-4BF9-B1E6-7A10F9939191}" destId="{FA0A24A4-80A6-46E5-BEAE-95B7B110545F}" srcOrd="1" destOrd="0" parTransId="{055132CD-9F63-47F6-8B37-9D377CA3C2DD}" sibTransId="{56E71C3D-DD60-48DE-BD42-646144390100}"/>
    <dgm:cxn modelId="{5CB77912-8640-4250-8EFC-E91687C509B4}" type="presParOf" srcId="{F3F38531-AF4C-491D-ABA2-40BBCB82E9A1}" destId="{F8B8FD31-B3FE-474F-A8CC-6965D6232110}" srcOrd="0" destOrd="0" presId="urn:microsoft.com/office/officeart/2005/8/layout/matrix3"/>
    <dgm:cxn modelId="{0F4228C7-5A94-4EE9-9380-2538608A8B00}" type="presParOf" srcId="{F3F38531-AF4C-491D-ABA2-40BBCB82E9A1}" destId="{CD45CF68-7AA4-4D00-98E8-A8D95536E725}" srcOrd="1" destOrd="0" presId="urn:microsoft.com/office/officeart/2005/8/layout/matrix3"/>
    <dgm:cxn modelId="{F9BC2562-09DA-4DA5-BD52-3C26CE2D5154}" type="presParOf" srcId="{F3F38531-AF4C-491D-ABA2-40BBCB82E9A1}" destId="{206FDC8B-10FC-4747-B5DC-4D9AC52804B7}" srcOrd="2" destOrd="0" presId="urn:microsoft.com/office/officeart/2005/8/layout/matrix3"/>
    <dgm:cxn modelId="{EB4A61BE-E349-4AA6-8E1E-A90DDB1D3F9B}" type="presParOf" srcId="{F3F38531-AF4C-491D-ABA2-40BBCB82E9A1}" destId="{04A06C01-3DFB-447E-B5B3-179A3C44EFCF}" srcOrd="3" destOrd="0" presId="urn:microsoft.com/office/officeart/2005/8/layout/matrix3"/>
    <dgm:cxn modelId="{66A6E35F-8327-4D8E-B0F2-E9A8C36827E6}" type="presParOf" srcId="{F3F38531-AF4C-491D-ABA2-40BBCB82E9A1}" destId="{8FA933F2-E744-4735-A075-BA92426DD31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B8FD31-B3FE-474F-A8CC-6965D6232110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5CF68-7AA4-4D00-98E8-A8D95536E725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How These Findings Help:</a:t>
          </a:r>
          <a:endParaRPr lang="en-US" sz="2200" kern="1200"/>
        </a:p>
      </dsp:txBody>
      <dsp:txXfrm>
        <a:off x="1011204" y="630714"/>
        <a:ext cx="1946396" cy="1946396"/>
      </dsp:txXfrm>
    </dsp:sp>
    <dsp:sp modelId="{206FDC8B-10FC-4747-B5DC-4D9AC52804B7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Tailor policies to regional demographics and preferences.</a:t>
          </a:r>
        </a:p>
      </dsp:txBody>
      <dsp:txXfrm>
        <a:off x="3334113" y="630714"/>
        <a:ext cx="1946396" cy="1946396"/>
      </dsp:txXfrm>
    </dsp:sp>
    <dsp:sp modelId="{04A06C01-3DFB-447E-B5B3-179A3C44EFCF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Promote wellness programs to reduce risks and costs.</a:t>
          </a:r>
        </a:p>
      </dsp:txBody>
      <dsp:txXfrm>
        <a:off x="1011204" y="2953623"/>
        <a:ext cx="1946396" cy="1946396"/>
      </dsp:txXfrm>
    </dsp:sp>
    <dsp:sp modelId="{8FA933F2-E744-4735-A075-BA92426DD31E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Highlight sustainability initiatives in marketing campaigns.</a:t>
          </a:r>
        </a:p>
      </dsp:txBody>
      <dsp:txXfrm>
        <a:off x="3334113" y="2953623"/>
        <a:ext cx="1946396" cy="194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EF9E2-9BB1-7D89-1C0C-0D4363CB3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24A90F-ECBC-3427-BC8B-6AA0CFC70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42458-AACD-D07F-EF9A-A82BE781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42CA1-8DD1-D992-2ABB-6BB349F18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01D42-FE10-984C-8DEB-48C5FB9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35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88FA0-7B10-0E10-0236-E20E0A18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6B0BC0-4598-ADCB-6B21-4DE9E999D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97069-E151-3553-1140-3486C8EE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DCDE-CAE9-43DA-FC9D-0A53B61EA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D0861-4B41-2DA5-8B7B-1AA2C2BA7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1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2AE025-AF2F-61D3-6967-2C598CDA07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E69C3B-C496-5013-762A-43B987BBC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D286B-7021-8D05-282A-B8C1A9CF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63680-7560-0FB4-5BE5-83C17ABF8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969CC-1A78-88C4-732A-25862767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29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5085-61F6-EE37-D8FD-0DB36850D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F0DA-E9C2-9C25-A7BE-39C97D47E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DC062-B179-575D-EC7E-22ED35C5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C3DB-D208-F70A-2D35-A4788C3E9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7A6C1-2775-BA79-189A-0FB32C91C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623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A032-57AE-3349-DC2A-EEE5BA7DC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152BB-28DF-8076-03D1-1EAF898B6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D26B7-0FFB-DFFE-3A58-8648E78B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3F66EB-3345-417E-A904-2EF6FC17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F93AC8-A04D-0C18-BD93-B7788CB24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22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0D85E-B646-BA63-41C6-F1CDDAE63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2962-C37F-DAD1-7AFE-5D492031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D87927-A6FB-4841-0120-3C1336506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FE42B1-8760-2AD9-569A-3EF7FB6F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E1337-70AA-1BE1-166D-E44985E18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03A43-B78C-0EF1-CBC8-0BC21880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7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085FD-0C28-90CE-7DCD-F8AB05A28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51240-A770-041D-987F-9856FC2F2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31817-9EEB-235A-8EEC-6653793F7F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8DAB5-F958-DA52-697A-9D7262196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86BBE2-F1E5-3F75-22B1-8FB493FE5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AA375-3343-A654-B50E-D0B0F7F3A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B5B1E-0097-9D54-1F99-5A6DB801A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F98D14-1679-AB7F-334F-F8FEBA2B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870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E1DA3-3E53-3B32-BFAC-A09A2098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9D691-B619-D3B7-39B8-674C3DEA0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915AB4-2242-0DD2-139A-86DD9222D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035FE-944A-7D59-7019-CA7F1F22E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17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26789E-EB47-4A1D-A615-68B762F3C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A1BF0D-2120-5DA1-1BEF-6EECC5DBA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BF511-605E-D826-EE2D-B99E85F8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665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BE535-8B82-1B64-044A-235A64B4F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1FF64-2529-BDA2-4498-BDC4281CA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C8CCC-5389-161A-F34E-E22B5EBE0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E745D-60DA-6B5B-81F2-CDD8CB8C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195A5-1322-DA2D-F1AB-C565079B1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7C739-30E8-0B7B-A43C-2D66D03FF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3829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88784-25AA-9287-4AA2-E15F14F5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87F99F-6003-D711-9F96-C18D9A6B9B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D3D604-0A32-DDE2-A5B4-BCA48891E3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7434F-E657-729E-E6A8-8129E929C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557D4-F7D6-FF94-520E-8E55CDAC4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D59E50-4031-85A7-0EC5-E17D1397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7614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BA37CD-472B-AA91-6E9E-0F97FD80A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0DD981-333D-174F-8CBE-272371FD8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1C7AC-1A33-A167-A655-A57E47C7B4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E0B8B-1979-4429-91B4-7C3379964BB2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7B4B8-4792-5784-133F-4DAE1FDF0B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57553-6588-B993-7976-EC68CB4954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4E9036-E1EA-4B60-ACD7-B6ABEB639DE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238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F3EA29-32D2-2E5B-5F5B-E2595A49A3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4525" y="1412488"/>
            <a:ext cx="3372864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>
                <a:solidFill>
                  <a:srgbClr val="FFFFFF"/>
                </a:solidFill>
              </a:rPr>
              <a:t>Explainability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Artificial Intelligence Project</a:t>
            </a:r>
            <a:endParaRPr lang="en-US" sz="4000" kern="1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FE4C06-5B63-7FF5-140A-B0ADDD87D6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0855" y="1412489"/>
            <a:ext cx="3427283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Subtopic : Life Sure Insurance Data Analysis and Recommendations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C4AD913-6D47-FC1E-DE2A-A7DCCAAC8053}"/>
              </a:ext>
            </a:extLst>
          </p:cNvPr>
          <p:cNvSpPr txBox="1"/>
          <p:nvPr/>
        </p:nvSpPr>
        <p:spPr>
          <a:xfrm>
            <a:off x="8451604" y="1412489"/>
            <a:ext cx="3197701" cy="4363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Presented By : 	</a:t>
            </a:r>
            <a:endParaRPr lang="en-US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Siddartha NANUVALA (CCC)</a:t>
            </a:r>
            <a:endParaRPr lang="en-US" dirty="0"/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Devaraj RAMAMOORTHY (DIA)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 err="1"/>
              <a:t>Shreeraam</a:t>
            </a:r>
            <a:r>
              <a:rPr lang="en-US" sz="2000" dirty="0"/>
              <a:t> BALARAM (CCC)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Man </a:t>
            </a:r>
            <a:r>
              <a:rPr lang="en-US" sz="2000" dirty="0" err="1"/>
              <a:t>Vijaybhai</a:t>
            </a:r>
            <a:r>
              <a:rPr lang="en-US" sz="2000" dirty="0"/>
              <a:t> PATEL (DIA)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Edwin JOHNY PAUL (DIA)</a:t>
            </a:r>
          </a:p>
          <a:p>
            <a:pPr marL="342900" indent="-342900">
              <a:lnSpc>
                <a:spcPct val="90000"/>
              </a:lnSpc>
              <a:spcAft>
                <a:spcPts val="600"/>
              </a:spcAft>
              <a:buFont typeface="Arial"/>
              <a:buChar char="•"/>
            </a:pPr>
            <a:r>
              <a:rPr lang="en-US" sz="2000" dirty="0"/>
              <a:t>Parth </a:t>
            </a:r>
            <a:r>
              <a:rPr lang="en-US" sz="2000" dirty="0" err="1"/>
              <a:t>Pareshbhai</a:t>
            </a:r>
            <a:r>
              <a:rPr lang="en-US" sz="2000" dirty="0"/>
              <a:t> VENKARIYA (DIA)</a:t>
            </a:r>
          </a:p>
        </p:txBody>
      </p:sp>
    </p:spTree>
    <p:extLst>
      <p:ext uri="{BB962C8B-B14F-4D97-AF65-F5344CB8AC3E}">
        <p14:creationId xmlns:p14="http://schemas.microsoft.com/office/powerpoint/2010/main" val="341096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7EF918-3F27-1B4C-582F-F4E889C7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IN" sz="4100" b="1">
                <a:solidFill>
                  <a:srgbClr val="FFFFFF"/>
                </a:solidFill>
              </a:rPr>
              <a:t>Implications for Life Sure</a:t>
            </a:r>
            <a:br>
              <a:rPr lang="en-IN" sz="4100">
                <a:solidFill>
                  <a:srgbClr val="FFFFFF"/>
                </a:solidFill>
              </a:rPr>
            </a:br>
            <a:endParaRPr lang="en-IN" sz="4100">
              <a:solidFill>
                <a:srgbClr val="FFFFFF"/>
              </a:solidFill>
            </a:endParaRPr>
          </a:p>
        </p:txBody>
      </p:sp>
      <p:graphicFrame>
        <p:nvGraphicFramePr>
          <p:cNvPr id="29" name="Content Placeholder 2">
            <a:extLst>
              <a:ext uri="{FF2B5EF4-FFF2-40B4-BE49-F238E27FC236}">
                <a16:creationId xmlns:a16="http://schemas.microsoft.com/office/drawing/2014/main" id="{654DFFD6-FF98-A933-FF32-D92C635C1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640707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485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4C1491-607C-6F01-9783-C154F0F4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 anchor="b">
            <a:normAutofit/>
          </a:bodyPr>
          <a:lstStyle/>
          <a:p>
            <a:r>
              <a:rPr lang="en-IN" sz="3400" b="1">
                <a:solidFill>
                  <a:srgbClr val="FFFFFF"/>
                </a:solidFill>
              </a:rPr>
              <a:t>Recommendations</a:t>
            </a:r>
            <a:br>
              <a:rPr lang="en-IN" sz="3400">
                <a:solidFill>
                  <a:srgbClr val="FFFFFF"/>
                </a:solidFill>
              </a:rPr>
            </a:br>
            <a:endParaRPr lang="en-IN" sz="3400">
              <a:solidFill>
                <a:srgbClr val="FFFFFF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31ED9F-F427-B1FD-A275-F8ED87801F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72" r="48366" b="6250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1242A-EB94-B5F4-0674-580BB5E61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000" b="1"/>
              <a:t>Policy Options: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Offer discounts for non-smokers and low-risk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Introduce wellness programs to reduce BMI and smoking rates.</a:t>
            </a:r>
          </a:p>
          <a:p>
            <a:pPr>
              <a:buNone/>
            </a:pPr>
            <a:r>
              <a:rPr lang="en-US" sz="2000" b="1"/>
              <a:t>Strategic Initiatives: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Launch marketing campaigns emphasizing sustainability.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Partner with healthcare providers for preventive care services.</a:t>
            </a:r>
          </a:p>
          <a:p>
            <a:pPr>
              <a:buNone/>
            </a:pPr>
            <a:r>
              <a:rPr lang="en-US" sz="2000" b="1"/>
              <a:t>Future Steps: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Incorporate additional datasets (environmental data, public sentiment) for deeper insights.</a:t>
            </a:r>
          </a:p>
          <a:p>
            <a:pPr marL="0" indent="0">
              <a:buNone/>
            </a:pPr>
            <a:endParaRPr lang="en-IN" sz="20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44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F6C46C-30C6-0D59-36BB-362B6DD3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IN" sz="4000" b="1"/>
              <a:t>Conclusion</a:t>
            </a:r>
            <a:br>
              <a:rPr lang="en-IN" sz="4000"/>
            </a:br>
            <a:endParaRPr lang="en-IN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E33E6-7B91-8D8C-1D67-687363411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2000" b="1"/>
              <a:t>Recap: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Comprehensive data collection, cleaning, and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Development of an interactive dashboard for actionable insights.</a:t>
            </a:r>
          </a:p>
          <a:p>
            <a:pPr>
              <a:buNone/>
            </a:pPr>
            <a:r>
              <a:rPr lang="en-US" sz="2000" b="1"/>
              <a:t>Final Takeaway:</a:t>
            </a:r>
            <a:endParaRPr lang="en-US" sz="2000"/>
          </a:p>
          <a:p>
            <a:pPr>
              <a:buFont typeface="Arial" panose="020B0604020202020204" pitchFamily="34" charset="0"/>
              <a:buChar char="•"/>
            </a:pPr>
            <a:r>
              <a:rPr lang="en-US" sz="2000"/>
              <a:t>These insights and recommendations can enhance LifeSure’s market competitiveness and commitment to sustainability.</a:t>
            </a:r>
          </a:p>
          <a:p>
            <a:pPr marL="0" indent="0">
              <a:buNone/>
            </a:pPr>
            <a:endParaRPr lang="en-IN" sz="20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9E90FBBF-B003-E58F-7EA8-3E076523B2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226" r="15717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66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6A46B-7A24-BA62-6A01-C76D41950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6418"/>
            <a:ext cx="9144000" cy="2387600"/>
          </a:xfrm>
        </p:spPr>
        <p:txBody>
          <a:bodyPr/>
          <a:lstStyle/>
          <a:p>
            <a:r>
              <a:rPr lang="en-IN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494DA5-C4B0-F487-93F9-983A75CAE5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4018"/>
            <a:ext cx="9144000" cy="1655762"/>
          </a:xfrm>
        </p:spPr>
        <p:txBody>
          <a:bodyPr/>
          <a:lstStyle/>
          <a:p>
            <a:r>
              <a:rPr lang="en-IN"/>
              <a:t>Questions and Discussion</a:t>
            </a:r>
          </a:p>
          <a:p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240586-A6B7-7E77-98F6-6355B17292C5}"/>
              </a:ext>
            </a:extLst>
          </p:cNvPr>
          <p:cNvSpPr txBox="1"/>
          <p:nvPr/>
        </p:nvSpPr>
        <p:spPr>
          <a:xfrm>
            <a:off x="1524000" y="854954"/>
            <a:ext cx="8542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/>
              <a:t>Resources</a:t>
            </a:r>
          </a:p>
          <a:p>
            <a:r>
              <a:rPr lang="fr-FR" b="0">
                <a:effectLst/>
                <a:latin typeface="Consolas" panose="020B0609020204030204" pitchFamily="49" charset="0"/>
              </a:rPr>
              <a:t>[</a:t>
            </a:r>
            <a:r>
              <a:rPr lang="fr-FR" b="0" err="1">
                <a:effectLst/>
                <a:latin typeface="Consolas" panose="020B0609020204030204" pitchFamily="49" charset="0"/>
              </a:rPr>
              <a:t>Insurance</a:t>
            </a:r>
            <a:r>
              <a:rPr lang="fr-FR" b="0">
                <a:effectLst/>
                <a:latin typeface="Consolas" panose="020B0609020204030204" pitchFamily="49" charset="0"/>
              </a:rPr>
              <a:t> </a:t>
            </a:r>
            <a:r>
              <a:rPr lang="fr-FR" b="0" err="1">
                <a:effectLst/>
                <a:latin typeface="Consolas" panose="020B0609020204030204" pitchFamily="49" charset="0"/>
              </a:rPr>
              <a:t>Dataset</a:t>
            </a:r>
            <a:r>
              <a:rPr lang="fr-FR" b="0">
                <a:effectLst/>
                <a:latin typeface="Consolas" panose="020B0609020204030204" pitchFamily="49" charset="0"/>
              </a:rPr>
              <a:t>](https://www.kaggle.com/mirichoi0218/insurance)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F7D788E-2C1B-4EF4-8719-12613771F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452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91F1F6-9A2A-C2BF-5814-42F1B7AD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49" y="3499076"/>
            <a:ext cx="6053558" cy="2424774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Context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C54E824-C0F4-480B-BC88-689F50C45F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199" y="548"/>
            <a:ext cx="4349752" cy="3142889"/>
          </a:xfrm>
          <a:custGeom>
            <a:avLst/>
            <a:gdLst>
              <a:gd name="connsiteX0" fmla="*/ 229420 w 4349752"/>
              <a:gd name="connsiteY0" fmla="*/ 0 h 3142889"/>
              <a:gd name="connsiteX1" fmla="*/ 4120333 w 4349752"/>
              <a:gd name="connsiteY1" fmla="*/ 0 h 3142889"/>
              <a:gd name="connsiteX2" fmla="*/ 4178840 w 4349752"/>
              <a:gd name="connsiteY2" fmla="*/ 121453 h 3142889"/>
              <a:gd name="connsiteX3" fmla="*/ 4349752 w 4349752"/>
              <a:gd name="connsiteY3" fmla="*/ 968013 h 3142889"/>
              <a:gd name="connsiteX4" fmla="*/ 2174876 w 4349752"/>
              <a:gd name="connsiteY4" fmla="*/ 3142889 h 3142889"/>
              <a:gd name="connsiteX5" fmla="*/ 0 w 4349752"/>
              <a:gd name="connsiteY5" fmla="*/ 968013 h 3142889"/>
              <a:gd name="connsiteX6" fmla="*/ 170913 w 4349752"/>
              <a:gd name="connsiteY6" fmla="*/ 121453 h 3142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9752" h="3142889">
                <a:moveTo>
                  <a:pt x="229420" y="0"/>
                </a:moveTo>
                <a:lnTo>
                  <a:pt x="4120333" y="0"/>
                </a:lnTo>
                <a:lnTo>
                  <a:pt x="4178840" y="121453"/>
                </a:lnTo>
                <a:cubicBezTo>
                  <a:pt x="4288894" y="381652"/>
                  <a:pt x="4349752" y="667725"/>
                  <a:pt x="4349752" y="968013"/>
                </a:cubicBezTo>
                <a:cubicBezTo>
                  <a:pt x="4349752" y="2169164"/>
                  <a:pt x="3376027" y="3142889"/>
                  <a:pt x="2174876" y="3142889"/>
                </a:cubicBezTo>
                <a:cubicBezTo>
                  <a:pt x="973725" y="3142889"/>
                  <a:pt x="0" y="2169164"/>
                  <a:pt x="0" y="968013"/>
                </a:cubicBezTo>
                <a:cubicBezTo>
                  <a:pt x="0" y="667725"/>
                  <a:pt x="60858" y="381652"/>
                  <a:pt x="170913" y="12145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DEA6A1-FC5C-4E6E-BBBF-7E472949B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3759" y="1421356"/>
            <a:ext cx="4538241" cy="5436644"/>
          </a:xfrm>
          <a:custGeom>
            <a:avLst/>
            <a:gdLst>
              <a:gd name="connsiteX0" fmla="*/ 3084645 w 4538241"/>
              <a:gd name="connsiteY0" fmla="*/ 0 h 5436644"/>
              <a:gd name="connsiteX1" fmla="*/ 4285328 w 4538241"/>
              <a:gd name="connsiteY1" fmla="*/ 242407 h 5436644"/>
              <a:gd name="connsiteX2" fmla="*/ 4538241 w 4538241"/>
              <a:gd name="connsiteY2" fmla="*/ 364242 h 5436644"/>
              <a:gd name="connsiteX3" fmla="*/ 4538241 w 4538241"/>
              <a:gd name="connsiteY3" fmla="*/ 5436644 h 5436644"/>
              <a:gd name="connsiteX4" fmla="*/ 1091428 w 4538241"/>
              <a:gd name="connsiteY4" fmla="*/ 5436644 h 5436644"/>
              <a:gd name="connsiteX5" fmla="*/ 903472 w 4538241"/>
              <a:gd name="connsiteY5" fmla="*/ 5265818 h 5436644"/>
              <a:gd name="connsiteX6" fmla="*/ 0 w 4538241"/>
              <a:gd name="connsiteY6" fmla="*/ 3084645 h 5436644"/>
              <a:gd name="connsiteX7" fmla="*/ 3084645 w 4538241"/>
              <a:gd name="connsiteY7" fmla="*/ 0 h 5436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8241" h="5436644">
                <a:moveTo>
                  <a:pt x="3084645" y="0"/>
                </a:moveTo>
                <a:cubicBezTo>
                  <a:pt x="3510546" y="0"/>
                  <a:pt x="3916286" y="86315"/>
                  <a:pt x="4285328" y="242407"/>
                </a:cubicBezTo>
                <a:lnTo>
                  <a:pt x="4538241" y="364242"/>
                </a:lnTo>
                <a:lnTo>
                  <a:pt x="4538241" y="5436644"/>
                </a:lnTo>
                <a:lnTo>
                  <a:pt x="1091428" y="5436644"/>
                </a:lnTo>
                <a:lnTo>
                  <a:pt x="903472" y="5265818"/>
                </a:lnTo>
                <a:cubicBezTo>
                  <a:pt x="345261" y="4707608"/>
                  <a:pt x="0" y="3936446"/>
                  <a:pt x="0" y="3084645"/>
                </a:cubicBezTo>
                <a:cubicBezTo>
                  <a:pt x="0" y="1381043"/>
                  <a:pt x="1381043" y="0"/>
                  <a:pt x="3084645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6AAAC3B-1954-46B7-BBAC-27DFF5B529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39395" y="0"/>
            <a:ext cx="4023360" cy="2980240"/>
          </a:xfrm>
          <a:custGeom>
            <a:avLst/>
            <a:gdLst>
              <a:gd name="connsiteX0" fmla="*/ 248676 w 4023360"/>
              <a:gd name="connsiteY0" fmla="*/ 0 h 2980240"/>
              <a:gd name="connsiteX1" fmla="*/ 3774684 w 4023360"/>
              <a:gd name="connsiteY1" fmla="*/ 0 h 2980240"/>
              <a:gd name="connsiteX2" fmla="*/ 3780561 w 4023360"/>
              <a:gd name="connsiteY2" fmla="*/ 9674 h 2980240"/>
              <a:gd name="connsiteX3" fmla="*/ 4023360 w 4023360"/>
              <a:gd name="connsiteY3" fmla="*/ 968560 h 2980240"/>
              <a:gd name="connsiteX4" fmla="*/ 2011680 w 4023360"/>
              <a:gd name="connsiteY4" fmla="*/ 2980240 h 2980240"/>
              <a:gd name="connsiteX5" fmla="*/ 0 w 4023360"/>
              <a:gd name="connsiteY5" fmla="*/ 968560 h 2980240"/>
              <a:gd name="connsiteX6" fmla="*/ 242799 w 4023360"/>
              <a:gd name="connsiteY6" fmla="*/ 9674 h 298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23360" h="2980240">
                <a:moveTo>
                  <a:pt x="248676" y="0"/>
                </a:moveTo>
                <a:lnTo>
                  <a:pt x="3774684" y="0"/>
                </a:lnTo>
                <a:lnTo>
                  <a:pt x="3780561" y="9674"/>
                </a:lnTo>
                <a:cubicBezTo>
                  <a:pt x="3935405" y="294716"/>
                  <a:pt x="4023360" y="621366"/>
                  <a:pt x="4023360" y="968560"/>
                </a:cubicBezTo>
                <a:cubicBezTo>
                  <a:pt x="4023360" y="2079580"/>
                  <a:pt x="3122700" y="2980240"/>
                  <a:pt x="2011680" y="2980240"/>
                </a:cubicBezTo>
                <a:cubicBezTo>
                  <a:pt x="900660" y="2980240"/>
                  <a:pt x="0" y="2079580"/>
                  <a:pt x="0" y="968560"/>
                </a:cubicBezTo>
                <a:cubicBezTo>
                  <a:pt x="0" y="621366"/>
                  <a:pt x="87955" y="294716"/>
                  <a:pt x="242799" y="967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2A581-5580-212C-7958-A39F0E40EB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15161" y="356187"/>
            <a:ext cx="2878409" cy="179228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700" b="1"/>
              <a:t>Objective :</a:t>
            </a:r>
          </a:p>
          <a:p>
            <a:r>
              <a:rPr lang="en-US" sz="1700"/>
              <a:t>Understand customer behaviors, market trends, and sustainability-related choices to enhance insurance policies.</a:t>
            </a:r>
          </a:p>
          <a:p>
            <a:endParaRPr lang="en-IN" sz="1700" b="1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5AD6500-BB62-4AAC-9D2F-C10DDC90C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16897" y="1584494"/>
            <a:ext cx="4375105" cy="5273507"/>
          </a:xfrm>
          <a:custGeom>
            <a:avLst/>
            <a:gdLst>
              <a:gd name="connsiteX0" fmla="*/ 2921508 w 4375105"/>
              <a:gd name="connsiteY0" fmla="*/ 0 h 5273507"/>
              <a:gd name="connsiteX1" fmla="*/ 4314072 w 4375105"/>
              <a:gd name="connsiteY1" fmla="*/ 352611 h 5273507"/>
              <a:gd name="connsiteX2" fmla="*/ 4375105 w 4375105"/>
              <a:gd name="connsiteY2" fmla="*/ 389689 h 5273507"/>
              <a:gd name="connsiteX3" fmla="*/ 4375105 w 4375105"/>
              <a:gd name="connsiteY3" fmla="*/ 5273507 h 5273507"/>
              <a:gd name="connsiteX4" fmla="*/ 1193705 w 4375105"/>
              <a:gd name="connsiteY4" fmla="*/ 5273507 h 5273507"/>
              <a:gd name="connsiteX5" fmla="*/ 1063158 w 4375105"/>
              <a:gd name="connsiteY5" fmla="*/ 5175886 h 5273507"/>
              <a:gd name="connsiteX6" fmla="*/ 0 w 4375105"/>
              <a:gd name="connsiteY6" fmla="*/ 2921508 h 5273507"/>
              <a:gd name="connsiteX7" fmla="*/ 2921508 w 4375105"/>
              <a:gd name="connsiteY7" fmla="*/ 0 h 5273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375105" h="5273507">
                <a:moveTo>
                  <a:pt x="2921508" y="0"/>
                </a:moveTo>
                <a:cubicBezTo>
                  <a:pt x="3425728" y="0"/>
                  <a:pt x="3900114" y="127735"/>
                  <a:pt x="4314072" y="352611"/>
                </a:cubicBezTo>
                <a:lnTo>
                  <a:pt x="4375105" y="389689"/>
                </a:lnTo>
                <a:lnTo>
                  <a:pt x="4375105" y="5273507"/>
                </a:lnTo>
                <a:lnTo>
                  <a:pt x="1193705" y="5273507"/>
                </a:lnTo>
                <a:lnTo>
                  <a:pt x="1063158" y="5175886"/>
                </a:lnTo>
                <a:cubicBezTo>
                  <a:pt x="413861" y="4640038"/>
                  <a:pt x="0" y="3829104"/>
                  <a:pt x="0" y="2921508"/>
                </a:cubicBezTo>
                <a:cubicBezTo>
                  <a:pt x="0" y="1308004"/>
                  <a:pt x="1308004" y="0"/>
                  <a:pt x="292150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A1D96-4695-936C-8C00-8CB885928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6139" y="3143438"/>
            <a:ext cx="3474621" cy="27804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1900" b="1"/>
              <a:t>Why it Matters :</a:t>
            </a:r>
          </a:p>
          <a:p>
            <a:r>
              <a:rPr lang="en-US" sz="1900"/>
              <a:t>Understand customer behaviors, market trends, and sustainability-related choices to enhance insurance policies.</a:t>
            </a:r>
          </a:p>
          <a:p>
            <a:r>
              <a:rPr lang="en-US" sz="1900"/>
              <a:t>Provide actionable insights for policy innovation and strategic decision-making.</a:t>
            </a:r>
          </a:p>
          <a:p>
            <a:endParaRPr lang="en-IN" sz="1900" b="1"/>
          </a:p>
        </p:txBody>
      </p:sp>
    </p:spTree>
    <p:extLst>
      <p:ext uri="{BB962C8B-B14F-4D97-AF65-F5344CB8AC3E}">
        <p14:creationId xmlns:p14="http://schemas.microsoft.com/office/powerpoint/2010/main" val="4057126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4FB9E-C32F-FDEB-50B7-44B7F7938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100" b="1"/>
              <a:t>Phase 1 – Data Collection and Integration</a:t>
            </a:r>
            <a:br>
              <a:rPr lang="en-US" sz="3100"/>
            </a:br>
            <a:endParaRPr lang="en-IN" sz="31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F37F2-F96A-2595-F67E-ED970568B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1100" b="1"/>
              <a:t>Objective:</a:t>
            </a:r>
            <a:endParaRPr lang="en-IN" sz="1100"/>
          </a:p>
          <a:p>
            <a:pPr>
              <a:buFont typeface="Arial" panose="020B0604020202020204" pitchFamily="34" charset="0"/>
              <a:buChar char="•"/>
            </a:pPr>
            <a:r>
              <a:rPr lang="en-IN" sz="1100"/>
              <a:t>Gather and integrate external data sources for a comprehensive understanding of customer behaviors and market trends.</a:t>
            </a:r>
          </a:p>
          <a:p>
            <a:pPr>
              <a:buNone/>
            </a:pPr>
            <a:r>
              <a:rPr lang="en-IN" sz="1100" b="1"/>
              <a:t>Key Steps:</a:t>
            </a:r>
            <a:endParaRPr lang="en-IN" sz="1100"/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/>
              <a:t>Data Collection:</a:t>
            </a:r>
            <a:endParaRPr lang="en-IN" sz="11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Identify datasets (market trends, demographics, environmental data, public sentiment).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Ensure datasets cover social, environmental, and customer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100" b="1"/>
              <a:t>Data Preparation and Cleaning:</a:t>
            </a:r>
            <a:endParaRPr lang="en-IN" sz="11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Handle missing values, anomalies, and inconsistencies.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Standardize formats for easy integration.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Create new variables (e.g., customer segments, risk scores).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100"/>
              <a:t>Consolidate into a unified dataset.</a:t>
            </a:r>
          </a:p>
          <a:p>
            <a:endParaRPr lang="en-IN" sz="11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91D2DC8F-9A73-76B2-4A5A-219C2197AD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90" r="11668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7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1A551D-CB0A-554F-C0BF-857668801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700" b="1"/>
              <a:t>Phase 2 – Data Analysis and Specifications</a:t>
            </a:r>
            <a:br>
              <a:rPr lang="en-US" sz="3700"/>
            </a:br>
            <a:endParaRPr lang="en-IN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6A3D4-1DED-C96F-3E51-EEAD3CED5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400" b="1"/>
              <a:t>Objective: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Explore trends and correlations in the data to gain insights into customer behavior and needs.</a:t>
            </a:r>
          </a:p>
          <a:p>
            <a:pPr>
              <a:buNone/>
            </a:pPr>
            <a:r>
              <a:rPr lang="en-US" sz="1400" b="1"/>
              <a:t>Exploratory Data Analysis (EDA):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Visualize trends using histograms, scatter plots, and time series.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Identify key variables influencing policy selection (age, location, environmental concerns).</a:t>
            </a:r>
          </a:p>
          <a:p>
            <a:pPr>
              <a:buNone/>
            </a:pPr>
            <a:r>
              <a:rPr lang="en-US" sz="1400" b="1"/>
              <a:t>Identifying Key Insights:</a:t>
            </a:r>
            <a:endParaRPr lang="en-US" sz="1400"/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Segment customers based on sustainability preferences.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Analyze shifts in customer needs over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/>
              <a:t>Highlight actionable findings for LifeSure’s strategy.</a:t>
            </a:r>
          </a:p>
          <a:p>
            <a:endParaRPr lang="en-IN" sz="140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CE56D4D-46E5-FB95-E7E6-83F1DBEB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827" r="28637" b="2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20649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016A6D-762C-E7E1-4476-4A4B8A8A7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3400" b="1"/>
              <a:t>Phase 3 – Visualization and Communication of Results</a:t>
            </a:r>
            <a:br>
              <a:rPr lang="en-US" sz="3400"/>
            </a:br>
            <a:endParaRPr lang="en-IN" sz="3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200363-8772-B4B7-A616-AAA7C8C7A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IN" sz="1100" b="1"/>
              <a:t>Objective:</a:t>
            </a:r>
            <a:endParaRPr lang="en-IN" sz="1100"/>
          </a:p>
          <a:p>
            <a:pPr lvl="1"/>
            <a:r>
              <a:rPr lang="en-IN" sz="1100"/>
              <a:t>Present findings in a clear and actionable format for stakeholders.</a:t>
            </a:r>
          </a:p>
          <a:p>
            <a:pPr>
              <a:buNone/>
            </a:pPr>
            <a:r>
              <a:rPr lang="en-IN" sz="1100" b="1"/>
              <a:t>Dashboard Creation:</a:t>
            </a:r>
            <a:endParaRPr lang="en-IN" sz="1100"/>
          </a:p>
          <a:p>
            <a:pPr lvl="1"/>
            <a:r>
              <a:rPr lang="en-IN" sz="1100"/>
              <a:t>Develop an interactive dashboard using tools like Tableau or Power BI.</a:t>
            </a:r>
          </a:p>
          <a:p>
            <a:pPr lvl="1"/>
            <a:r>
              <a:rPr lang="en-IN" sz="1100"/>
              <a:t>Highlight critical metrics (customer trends, sustainability choices, demographic breakdowns).</a:t>
            </a:r>
          </a:p>
          <a:p>
            <a:pPr lvl="1"/>
            <a:r>
              <a:rPr lang="en-IN" sz="1100"/>
              <a:t>Ensure intuitive design for easy interpretation.</a:t>
            </a:r>
          </a:p>
          <a:p>
            <a:pPr marL="0" indent="0">
              <a:buNone/>
            </a:pPr>
            <a:r>
              <a:rPr lang="en-IN" sz="1100" b="1"/>
              <a:t>Dashboard Features :</a:t>
            </a:r>
            <a:endParaRPr lang="en-IN" sz="1100"/>
          </a:p>
          <a:p>
            <a:pPr>
              <a:buFont typeface="Wingdings" panose="05000000000000000000" pitchFamily="2" charset="2"/>
              <a:buChar char="Ø"/>
            </a:pPr>
            <a:r>
              <a:rPr lang="en-US" sz="1100" b="1"/>
              <a:t>Interactive Filters:</a:t>
            </a:r>
            <a:endParaRPr lang="en-US" sz="1100"/>
          </a:p>
          <a:p>
            <a:pPr lvl="1"/>
            <a:r>
              <a:rPr lang="en-US" sz="1100"/>
              <a:t>Region, age range, smoker status.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100" b="1"/>
              <a:t>Visualizations:</a:t>
            </a:r>
            <a:endParaRPr lang="en-US" sz="1100"/>
          </a:p>
          <a:p>
            <a:pPr lvl="1"/>
            <a:r>
              <a:rPr lang="en-US" sz="1100" b="1"/>
              <a:t>Bar chart:</a:t>
            </a:r>
            <a:r>
              <a:rPr lang="en-US" sz="1100"/>
              <a:t> Average charges by region.</a:t>
            </a:r>
          </a:p>
          <a:p>
            <a:pPr lvl="1"/>
            <a:r>
              <a:rPr lang="en-US" sz="1100" b="1"/>
              <a:t>Scatter plot:</a:t>
            </a:r>
            <a:r>
              <a:rPr lang="en-US" sz="1100"/>
              <a:t> Age vs. charges, colored by smoker status.</a:t>
            </a:r>
          </a:p>
          <a:p>
            <a:pPr lvl="1"/>
            <a:r>
              <a:rPr lang="en-US" sz="1100" b="1"/>
              <a:t>Boxplot:</a:t>
            </a:r>
            <a:r>
              <a:rPr lang="en-US" sz="1100"/>
              <a:t> Charges distribution by risk category.</a:t>
            </a:r>
          </a:p>
          <a:p>
            <a:pPr lvl="1"/>
            <a:r>
              <a:rPr lang="en-US" sz="1100" b="1"/>
              <a:t>Pie chart:</a:t>
            </a:r>
            <a:r>
              <a:rPr lang="en-US" sz="1100"/>
              <a:t> Customer distribution by region.</a:t>
            </a:r>
          </a:p>
          <a:p>
            <a:pPr lvl="1"/>
            <a:r>
              <a:rPr lang="en-US" sz="1100" b="1"/>
              <a:t>Heatmap:</a:t>
            </a:r>
            <a:r>
              <a:rPr lang="en-US" sz="1100"/>
              <a:t> Correlation between variables.</a:t>
            </a:r>
          </a:p>
          <a:p>
            <a:pPr marL="0" indent="0">
              <a:buNone/>
            </a:pPr>
            <a:endParaRPr lang="en-IN" sz="1100"/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60E4ECAD-AD5A-EB21-5135-4A7BFF90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802" r="20515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4269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19F7815-3AA2-7679-26F4-A63338C8B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668" y="4843169"/>
            <a:ext cx="12196668" cy="2016059"/>
            <a:chOff x="-4668" y="4843169"/>
            <a:chExt cx="12196668" cy="2016059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56154CE-3587-5C44-2A6B-1FE49B302C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4668" y="4843169"/>
              <a:ext cx="12196668" cy="2015947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7A46DB-98C4-E666-AEC5-DF8B5DD9E7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4400"/>
              <a:ext cx="10565988" cy="2014828"/>
            </a:xfrm>
            <a:prstGeom prst="rect">
              <a:avLst/>
            </a:prstGeom>
            <a:gradFill flip="none" rotWithShape="1">
              <a:gsLst>
                <a:gs pos="3000">
                  <a:schemeClr val="accent2"/>
                </a:gs>
                <a:gs pos="40000">
                  <a:schemeClr val="accent2">
                    <a:alpha val="0"/>
                  </a:schemeClr>
                </a:gs>
              </a:gsLst>
              <a:lin ang="174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F8962A-028A-2EBA-FBCF-F9B0334400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4668" y="4843170"/>
              <a:ext cx="10309010" cy="2006799"/>
            </a:xfrm>
            <a:prstGeom prst="rect">
              <a:avLst/>
            </a:prstGeom>
            <a:gradFill>
              <a:gsLst>
                <a:gs pos="0">
                  <a:schemeClr val="accent5">
                    <a:alpha val="76000"/>
                  </a:schemeClr>
                </a:gs>
                <a:gs pos="67000">
                  <a:schemeClr val="accent2">
                    <a:alpha val="0"/>
                  </a:schemeClr>
                </a:gs>
              </a:gsLst>
              <a:lin ang="4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139663-D7C2-5898-E610-2183584AC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4105876" y="4851203"/>
              <a:ext cx="8086124" cy="2006797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50000"/>
                    <a:alpha val="36000"/>
                  </a:schemeClr>
                </a:gs>
                <a:gs pos="45000">
                  <a:schemeClr val="accent5">
                    <a:alpha val="0"/>
                  </a:schemeClr>
                </a:gs>
              </a:gsLst>
              <a:lin ang="4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E95F8A-928F-B100-582D-B82C705B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630" y="5167418"/>
            <a:ext cx="8949690" cy="702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Visualization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12BE28D-374E-7DE6-4804-23E70A25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0508" y="640412"/>
            <a:ext cx="9690984" cy="353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19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with red and green dots&#10;&#10;AI-generated content may be incorrect.">
            <a:extLst>
              <a:ext uri="{FF2B5EF4-FFF2-40B4-BE49-F238E27FC236}">
                <a16:creationId xmlns:a16="http://schemas.microsoft.com/office/drawing/2014/main" id="{7AD11F0F-0648-C392-A409-7C0878530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22715"/>
            <a:ext cx="10515600" cy="2617645"/>
          </a:xfrm>
        </p:spPr>
      </p:pic>
      <p:pic>
        <p:nvPicPr>
          <p:cNvPr id="5" name="Picture 4" descr="A blue circle with white text&#10;&#10;AI-generated content may be incorrect.">
            <a:extLst>
              <a:ext uri="{FF2B5EF4-FFF2-40B4-BE49-F238E27FC236}">
                <a16:creationId xmlns:a16="http://schemas.microsoft.com/office/drawing/2014/main" id="{65A39301-D8EC-09A6-E01A-B5B130CCD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499" y="3259553"/>
            <a:ext cx="11750261" cy="3598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15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graph&#10;&#10;AI-generated content may be incorrect.">
            <a:extLst>
              <a:ext uri="{FF2B5EF4-FFF2-40B4-BE49-F238E27FC236}">
                <a16:creationId xmlns:a16="http://schemas.microsoft.com/office/drawing/2014/main" id="{9B1ADEA1-4136-D298-C246-BE0576FF7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62" y="1269179"/>
            <a:ext cx="11139778" cy="297988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1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42475-8D3A-FDEF-2FC0-4CB40D72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en-IN" b="1">
                <a:solidFill>
                  <a:srgbClr val="FFFFFF"/>
                </a:solidFill>
              </a:rPr>
              <a:t>Key Findings</a:t>
            </a:r>
            <a:br>
              <a:rPr lang="en-IN">
                <a:solidFill>
                  <a:srgbClr val="FFFFFF"/>
                </a:solidFill>
              </a:rPr>
            </a:br>
            <a:endParaRPr lang="en-IN">
              <a:solidFill>
                <a:srgbClr val="FFFFFF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30E06-D2C8-3561-EBCA-6373B3AEE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en-US" sz="2200" b="1"/>
              <a:t>Customer Segmentation: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Regional differences in insurance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High-risk customers (smokers) incur higher charges.</a:t>
            </a:r>
          </a:p>
          <a:p>
            <a:pPr>
              <a:buNone/>
            </a:pPr>
            <a:r>
              <a:rPr lang="en-US" sz="2200" b="1"/>
              <a:t>Demographics: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Strong correlation between age, BMI, and charges.</a:t>
            </a:r>
          </a:p>
          <a:p>
            <a:pPr>
              <a:buNone/>
            </a:pPr>
            <a:r>
              <a:rPr lang="en-US" sz="2200" b="1"/>
              <a:t>Sustainability Opportunities:</a:t>
            </a:r>
            <a:endParaRPr lang="en-US" sz="2200"/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Potential to promote wellness programs for high-risk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/>
              <a:t>Align policies with customer preferences for sustainable options.</a:t>
            </a:r>
          </a:p>
          <a:p>
            <a:pPr marL="0" indent="0">
              <a:buNone/>
            </a:pPr>
            <a:endParaRPr lang="en-IN" sz="220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25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7EED6C9382219438DA4539FC0230520" ma:contentTypeVersion="5" ma:contentTypeDescription="Crée un document." ma:contentTypeScope="" ma:versionID="3cae6fd56d6f53ce527eb3306fd2a7c6">
  <xsd:schema xmlns:xsd="http://www.w3.org/2001/XMLSchema" xmlns:xs="http://www.w3.org/2001/XMLSchema" xmlns:p="http://schemas.microsoft.com/office/2006/metadata/properties" xmlns:ns3="7d49ce49-3aa6-4e26-a9c8-2edb6c0042f8" targetNamespace="http://schemas.microsoft.com/office/2006/metadata/properties" ma:root="true" ma:fieldsID="fefae30f10587599437c2405e72fe728" ns3:_="">
    <xsd:import namespace="7d49ce49-3aa6-4e26-a9c8-2edb6c0042f8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49ce49-3aa6-4e26-a9c8-2edb6c0042f8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4AD88E-7192-4AAF-A1BB-CC6B0687F9D2}">
  <ds:schemaRefs>
    <ds:schemaRef ds:uri="http://www.w3.org/XML/1998/namespace"/>
    <ds:schemaRef ds:uri="http://purl.org/dc/dcmitype/"/>
    <ds:schemaRef ds:uri="http://purl.org/dc/elements/1.1/"/>
    <ds:schemaRef ds:uri="7d49ce49-3aa6-4e26-a9c8-2edb6c0042f8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D6DB01A-0E38-4D51-8EEE-B0E470105B8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658C00-4976-4DD3-A3C2-70A312EF3C44}">
  <ds:schemaRefs>
    <ds:schemaRef ds:uri="7d49ce49-3aa6-4e26-a9c8-2edb6c0042f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605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Consolas</vt:lpstr>
      <vt:lpstr>Wingdings</vt:lpstr>
      <vt:lpstr>Office Theme</vt:lpstr>
      <vt:lpstr>Explainability Artificial Intelligence Project</vt:lpstr>
      <vt:lpstr>Context</vt:lpstr>
      <vt:lpstr>Phase 1 – Data Collection and Integration </vt:lpstr>
      <vt:lpstr>Phase 2 – Data Analysis and Specifications </vt:lpstr>
      <vt:lpstr>Phase 3 – Visualization and Communication of Results </vt:lpstr>
      <vt:lpstr>Data Visualization</vt:lpstr>
      <vt:lpstr>PowerPoint Presentation</vt:lpstr>
      <vt:lpstr>PowerPoint Presentation</vt:lpstr>
      <vt:lpstr>Key Findings </vt:lpstr>
      <vt:lpstr>Implications for Life Sure </vt:lpstr>
      <vt:lpstr>Recommendations 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NANUVALA Siddartha</dc:creator>
  <cp:lastModifiedBy>RAMAMOORTHY Devaraj</cp:lastModifiedBy>
  <cp:revision>3</cp:revision>
  <dcterms:created xsi:type="dcterms:W3CDTF">2025-03-24T22:18:07Z</dcterms:created>
  <dcterms:modified xsi:type="dcterms:W3CDTF">2025-03-29T18:47:52Z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0x010100D7EED6C9382219438DA4539FC0230520</vt:lpwstr>
  </property>
</Properties>
</file>