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9.jpg" ContentType="image/jpg"/>
  <Override PartName="/ppt/media/image10.jpg" ContentType="image/jpg"/>
  <Override PartName="/ppt/media/image15.jpg" ContentType="image/jpg"/>
  <Override PartName="/ppt/media/image16.jpg" ContentType="image/jpg"/>
  <Override PartName="/ppt/media/image17.jpg" ContentType="image/jpg"/>
  <Override PartName="/ppt/media/image1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4422" r:id="rId2"/>
  </p:sldMasterIdLst>
  <p:notesMasterIdLst>
    <p:notesMasterId r:id="rId32"/>
  </p:notesMasterIdLst>
  <p:handoutMasterIdLst>
    <p:handoutMasterId r:id="rId33"/>
  </p:handoutMasterIdLst>
  <p:sldIdLst>
    <p:sldId id="256" r:id="rId3"/>
    <p:sldId id="401" r:id="rId4"/>
    <p:sldId id="406" r:id="rId5"/>
    <p:sldId id="412" r:id="rId6"/>
    <p:sldId id="403" r:id="rId7"/>
    <p:sldId id="404" r:id="rId8"/>
    <p:sldId id="322" r:id="rId9"/>
    <p:sldId id="415" r:id="rId10"/>
    <p:sldId id="397" r:id="rId11"/>
    <p:sldId id="407" r:id="rId12"/>
    <p:sldId id="408" r:id="rId13"/>
    <p:sldId id="416" r:id="rId14"/>
    <p:sldId id="417" r:id="rId15"/>
    <p:sldId id="418" r:id="rId16"/>
    <p:sldId id="419" r:id="rId17"/>
    <p:sldId id="420" r:id="rId18"/>
    <p:sldId id="411" r:id="rId19"/>
    <p:sldId id="398" r:id="rId20"/>
    <p:sldId id="413" r:id="rId21"/>
    <p:sldId id="414" r:id="rId22"/>
    <p:sldId id="409" r:id="rId23"/>
    <p:sldId id="410" r:id="rId24"/>
    <p:sldId id="421" r:id="rId25"/>
    <p:sldId id="422" r:id="rId26"/>
    <p:sldId id="423" r:id="rId27"/>
    <p:sldId id="424" r:id="rId28"/>
    <p:sldId id="425" r:id="rId29"/>
    <p:sldId id="426" r:id="rId30"/>
    <p:sldId id="427"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Haye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BBAE54"/>
    <a:srgbClr val="5A8DE6"/>
    <a:srgbClr val="FF3300"/>
    <a:srgbClr val="000050"/>
    <a:srgbClr val="2C0000"/>
    <a:srgbClr val="320000"/>
    <a:srgbClr val="4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78"/>
      </p:cViewPr>
      <p:guideLst>
        <p:guide orient="horz" pos="2160"/>
        <p:guide pos="2880"/>
      </p:guideLst>
    </p:cSldViewPr>
  </p:slideViewPr>
  <p:outlineViewPr>
    <p:cViewPr>
      <p:scale>
        <a:sx n="33" d="100"/>
        <a:sy n="33" d="100"/>
      </p:scale>
      <p:origin x="0" y="7240"/>
    </p:cViewPr>
  </p:outlin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260F0ECF-F84D-43BE-A58E-0DB2F99E2671}" type="datetimeFigureOut">
              <a:rPr lang="en-US" altLang="en-US"/>
              <a:pPr>
                <a:defRPr/>
              </a:pPr>
              <a:t>11/11/2024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312E49B-09D1-47A2-B871-8DE206184B02}" type="slidenum">
              <a:rPr lang="en-US" altLang="en-US"/>
              <a:pPr>
                <a:defRPr/>
              </a:pPr>
              <a:t>‹#›</a:t>
            </a:fld>
            <a:endParaRPr lang="en-US" altLang="en-US"/>
          </a:p>
        </p:txBody>
      </p:sp>
    </p:spTree>
    <p:extLst>
      <p:ext uri="{BB962C8B-B14F-4D97-AF65-F5344CB8AC3E}">
        <p14:creationId xmlns:p14="http://schemas.microsoft.com/office/powerpoint/2010/main" val="871303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CC8B620-7FB1-4D4A-893E-5909C901B9B8}" type="datetimeFigureOut">
              <a:rPr lang="en-US" altLang="en-US"/>
              <a:pPr>
                <a:defRPr/>
              </a:pPr>
              <a:t>11/11/2024</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929A2E2-B731-4145-A8A4-FEBDEFC5FF59}" type="slidenum">
              <a:rPr lang="en-US" altLang="en-US"/>
              <a:pPr>
                <a:defRPr/>
              </a:pPr>
              <a:t>‹#›</a:t>
            </a:fld>
            <a:endParaRPr lang="en-US" altLang="en-US"/>
          </a:p>
        </p:txBody>
      </p:sp>
    </p:spTree>
    <p:extLst>
      <p:ext uri="{BB962C8B-B14F-4D97-AF65-F5344CB8AC3E}">
        <p14:creationId xmlns:p14="http://schemas.microsoft.com/office/powerpoint/2010/main" val="3561791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4ABD08F-CE5D-4B1B-9BE2-D656CAB2FB39}" type="datetimeFigureOut">
              <a:rPr lang="en-US" altLang="en-US"/>
              <a:pPr>
                <a:defRPr/>
              </a:pPr>
              <a:t>11/11/2024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A585E1-CF01-406D-858C-101913AACD92}" type="slidenum">
              <a:rPr lang="en-US" altLang="en-US"/>
              <a:pPr>
                <a:defRPr/>
              </a:pPr>
              <a:t>‹#›</a:t>
            </a:fld>
            <a:endParaRPr lang="en-US" altLang="en-US"/>
          </a:p>
        </p:txBody>
      </p:sp>
    </p:spTree>
    <p:extLst>
      <p:ext uri="{BB962C8B-B14F-4D97-AF65-F5344CB8AC3E}">
        <p14:creationId xmlns:p14="http://schemas.microsoft.com/office/powerpoint/2010/main" val="318272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FFA219-D2BF-481F-8215-4F855145B3DF}" type="datetimeFigureOut">
              <a:rPr lang="en-US" altLang="en-US"/>
              <a:pPr>
                <a:defRPr/>
              </a:pPr>
              <a:t>11/11/2024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2FD06C-BD9A-4128-BB6C-2F9A3DB4FAFE}" type="slidenum">
              <a:rPr lang="en-US" altLang="en-US"/>
              <a:pPr>
                <a:defRPr/>
              </a:pPr>
              <a:t>‹#›</a:t>
            </a:fld>
            <a:endParaRPr lang="en-US" altLang="en-US"/>
          </a:p>
        </p:txBody>
      </p:sp>
    </p:spTree>
    <p:extLst>
      <p:ext uri="{BB962C8B-B14F-4D97-AF65-F5344CB8AC3E}">
        <p14:creationId xmlns:p14="http://schemas.microsoft.com/office/powerpoint/2010/main" val="2124355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1C37FD-82AD-4DDF-87FF-97EDB1790654}" type="datetimeFigureOut">
              <a:rPr lang="en-US" altLang="en-US"/>
              <a:pPr>
                <a:defRPr/>
              </a:pPr>
              <a:t>11/11/2024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FAFB62-30DA-4A3E-98AA-4C489BA2EE23}" type="slidenum">
              <a:rPr lang="en-US" altLang="en-US"/>
              <a:pPr>
                <a:defRPr/>
              </a:pPr>
              <a:t>‹#›</a:t>
            </a:fld>
            <a:endParaRPr lang="en-US" altLang="en-US"/>
          </a:p>
        </p:txBody>
      </p:sp>
    </p:spTree>
    <p:extLst>
      <p:ext uri="{BB962C8B-B14F-4D97-AF65-F5344CB8AC3E}">
        <p14:creationId xmlns:p14="http://schemas.microsoft.com/office/powerpoint/2010/main" val="403658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smtClean="0"/>
              <a:t>11/11/2024</a:t>
            </a:fld>
            <a:endParaRPr lang="en-US" dirty="0"/>
          </a:p>
        </p:txBody>
      </p:sp>
      <p:sp>
        <p:nvSpPr>
          <p:cNvPr id="5" name="Footer Placeholder 4"/>
          <p:cNvSpPr>
            <a:spLocks noGrp="1"/>
          </p:cNvSpPr>
          <p:nvPr>
            <p:ph type="ftr" sz="quarter" idx="11"/>
          </p:nvPr>
        </p:nvSpPr>
        <p:spPr/>
        <p:txBody>
          <a:bodyPr/>
          <a:lstStyle/>
          <a:p>
            <a:pPr>
              <a:defRPr/>
            </a:pPr>
            <a:r>
              <a:rPr lang="en-US" smtClean="0"/>
              <a:t>December 16, 2010</a:t>
            </a:r>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FAB73BC-B049-4115-A692-8D63A059BFB8}" type="slidenum">
              <a:rPr lang="en-US" smtClean="0"/>
              <a:pPr/>
              <a:t>‹#›</a:t>
            </a:fld>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75" y="0"/>
            <a:ext cx="91059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5622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BC42F-EA91-460E-9436-9A6C9B1CB0C6}"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361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3D4350-0632-4F67-B357-AFC21C62564D}" type="datetimeFigureOut">
              <a:rPr lang="en-US" smtClean="0"/>
              <a:t>11/11/2024</a:t>
            </a:fld>
            <a:endParaRPr lang="en-US" dirty="0"/>
          </a:p>
        </p:txBody>
      </p:sp>
      <p:sp>
        <p:nvSpPr>
          <p:cNvPr id="5" name="Footer Placeholder 4"/>
          <p:cNvSpPr>
            <a:spLocks noGrp="1"/>
          </p:cNvSpPr>
          <p:nvPr>
            <p:ph type="ftr" sz="quarter" idx="11"/>
          </p:nvPr>
        </p:nvSpPr>
        <p:spPr/>
        <p:txBody>
          <a:bodyPr/>
          <a:lstStyle/>
          <a:p>
            <a:pPr>
              <a:defRPr/>
            </a:pPr>
            <a:r>
              <a:rPr lang="en-US" smtClean="0"/>
              <a:t>November 8, 2006</a:t>
            </a:r>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25848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F31A35-803D-44FA-BA88-E6B5FB347587}" type="datetimeFigureOut">
              <a:rPr lang="en-US" smtClean="0"/>
              <a:t>11/11/2024</a:t>
            </a:fld>
            <a:endParaRPr lang="en-US" dirty="0"/>
          </a:p>
        </p:txBody>
      </p:sp>
      <p:sp>
        <p:nvSpPr>
          <p:cNvPr id="6" name="Footer Placeholder 5"/>
          <p:cNvSpPr>
            <a:spLocks noGrp="1"/>
          </p:cNvSpPr>
          <p:nvPr>
            <p:ph type="ftr" sz="quarter" idx="11"/>
          </p:nvPr>
        </p:nvSpPr>
        <p:spPr/>
        <p:txBody>
          <a:bodyPr/>
          <a:lstStyle/>
          <a:p>
            <a:pPr>
              <a:defRPr/>
            </a:pPr>
            <a:r>
              <a:rPr lang="en-US" smtClean="0"/>
              <a:t>November 8, 2006</a:t>
            </a:r>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4271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6697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9237B0-CC05-45CB-9D8E-44851499E325}" type="datetimeFigureOut">
              <a:rPr lang="en-US" smtClean="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4567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smtClean="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326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F6AA2A1-C9A8-42DC-AF5F-29D58FE3A81E}"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010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2A3A5C-E650-40C6-B69D-1C90188E35C6}" type="datetimeFigureOut">
              <a:rPr lang="en-US" altLang="en-US"/>
              <a:pPr>
                <a:defRPr/>
              </a:pPr>
              <a:t>11/11/2024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BED28-CF36-4AE1-B3BC-441DDA300B8C}" type="slidenum">
              <a:rPr lang="en-US" altLang="en-US"/>
              <a:pPr>
                <a:defRPr/>
              </a:pPr>
              <a:t>‹#›</a:t>
            </a:fld>
            <a:endParaRPr lang="en-US" altLang="en-US"/>
          </a:p>
        </p:txBody>
      </p:sp>
    </p:spTree>
    <p:extLst>
      <p:ext uri="{BB962C8B-B14F-4D97-AF65-F5344CB8AC3E}">
        <p14:creationId xmlns:p14="http://schemas.microsoft.com/office/powerpoint/2010/main" val="229839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FC28B6-2144-4760-B3DF-18C646FA52B1}"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572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571B826-9F58-4BE7-AD59-B8D87D637A41}" type="datetimeFigureOut">
              <a:rPr lang="en-US" altLang="en-US" smtClean="0"/>
              <a:pPr>
                <a:defRPr/>
              </a:pPr>
              <a:t>11/11/2024</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0BFDEB6E-1DDE-4718-956D-E92CB94A556C}" type="slidenum">
              <a:rPr lang="en-US" altLang="en-US" smtClean="0"/>
              <a:pPr>
                <a:defRPr/>
              </a:pPr>
              <a:t>‹#›</a:t>
            </a:fld>
            <a:endParaRPr lang="en-US" altLang="en-US"/>
          </a:p>
        </p:txBody>
      </p:sp>
    </p:spTree>
    <p:extLst>
      <p:ext uri="{BB962C8B-B14F-4D97-AF65-F5344CB8AC3E}">
        <p14:creationId xmlns:p14="http://schemas.microsoft.com/office/powerpoint/2010/main" val="974516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571B826-9F58-4BE7-AD59-B8D87D637A41}" type="datetimeFigureOut">
              <a:rPr lang="en-US" altLang="en-US" smtClean="0"/>
              <a:pPr>
                <a:defRPr/>
              </a:pPr>
              <a:t>11/11/2024</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0BFDEB6E-1DDE-4718-956D-E92CB94A556C}"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294343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9571B826-9F58-4BE7-AD59-B8D87D637A41}" type="datetimeFigureOut">
              <a:rPr lang="en-US" altLang="en-US" smtClean="0"/>
              <a:pPr>
                <a:defRPr/>
              </a:pPr>
              <a:t>11/11/2024</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0BFDEB6E-1DDE-4718-956D-E92CB94A556C}" type="slidenum">
              <a:rPr lang="en-US" altLang="en-US" smtClean="0"/>
              <a:pPr>
                <a:defRPr/>
              </a:pPr>
              <a:t>‹#›</a:t>
            </a:fld>
            <a:endParaRPr lang="en-US" altLang="en-US"/>
          </a:p>
        </p:txBody>
      </p:sp>
    </p:spTree>
    <p:extLst>
      <p:ext uri="{BB962C8B-B14F-4D97-AF65-F5344CB8AC3E}">
        <p14:creationId xmlns:p14="http://schemas.microsoft.com/office/powerpoint/2010/main" val="1172984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9571B826-9F58-4BE7-AD59-B8D87D637A41}" type="datetimeFigureOut">
              <a:rPr lang="en-US" altLang="en-US" smtClean="0"/>
              <a:pPr>
                <a:defRPr/>
              </a:pPr>
              <a:t>11/11/2024</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0BFDEB6E-1DDE-4718-956D-E92CB94A556C}"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95945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pPr>
              <a:defRPr/>
            </a:pPr>
            <a:fld id="{9571B826-9F58-4BE7-AD59-B8D87D637A41}" type="datetimeFigureOut">
              <a:rPr lang="en-US" altLang="en-US" smtClean="0"/>
              <a:pPr>
                <a:defRPr/>
              </a:pPr>
              <a:t>11/11/2024</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0BFDEB6E-1DDE-4718-956D-E92CB94A556C}" type="slidenum">
              <a:rPr lang="en-US" altLang="en-US" smtClean="0"/>
              <a:pPr>
                <a:defRPr/>
              </a:pPr>
              <a:t>‹#›</a:t>
            </a:fld>
            <a:endParaRPr lang="en-US" altLang="en-US"/>
          </a:p>
        </p:txBody>
      </p:sp>
    </p:spTree>
    <p:extLst>
      <p:ext uri="{BB962C8B-B14F-4D97-AF65-F5344CB8AC3E}">
        <p14:creationId xmlns:p14="http://schemas.microsoft.com/office/powerpoint/2010/main" val="668199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45B24B-F41A-4540-8EEC-C29B4F79802D}" type="datetimeFigureOut">
              <a:rPr lang="en-US" smtClean="0"/>
              <a:t>11/11/2024</a:t>
            </a:fld>
            <a:endParaRPr lang="en-US" dirty="0"/>
          </a:p>
        </p:txBody>
      </p:sp>
      <p:sp>
        <p:nvSpPr>
          <p:cNvPr id="5" name="Footer Placeholder 4"/>
          <p:cNvSpPr>
            <a:spLocks noGrp="1"/>
          </p:cNvSpPr>
          <p:nvPr>
            <p:ph type="ftr" sz="quarter" idx="11"/>
          </p:nvPr>
        </p:nvSpPr>
        <p:spPr/>
        <p:txBody>
          <a:bodyPr/>
          <a:lstStyle/>
          <a:p>
            <a:pPr>
              <a:defRPr/>
            </a:pPr>
            <a:r>
              <a:rPr lang="en-US" smtClean="0"/>
              <a:t>November 8, 2006</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7762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BF989E-5397-49EE-B0F5-E72D9FFD7EC0}" type="datetimeFigureOut">
              <a:rPr lang="en-US" smtClean="0"/>
              <a:t>11/11/2024</a:t>
            </a:fld>
            <a:endParaRPr lang="en-US" dirty="0"/>
          </a:p>
        </p:txBody>
      </p:sp>
      <p:sp>
        <p:nvSpPr>
          <p:cNvPr id="5" name="Footer Placeholder 4"/>
          <p:cNvSpPr>
            <a:spLocks noGrp="1"/>
          </p:cNvSpPr>
          <p:nvPr>
            <p:ph type="ftr" sz="quarter" idx="11"/>
          </p:nvPr>
        </p:nvSpPr>
        <p:spPr/>
        <p:txBody>
          <a:bodyPr/>
          <a:lstStyle/>
          <a:p>
            <a:pPr>
              <a:defRPr/>
            </a:pPr>
            <a:r>
              <a:rPr lang="en-US" smtClean="0"/>
              <a:t>November 8, 2006</a:t>
            </a:r>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220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A24804C-99D6-4146-BFCE-E4AC6E23C39C}" type="datetimeFigureOut">
              <a:rPr lang="en-US" altLang="en-US"/>
              <a:pPr>
                <a:defRPr/>
              </a:pPr>
              <a:t>11/11/2024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7AB5C3-E46F-47EA-B2C7-0537058F2BAD}" type="slidenum">
              <a:rPr lang="en-US" altLang="en-US"/>
              <a:pPr>
                <a:defRPr/>
              </a:pPr>
              <a:t>‹#›</a:t>
            </a:fld>
            <a:endParaRPr lang="en-US" altLang="en-US"/>
          </a:p>
        </p:txBody>
      </p:sp>
    </p:spTree>
    <p:extLst>
      <p:ext uri="{BB962C8B-B14F-4D97-AF65-F5344CB8AC3E}">
        <p14:creationId xmlns:p14="http://schemas.microsoft.com/office/powerpoint/2010/main" val="310159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F71678-BDBD-46FE-8288-C5CCB00C6D31}" type="datetimeFigureOut">
              <a:rPr lang="en-US" altLang="en-US"/>
              <a:pPr>
                <a:defRPr/>
              </a:pPr>
              <a:t>11/11/2024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B11607-FEDE-4B3C-B093-8F69E31FE090}" type="slidenum">
              <a:rPr lang="en-US" altLang="en-US"/>
              <a:pPr>
                <a:defRPr/>
              </a:pPr>
              <a:t>‹#›</a:t>
            </a:fld>
            <a:endParaRPr lang="en-US" altLang="en-US"/>
          </a:p>
        </p:txBody>
      </p:sp>
    </p:spTree>
    <p:extLst>
      <p:ext uri="{BB962C8B-B14F-4D97-AF65-F5344CB8AC3E}">
        <p14:creationId xmlns:p14="http://schemas.microsoft.com/office/powerpoint/2010/main" val="25535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5CA9CE-C5D6-4877-B9D1-0058692680AC}" type="datetimeFigureOut">
              <a:rPr lang="en-US" altLang="en-US"/>
              <a:pPr>
                <a:defRPr/>
              </a:pPr>
              <a:t>11/11/2024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A3879A-5510-441C-AF5A-BB7EDDA5696E}" type="slidenum">
              <a:rPr lang="en-US" altLang="en-US"/>
              <a:pPr>
                <a:defRPr/>
              </a:pPr>
              <a:t>‹#›</a:t>
            </a:fld>
            <a:endParaRPr lang="en-US" altLang="en-US"/>
          </a:p>
        </p:txBody>
      </p:sp>
    </p:spTree>
    <p:extLst>
      <p:ext uri="{BB962C8B-B14F-4D97-AF65-F5344CB8AC3E}">
        <p14:creationId xmlns:p14="http://schemas.microsoft.com/office/powerpoint/2010/main" val="4073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277F4D7-A21F-4895-ABE7-14330F364AD2}" type="datetimeFigureOut">
              <a:rPr lang="en-US" altLang="en-US"/>
              <a:pPr>
                <a:defRPr/>
              </a:pPr>
              <a:t>11/11/2024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40A0A3C-4E93-4AE8-9691-5880DE951956}" type="slidenum">
              <a:rPr lang="en-US" altLang="en-US"/>
              <a:pPr>
                <a:defRPr/>
              </a:pPr>
              <a:t>‹#›</a:t>
            </a:fld>
            <a:endParaRPr lang="en-US" altLang="en-US"/>
          </a:p>
        </p:txBody>
      </p:sp>
    </p:spTree>
    <p:extLst>
      <p:ext uri="{BB962C8B-B14F-4D97-AF65-F5344CB8AC3E}">
        <p14:creationId xmlns:p14="http://schemas.microsoft.com/office/powerpoint/2010/main" val="22664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EFA4E7F-56C6-4B3E-91D8-6AF7995D8851}" type="datetimeFigureOut">
              <a:rPr lang="en-US" altLang="en-US"/>
              <a:pPr>
                <a:defRPr/>
              </a:pPr>
              <a:t>11/11/2024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9190B27-A95E-4E85-A968-48FC38C18BEA}" type="slidenum">
              <a:rPr lang="en-US" altLang="en-US"/>
              <a:pPr>
                <a:defRPr/>
              </a:pPr>
              <a:t>‹#›</a:t>
            </a:fld>
            <a:endParaRPr lang="en-US" altLang="en-US"/>
          </a:p>
        </p:txBody>
      </p:sp>
    </p:spTree>
    <p:extLst>
      <p:ext uri="{BB962C8B-B14F-4D97-AF65-F5344CB8AC3E}">
        <p14:creationId xmlns:p14="http://schemas.microsoft.com/office/powerpoint/2010/main" val="403962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B852FA5-6149-45B9-9854-FA3FECEC63AF}" type="datetimeFigureOut">
              <a:rPr lang="en-US" altLang="en-US"/>
              <a:pPr>
                <a:defRPr/>
              </a:pPr>
              <a:t>11/11/2024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65B2C8D-9373-4A5C-966D-3D5A3E53D1AD}" type="slidenum">
              <a:rPr lang="en-US" altLang="en-US"/>
              <a:pPr>
                <a:defRPr/>
              </a:pPr>
              <a:t>‹#›</a:t>
            </a:fld>
            <a:endParaRPr lang="en-US" altLang="en-US"/>
          </a:p>
        </p:txBody>
      </p:sp>
    </p:spTree>
    <p:extLst>
      <p:ext uri="{BB962C8B-B14F-4D97-AF65-F5344CB8AC3E}">
        <p14:creationId xmlns:p14="http://schemas.microsoft.com/office/powerpoint/2010/main" val="77590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B44E064-F66F-4ED7-91BE-B22FA2C7EB57}" type="datetimeFigureOut">
              <a:rPr lang="en-US" altLang="en-US"/>
              <a:pPr>
                <a:defRPr/>
              </a:pPr>
              <a:t>11/11/2024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5217E3-9142-477F-B01F-5956A03AE788}" type="slidenum">
              <a:rPr lang="en-US" altLang="en-US"/>
              <a:pPr>
                <a:defRPr/>
              </a:pPr>
              <a:t>‹#›</a:t>
            </a:fld>
            <a:endParaRPr lang="en-US" altLang="en-US"/>
          </a:p>
        </p:txBody>
      </p:sp>
    </p:spTree>
    <p:extLst>
      <p:ext uri="{BB962C8B-B14F-4D97-AF65-F5344CB8AC3E}">
        <p14:creationId xmlns:p14="http://schemas.microsoft.com/office/powerpoint/2010/main" val="239852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9571B826-9F58-4BE7-AD59-B8D87D637A41}" type="datetimeFigureOut">
              <a:rPr lang="en-US" altLang="en-US"/>
              <a:pPr>
                <a:defRPr/>
              </a:pPr>
              <a:t>11/11/2024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0BFDEB6E-1DDE-4718-956D-E92CB94A55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571B826-9F58-4BE7-AD59-B8D87D637A41}" type="datetimeFigureOut">
              <a:rPr lang="en-US" altLang="en-US" smtClean="0"/>
              <a:pPr>
                <a:defRPr/>
              </a:pPr>
              <a:t>11/11/2024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0BFDEB6E-1DDE-4718-956D-E92CB94A556C}" type="slidenum">
              <a:rPr lang="en-US" altLang="en-US" smtClean="0"/>
              <a:pPr>
                <a:defRPr/>
              </a:pPr>
              <a:t>‹#›</a:t>
            </a:fld>
            <a:endParaRPr lang="en-US" altLang="en-US"/>
          </a:p>
        </p:txBody>
      </p:sp>
    </p:spTree>
    <p:extLst>
      <p:ext uri="{BB962C8B-B14F-4D97-AF65-F5344CB8AC3E}">
        <p14:creationId xmlns:p14="http://schemas.microsoft.com/office/powerpoint/2010/main" val="3592787549"/>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 id="2147484435" r:id="rId13"/>
    <p:sldLayoutId id="2147484436" r:id="rId14"/>
    <p:sldLayoutId id="2147484437" r:id="rId15"/>
    <p:sldLayoutId id="21474844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04800" y="987425"/>
            <a:ext cx="8189913" cy="1470025"/>
          </a:xfrm>
        </p:spPr>
        <p:txBody>
          <a:bodyPr/>
          <a:lstStyle/>
          <a:p>
            <a:pPr algn="ctr" eaLnBrk="1" hangingPunct="1"/>
            <a:r>
              <a:rPr lang="en-US" altLang="en-US" sz="4400" smtClean="0">
                <a:solidFill>
                  <a:srgbClr val="7030A0"/>
                </a:solidFill>
                <a:ea typeface="ＭＳ Ｐゴシック" pitchFamily="34" charset="-128"/>
              </a:rPr>
              <a:t>Module 1 - Introduction </a:t>
            </a:r>
            <a:r>
              <a:rPr lang="en-US" altLang="en-US" sz="4400" dirty="0" smtClean="0">
                <a:solidFill>
                  <a:srgbClr val="7030A0"/>
                </a:solidFill>
                <a:ea typeface="ＭＳ Ｐゴシック" pitchFamily="34" charset="-128"/>
              </a:rPr>
              <a:t>to Data Science</a:t>
            </a:r>
          </a:p>
        </p:txBody>
      </p:sp>
      <p:sp>
        <p:nvSpPr>
          <p:cNvPr id="11" name="Title 1"/>
          <p:cNvSpPr txBox="1">
            <a:spLocks/>
          </p:cNvSpPr>
          <p:nvPr/>
        </p:nvSpPr>
        <p:spPr bwMode="auto">
          <a:xfrm>
            <a:off x="1389529" y="187325"/>
            <a:ext cx="6477000" cy="990600"/>
          </a:xfrm>
          <a:prstGeom prst="rect">
            <a:avLst/>
          </a:prstGeom>
          <a:noFill/>
          <a:ln w="9525">
            <a:noFill/>
            <a:miter lim="800000"/>
            <a:headEnd/>
            <a:tailEnd/>
          </a:ln>
        </p:spPr>
        <p:txBody>
          <a:bodyPr anchor="ctr"/>
          <a:lstStyle/>
          <a:p>
            <a:pPr algn="ctr" eaLnBrk="0" hangingPunct="0">
              <a:defRPr/>
            </a:pPr>
            <a:endParaRPr lang="en-US" sz="3200" b="1" kern="0" dirty="0">
              <a:solidFill>
                <a:srgbClr val="C00000"/>
              </a:solidFill>
              <a:effectLst>
                <a:outerShdw blurRad="38100" dist="38100" dir="2700000" algn="tl">
                  <a:srgbClr val="000000">
                    <a:alpha val="43137"/>
                  </a:srgbClr>
                </a:outerShdw>
              </a:effectLst>
              <a:latin typeface="+mj-lt"/>
              <a:ea typeface="+mj-ea"/>
              <a:cs typeface="+mj-cs"/>
            </a:endParaRPr>
          </a:p>
        </p:txBody>
      </p:sp>
      <p:sp>
        <p:nvSpPr>
          <p:cNvPr id="2" name="Subtitle 1"/>
          <p:cNvSpPr>
            <a:spLocks noGrp="1"/>
          </p:cNvSpPr>
          <p:nvPr>
            <p:ph type="subTitle" idx="1"/>
          </p:nvPr>
        </p:nvSpPr>
        <p:spPr>
          <a:xfrm>
            <a:off x="1862886" y="3962400"/>
            <a:ext cx="6600451" cy="1126283"/>
          </a:xfrm>
        </p:spPr>
        <p:txBody>
          <a:bodyPr/>
          <a:lstStyle/>
          <a:p>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828800" y="304800"/>
            <a:ext cx="6589199" cy="1280890"/>
          </a:xfrm>
        </p:spPr>
        <p:txBody>
          <a:bodyPr/>
          <a:lstStyle/>
          <a:p>
            <a:r>
              <a:rPr lang="en-US" dirty="0" smtClean="0"/>
              <a:t>Data Science</a:t>
            </a:r>
            <a:endParaRPr lang="en-US" altLang="en-US" dirty="0" smtClean="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90600" y="1447800"/>
            <a:ext cx="7924800" cy="446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828800" y="228600"/>
            <a:ext cx="6589199" cy="1280890"/>
          </a:xfrm>
        </p:spPr>
        <p:txBody>
          <a:bodyPr/>
          <a:lstStyle/>
          <a:p>
            <a:r>
              <a:rPr lang="en-US" dirty="0" smtClean="0"/>
              <a:t>Data Science</a:t>
            </a:r>
            <a:endParaRPr lang="en-US" altLang="en-US" dirty="0" smtClean="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6800"/>
            <a:ext cx="8305800" cy="552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350" y="5724525"/>
            <a:ext cx="1473517" cy="125034"/>
          </a:xfrm>
          <a:prstGeom prst="rect">
            <a:avLst/>
          </a:prstGeom>
        </p:spPr>
        <p:txBody>
          <a:bodyPr vert="horz" wrap="square" lIns="0" tIns="9525" rIns="0" bIns="0" rtlCol="0">
            <a:spAutoFit/>
          </a:bodyPr>
          <a:lstStyle/>
          <a:p>
            <a:pPr marL="9525">
              <a:spcBef>
                <a:spcPts val="75"/>
              </a:spcBef>
            </a:pPr>
            <a:r>
              <a:rPr sz="750" dirty="0">
                <a:solidFill>
                  <a:srgbClr val="888888"/>
                </a:solidFill>
                <a:latin typeface="Arial MT"/>
                <a:cs typeface="Arial MT"/>
              </a:rPr>
              <a:t>Canadian</a:t>
            </a:r>
            <a:r>
              <a:rPr sz="750" spc="-19" dirty="0">
                <a:solidFill>
                  <a:srgbClr val="888888"/>
                </a:solidFill>
                <a:latin typeface="Arial MT"/>
                <a:cs typeface="Arial MT"/>
              </a:rPr>
              <a:t> </a:t>
            </a:r>
            <a:r>
              <a:rPr sz="750" dirty="0">
                <a:solidFill>
                  <a:srgbClr val="888888"/>
                </a:solidFill>
                <a:latin typeface="Arial MT"/>
                <a:cs typeface="Arial MT"/>
              </a:rPr>
              <a:t>Data</a:t>
            </a:r>
            <a:r>
              <a:rPr sz="750" spc="-19" dirty="0">
                <a:solidFill>
                  <a:srgbClr val="888888"/>
                </a:solidFill>
                <a:latin typeface="Arial MT"/>
                <a:cs typeface="Arial MT"/>
              </a:rPr>
              <a:t> </a:t>
            </a:r>
            <a:r>
              <a:rPr sz="750" dirty="0">
                <a:solidFill>
                  <a:srgbClr val="888888"/>
                </a:solidFill>
                <a:latin typeface="Arial MT"/>
                <a:cs typeface="Arial MT"/>
              </a:rPr>
              <a:t>Science</a:t>
            </a:r>
            <a:r>
              <a:rPr sz="750" spc="-19" dirty="0">
                <a:solidFill>
                  <a:srgbClr val="888888"/>
                </a:solidFill>
                <a:latin typeface="Arial MT"/>
                <a:cs typeface="Arial MT"/>
              </a:rPr>
              <a:t> </a:t>
            </a:r>
            <a:r>
              <a:rPr sz="750" spc="-4" dirty="0">
                <a:solidFill>
                  <a:srgbClr val="888888"/>
                </a:solidFill>
                <a:latin typeface="Arial MT"/>
                <a:cs typeface="Arial MT"/>
              </a:rPr>
              <a:t>Workshop</a:t>
            </a:r>
            <a:endParaRPr sz="750">
              <a:latin typeface="Arial MT"/>
              <a:cs typeface="Arial MT"/>
            </a:endParaRPr>
          </a:p>
        </p:txBody>
      </p:sp>
      <p:sp>
        <p:nvSpPr>
          <p:cNvPr id="3" name="object 3"/>
          <p:cNvSpPr txBox="1">
            <a:spLocks noGrp="1"/>
          </p:cNvSpPr>
          <p:nvPr>
            <p:ph type="title"/>
          </p:nvPr>
        </p:nvSpPr>
        <p:spPr>
          <a:xfrm>
            <a:off x="381000" y="1007745"/>
            <a:ext cx="6163628" cy="403957"/>
          </a:xfrm>
          <a:prstGeom prst="rect">
            <a:avLst/>
          </a:prstGeom>
        </p:spPr>
        <p:txBody>
          <a:bodyPr vert="horz" wrap="square" lIns="0" tIns="11430" rIns="0" bIns="0" rtlCol="0" anchor="t">
            <a:spAutoFit/>
          </a:bodyPr>
          <a:lstStyle/>
          <a:p>
            <a:pPr marL="9525">
              <a:spcBef>
                <a:spcPts val="90"/>
              </a:spcBef>
            </a:pPr>
            <a:r>
              <a:rPr sz="2550" spc="-64" dirty="0"/>
              <a:t>D</a:t>
            </a:r>
            <a:r>
              <a:rPr sz="2025" spc="-64" dirty="0"/>
              <a:t>ATA</a:t>
            </a:r>
            <a:r>
              <a:rPr sz="2025" spc="131" dirty="0"/>
              <a:t> </a:t>
            </a:r>
            <a:r>
              <a:rPr sz="2550" spc="15" dirty="0"/>
              <a:t>S</a:t>
            </a:r>
            <a:r>
              <a:rPr sz="2025" spc="15" dirty="0"/>
              <a:t>CIENCE</a:t>
            </a:r>
            <a:r>
              <a:rPr sz="2025" spc="131" dirty="0"/>
              <a:t> </a:t>
            </a:r>
            <a:r>
              <a:rPr sz="2025" spc="19" dirty="0"/>
              <a:t>AND</a:t>
            </a:r>
            <a:r>
              <a:rPr sz="2025" spc="-4" dirty="0"/>
              <a:t> </a:t>
            </a:r>
            <a:r>
              <a:rPr sz="2550" spc="8" dirty="0"/>
              <a:t>A</a:t>
            </a:r>
            <a:r>
              <a:rPr sz="2025" spc="8" dirty="0"/>
              <a:t>RTIFICIAL</a:t>
            </a:r>
            <a:r>
              <a:rPr sz="2025" spc="139" dirty="0"/>
              <a:t> </a:t>
            </a:r>
            <a:r>
              <a:rPr sz="2550" spc="15" dirty="0"/>
              <a:t>I</a:t>
            </a:r>
            <a:r>
              <a:rPr sz="2025" spc="15" dirty="0"/>
              <a:t>NTELLIGENCE</a:t>
            </a:r>
            <a:endParaRPr sz="2025"/>
          </a:p>
        </p:txBody>
      </p:sp>
      <p:grpSp>
        <p:nvGrpSpPr>
          <p:cNvPr id="4" name="object 4"/>
          <p:cNvGrpSpPr/>
          <p:nvPr/>
        </p:nvGrpSpPr>
        <p:grpSpPr>
          <a:xfrm>
            <a:off x="1938066" y="2050794"/>
            <a:ext cx="3064669" cy="3064669"/>
            <a:chOff x="2584088" y="1591391"/>
            <a:chExt cx="4086225" cy="4086225"/>
          </a:xfrm>
        </p:grpSpPr>
        <p:pic>
          <p:nvPicPr>
            <p:cNvPr id="5" name="object 5"/>
            <p:cNvPicPr/>
            <p:nvPr/>
          </p:nvPicPr>
          <p:blipFill>
            <a:blip r:embed="rId2" cstate="print"/>
            <a:stretch>
              <a:fillRect/>
            </a:stretch>
          </p:blipFill>
          <p:spPr>
            <a:xfrm>
              <a:off x="2588849" y="1608526"/>
              <a:ext cx="4076372" cy="4064000"/>
            </a:xfrm>
            <a:prstGeom prst="rect">
              <a:avLst/>
            </a:prstGeom>
          </p:spPr>
        </p:pic>
        <p:sp>
          <p:nvSpPr>
            <p:cNvPr id="6" name="object 6"/>
            <p:cNvSpPr/>
            <p:nvPr/>
          </p:nvSpPr>
          <p:spPr>
            <a:xfrm>
              <a:off x="2588850" y="1596153"/>
              <a:ext cx="4076700" cy="4076700"/>
            </a:xfrm>
            <a:custGeom>
              <a:avLst/>
              <a:gdLst/>
              <a:ahLst/>
              <a:cxnLst/>
              <a:rect l="l" t="t" r="r" b="b"/>
              <a:pathLst>
                <a:path w="4076700" h="4076700">
                  <a:moveTo>
                    <a:pt x="3479401" y="596970"/>
                  </a:moveTo>
                  <a:lnTo>
                    <a:pt x="3513026" y="631383"/>
                  </a:lnTo>
                  <a:lnTo>
                    <a:pt x="3545677" y="666384"/>
                  </a:lnTo>
                  <a:lnTo>
                    <a:pt x="3577353" y="701955"/>
                  </a:lnTo>
                  <a:lnTo>
                    <a:pt x="3608054" y="738081"/>
                  </a:lnTo>
                  <a:lnTo>
                    <a:pt x="3637781" y="774743"/>
                  </a:lnTo>
                  <a:lnTo>
                    <a:pt x="3666533" y="811923"/>
                  </a:lnTo>
                  <a:lnTo>
                    <a:pt x="3694310" y="849606"/>
                  </a:lnTo>
                  <a:lnTo>
                    <a:pt x="3721113" y="887773"/>
                  </a:lnTo>
                  <a:lnTo>
                    <a:pt x="3746941" y="926407"/>
                  </a:lnTo>
                  <a:lnTo>
                    <a:pt x="3771795" y="965491"/>
                  </a:lnTo>
                  <a:lnTo>
                    <a:pt x="3795673" y="1005008"/>
                  </a:lnTo>
                  <a:lnTo>
                    <a:pt x="3818578" y="1044940"/>
                  </a:lnTo>
                  <a:lnTo>
                    <a:pt x="3840507" y="1085270"/>
                  </a:lnTo>
                  <a:lnTo>
                    <a:pt x="3861462" y="1125980"/>
                  </a:lnTo>
                  <a:lnTo>
                    <a:pt x="3881442" y="1167054"/>
                  </a:lnTo>
                  <a:lnTo>
                    <a:pt x="3900448" y="1208474"/>
                  </a:lnTo>
                  <a:lnTo>
                    <a:pt x="3918479" y="1250222"/>
                  </a:lnTo>
                  <a:lnTo>
                    <a:pt x="3935535" y="1292282"/>
                  </a:lnTo>
                  <a:lnTo>
                    <a:pt x="3951617" y="1334636"/>
                  </a:lnTo>
                  <a:lnTo>
                    <a:pt x="3966724" y="1377267"/>
                  </a:lnTo>
                  <a:lnTo>
                    <a:pt x="3980856" y="1420158"/>
                  </a:lnTo>
                  <a:lnTo>
                    <a:pt x="3994014" y="1463290"/>
                  </a:lnTo>
                  <a:lnTo>
                    <a:pt x="4006197" y="1506648"/>
                  </a:lnTo>
                  <a:lnTo>
                    <a:pt x="4017405" y="1550213"/>
                  </a:lnTo>
                  <a:lnTo>
                    <a:pt x="4027639" y="1593969"/>
                  </a:lnTo>
                  <a:lnTo>
                    <a:pt x="4036898" y="1637897"/>
                  </a:lnTo>
                  <a:lnTo>
                    <a:pt x="4045183" y="1681982"/>
                  </a:lnTo>
                  <a:lnTo>
                    <a:pt x="4052493" y="1726204"/>
                  </a:lnTo>
                  <a:lnTo>
                    <a:pt x="4058828" y="1770548"/>
                  </a:lnTo>
                  <a:lnTo>
                    <a:pt x="4064188" y="1814996"/>
                  </a:lnTo>
                  <a:lnTo>
                    <a:pt x="4068574" y="1859530"/>
                  </a:lnTo>
                  <a:lnTo>
                    <a:pt x="4071986" y="1904133"/>
                  </a:lnTo>
                  <a:lnTo>
                    <a:pt x="4074422" y="1948789"/>
                  </a:lnTo>
                  <a:lnTo>
                    <a:pt x="4075884" y="1993478"/>
                  </a:lnTo>
                  <a:lnTo>
                    <a:pt x="4076372" y="2038186"/>
                  </a:lnTo>
                  <a:lnTo>
                    <a:pt x="4075884" y="2082893"/>
                  </a:lnTo>
                  <a:lnTo>
                    <a:pt x="4074422" y="2127583"/>
                  </a:lnTo>
                  <a:lnTo>
                    <a:pt x="4071986" y="2172238"/>
                  </a:lnTo>
                  <a:lnTo>
                    <a:pt x="4068574" y="2216841"/>
                  </a:lnTo>
                  <a:lnTo>
                    <a:pt x="4064188" y="2261375"/>
                  </a:lnTo>
                  <a:lnTo>
                    <a:pt x="4058828" y="2305823"/>
                  </a:lnTo>
                  <a:lnTo>
                    <a:pt x="4052493" y="2350167"/>
                  </a:lnTo>
                  <a:lnTo>
                    <a:pt x="4045183" y="2394390"/>
                  </a:lnTo>
                  <a:lnTo>
                    <a:pt x="4036898" y="2438474"/>
                  </a:lnTo>
                  <a:lnTo>
                    <a:pt x="4027639" y="2482403"/>
                  </a:lnTo>
                  <a:lnTo>
                    <a:pt x="4017405" y="2526158"/>
                  </a:lnTo>
                  <a:lnTo>
                    <a:pt x="4006197" y="2569723"/>
                  </a:lnTo>
                  <a:lnTo>
                    <a:pt x="3994014" y="2613081"/>
                  </a:lnTo>
                  <a:lnTo>
                    <a:pt x="3980856" y="2656214"/>
                  </a:lnTo>
                  <a:lnTo>
                    <a:pt x="3966724" y="2699104"/>
                  </a:lnTo>
                  <a:lnTo>
                    <a:pt x="3951617" y="2741735"/>
                  </a:lnTo>
                  <a:lnTo>
                    <a:pt x="3935535" y="2784089"/>
                  </a:lnTo>
                  <a:lnTo>
                    <a:pt x="3918479" y="2826149"/>
                  </a:lnTo>
                  <a:lnTo>
                    <a:pt x="3900448" y="2867898"/>
                  </a:lnTo>
                  <a:lnTo>
                    <a:pt x="3881442" y="2909317"/>
                  </a:lnTo>
                  <a:lnTo>
                    <a:pt x="3861462" y="2950391"/>
                  </a:lnTo>
                  <a:lnTo>
                    <a:pt x="3840507" y="2991102"/>
                  </a:lnTo>
                  <a:lnTo>
                    <a:pt x="3818578" y="3031431"/>
                  </a:lnTo>
                  <a:lnTo>
                    <a:pt x="3795673" y="3071363"/>
                  </a:lnTo>
                  <a:lnTo>
                    <a:pt x="3771795" y="3110880"/>
                  </a:lnTo>
                  <a:lnTo>
                    <a:pt x="3746941" y="3149964"/>
                  </a:lnTo>
                  <a:lnTo>
                    <a:pt x="3721113" y="3188598"/>
                  </a:lnTo>
                  <a:lnTo>
                    <a:pt x="3694310" y="3226765"/>
                  </a:lnTo>
                  <a:lnTo>
                    <a:pt x="3666533" y="3264448"/>
                  </a:lnTo>
                  <a:lnTo>
                    <a:pt x="3637781" y="3301628"/>
                  </a:lnTo>
                  <a:lnTo>
                    <a:pt x="3608054" y="3338290"/>
                  </a:lnTo>
                  <a:lnTo>
                    <a:pt x="3577353" y="3374416"/>
                  </a:lnTo>
                  <a:lnTo>
                    <a:pt x="3545677" y="3409987"/>
                  </a:lnTo>
                  <a:lnTo>
                    <a:pt x="3513026" y="3444988"/>
                  </a:lnTo>
                  <a:lnTo>
                    <a:pt x="3479401" y="3479401"/>
                  </a:lnTo>
                  <a:lnTo>
                    <a:pt x="3444988" y="3513026"/>
                  </a:lnTo>
                  <a:lnTo>
                    <a:pt x="3409987" y="3545677"/>
                  </a:lnTo>
                  <a:lnTo>
                    <a:pt x="3374416" y="3577353"/>
                  </a:lnTo>
                  <a:lnTo>
                    <a:pt x="3338290" y="3608054"/>
                  </a:lnTo>
                  <a:lnTo>
                    <a:pt x="3301628" y="3637781"/>
                  </a:lnTo>
                  <a:lnTo>
                    <a:pt x="3264448" y="3666533"/>
                  </a:lnTo>
                  <a:lnTo>
                    <a:pt x="3226765" y="3694310"/>
                  </a:lnTo>
                  <a:lnTo>
                    <a:pt x="3188598" y="3721113"/>
                  </a:lnTo>
                  <a:lnTo>
                    <a:pt x="3149964" y="3746941"/>
                  </a:lnTo>
                  <a:lnTo>
                    <a:pt x="3110880" y="3771795"/>
                  </a:lnTo>
                  <a:lnTo>
                    <a:pt x="3071363" y="3795673"/>
                  </a:lnTo>
                  <a:lnTo>
                    <a:pt x="3031431" y="3818578"/>
                  </a:lnTo>
                  <a:lnTo>
                    <a:pt x="2991102" y="3840507"/>
                  </a:lnTo>
                  <a:lnTo>
                    <a:pt x="2950391" y="3861462"/>
                  </a:lnTo>
                  <a:lnTo>
                    <a:pt x="2909317" y="3881442"/>
                  </a:lnTo>
                  <a:lnTo>
                    <a:pt x="2867898" y="3900448"/>
                  </a:lnTo>
                  <a:lnTo>
                    <a:pt x="2826149" y="3918479"/>
                  </a:lnTo>
                  <a:lnTo>
                    <a:pt x="2784089" y="3935535"/>
                  </a:lnTo>
                  <a:lnTo>
                    <a:pt x="2741735" y="3951617"/>
                  </a:lnTo>
                  <a:lnTo>
                    <a:pt x="2699104" y="3966724"/>
                  </a:lnTo>
                  <a:lnTo>
                    <a:pt x="2656214" y="3980856"/>
                  </a:lnTo>
                  <a:lnTo>
                    <a:pt x="2613081" y="3994014"/>
                  </a:lnTo>
                  <a:lnTo>
                    <a:pt x="2569723" y="4006197"/>
                  </a:lnTo>
                  <a:lnTo>
                    <a:pt x="2526158" y="4017405"/>
                  </a:lnTo>
                  <a:lnTo>
                    <a:pt x="2482403" y="4027639"/>
                  </a:lnTo>
                  <a:lnTo>
                    <a:pt x="2438474" y="4036898"/>
                  </a:lnTo>
                  <a:lnTo>
                    <a:pt x="2394390" y="4045183"/>
                  </a:lnTo>
                  <a:lnTo>
                    <a:pt x="2350167" y="4052493"/>
                  </a:lnTo>
                  <a:lnTo>
                    <a:pt x="2305823" y="4058828"/>
                  </a:lnTo>
                  <a:lnTo>
                    <a:pt x="2261375" y="4064188"/>
                  </a:lnTo>
                  <a:lnTo>
                    <a:pt x="2216841" y="4068574"/>
                  </a:lnTo>
                  <a:lnTo>
                    <a:pt x="2172238" y="4071986"/>
                  </a:lnTo>
                  <a:lnTo>
                    <a:pt x="2127583" y="4074422"/>
                  </a:lnTo>
                  <a:lnTo>
                    <a:pt x="2082893" y="4075884"/>
                  </a:lnTo>
                  <a:lnTo>
                    <a:pt x="2038186" y="4076372"/>
                  </a:lnTo>
                  <a:lnTo>
                    <a:pt x="1993478" y="4075884"/>
                  </a:lnTo>
                  <a:lnTo>
                    <a:pt x="1948789" y="4074422"/>
                  </a:lnTo>
                  <a:lnTo>
                    <a:pt x="1904133" y="4071986"/>
                  </a:lnTo>
                  <a:lnTo>
                    <a:pt x="1859530" y="4068574"/>
                  </a:lnTo>
                  <a:lnTo>
                    <a:pt x="1814996" y="4064188"/>
                  </a:lnTo>
                  <a:lnTo>
                    <a:pt x="1770548" y="4058828"/>
                  </a:lnTo>
                  <a:lnTo>
                    <a:pt x="1726204" y="4052493"/>
                  </a:lnTo>
                  <a:lnTo>
                    <a:pt x="1681982" y="4045183"/>
                  </a:lnTo>
                  <a:lnTo>
                    <a:pt x="1637897" y="4036898"/>
                  </a:lnTo>
                  <a:lnTo>
                    <a:pt x="1593969" y="4027639"/>
                  </a:lnTo>
                  <a:lnTo>
                    <a:pt x="1550213" y="4017405"/>
                  </a:lnTo>
                  <a:lnTo>
                    <a:pt x="1506648" y="4006197"/>
                  </a:lnTo>
                  <a:lnTo>
                    <a:pt x="1463290" y="3994014"/>
                  </a:lnTo>
                  <a:lnTo>
                    <a:pt x="1420158" y="3980856"/>
                  </a:lnTo>
                  <a:lnTo>
                    <a:pt x="1377267" y="3966724"/>
                  </a:lnTo>
                  <a:lnTo>
                    <a:pt x="1334636" y="3951617"/>
                  </a:lnTo>
                  <a:lnTo>
                    <a:pt x="1292282" y="3935535"/>
                  </a:lnTo>
                  <a:lnTo>
                    <a:pt x="1250222" y="3918479"/>
                  </a:lnTo>
                  <a:lnTo>
                    <a:pt x="1208474" y="3900448"/>
                  </a:lnTo>
                  <a:lnTo>
                    <a:pt x="1167054" y="3881442"/>
                  </a:lnTo>
                  <a:lnTo>
                    <a:pt x="1125980" y="3861462"/>
                  </a:lnTo>
                  <a:lnTo>
                    <a:pt x="1085270" y="3840507"/>
                  </a:lnTo>
                  <a:lnTo>
                    <a:pt x="1044940" y="3818578"/>
                  </a:lnTo>
                  <a:lnTo>
                    <a:pt x="1005008" y="3795673"/>
                  </a:lnTo>
                  <a:lnTo>
                    <a:pt x="965491" y="3771795"/>
                  </a:lnTo>
                  <a:lnTo>
                    <a:pt x="926407" y="3746941"/>
                  </a:lnTo>
                  <a:lnTo>
                    <a:pt x="887773" y="3721113"/>
                  </a:lnTo>
                  <a:lnTo>
                    <a:pt x="849606" y="3694310"/>
                  </a:lnTo>
                  <a:lnTo>
                    <a:pt x="811923" y="3666533"/>
                  </a:lnTo>
                  <a:lnTo>
                    <a:pt x="774743" y="3637781"/>
                  </a:lnTo>
                  <a:lnTo>
                    <a:pt x="738081" y="3608054"/>
                  </a:lnTo>
                  <a:lnTo>
                    <a:pt x="701955" y="3577353"/>
                  </a:lnTo>
                  <a:lnTo>
                    <a:pt x="666384" y="3545677"/>
                  </a:lnTo>
                  <a:lnTo>
                    <a:pt x="631383" y="3513026"/>
                  </a:lnTo>
                  <a:lnTo>
                    <a:pt x="596970" y="3479401"/>
                  </a:lnTo>
                  <a:lnTo>
                    <a:pt x="563345" y="3444988"/>
                  </a:lnTo>
                  <a:lnTo>
                    <a:pt x="530694" y="3409987"/>
                  </a:lnTo>
                  <a:lnTo>
                    <a:pt x="499018" y="3374416"/>
                  </a:lnTo>
                  <a:lnTo>
                    <a:pt x="468317" y="3338290"/>
                  </a:lnTo>
                  <a:lnTo>
                    <a:pt x="438590" y="3301628"/>
                  </a:lnTo>
                  <a:lnTo>
                    <a:pt x="409838" y="3264448"/>
                  </a:lnTo>
                  <a:lnTo>
                    <a:pt x="382061" y="3226765"/>
                  </a:lnTo>
                  <a:lnTo>
                    <a:pt x="355258" y="3188598"/>
                  </a:lnTo>
                  <a:lnTo>
                    <a:pt x="329430" y="3149964"/>
                  </a:lnTo>
                  <a:lnTo>
                    <a:pt x="304576" y="3110880"/>
                  </a:lnTo>
                  <a:lnTo>
                    <a:pt x="280698" y="3071363"/>
                  </a:lnTo>
                  <a:lnTo>
                    <a:pt x="257793" y="3031431"/>
                  </a:lnTo>
                  <a:lnTo>
                    <a:pt x="235864" y="2991102"/>
                  </a:lnTo>
                  <a:lnTo>
                    <a:pt x="214909" y="2950391"/>
                  </a:lnTo>
                  <a:lnTo>
                    <a:pt x="194929" y="2909317"/>
                  </a:lnTo>
                  <a:lnTo>
                    <a:pt x="175923" y="2867898"/>
                  </a:lnTo>
                  <a:lnTo>
                    <a:pt x="157892" y="2826149"/>
                  </a:lnTo>
                  <a:lnTo>
                    <a:pt x="140836" y="2784089"/>
                  </a:lnTo>
                  <a:lnTo>
                    <a:pt x="124754" y="2741735"/>
                  </a:lnTo>
                  <a:lnTo>
                    <a:pt x="109647" y="2699104"/>
                  </a:lnTo>
                  <a:lnTo>
                    <a:pt x="95515" y="2656214"/>
                  </a:lnTo>
                  <a:lnTo>
                    <a:pt x="82357" y="2613081"/>
                  </a:lnTo>
                  <a:lnTo>
                    <a:pt x="70174" y="2569723"/>
                  </a:lnTo>
                  <a:lnTo>
                    <a:pt x="58966" y="2526158"/>
                  </a:lnTo>
                  <a:lnTo>
                    <a:pt x="48732" y="2482403"/>
                  </a:lnTo>
                  <a:lnTo>
                    <a:pt x="39473" y="2438474"/>
                  </a:lnTo>
                  <a:lnTo>
                    <a:pt x="31188" y="2394390"/>
                  </a:lnTo>
                  <a:lnTo>
                    <a:pt x="23878" y="2350167"/>
                  </a:lnTo>
                  <a:lnTo>
                    <a:pt x="17543" y="2305823"/>
                  </a:lnTo>
                  <a:lnTo>
                    <a:pt x="12183" y="2261375"/>
                  </a:lnTo>
                  <a:lnTo>
                    <a:pt x="7797" y="2216841"/>
                  </a:lnTo>
                  <a:lnTo>
                    <a:pt x="4385" y="2172238"/>
                  </a:lnTo>
                  <a:lnTo>
                    <a:pt x="1949" y="2127583"/>
                  </a:lnTo>
                  <a:lnTo>
                    <a:pt x="487" y="2082893"/>
                  </a:lnTo>
                  <a:lnTo>
                    <a:pt x="0" y="2038186"/>
                  </a:lnTo>
                  <a:lnTo>
                    <a:pt x="487" y="1993478"/>
                  </a:lnTo>
                  <a:lnTo>
                    <a:pt x="1949" y="1948789"/>
                  </a:lnTo>
                  <a:lnTo>
                    <a:pt x="4385" y="1904133"/>
                  </a:lnTo>
                  <a:lnTo>
                    <a:pt x="7797" y="1859530"/>
                  </a:lnTo>
                  <a:lnTo>
                    <a:pt x="12183" y="1814996"/>
                  </a:lnTo>
                  <a:lnTo>
                    <a:pt x="17543" y="1770548"/>
                  </a:lnTo>
                  <a:lnTo>
                    <a:pt x="23878" y="1726204"/>
                  </a:lnTo>
                  <a:lnTo>
                    <a:pt x="31188" y="1681982"/>
                  </a:lnTo>
                  <a:lnTo>
                    <a:pt x="39473" y="1637897"/>
                  </a:lnTo>
                  <a:lnTo>
                    <a:pt x="48732" y="1593969"/>
                  </a:lnTo>
                  <a:lnTo>
                    <a:pt x="58966" y="1550213"/>
                  </a:lnTo>
                  <a:lnTo>
                    <a:pt x="70174" y="1506648"/>
                  </a:lnTo>
                  <a:lnTo>
                    <a:pt x="82357" y="1463290"/>
                  </a:lnTo>
                  <a:lnTo>
                    <a:pt x="95515" y="1420158"/>
                  </a:lnTo>
                  <a:lnTo>
                    <a:pt x="109647" y="1377267"/>
                  </a:lnTo>
                  <a:lnTo>
                    <a:pt x="124754" y="1334636"/>
                  </a:lnTo>
                  <a:lnTo>
                    <a:pt x="140836" y="1292282"/>
                  </a:lnTo>
                  <a:lnTo>
                    <a:pt x="157892" y="1250222"/>
                  </a:lnTo>
                  <a:lnTo>
                    <a:pt x="175923" y="1208474"/>
                  </a:lnTo>
                  <a:lnTo>
                    <a:pt x="194929" y="1167054"/>
                  </a:lnTo>
                  <a:lnTo>
                    <a:pt x="214909" y="1125980"/>
                  </a:lnTo>
                  <a:lnTo>
                    <a:pt x="235864" y="1085270"/>
                  </a:lnTo>
                  <a:lnTo>
                    <a:pt x="257793" y="1044940"/>
                  </a:lnTo>
                  <a:lnTo>
                    <a:pt x="280698" y="1005008"/>
                  </a:lnTo>
                  <a:lnTo>
                    <a:pt x="304576" y="965491"/>
                  </a:lnTo>
                  <a:lnTo>
                    <a:pt x="329430" y="926407"/>
                  </a:lnTo>
                  <a:lnTo>
                    <a:pt x="355258" y="887773"/>
                  </a:lnTo>
                  <a:lnTo>
                    <a:pt x="382061" y="849606"/>
                  </a:lnTo>
                  <a:lnTo>
                    <a:pt x="409838" y="811923"/>
                  </a:lnTo>
                  <a:lnTo>
                    <a:pt x="438590" y="774743"/>
                  </a:lnTo>
                  <a:lnTo>
                    <a:pt x="468317" y="738081"/>
                  </a:lnTo>
                  <a:lnTo>
                    <a:pt x="499018" y="701955"/>
                  </a:lnTo>
                  <a:lnTo>
                    <a:pt x="530694" y="666384"/>
                  </a:lnTo>
                  <a:lnTo>
                    <a:pt x="563345" y="631383"/>
                  </a:lnTo>
                  <a:lnTo>
                    <a:pt x="596970" y="596970"/>
                  </a:lnTo>
                  <a:lnTo>
                    <a:pt x="631383" y="563345"/>
                  </a:lnTo>
                  <a:lnTo>
                    <a:pt x="666384" y="530694"/>
                  </a:lnTo>
                  <a:lnTo>
                    <a:pt x="701955" y="499018"/>
                  </a:lnTo>
                  <a:lnTo>
                    <a:pt x="738081" y="468317"/>
                  </a:lnTo>
                  <a:lnTo>
                    <a:pt x="774743" y="438590"/>
                  </a:lnTo>
                  <a:lnTo>
                    <a:pt x="811923" y="409838"/>
                  </a:lnTo>
                  <a:lnTo>
                    <a:pt x="849606" y="382061"/>
                  </a:lnTo>
                  <a:lnTo>
                    <a:pt x="887773" y="355258"/>
                  </a:lnTo>
                  <a:lnTo>
                    <a:pt x="926407" y="329430"/>
                  </a:lnTo>
                  <a:lnTo>
                    <a:pt x="965491" y="304576"/>
                  </a:lnTo>
                  <a:lnTo>
                    <a:pt x="1005008" y="280698"/>
                  </a:lnTo>
                  <a:lnTo>
                    <a:pt x="1044940" y="257793"/>
                  </a:lnTo>
                  <a:lnTo>
                    <a:pt x="1085270" y="235864"/>
                  </a:lnTo>
                  <a:lnTo>
                    <a:pt x="1125980" y="214909"/>
                  </a:lnTo>
                  <a:lnTo>
                    <a:pt x="1167054" y="194929"/>
                  </a:lnTo>
                  <a:lnTo>
                    <a:pt x="1208474" y="175923"/>
                  </a:lnTo>
                  <a:lnTo>
                    <a:pt x="1250222" y="157892"/>
                  </a:lnTo>
                  <a:lnTo>
                    <a:pt x="1292282" y="140836"/>
                  </a:lnTo>
                  <a:lnTo>
                    <a:pt x="1334636" y="124754"/>
                  </a:lnTo>
                  <a:lnTo>
                    <a:pt x="1377267" y="109647"/>
                  </a:lnTo>
                  <a:lnTo>
                    <a:pt x="1420158" y="95515"/>
                  </a:lnTo>
                  <a:lnTo>
                    <a:pt x="1463290" y="82357"/>
                  </a:lnTo>
                  <a:lnTo>
                    <a:pt x="1506648" y="70174"/>
                  </a:lnTo>
                  <a:lnTo>
                    <a:pt x="1550213" y="58966"/>
                  </a:lnTo>
                  <a:lnTo>
                    <a:pt x="1593969" y="48732"/>
                  </a:lnTo>
                  <a:lnTo>
                    <a:pt x="1637897" y="39473"/>
                  </a:lnTo>
                  <a:lnTo>
                    <a:pt x="1681982" y="31188"/>
                  </a:lnTo>
                  <a:lnTo>
                    <a:pt x="1726204" y="23878"/>
                  </a:lnTo>
                  <a:lnTo>
                    <a:pt x="1770548" y="17543"/>
                  </a:lnTo>
                  <a:lnTo>
                    <a:pt x="1814996" y="12183"/>
                  </a:lnTo>
                  <a:lnTo>
                    <a:pt x="1859530" y="7797"/>
                  </a:lnTo>
                  <a:lnTo>
                    <a:pt x="1904133" y="4385"/>
                  </a:lnTo>
                  <a:lnTo>
                    <a:pt x="1948789" y="1949"/>
                  </a:lnTo>
                  <a:lnTo>
                    <a:pt x="1993478" y="487"/>
                  </a:lnTo>
                  <a:lnTo>
                    <a:pt x="2038186" y="0"/>
                  </a:lnTo>
                  <a:lnTo>
                    <a:pt x="2082893" y="487"/>
                  </a:lnTo>
                  <a:lnTo>
                    <a:pt x="2127583" y="1949"/>
                  </a:lnTo>
                  <a:lnTo>
                    <a:pt x="2172238" y="4385"/>
                  </a:lnTo>
                  <a:lnTo>
                    <a:pt x="2216841" y="7797"/>
                  </a:lnTo>
                  <a:lnTo>
                    <a:pt x="2261375" y="12183"/>
                  </a:lnTo>
                  <a:lnTo>
                    <a:pt x="2305823" y="17543"/>
                  </a:lnTo>
                  <a:lnTo>
                    <a:pt x="2350167" y="23878"/>
                  </a:lnTo>
                  <a:lnTo>
                    <a:pt x="2394390" y="31188"/>
                  </a:lnTo>
                  <a:lnTo>
                    <a:pt x="2438474" y="39473"/>
                  </a:lnTo>
                  <a:lnTo>
                    <a:pt x="2482403" y="48732"/>
                  </a:lnTo>
                  <a:lnTo>
                    <a:pt x="2526158" y="58966"/>
                  </a:lnTo>
                  <a:lnTo>
                    <a:pt x="2569723" y="70174"/>
                  </a:lnTo>
                  <a:lnTo>
                    <a:pt x="2613081" y="82357"/>
                  </a:lnTo>
                  <a:lnTo>
                    <a:pt x="2656214" y="95515"/>
                  </a:lnTo>
                  <a:lnTo>
                    <a:pt x="2699104" y="109647"/>
                  </a:lnTo>
                  <a:lnTo>
                    <a:pt x="2741735" y="124754"/>
                  </a:lnTo>
                  <a:lnTo>
                    <a:pt x="2784089" y="140836"/>
                  </a:lnTo>
                  <a:lnTo>
                    <a:pt x="2826149" y="157892"/>
                  </a:lnTo>
                  <a:lnTo>
                    <a:pt x="2867898" y="175923"/>
                  </a:lnTo>
                  <a:lnTo>
                    <a:pt x="2909317" y="194929"/>
                  </a:lnTo>
                  <a:lnTo>
                    <a:pt x="2950391" y="214909"/>
                  </a:lnTo>
                  <a:lnTo>
                    <a:pt x="2991102" y="235864"/>
                  </a:lnTo>
                  <a:lnTo>
                    <a:pt x="3031431" y="257793"/>
                  </a:lnTo>
                  <a:lnTo>
                    <a:pt x="3071363" y="280698"/>
                  </a:lnTo>
                  <a:lnTo>
                    <a:pt x="3110880" y="304576"/>
                  </a:lnTo>
                  <a:lnTo>
                    <a:pt x="3149964" y="329430"/>
                  </a:lnTo>
                  <a:lnTo>
                    <a:pt x="3188598" y="355258"/>
                  </a:lnTo>
                  <a:lnTo>
                    <a:pt x="3226765" y="382061"/>
                  </a:lnTo>
                  <a:lnTo>
                    <a:pt x="3264448" y="409838"/>
                  </a:lnTo>
                  <a:lnTo>
                    <a:pt x="3301628" y="438590"/>
                  </a:lnTo>
                  <a:lnTo>
                    <a:pt x="3338290" y="468317"/>
                  </a:lnTo>
                  <a:lnTo>
                    <a:pt x="3374416" y="499018"/>
                  </a:lnTo>
                  <a:lnTo>
                    <a:pt x="3409987" y="530694"/>
                  </a:lnTo>
                  <a:lnTo>
                    <a:pt x="3444988" y="563345"/>
                  </a:lnTo>
                  <a:lnTo>
                    <a:pt x="3479401" y="596970"/>
                  </a:lnTo>
                  <a:close/>
                </a:path>
              </a:pathLst>
            </a:custGeom>
            <a:ln w="9525">
              <a:solidFill>
                <a:srgbClr val="AB7942"/>
              </a:solidFill>
            </a:ln>
          </p:spPr>
          <p:txBody>
            <a:bodyPr wrap="square" lIns="0" tIns="0" rIns="0" bIns="0" rtlCol="0"/>
            <a:lstStyle/>
            <a:p>
              <a:endParaRPr/>
            </a:p>
          </p:txBody>
        </p:sp>
      </p:grpSp>
      <p:sp>
        <p:nvSpPr>
          <p:cNvPr id="7" name="object 7"/>
          <p:cNvSpPr txBox="1"/>
          <p:nvPr/>
        </p:nvSpPr>
        <p:spPr>
          <a:xfrm>
            <a:off x="2562225" y="3067050"/>
            <a:ext cx="1374934" cy="902170"/>
          </a:xfrm>
          <a:prstGeom prst="rect">
            <a:avLst/>
          </a:prstGeom>
        </p:spPr>
        <p:txBody>
          <a:bodyPr vert="horz" wrap="square" lIns="0" tIns="55245" rIns="0" bIns="0" rtlCol="0">
            <a:spAutoFit/>
          </a:bodyPr>
          <a:lstStyle/>
          <a:p>
            <a:pPr marL="9525" marR="3810" indent="276225">
              <a:lnSpc>
                <a:spcPts val="3300"/>
              </a:lnSpc>
              <a:spcBef>
                <a:spcPts val="435"/>
              </a:spcBef>
            </a:pPr>
            <a:r>
              <a:rPr sz="3000" spc="-4" dirty="0">
                <a:latin typeface="Arial MT"/>
                <a:cs typeface="Arial MT"/>
              </a:rPr>
              <a:t>Data </a:t>
            </a:r>
            <a:r>
              <a:rPr sz="3000" dirty="0">
                <a:latin typeface="Arial MT"/>
                <a:cs typeface="Arial MT"/>
              </a:rPr>
              <a:t> Science</a:t>
            </a:r>
            <a:endParaRPr sz="3000">
              <a:latin typeface="Arial MT"/>
              <a:cs typeface="Arial MT"/>
            </a:endParaRPr>
          </a:p>
        </p:txBody>
      </p:sp>
      <p:grpSp>
        <p:nvGrpSpPr>
          <p:cNvPr id="8" name="object 8"/>
          <p:cNvGrpSpPr/>
          <p:nvPr/>
        </p:nvGrpSpPr>
        <p:grpSpPr>
          <a:xfrm>
            <a:off x="4141510" y="2050794"/>
            <a:ext cx="3064669" cy="3064669"/>
            <a:chOff x="5522013" y="1591391"/>
            <a:chExt cx="4086225" cy="4086225"/>
          </a:xfrm>
        </p:grpSpPr>
        <p:pic>
          <p:nvPicPr>
            <p:cNvPr id="9" name="object 9"/>
            <p:cNvPicPr/>
            <p:nvPr/>
          </p:nvPicPr>
          <p:blipFill>
            <a:blip r:embed="rId3" cstate="print"/>
            <a:stretch>
              <a:fillRect/>
            </a:stretch>
          </p:blipFill>
          <p:spPr>
            <a:xfrm>
              <a:off x="5526776" y="1608525"/>
              <a:ext cx="4076371" cy="4064000"/>
            </a:xfrm>
            <a:prstGeom prst="rect">
              <a:avLst/>
            </a:prstGeom>
          </p:spPr>
        </p:pic>
        <p:sp>
          <p:nvSpPr>
            <p:cNvPr id="10" name="object 10"/>
            <p:cNvSpPr/>
            <p:nvPr/>
          </p:nvSpPr>
          <p:spPr>
            <a:xfrm>
              <a:off x="5526775" y="1596153"/>
              <a:ext cx="4076700" cy="4076700"/>
            </a:xfrm>
            <a:custGeom>
              <a:avLst/>
              <a:gdLst/>
              <a:ahLst/>
              <a:cxnLst/>
              <a:rect l="l" t="t" r="r" b="b"/>
              <a:pathLst>
                <a:path w="4076700" h="4076700">
                  <a:moveTo>
                    <a:pt x="3479401" y="596970"/>
                  </a:moveTo>
                  <a:lnTo>
                    <a:pt x="3513026" y="631383"/>
                  </a:lnTo>
                  <a:lnTo>
                    <a:pt x="3545677" y="666384"/>
                  </a:lnTo>
                  <a:lnTo>
                    <a:pt x="3577353" y="701955"/>
                  </a:lnTo>
                  <a:lnTo>
                    <a:pt x="3608054" y="738081"/>
                  </a:lnTo>
                  <a:lnTo>
                    <a:pt x="3637781" y="774743"/>
                  </a:lnTo>
                  <a:lnTo>
                    <a:pt x="3666533" y="811923"/>
                  </a:lnTo>
                  <a:lnTo>
                    <a:pt x="3694310" y="849606"/>
                  </a:lnTo>
                  <a:lnTo>
                    <a:pt x="3721113" y="887773"/>
                  </a:lnTo>
                  <a:lnTo>
                    <a:pt x="3746941" y="926407"/>
                  </a:lnTo>
                  <a:lnTo>
                    <a:pt x="3771795" y="965491"/>
                  </a:lnTo>
                  <a:lnTo>
                    <a:pt x="3795673" y="1005008"/>
                  </a:lnTo>
                  <a:lnTo>
                    <a:pt x="3818578" y="1044940"/>
                  </a:lnTo>
                  <a:lnTo>
                    <a:pt x="3840507" y="1085270"/>
                  </a:lnTo>
                  <a:lnTo>
                    <a:pt x="3861462" y="1125980"/>
                  </a:lnTo>
                  <a:lnTo>
                    <a:pt x="3881442" y="1167054"/>
                  </a:lnTo>
                  <a:lnTo>
                    <a:pt x="3900448" y="1208474"/>
                  </a:lnTo>
                  <a:lnTo>
                    <a:pt x="3918479" y="1250222"/>
                  </a:lnTo>
                  <a:lnTo>
                    <a:pt x="3935535" y="1292282"/>
                  </a:lnTo>
                  <a:lnTo>
                    <a:pt x="3951617" y="1334636"/>
                  </a:lnTo>
                  <a:lnTo>
                    <a:pt x="3966724" y="1377267"/>
                  </a:lnTo>
                  <a:lnTo>
                    <a:pt x="3980856" y="1420158"/>
                  </a:lnTo>
                  <a:lnTo>
                    <a:pt x="3994014" y="1463290"/>
                  </a:lnTo>
                  <a:lnTo>
                    <a:pt x="4006197" y="1506648"/>
                  </a:lnTo>
                  <a:lnTo>
                    <a:pt x="4017405" y="1550213"/>
                  </a:lnTo>
                  <a:lnTo>
                    <a:pt x="4027639" y="1593969"/>
                  </a:lnTo>
                  <a:lnTo>
                    <a:pt x="4036898" y="1637897"/>
                  </a:lnTo>
                  <a:lnTo>
                    <a:pt x="4045183" y="1681982"/>
                  </a:lnTo>
                  <a:lnTo>
                    <a:pt x="4052493" y="1726204"/>
                  </a:lnTo>
                  <a:lnTo>
                    <a:pt x="4058828" y="1770548"/>
                  </a:lnTo>
                  <a:lnTo>
                    <a:pt x="4064188" y="1814996"/>
                  </a:lnTo>
                  <a:lnTo>
                    <a:pt x="4068574" y="1859530"/>
                  </a:lnTo>
                  <a:lnTo>
                    <a:pt x="4071986" y="1904133"/>
                  </a:lnTo>
                  <a:lnTo>
                    <a:pt x="4074422" y="1948789"/>
                  </a:lnTo>
                  <a:lnTo>
                    <a:pt x="4075884" y="1993478"/>
                  </a:lnTo>
                  <a:lnTo>
                    <a:pt x="4076372" y="2038186"/>
                  </a:lnTo>
                  <a:lnTo>
                    <a:pt x="4075884" y="2082893"/>
                  </a:lnTo>
                  <a:lnTo>
                    <a:pt x="4074422" y="2127583"/>
                  </a:lnTo>
                  <a:lnTo>
                    <a:pt x="4071986" y="2172238"/>
                  </a:lnTo>
                  <a:lnTo>
                    <a:pt x="4068574" y="2216841"/>
                  </a:lnTo>
                  <a:lnTo>
                    <a:pt x="4064188" y="2261375"/>
                  </a:lnTo>
                  <a:lnTo>
                    <a:pt x="4058828" y="2305823"/>
                  </a:lnTo>
                  <a:lnTo>
                    <a:pt x="4052493" y="2350167"/>
                  </a:lnTo>
                  <a:lnTo>
                    <a:pt x="4045183" y="2394390"/>
                  </a:lnTo>
                  <a:lnTo>
                    <a:pt x="4036898" y="2438474"/>
                  </a:lnTo>
                  <a:lnTo>
                    <a:pt x="4027639" y="2482403"/>
                  </a:lnTo>
                  <a:lnTo>
                    <a:pt x="4017405" y="2526158"/>
                  </a:lnTo>
                  <a:lnTo>
                    <a:pt x="4006197" y="2569723"/>
                  </a:lnTo>
                  <a:lnTo>
                    <a:pt x="3994014" y="2613081"/>
                  </a:lnTo>
                  <a:lnTo>
                    <a:pt x="3980856" y="2656214"/>
                  </a:lnTo>
                  <a:lnTo>
                    <a:pt x="3966724" y="2699104"/>
                  </a:lnTo>
                  <a:lnTo>
                    <a:pt x="3951617" y="2741735"/>
                  </a:lnTo>
                  <a:lnTo>
                    <a:pt x="3935535" y="2784089"/>
                  </a:lnTo>
                  <a:lnTo>
                    <a:pt x="3918479" y="2826149"/>
                  </a:lnTo>
                  <a:lnTo>
                    <a:pt x="3900448" y="2867898"/>
                  </a:lnTo>
                  <a:lnTo>
                    <a:pt x="3881442" y="2909317"/>
                  </a:lnTo>
                  <a:lnTo>
                    <a:pt x="3861462" y="2950391"/>
                  </a:lnTo>
                  <a:lnTo>
                    <a:pt x="3840507" y="2991102"/>
                  </a:lnTo>
                  <a:lnTo>
                    <a:pt x="3818578" y="3031431"/>
                  </a:lnTo>
                  <a:lnTo>
                    <a:pt x="3795673" y="3071363"/>
                  </a:lnTo>
                  <a:lnTo>
                    <a:pt x="3771795" y="3110880"/>
                  </a:lnTo>
                  <a:lnTo>
                    <a:pt x="3746941" y="3149964"/>
                  </a:lnTo>
                  <a:lnTo>
                    <a:pt x="3721113" y="3188598"/>
                  </a:lnTo>
                  <a:lnTo>
                    <a:pt x="3694310" y="3226765"/>
                  </a:lnTo>
                  <a:lnTo>
                    <a:pt x="3666533" y="3264448"/>
                  </a:lnTo>
                  <a:lnTo>
                    <a:pt x="3637781" y="3301628"/>
                  </a:lnTo>
                  <a:lnTo>
                    <a:pt x="3608054" y="3338290"/>
                  </a:lnTo>
                  <a:lnTo>
                    <a:pt x="3577353" y="3374416"/>
                  </a:lnTo>
                  <a:lnTo>
                    <a:pt x="3545677" y="3409987"/>
                  </a:lnTo>
                  <a:lnTo>
                    <a:pt x="3513026" y="3444988"/>
                  </a:lnTo>
                  <a:lnTo>
                    <a:pt x="3479401" y="3479401"/>
                  </a:lnTo>
                  <a:lnTo>
                    <a:pt x="3444988" y="3513026"/>
                  </a:lnTo>
                  <a:lnTo>
                    <a:pt x="3409987" y="3545677"/>
                  </a:lnTo>
                  <a:lnTo>
                    <a:pt x="3374416" y="3577353"/>
                  </a:lnTo>
                  <a:lnTo>
                    <a:pt x="3338290" y="3608054"/>
                  </a:lnTo>
                  <a:lnTo>
                    <a:pt x="3301628" y="3637781"/>
                  </a:lnTo>
                  <a:lnTo>
                    <a:pt x="3264448" y="3666533"/>
                  </a:lnTo>
                  <a:lnTo>
                    <a:pt x="3226765" y="3694310"/>
                  </a:lnTo>
                  <a:lnTo>
                    <a:pt x="3188598" y="3721113"/>
                  </a:lnTo>
                  <a:lnTo>
                    <a:pt x="3149964" y="3746941"/>
                  </a:lnTo>
                  <a:lnTo>
                    <a:pt x="3110880" y="3771795"/>
                  </a:lnTo>
                  <a:lnTo>
                    <a:pt x="3071363" y="3795673"/>
                  </a:lnTo>
                  <a:lnTo>
                    <a:pt x="3031431" y="3818578"/>
                  </a:lnTo>
                  <a:lnTo>
                    <a:pt x="2991102" y="3840507"/>
                  </a:lnTo>
                  <a:lnTo>
                    <a:pt x="2950391" y="3861462"/>
                  </a:lnTo>
                  <a:lnTo>
                    <a:pt x="2909317" y="3881442"/>
                  </a:lnTo>
                  <a:lnTo>
                    <a:pt x="2867898" y="3900448"/>
                  </a:lnTo>
                  <a:lnTo>
                    <a:pt x="2826149" y="3918479"/>
                  </a:lnTo>
                  <a:lnTo>
                    <a:pt x="2784089" y="3935535"/>
                  </a:lnTo>
                  <a:lnTo>
                    <a:pt x="2741735" y="3951617"/>
                  </a:lnTo>
                  <a:lnTo>
                    <a:pt x="2699104" y="3966724"/>
                  </a:lnTo>
                  <a:lnTo>
                    <a:pt x="2656214" y="3980856"/>
                  </a:lnTo>
                  <a:lnTo>
                    <a:pt x="2613081" y="3994014"/>
                  </a:lnTo>
                  <a:lnTo>
                    <a:pt x="2569723" y="4006197"/>
                  </a:lnTo>
                  <a:lnTo>
                    <a:pt x="2526158" y="4017405"/>
                  </a:lnTo>
                  <a:lnTo>
                    <a:pt x="2482403" y="4027639"/>
                  </a:lnTo>
                  <a:lnTo>
                    <a:pt x="2438474" y="4036898"/>
                  </a:lnTo>
                  <a:lnTo>
                    <a:pt x="2394390" y="4045183"/>
                  </a:lnTo>
                  <a:lnTo>
                    <a:pt x="2350167" y="4052493"/>
                  </a:lnTo>
                  <a:lnTo>
                    <a:pt x="2305823" y="4058828"/>
                  </a:lnTo>
                  <a:lnTo>
                    <a:pt x="2261375" y="4064188"/>
                  </a:lnTo>
                  <a:lnTo>
                    <a:pt x="2216841" y="4068574"/>
                  </a:lnTo>
                  <a:lnTo>
                    <a:pt x="2172238" y="4071986"/>
                  </a:lnTo>
                  <a:lnTo>
                    <a:pt x="2127583" y="4074422"/>
                  </a:lnTo>
                  <a:lnTo>
                    <a:pt x="2082893" y="4075884"/>
                  </a:lnTo>
                  <a:lnTo>
                    <a:pt x="2038186" y="4076372"/>
                  </a:lnTo>
                  <a:lnTo>
                    <a:pt x="1993478" y="4075884"/>
                  </a:lnTo>
                  <a:lnTo>
                    <a:pt x="1948789" y="4074422"/>
                  </a:lnTo>
                  <a:lnTo>
                    <a:pt x="1904133" y="4071986"/>
                  </a:lnTo>
                  <a:lnTo>
                    <a:pt x="1859530" y="4068574"/>
                  </a:lnTo>
                  <a:lnTo>
                    <a:pt x="1814996" y="4064188"/>
                  </a:lnTo>
                  <a:lnTo>
                    <a:pt x="1770548" y="4058828"/>
                  </a:lnTo>
                  <a:lnTo>
                    <a:pt x="1726204" y="4052493"/>
                  </a:lnTo>
                  <a:lnTo>
                    <a:pt x="1681982" y="4045183"/>
                  </a:lnTo>
                  <a:lnTo>
                    <a:pt x="1637897" y="4036898"/>
                  </a:lnTo>
                  <a:lnTo>
                    <a:pt x="1593969" y="4027639"/>
                  </a:lnTo>
                  <a:lnTo>
                    <a:pt x="1550213" y="4017405"/>
                  </a:lnTo>
                  <a:lnTo>
                    <a:pt x="1506648" y="4006197"/>
                  </a:lnTo>
                  <a:lnTo>
                    <a:pt x="1463290" y="3994014"/>
                  </a:lnTo>
                  <a:lnTo>
                    <a:pt x="1420158" y="3980856"/>
                  </a:lnTo>
                  <a:lnTo>
                    <a:pt x="1377267" y="3966724"/>
                  </a:lnTo>
                  <a:lnTo>
                    <a:pt x="1334636" y="3951617"/>
                  </a:lnTo>
                  <a:lnTo>
                    <a:pt x="1292282" y="3935535"/>
                  </a:lnTo>
                  <a:lnTo>
                    <a:pt x="1250222" y="3918479"/>
                  </a:lnTo>
                  <a:lnTo>
                    <a:pt x="1208474" y="3900448"/>
                  </a:lnTo>
                  <a:lnTo>
                    <a:pt x="1167054" y="3881442"/>
                  </a:lnTo>
                  <a:lnTo>
                    <a:pt x="1125980" y="3861462"/>
                  </a:lnTo>
                  <a:lnTo>
                    <a:pt x="1085270" y="3840507"/>
                  </a:lnTo>
                  <a:lnTo>
                    <a:pt x="1044940" y="3818578"/>
                  </a:lnTo>
                  <a:lnTo>
                    <a:pt x="1005008" y="3795673"/>
                  </a:lnTo>
                  <a:lnTo>
                    <a:pt x="965491" y="3771795"/>
                  </a:lnTo>
                  <a:lnTo>
                    <a:pt x="926407" y="3746941"/>
                  </a:lnTo>
                  <a:lnTo>
                    <a:pt x="887773" y="3721113"/>
                  </a:lnTo>
                  <a:lnTo>
                    <a:pt x="849606" y="3694310"/>
                  </a:lnTo>
                  <a:lnTo>
                    <a:pt x="811923" y="3666533"/>
                  </a:lnTo>
                  <a:lnTo>
                    <a:pt x="774743" y="3637781"/>
                  </a:lnTo>
                  <a:lnTo>
                    <a:pt x="738081" y="3608054"/>
                  </a:lnTo>
                  <a:lnTo>
                    <a:pt x="701955" y="3577353"/>
                  </a:lnTo>
                  <a:lnTo>
                    <a:pt x="666384" y="3545677"/>
                  </a:lnTo>
                  <a:lnTo>
                    <a:pt x="631383" y="3513026"/>
                  </a:lnTo>
                  <a:lnTo>
                    <a:pt x="596970" y="3479401"/>
                  </a:lnTo>
                  <a:lnTo>
                    <a:pt x="563345" y="3444988"/>
                  </a:lnTo>
                  <a:lnTo>
                    <a:pt x="530694" y="3409987"/>
                  </a:lnTo>
                  <a:lnTo>
                    <a:pt x="499018" y="3374416"/>
                  </a:lnTo>
                  <a:lnTo>
                    <a:pt x="468317" y="3338290"/>
                  </a:lnTo>
                  <a:lnTo>
                    <a:pt x="438590" y="3301628"/>
                  </a:lnTo>
                  <a:lnTo>
                    <a:pt x="409838" y="3264448"/>
                  </a:lnTo>
                  <a:lnTo>
                    <a:pt x="382061" y="3226765"/>
                  </a:lnTo>
                  <a:lnTo>
                    <a:pt x="355258" y="3188598"/>
                  </a:lnTo>
                  <a:lnTo>
                    <a:pt x="329430" y="3149964"/>
                  </a:lnTo>
                  <a:lnTo>
                    <a:pt x="304576" y="3110880"/>
                  </a:lnTo>
                  <a:lnTo>
                    <a:pt x="280698" y="3071363"/>
                  </a:lnTo>
                  <a:lnTo>
                    <a:pt x="257793" y="3031431"/>
                  </a:lnTo>
                  <a:lnTo>
                    <a:pt x="235864" y="2991102"/>
                  </a:lnTo>
                  <a:lnTo>
                    <a:pt x="214909" y="2950391"/>
                  </a:lnTo>
                  <a:lnTo>
                    <a:pt x="194929" y="2909317"/>
                  </a:lnTo>
                  <a:lnTo>
                    <a:pt x="175923" y="2867898"/>
                  </a:lnTo>
                  <a:lnTo>
                    <a:pt x="157892" y="2826149"/>
                  </a:lnTo>
                  <a:lnTo>
                    <a:pt x="140836" y="2784089"/>
                  </a:lnTo>
                  <a:lnTo>
                    <a:pt x="124754" y="2741735"/>
                  </a:lnTo>
                  <a:lnTo>
                    <a:pt x="109647" y="2699104"/>
                  </a:lnTo>
                  <a:lnTo>
                    <a:pt x="95515" y="2656214"/>
                  </a:lnTo>
                  <a:lnTo>
                    <a:pt x="82357" y="2613081"/>
                  </a:lnTo>
                  <a:lnTo>
                    <a:pt x="70174" y="2569723"/>
                  </a:lnTo>
                  <a:lnTo>
                    <a:pt x="58966" y="2526158"/>
                  </a:lnTo>
                  <a:lnTo>
                    <a:pt x="48732" y="2482403"/>
                  </a:lnTo>
                  <a:lnTo>
                    <a:pt x="39473" y="2438474"/>
                  </a:lnTo>
                  <a:lnTo>
                    <a:pt x="31188" y="2394390"/>
                  </a:lnTo>
                  <a:lnTo>
                    <a:pt x="23878" y="2350167"/>
                  </a:lnTo>
                  <a:lnTo>
                    <a:pt x="17543" y="2305823"/>
                  </a:lnTo>
                  <a:lnTo>
                    <a:pt x="12183" y="2261375"/>
                  </a:lnTo>
                  <a:lnTo>
                    <a:pt x="7797" y="2216841"/>
                  </a:lnTo>
                  <a:lnTo>
                    <a:pt x="4385" y="2172238"/>
                  </a:lnTo>
                  <a:lnTo>
                    <a:pt x="1949" y="2127583"/>
                  </a:lnTo>
                  <a:lnTo>
                    <a:pt x="487" y="2082893"/>
                  </a:lnTo>
                  <a:lnTo>
                    <a:pt x="0" y="2038186"/>
                  </a:lnTo>
                  <a:lnTo>
                    <a:pt x="487" y="1993478"/>
                  </a:lnTo>
                  <a:lnTo>
                    <a:pt x="1949" y="1948789"/>
                  </a:lnTo>
                  <a:lnTo>
                    <a:pt x="4385" y="1904133"/>
                  </a:lnTo>
                  <a:lnTo>
                    <a:pt x="7797" y="1859530"/>
                  </a:lnTo>
                  <a:lnTo>
                    <a:pt x="12183" y="1814996"/>
                  </a:lnTo>
                  <a:lnTo>
                    <a:pt x="17543" y="1770548"/>
                  </a:lnTo>
                  <a:lnTo>
                    <a:pt x="23878" y="1726204"/>
                  </a:lnTo>
                  <a:lnTo>
                    <a:pt x="31188" y="1681982"/>
                  </a:lnTo>
                  <a:lnTo>
                    <a:pt x="39473" y="1637897"/>
                  </a:lnTo>
                  <a:lnTo>
                    <a:pt x="48732" y="1593969"/>
                  </a:lnTo>
                  <a:lnTo>
                    <a:pt x="58966" y="1550213"/>
                  </a:lnTo>
                  <a:lnTo>
                    <a:pt x="70174" y="1506648"/>
                  </a:lnTo>
                  <a:lnTo>
                    <a:pt x="82357" y="1463290"/>
                  </a:lnTo>
                  <a:lnTo>
                    <a:pt x="95515" y="1420158"/>
                  </a:lnTo>
                  <a:lnTo>
                    <a:pt x="109647" y="1377267"/>
                  </a:lnTo>
                  <a:lnTo>
                    <a:pt x="124754" y="1334636"/>
                  </a:lnTo>
                  <a:lnTo>
                    <a:pt x="140836" y="1292282"/>
                  </a:lnTo>
                  <a:lnTo>
                    <a:pt x="157892" y="1250222"/>
                  </a:lnTo>
                  <a:lnTo>
                    <a:pt x="175923" y="1208474"/>
                  </a:lnTo>
                  <a:lnTo>
                    <a:pt x="194929" y="1167054"/>
                  </a:lnTo>
                  <a:lnTo>
                    <a:pt x="214909" y="1125980"/>
                  </a:lnTo>
                  <a:lnTo>
                    <a:pt x="235864" y="1085270"/>
                  </a:lnTo>
                  <a:lnTo>
                    <a:pt x="257793" y="1044940"/>
                  </a:lnTo>
                  <a:lnTo>
                    <a:pt x="280698" y="1005008"/>
                  </a:lnTo>
                  <a:lnTo>
                    <a:pt x="304576" y="965491"/>
                  </a:lnTo>
                  <a:lnTo>
                    <a:pt x="329430" y="926407"/>
                  </a:lnTo>
                  <a:lnTo>
                    <a:pt x="355258" y="887773"/>
                  </a:lnTo>
                  <a:lnTo>
                    <a:pt x="382061" y="849606"/>
                  </a:lnTo>
                  <a:lnTo>
                    <a:pt x="409838" y="811923"/>
                  </a:lnTo>
                  <a:lnTo>
                    <a:pt x="438590" y="774743"/>
                  </a:lnTo>
                  <a:lnTo>
                    <a:pt x="468317" y="738081"/>
                  </a:lnTo>
                  <a:lnTo>
                    <a:pt x="499018" y="701955"/>
                  </a:lnTo>
                  <a:lnTo>
                    <a:pt x="530694" y="666384"/>
                  </a:lnTo>
                  <a:lnTo>
                    <a:pt x="563345" y="631383"/>
                  </a:lnTo>
                  <a:lnTo>
                    <a:pt x="596970" y="596970"/>
                  </a:lnTo>
                  <a:lnTo>
                    <a:pt x="631383" y="563345"/>
                  </a:lnTo>
                  <a:lnTo>
                    <a:pt x="666384" y="530694"/>
                  </a:lnTo>
                  <a:lnTo>
                    <a:pt x="701955" y="499018"/>
                  </a:lnTo>
                  <a:lnTo>
                    <a:pt x="738081" y="468317"/>
                  </a:lnTo>
                  <a:lnTo>
                    <a:pt x="774743" y="438590"/>
                  </a:lnTo>
                  <a:lnTo>
                    <a:pt x="811923" y="409838"/>
                  </a:lnTo>
                  <a:lnTo>
                    <a:pt x="849606" y="382061"/>
                  </a:lnTo>
                  <a:lnTo>
                    <a:pt x="887773" y="355258"/>
                  </a:lnTo>
                  <a:lnTo>
                    <a:pt x="926407" y="329430"/>
                  </a:lnTo>
                  <a:lnTo>
                    <a:pt x="965491" y="304576"/>
                  </a:lnTo>
                  <a:lnTo>
                    <a:pt x="1005008" y="280698"/>
                  </a:lnTo>
                  <a:lnTo>
                    <a:pt x="1044940" y="257793"/>
                  </a:lnTo>
                  <a:lnTo>
                    <a:pt x="1085270" y="235864"/>
                  </a:lnTo>
                  <a:lnTo>
                    <a:pt x="1125980" y="214909"/>
                  </a:lnTo>
                  <a:lnTo>
                    <a:pt x="1167054" y="194929"/>
                  </a:lnTo>
                  <a:lnTo>
                    <a:pt x="1208474" y="175923"/>
                  </a:lnTo>
                  <a:lnTo>
                    <a:pt x="1250222" y="157892"/>
                  </a:lnTo>
                  <a:lnTo>
                    <a:pt x="1292282" y="140836"/>
                  </a:lnTo>
                  <a:lnTo>
                    <a:pt x="1334636" y="124754"/>
                  </a:lnTo>
                  <a:lnTo>
                    <a:pt x="1377267" y="109647"/>
                  </a:lnTo>
                  <a:lnTo>
                    <a:pt x="1420158" y="95515"/>
                  </a:lnTo>
                  <a:lnTo>
                    <a:pt x="1463290" y="82357"/>
                  </a:lnTo>
                  <a:lnTo>
                    <a:pt x="1506648" y="70174"/>
                  </a:lnTo>
                  <a:lnTo>
                    <a:pt x="1550213" y="58966"/>
                  </a:lnTo>
                  <a:lnTo>
                    <a:pt x="1593969" y="48732"/>
                  </a:lnTo>
                  <a:lnTo>
                    <a:pt x="1637897" y="39473"/>
                  </a:lnTo>
                  <a:lnTo>
                    <a:pt x="1681982" y="31188"/>
                  </a:lnTo>
                  <a:lnTo>
                    <a:pt x="1726204" y="23878"/>
                  </a:lnTo>
                  <a:lnTo>
                    <a:pt x="1770548" y="17543"/>
                  </a:lnTo>
                  <a:lnTo>
                    <a:pt x="1814996" y="12183"/>
                  </a:lnTo>
                  <a:lnTo>
                    <a:pt x="1859530" y="7797"/>
                  </a:lnTo>
                  <a:lnTo>
                    <a:pt x="1904133" y="4385"/>
                  </a:lnTo>
                  <a:lnTo>
                    <a:pt x="1948789" y="1949"/>
                  </a:lnTo>
                  <a:lnTo>
                    <a:pt x="1993478" y="487"/>
                  </a:lnTo>
                  <a:lnTo>
                    <a:pt x="2038186" y="0"/>
                  </a:lnTo>
                  <a:lnTo>
                    <a:pt x="2082893" y="487"/>
                  </a:lnTo>
                  <a:lnTo>
                    <a:pt x="2127583" y="1949"/>
                  </a:lnTo>
                  <a:lnTo>
                    <a:pt x="2172238" y="4385"/>
                  </a:lnTo>
                  <a:lnTo>
                    <a:pt x="2216841" y="7797"/>
                  </a:lnTo>
                  <a:lnTo>
                    <a:pt x="2261375" y="12183"/>
                  </a:lnTo>
                  <a:lnTo>
                    <a:pt x="2305823" y="17543"/>
                  </a:lnTo>
                  <a:lnTo>
                    <a:pt x="2350167" y="23878"/>
                  </a:lnTo>
                  <a:lnTo>
                    <a:pt x="2394390" y="31188"/>
                  </a:lnTo>
                  <a:lnTo>
                    <a:pt x="2438474" y="39473"/>
                  </a:lnTo>
                  <a:lnTo>
                    <a:pt x="2482403" y="48732"/>
                  </a:lnTo>
                  <a:lnTo>
                    <a:pt x="2526158" y="58966"/>
                  </a:lnTo>
                  <a:lnTo>
                    <a:pt x="2569723" y="70174"/>
                  </a:lnTo>
                  <a:lnTo>
                    <a:pt x="2613081" y="82357"/>
                  </a:lnTo>
                  <a:lnTo>
                    <a:pt x="2656214" y="95515"/>
                  </a:lnTo>
                  <a:lnTo>
                    <a:pt x="2699104" y="109647"/>
                  </a:lnTo>
                  <a:lnTo>
                    <a:pt x="2741735" y="124754"/>
                  </a:lnTo>
                  <a:lnTo>
                    <a:pt x="2784089" y="140836"/>
                  </a:lnTo>
                  <a:lnTo>
                    <a:pt x="2826149" y="157892"/>
                  </a:lnTo>
                  <a:lnTo>
                    <a:pt x="2867898" y="175923"/>
                  </a:lnTo>
                  <a:lnTo>
                    <a:pt x="2909317" y="194929"/>
                  </a:lnTo>
                  <a:lnTo>
                    <a:pt x="2950391" y="214909"/>
                  </a:lnTo>
                  <a:lnTo>
                    <a:pt x="2991102" y="235864"/>
                  </a:lnTo>
                  <a:lnTo>
                    <a:pt x="3031431" y="257793"/>
                  </a:lnTo>
                  <a:lnTo>
                    <a:pt x="3071363" y="280698"/>
                  </a:lnTo>
                  <a:lnTo>
                    <a:pt x="3110880" y="304576"/>
                  </a:lnTo>
                  <a:lnTo>
                    <a:pt x="3149964" y="329430"/>
                  </a:lnTo>
                  <a:lnTo>
                    <a:pt x="3188598" y="355258"/>
                  </a:lnTo>
                  <a:lnTo>
                    <a:pt x="3226765" y="382061"/>
                  </a:lnTo>
                  <a:lnTo>
                    <a:pt x="3264448" y="409838"/>
                  </a:lnTo>
                  <a:lnTo>
                    <a:pt x="3301628" y="438590"/>
                  </a:lnTo>
                  <a:lnTo>
                    <a:pt x="3338290" y="468317"/>
                  </a:lnTo>
                  <a:lnTo>
                    <a:pt x="3374416" y="499018"/>
                  </a:lnTo>
                  <a:lnTo>
                    <a:pt x="3409987" y="530694"/>
                  </a:lnTo>
                  <a:lnTo>
                    <a:pt x="3444988" y="563345"/>
                  </a:lnTo>
                  <a:lnTo>
                    <a:pt x="3479401" y="596970"/>
                  </a:lnTo>
                  <a:close/>
                </a:path>
              </a:pathLst>
            </a:custGeom>
            <a:ln w="9525">
              <a:solidFill>
                <a:srgbClr val="FF9300"/>
              </a:solidFill>
            </a:ln>
          </p:spPr>
          <p:txBody>
            <a:bodyPr wrap="square" lIns="0" tIns="0" rIns="0" bIns="0" rtlCol="0"/>
            <a:lstStyle/>
            <a:p>
              <a:endParaRPr/>
            </a:p>
          </p:txBody>
        </p:sp>
      </p:grpSp>
      <p:sp>
        <p:nvSpPr>
          <p:cNvPr id="11" name="object 11"/>
          <p:cNvSpPr txBox="1"/>
          <p:nvPr/>
        </p:nvSpPr>
        <p:spPr>
          <a:xfrm>
            <a:off x="5019675" y="3086100"/>
            <a:ext cx="1946910" cy="902170"/>
          </a:xfrm>
          <a:prstGeom prst="rect">
            <a:avLst/>
          </a:prstGeom>
        </p:spPr>
        <p:txBody>
          <a:bodyPr vert="horz" wrap="square" lIns="0" tIns="55245" rIns="0" bIns="0" rtlCol="0">
            <a:spAutoFit/>
          </a:bodyPr>
          <a:lstStyle/>
          <a:p>
            <a:pPr marL="9525" marR="3810" indent="295275">
              <a:lnSpc>
                <a:spcPts val="3300"/>
              </a:lnSpc>
              <a:spcBef>
                <a:spcPts val="435"/>
              </a:spcBef>
            </a:pPr>
            <a:r>
              <a:rPr sz="3000" spc="-4" dirty="0">
                <a:latin typeface="Arial MT"/>
                <a:cs typeface="Arial MT"/>
              </a:rPr>
              <a:t>Artificial </a:t>
            </a:r>
            <a:r>
              <a:rPr sz="3000" dirty="0">
                <a:latin typeface="Arial MT"/>
                <a:cs typeface="Arial MT"/>
              </a:rPr>
              <a:t> </a:t>
            </a:r>
            <a:r>
              <a:rPr sz="3000" spc="-4" dirty="0">
                <a:latin typeface="Arial MT"/>
                <a:cs typeface="Arial MT"/>
              </a:rPr>
              <a:t>I</a:t>
            </a:r>
            <a:r>
              <a:rPr sz="3000" dirty="0">
                <a:latin typeface="Arial MT"/>
                <a:cs typeface="Arial MT"/>
              </a:rPr>
              <a:t>n</a:t>
            </a:r>
            <a:r>
              <a:rPr sz="3000" spc="-4" dirty="0">
                <a:latin typeface="Arial MT"/>
                <a:cs typeface="Arial MT"/>
              </a:rPr>
              <a:t>t</a:t>
            </a:r>
            <a:r>
              <a:rPr sz="3000" dirty="0">
                <a:latin typeface="Arial MT"/>
                <a:cs typeface="Arial MT"/>
              </a:rPr>
              <a:t>elligence</a:t>
            </a:r>
            <a:endParaRPr sz="3000">
              <a:latin typeface="Arial MT"/>
              <a:cs typeface="Arial MT"/>
            </a:endParaRPr>
          </a:p>
        </p:txBody>
      </p:sp>
      <p:sp>
        <p:nvSpPr>
          <p:cNvPr id="12" name="object 12"/>
          <p:cNvSpPr txBox="1"/>
          <p:nvPr/>
        </p:nvSpPr>
        <p:spPr>
          <a:xfrm>
            <a:off x="4181476" y="3171825"/>
            <a:ext cx="781526" cy="471283"/>
          </a:xfrm>
          <a:prstGeom prst="rect">
            <a:avLst/>
          </a:prstGeom>
        </p:spPr>
        <p:txBody>
          <a:bodyPr vert="horz" wrap="square" lIns="0" tIns="9525" rIns="0" bIns="0" rtlCol="0">
            <a:spAutoFit/>
          </a:bodyPr>
          <a:lstStyle/>
          <a:p>
            <a:pPr marL="9525" marR="3810" indent="47625">
              <a:spcBef>
                <a:spcPts val="75"/>
              </a:spcBef>
            </a:pPr>
            <a:r>
              <a:rPr sz="1500" spc="-4" dirty="0">
                <a:solidFill>
                  <a:srgbClr val="FFFFFF"/>
                </a:solidFill>
                <a:latin typeface="Arial MT"/>
                <a:cs typeface="Arial MT"/>
              </a:rPr>
              <a:t>ML/DM/ </a:t>
            </a:r>
            <a:r>
              <a:rPr sz="1500" spc="-409" dirty="0">
                <a:solidFill>
                  <a:srgbClr val="FFFFFF"/>
                </a:solidFill>
                <a:latin typeface="Arial MT"/>
                <a:cs typeface="Arial MT"/>
              </a:rPr>
              <a:t> </a:t>
            </a:r>
            <a:r>
              <a:rPr sz="1500" dirty="0">
                <a:solidFill>
                  <a:srgbClr val="FFFFFF"/>
                </a:solidFill>
                <a:latin typeface="Arial MT"/>
                <a:cs typeface="Arial MT"/>
              </a:rPr>
              <a:t>Analy</a:t>
            </a:r>
            <a:r>
              <a:rPr sz="1500" spc="-4" dirty="0">
                <a:solidFill>
                  <a:srgbClr val="FFFFFF"/>
                </a:solidFill>
                <a:latin typeface="Arial MT"/>
                <a:cs typeface="Arial MT"/>
              </a:rPr>
              <a:t>t</a:t>
            </a:r>
            <a:r>
              <a:rPr sz="1500" dirty="0">
                <a:solidFill>
                  <a:srgbClr val="FFFFFF"/>
                </a:solidFill>
                <a:latin typeface="Arial MT"/>
                <a:cs typeface="Arial MT"/>
              </a:rPr>
              <a:t>ics</a:t>
            </a:r>
            <a:endParaRPr sz="1500">
              <a:latin typeface="Arial MT"/>
              <a:cs typeface="Arial MT"/>
            </a:endParaRPr>
          </a:p>
        </p:txBody>
      </p:sp>
      <p:sp>
        <p:nvSpPr>
          <p:cNvPr id="13" name="object 13"/>
          <p:cNvSpPr txBox="1"/>
          <p:nvPr/>
        </p:nvSpPr>
        <p:spPr>
          <a:xfrm>
            <a:off x="8885574" y="5728569"/>
            <a:ext cx="125254" cy="125034"/>
          </a:xfrm>
          <a:prstGeom prst="rect">
            <a:avLst/>
          </a:prstGeom>
        </p:spPr>
        <p:txBody>
          <a:bodyPr vert="horz" wrap="square" lIns="0" tIns="9525" rIns="0" bIns="0" rtlCol="0">
            <a:spAutoFit/>
          </a:bodyPr>
          <a:lstStyle/>
          <a:p>
            <a:pPr marL="9525">
              <a:spcBef>
                <a:spcPts val="75"/>
              </a:spcBef>
            </a:pPr>
            <a:r>
              <a:rPr sz="750" dirty="0">
                <a:solidFill>
                  <a:srgbClr val="888888"/>
                </a:solidFill>
                <a:latin typeface="Arial MT"/>
                <a:cs typeface="Arial MT"/>
              </a:rPr>
              <a:t>10</a:t>
            </a:r>
            <a:endParaRPr sz="750">
              <a:latin typeface="Arial MT"/>
              <a:cs typeface="Arial MT"/>
            </a:endParaRPr>
          </a:p>
        </p:txBody>
      </p:sp>
      <p:sp>
        <p:nvSpPr>
          <p:cNvPr id="14" name="object 14"/>
          <p:cNvSpPr txBox="1"/>
          <p:nvPr/>
        </p:nvSpPr>
        <p:spPr>
          <a:xfrm>
            <a:off x="2219325" y="5181600"/>
            <a:ext cx="4125278" cy="332783"/>
          </a:xfrm>
          <a:prstGeom prst="rect">
            <a:avLst/>
          </a:prstGeom>
        </p:spPr>
        <p:txBody>
          <a:bodyPr vert="horz" wrap="square" lIns="0" tIns="9525" rIns="0" bIns="0" rtlCol="0">
            <a:spAutoFit/>
          </a:bodyPr>
          <a:lstStyle/>
          <a:p>
            <a:pPr marL="9525">
              <a:spcBef>
                <a:spcPts val="75"/>
              </a:spcBef>
            </a:pPr>
            <a:r>
              <a:rPr sz="2100" b="1" dirty="0">
                <a:latin typeface="Arial"/>
                <a:cs typeface="Arial"/>
              </a:rPr>
              <a:t>“Data</a:t>
            </a:r>
            <a:r>
              <a:rPr sz="2100" b="1" spc="-15" dirty="0">
                <a:latin typeface="Arial"/>
                <a:cs typeface="Arial"/>
              </a:rPr>
              <a:t> </a:t>
            </a:r>
            <a:r>
              <a:rPr sz="2100" b="1" spc="-4" dirty="0">
                <a:latin typeface="Arial"/>
                <a:cs typeface="Arial"/>
              </a:rPr>
              <a:t>science</a:t>
            </a:r>
            <a:r>
              <a:rPr sz="2100" b="1" spc="-15" dirty="0">
                <a:latin typeface="Arial"/>
                <a:cs typeface="Arial"/>
              </a:rPr>
              <a:t> </a:t>
            </a:r>
            <a:r>
              <a:rPr sz="2100" dirty="0">
                <a:latin typeface="Arial MT"/>
                <a:cs typeface="Arial MT"/>
              </a:rPr>
              <a:t>produces</a:t>
            </a:r>
            <a:r>
              <a:rPr sz="2100" spc="-19" dirty="0">
                <a:latin typeface="Arial MT"/>
                <a:cs typeface="Arial MT"/>
              </a:rPr>
              <a:t> </a:t>
            </a:r>
            <a:r>
              <a:rPr sz="2100" b="1" spc="-4" dirty="0">
                <a:latin typeface="Arial"/>
                <a:cs typeface="Arial"/>
              </a:rPr>
              <a:t>insights</a:t>
            </a:r>
            <a:r>
              <a:rPr sz="2100" spc="-4" dirty="0">
                <a:latin typeface="Arial MT"/>
                <a:cs typeface="Arial MT"/>
              </a:rPr>
              <a:t>.</a:t>
            </a:r>
            <a:endParaRPr sz="2100">
              <a:latin typeface="Arial MT"/>
              <a:cs typeface="Arial MT"/>
            </a:endParaRPr>
          </a:p>
        </p:txBody>
      </p:sp>
      <p:sp>
        <p:nvSpPr>
          <p:cNvPr id="15" name="object 15"/>
          <p:cNvSpPr txBox="1"/>
          <p:nvPr/>
        </p:nvSpPr>
        <p:spPr>
          <a:xfrm>
            <a:off x="2219325" y="5505450"/>
            <a:ext cx="5013960" cy="332783"/>
          </a:xfrm>
          <a:prstGeom prst="rect">
            <a:avLst/>
          </a:prstGeom>
        </p:spPr>
        <p:txBody>
          <a:bodyPr vert="horz" wrap="square" lIns="0" tIns="9525" rIns="0" bIns="0" rtlCol="0">
            <a:spAutoFit/>
          </a:bodyPr>
          <a:lstStyle/>
          <a:p>
            <a:pPr marL="9525">
              <a:spcBef>
                <a:spcPts val="75"/>
              </a:spcBef>
            </a:pPr>
            <a:r>
              <a:rPr sz="2100" b="1" spc="-4" dirty="0">
                <a:latin typeface="Arial"/>
                <a:cs typeface="Arial"/>
              </a:rPr>
              <a:t>Machine</a:t>
            </a:r>
            <a:r>
              <a:rPr sz="2100" b="1" spc="-8" dirty="0">
                <a:latin typeface="Arial"/>
                <a:cs typeface="Arial"/>
              </a:rPr>
              <a:t> </a:t>
            </a:r>
            <a:r>
              <a:rPr sz="2100" b="1" spc="-4" dirty="0">
                <a:latin typeface="Arial"/>
                <a:cs typeface="Arial"/>
              </a:rPr>
              <a:t>learning</a:t>
            </a:r>
            <a:r>
              <a:rPr sz="2100" b="1" spc="-11" dirty="0">
                <a:latin typeface="Arial"/>
                <a:cs typeface="Arial"/>
              </a:rPr>
              <a:t> </a:t>
            </a:r>
            <a:r>
              <a:rPr sz="2100" dirty="0">
                <a:latin typeface="Arial MT"/>
                <a:cs typeface="Arial MT"/>
              </a:rPr>
              <a:t>produces</a:t>
            </a:r>
            <a:r>
              <a:rPr sz="2100" spc="-11" dirty="0">
                <a:latin typeface="Arial MT"/>
                <a:cs typeface="Arial MT"/>
              </a:rPr>
              <a:t> </a:t>
            </a:r>
            <a:r>
              <a:rPr sz="2100" b="1" spc="-4" dirty="0">
                <a:latin typeface="Arial"/>
                <a:cs typeface="Arial"/>
              </a:rPr>
              <a:t>predictions”</a:t>
            </a:r>
            <a:endParaRPr sz="2100">
              <a:latin typeface="Arial"/>
              <a:cs typeface="Arial"/>
            </a:endParaRPr>
          </a:p>
        </p:txBody>
      </p:sp>
    </p:spTree>
    <p:extLst>
      <p:ext uri="{BB962C8B-B14F-4D97-AF65-F5344CB8AC3E}">
        <p14:creationId xmlns:p14="http://schemas.microsoft.com/office/powerpoint/2010/main" val="320835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374481" cy="403957"/>
          </a:xfrm>
          <a:prstGeom prst="rect">
            <a:avLst/>
          </a:prstGeom>
        </p:spPr>
        <p:txBody>
          <a:bodyPr vert="horz" wrap="square" lIns="0" tIns="11430" rIns="0" bIns="0" rtlCol="0" anchor="t">
            <a:spAutoFit/>
          </a:bodyPr>
          <a:lstStyle/>
          <a:p>
            <a:pPr marL="9525">
              <a:spcBef>
                <a:spcPts val="90"/>
              </a:spcBef>
            </a:pPr>
            <a:r>
              <a:rPr sz="2550" spc="-64" dirty="0"/>
              <a:t>D</a:t>
            </a:r>
            <a:r>
              <a:rPr sz="2025" spc="-64" dirty="0"/>
              <a:t>ATA</a:t>
            </a:r>
            <a:r>
              <a:rPr sz="2025" spc="131" dirty="0"/>
              <a:t> </a:t>
            </a:r>
            <a:r>
              <a:rPr sz="2550" spc="15" dirty="0"/>
              <a:t>S</a:t>
            </a:r>
            <a:r>
              <a:rPr sz="2025" spc="15" dirty="0"/>
              <a:t>CIENCE</a:t>
            </a:r>
            <a:r>
              <a:rPr sz="2025" spc="-4" dirty="0"/>
              <a:t> </a:t>
            </a:r>
            <a:r>
              <a:rPr sz="2550" dirty="0"/>
              <a:t>A</a:t>
            </a:r>
            <a:r>
              <a:rPr sz="2025" dirty="0"/>
              <a:t>PPLICATION</a:t>
            </a:r>
            <a:r>
              <a:rPr sz="2025" spc="131" dirty="0"/>
              <a:t> </a:t>
            </a:r>
            <a:r>
              <a:rPr sz="2550" spc="15" dirty="0"/>
              <a:t>E</a:t>
            </a:r>
            <a:r>
              <a:rPr sz="2025" spc="15" dirty="0"/>
              <a:t>XAMPLES</a:t>
            </a:r>
            <a:endParaRPr sz="2025"/>
          </a:p>
        </p:txBody>
      </p:sp>
      <p:sp>
        <p:nvSpPr>
          <p:cNvPr id="3" name="object 3"/>
          <p:cNvSpPr txBox="1"/>
          <p:nvPr/>
        </p:nvSpPr>
        <p:spPr>
          <a:xfrm>
            <a:off x="381000" y="1483042"/>
            <a:ext cx="4392930" cy="3268652"/>
          </a:xfrm>
          <a:prstGeom prst="rect">
            <a:avLst/>
          </a:prstGeom>
        </p:spPr>
        <p:txBody>
          <a:bodyPr vert="horz" wrap="square" lIns="0" tIns="136208" rIns="0" bIns="0" rtlCol="0">
            <a:spAutoFit/>
          </a:bodyPr>
          <a:lstStyle/>
          <a:p>
            <a:pPr marL="180975" indent="-171450">
              <a:spcBef>
                <a:spcPts val="1073"/>
              </a:spcBef>
              <a:buClr>
                <a:srgbClr val="B71E42"/>
              </a:buClr>
              <a:buChar char="•"/>
              <a:tabLst>
                <a:tab pos="180975" algn="l"/>
              </a:tabLst>
            </a:pPr>
            <a:r>
              <a:rPr sz="2100" spc="-4" dirty="0">
                <a:latin typeface="Arial MT"/>
                <a:cs typeface="Arial MT"/>
              </a:rPr>
              <a:t>Fraud</a:t>
            </a:r>
            <a:r>
              <a:rPr sz="2100" spc="-19" dirty="0">
                <a:latin typeface="Arial MT"/>
                <a:cs typeface="Arial MT"/>
              </a:rPr>
              <a:t> </a:t>
            </a:r>
            <a:r>
              <a:rPr sz="2100" spc="-4" dirty="0">
                <a:latin typeface="Arial MT"/>
                <a:cs typeface="Arial MT"/>
              </a:rPr>
              <a:t>detection</a:t>
            </a:r>
            <a:endParaRPr sz="2100">
              <a:latin typeface="Arial MT"/>
              <a:cs typeface="Arial MT"/>
            </a:endParaRPr>
          </a:p>
          <a:p>
            <a:pPr marL="523875" lvl="1" indent="-171450">
              <a:spcBef>
                <a:spcPts val="855"/>
              </a:spcBef>
              <a:buClr>
                <a:srgbClr val="B71E42"/>
              </a:buClr>
              <a:buChar char="•"/>
              <a:tabLst>
                <a:tab pos="523875" algn="l"/>
              </a:tabLst>
            </a:pPr>
            <a:r>
              <a:rPr spc="-4" dirty="0">
                <a:latin typeface="Arial MT"/>
                <a:cs typeface="Arial MT"/>
              </a:rPr>
              <a:t>Investigate</a:t>
            </a:r>
            <a:r>
              <a:rPr dirty="0">
                <a:latin typeface="Arial MT"/>
                <a:cs typeface="Arial MT"/>
              </a:rPr>
              <a:t> </a:t>
            </a:r>
            <a:r>
              <a:rPr spc="-4" dirty="0">
                <a:latin typeface="Arial MT"/>
                <a:cs typeface="Arial MT"/>
              </a:rPr>
              <a:t>fraud</a:t>
            </a:r>
            <a:r>
              <a:rPr dirty="0">
                <a:latin typeface="Arial MT"/>
                <a:cs typeface="Arial MT"/>
              </a:rPr>
              <a:t> </a:t>
            </a:r>
            <a:r>
              <a:rPr spc="-4" dirty="0">
                <a:latin typeface="Arial MT"/>
                <a:cs typeface="Arial MT"/>
              </a:rPr>
              <a:t>patterns </a:t>
            </a:r>
            <a:r>
              <a:rPr dirty="0">
                <a:latin typeface="Arial MT"/>
                <a:cs typeface="Arial MT"/>
              </a:rPr>
              <a:t>in past</a:t>
            </a:r>
            <a:r>
              <a:rPr spc="-4" dirty="0">
                <a:latin typeface="Arial MT"/>
                <a:cs typeface="Arial MT"/>
              </a:rPr>
              <a:t> data</a:t>
            </a:r>
            <a:endParaRPr>
              <a:latin typeface="Arial MT"/>
              <a:cs typeface="Arial MT"/>
            </a:endParaRPr>
          </a:p>
          <a:p>
            <a:pPr marL="523875" lvl="1" indent="-171450">
              <a:spcBef>
                <a:spcPts val="840"/>
              </a:spcBef>
              <a:buClr>
                <a:srgbClr val="B71E42"/>
              </a:buClr>
              <a:buChar char="•"/>
              <a:tabLst>
                <a:tab pos="523875" algn="l"/>
              </a:tabLst>
            </a:pPr>
            <a:r>
              <a:rPr dirty="0">
                <a:latin typeface="Arial MT"/>
                <a:cs typeface="Arial MT"/>
              </a:rPr>
              <a:t>Early</a:t>
            </a:r>
            <a:r>
              <a:rPr spc="-11" dirty="0">
                <a:latin typeface="Arial MT"/>
                <a:cs typeface="Arial MT"/>
              </a:rPr>
              <a:t> </a:t>
            </a:r>
            <a:r>
              <a:rPr spc="-4" dirty="0">
                <a:latin typeface="Arial MT"/>
                <a:cs typeface="Arial MT"/>
              </a:rPr>
              <a:t>detection </a:t>
            </a:r>
            <a:r>
              <a:rPr dirty="0">
                <a:latin typeface="Arial MT"/>
                <a:cs typeface="Arial MT"/>
              </a:rPr>
              <a:t>is</a:t>
            </a:r>
            <a:r>
              <a:rPr spc="-8" dirty="0">
                <a:latin typeface="Arial MT"/>
                <a:cs typeface="Arial MT"/>
              </a:rPr>
              <a:t> </a:t>
            </a:r>
            <a:r>
              <a:rPr spc="-4" dirty="0">
                <a:latin typeface="Arial MT"/>
                <a:cs typeface="Arial MT"/>
              </a:rPr>
              <a:t>important</a:t>
            </a:r>
            <a:endParaRPr>
              <a:latin typeface="Arial MT"/>
              <a:cs typeface="Arial MT"/>
            </a:endParaRPr>
          </a:p>
          <a:p>
            <a:pPr marL="866775" lvl="2" indent="-171450">
              <a:spcBef>
                <a:spcPts val="840"/>
              </a:spcBef>
              <a:buClr>
                <a:srgbClr val="B71E42"/>
              </a:buClr>
              <a:buChar char="•"/>
              <a:tabLst>
                <a:tab pos="866299" algn="l"/>
                <a:tab pos="866775" algn="l"/>
              </a:tabLst>
            </a:pPr>
            <a:r>
              <a:rPr sz="1500" spc="-4" dirty="0">
                <a:latin typeface="Arial MT"/>
                <a:cs typeface="Arial MT"/>
              </a:rPr>
              <a:t>Before</a:t>
            </a:r>
            <a:r>
              <a:rPr sz="1500" spc="-8" dirty="0">
                <a:latin typeface="Arial MT"/>
                <a:cs typeface="Arial MT"/>
              </a:rPr>
              <a:t> </a:t>
            </a:r>
            <a:r>
              <a:rPr sz="1500" dirty="0">
                <a:latin typeface="Arial MT"/>
                <a:cs typeface="Arial MT"/>
              </a:rPr>
              <a:t>damage</a:t>
            </a:r>
            <a:r>
              <a:rPr sz="1500" spc="-8" dirty="0">
                <a:latin typeface="Arial MT"/>
                <a:cs typeface="Arial MT"/>
              </a:rPr>
              <a:t> </a:t>
            </a:r>
            <a:r>
              <a:rPr sz="1500" spc="-4" dirty="0">
                <a:latin typeface="Arial MT"/>
                <a:cs typeface="Arial MT"/>
              </a:rPr>
              <a:t>propagates</a:t>
            </a:r>
            <a:endParaRPr sz="1500">
              <a:latin typeface="Arial MT"/>
              <a:cs typeface="Arial MT"/>
            </a:endParaRPr>
          </a:p>
          <a:p>
            <a:pPr marL="866775" lvl="2" indent="-171450">
              <a:spcBef>
                <a:spcPts val="750"/>
              </a:spcBef>
              <a:buClr>
                <a:srgbClr val="B71E42"/>
              </a:buClr>
              <a:buChar char="•"/>
              <a:tabLst>
                <a:tab pos="866299" algn="l"/>
                <a:tab pos="866775" algn="l"/>
              </a:tabLst>
            </a:pPr>
            <a:r>
              <a:rPr sz="1500" dirty="0">
                <a:latin typeface="Arial MT"/>
                <a:cs typeface="Arial MT"/>
              </a:rPr>
              <a:t>Harder</a:t>
            </a:r>
            <a:r>
              <a:rPr sz="1500" spc="-11" dirty="0">
                <a:latin typeface="Arial MT"/>
                <a:cs typeface="Arial MT"/>
              </a:rPr>
              <a:t> </a:t>
            </a:r>
            <a:r>
              <a:rPr sz="1500" spc="-4" dirty="0">
                <a:latin typeface="Arial MT"/>
                <a:cs typeface="Arial MT"/>
              </a:rPr>
              <a:t>than</a:t>
            </a:r>
            <a:r>
              <a:rPr sz="1500" spc="-8" dirty="0">
                <a:latin typeface="Arial MT"/>
                <a:cs typeface="Arial MT"/>
              </a:rPr>
              <a:t> </a:t>
            </a:r>
            <a:r>
              <a:rPr sz="1500" spc="-4" dirty="0">
                <a:latin typeface="Arial MT"/>
                <a:cs typeface="Arial MT"/>
              </a:rPr>
              <a:t>late detection</a:t>
            </a:r>
            <a:endParaRPr sz="1500">
              <a:latin typeface="Arial MT"/>
              <a:cs typeface="Arial MT"/>
            </a:endParaRPr>
          </a:p>
          <a:p>
            <a:pPr marL="523875" lvl="1" indent="-171450">
              <a:spcBef>
                <a:spcPts val="750"/>
              </a:spcBef>
              <a:buClr>
                <a:srgbClr val="B71E42"/>
              </a:buClr>
              <a:buChar char="•"/>
              <a:tabLst>
                <a:tab pos="523875" algn="l"/>
              </a:tabLst>
            </a:pPr>
            <a:r>
              <a:rPr dirty="0">
                <a:latin typeface="Arial MT"/>
                <a:cs typeface="Arial MT"/>
              </a:rPr>
              <a:t>Precision</a:t>
            </a:r>
            <a:r>
              <a:rPr spc="-15" dirty="0">
                <a:latin typeface="Arial MT"/>
                <a:cs typeface="Arial MT"/>
              </a:rPr>
              <a:t> </a:t>
            </a:r>
            <a:r>
              <a:rPr dirty="0">
                <a:latin typeface="Arial MT"/>
                <a:cs typeface="Arial MT"/>
              </a:rPr>
              <a:t>is</a:t>
            </a:r>
            <a:r>
              <a:rPr spc="-19" dirty="0">
                <a:latin typeface="Arial MT"/>
                <a:cs typeface="Arial MT"/>
              </a:rPr>
              <a:t> </a:t>
            </a:r>
            <a:r>
              <a:rPr spc="-4" dirty="0">
                <a:latin typeface="Arial MT"/>
                <a:cs typeface="Arial MT"/>
              </a:rPr>
              <a:t>important</a:t>
            </a:r>
            <a:endParaRPr>
              <a:latin typeface="Arial MT"/>
              <a:cs typeface="Arial MT"/>
            </a:endParaRPr>
          </a:p>
          <a:p>
            <a:pPr marL="866775" marR="3810" lvl="2" indent="-171450">
              <a:lnSpc>
                <a:spcPct val="120800"/>
              </a:lnSpc>
              <a:spcBef>
                <a:spcPts val="390"/>
              </a:spcBef>
              <a:buClr>
                <a:srgbClr val="B71E42"/>
              </a:buClr>
              <a:buChar char="•"/>
              <a:tabLst>
                <a:tab pos="866299" algn="l"/>
                <a:tab pos="866775" algn="l"/>
              </a:tabLst>
            </a:pPr>
            <a:r>
              <a:rPr sz="1500" spc="-4" dirty="0">
                <a:latin typeface="Arial MT"/>
                <a:cs typeface="Arial MT"/>
              </a:rPr>
              <a:t>False</a:t>
            </a:r>
            <a:r>
              <a:rPr sz="1500" dirty="0">
                <a:latin typeface="Arial MT"/>
                <a:cs typeface="Arial MT"/>
              </a:rPr>
              <a:t> </a:t>
            </a:r>
            <a:r>
              <a:rPr sz="1500" spc="-4" dirty="0">
                <a:latin typeface="Arial MT"/>
                <a:cs typeface="Arial MT"/>
              </a:rPr>
              <a:t>positive</a:t>
            </a:r>
            <a:r>
              <a:rPr sz="1500" spc="4" dirty="0">
                <a:latin typeface="Arial MT"/>
                <a:cs typeface="Arial MT"/>
              </a:rPr>
              <a:t> </a:t>
            </a:r>
            <a:r>
              <a:rPr sz="1500" dirty="0">
                <a:latin typeface="Arial MT"/>
                <a:cs typeface="Arial MT"/>
              </a:rPr>
              <a:t>and</a:t>
            </a:r>
            <a:r>
              <a:rPr sz="1500" spc="4" dirty="0">
                <a:latin typeface="Arial MT"/>
                <a:cs typeface="Arial MT"/>
              </a:rPr>
              <a:t> </a:t>
            </a:r>
            <a:r>
              <a:rPr sz="1500" spc="-4" dirty="0">
                <a:latin typeface="Arial MT"/>
                <a:cs typeface="Arial MT"/>
              </a:rPr>
              <a:t>false</a:t>
            </a:r>
            <a:r>
              <a:rPr sz="1500" spc="4" dirty="0">
                <a:latin typeface="Arial MT"/>
                <a:cs typeface="Arial MT"/>
              </a:rPr>
              <a:t> </a:t>
            </a:r>
            <a:r>
              <a:rPr sz="1500" spc="-4" dirty="0">
                <a:latin typeface="Arial MT"/>
                <a:cs typeface="Arial MT"/>
              </a:rPr>
              <a:t>negative</a:t>
            </a:r>
            <a:r>
              <a:rPr sz="1500" spc="4" dirty="0">
                <a:latin typeface="Arial MT"/>
                <a:cs typeface="Arial MT"/>
              </a:rPr>
              <a:t> </a:t>
            </a:r>
            <a:r>
              <a:rPr sz="1500" dirty="0">
                <a:latin typeface="Arial MT"/>
                <a:cs typeface="Arial MT"/>
              </a:rPr>
              <a:t>are </a:t>
            </a:r>
            <a:r>
              <a:rPr sz="1500" spc="-4" dirty="0">
                <a:latin typeface="Arial MT"/>
                <a:cs typeface="Arial MT"/>
              </a:rPr>
              <a:t>both </a:t>
            </a:r>
            <a:r>
              <a:rPr sz="1500" spc="-405" dirty="0">
                <a:latin typeface="Arial MT"/>
                <a:cs typeface="Arial MT"/>
              </a:rPr>
              <a:t> </a:t>
            </a:r>
            <a:r>
              <a:rPr sz="1500" dirty="0">
                <a:latin typeface="Arial MT"/>
                <a:cs typeface="Arial MT"/>
              </a:rPr>
              <a:t>bad</a:t>
            </a:r>
            <a:endParaRPr sz="1500">
              <a:latin typeface="Arial MT"/>
              <a:cs typeface="Arial MT"/>
            </a:endParaRPr>
          </a:p>
          <a:p>
            <a:pPr marL="523875" lvl="1" indent="-171450">
              <a:spcBef>
                <a:spcPts val="750"/>
              </a:spcBef>
              <a:buClr>
                <a:srgbClr val="B71E42"/>
              </a:buClr>
              <a:buChar char="•"/>
              <a:tabLst>
                <a:tab pos="523875" algn="l"/>
              </a:tabLst>
            </a:pPr>
            <a:r>
              <a:rPr spc="-4" dirty="0">
                <a:latin typeface="Arial MT"/>
                <a:cs typeface="Arial MT"/>
              </a:rPr>
              <a:t>Real-time</a:t>
            </a:r>
            <a:r>
              <a:rPr spc="-8" dirty="0">
                <a:latin typeface="Arial MT"/>
                <a:cs typeface="Arial MT"/>
              </a:rPr>
              <a:t> </a:t>
            </a:r>
            <a:r>
              <a:rPr spc="-4" dirty="0">
                <a:latin typeface="Arial MT"/>
                <a:cs typeface="Arial MT"/>
              </a:rPr>
              <a:t>analytics</a:t>
            </a:r>
            <a:endParaRPr>
              <a:latin typeface="Arial MT"/>
              <a:cs typeface="Arial MT"/>
            </a:endParaRPr>
          </a:p>
        </p:txBody>
      </p:sp>
      <p:pic>
        <p:nvPicPr>
          <p:cNvPr id="4" name="object 4"/>
          <p:cNvPicPr/>
          <p:nvPr/>
        </p:nvPicPr>
        <p:blipFill>
          <a:blip r:embed="rId2" cstate="print"/>
          <a:stretch>
            <a:fillRect/>
          </a:stretch>
        </p:blipFill>
        <p:spPr>
          <a:xfrm>
            <a:off x="4819650" y="1885950"/>
            <a:ext cx="3990975" cy="3057525"/>
          </a:xfrm>
          <a:prstGeom prst="rect">
            <a:avLst/>
          </a:prstGeom>
        </p:spPr>
      </p:pic>
      <p:sp>
        <p:nvSpPr>
          <p:cNvPr id="5" name="object 5"/>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6" name="object 6"/>
          <p:cNvSpPr txBox="1"/>
          <p:nvPr/>
        </p:nvSpPr>
        <p:spPr>
          <a:xfrm>
            <a:off x="8866524" y="5749524"/>
            <a:ext cx="163353" cy="102592"/>
          </a:xfrm>
          <a:prstGeom prst="rect">
            <a:avLst/>
          </a:prstGeom>
        </p:spPr>
        <p:txBody>
          <a:bodyPr vert="horz" wrap="square" lIns="0" tIns="0" rIns="0" bIns="0" rtlCol="0">
            <a:spAutoFit/>
          </a:bodyPr>
          <a:lstStyle/>
          <a:p>
            <a:pPr marL="28575">
              <a:lnSpc>
                <a:spcPts val="803"/>
              </a:lnSpc>
            </a:pPr>
            <a:r>
              <a:rPr sz="750" dirty="0">
                <a:solidFill>
                  <a:srgbClr val="888888"/>
                </a:solidFill>
                <a:latin typeface="Arial MT"/>
                <a:cs typeface="Arial MT"/>
              </a:rPr>
              <a:t>11</a:t>
            </a:r>
            <a:endParaRPr sz="750">
              <a:latin typeface="Arial MT"/>
              <a:cs typeface="Arial MT"/>
            </a:endParaRPr>
          </a:p>
        </p:txBody>
      </p:sp>
    </p:spTree>
    <p:extLst>
      <p:ext uri="{BB962C8B-B14F-4D97-AF65-F5344CB8AC3E}">
        <p14:creationId xmlns:p14="http://schemas.microsoft.com/office/powerpoint/2010/main" val="334839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374481" cy="403957"/>
          </a:xfrm>
          <a:prstGeom prst="rect">
            <a:avLst/>
          </a:prstGeom>
        </p:spPr>
        <p:txBody>
          <a:bodyPr vert="horz" wrap="square" lIns="0" tIns="11430" rIns="0" bIns="0" rtlCol="0" anchor="t">
            <a:spAutoFit/>
          </a:bodyPr>
          <a:lstStyle/>
          <a:p>
            <a:pPr marL="9525">
              <a:spcBef>
                <a:spcPts val="90"/>
              </a:spcBef>
            </a:pPr>
            <a:r>
              <a:rPr sz="2550" spc="-64" dirty="0"/>
              <a:t>D</a:t>
            </a:r>
            <a:r>
              <a:rPr sz="2025" spc="-64" dirty="0"/>
              <a:t>ATA</a:t>
            </a:r>
            <a:r>
              <a:rPr sz="2025" spc="131" dirty="0"/>
              <a:t> </a:t>
            </a:r>
            <a:r>
              <a:rPr sz="2550" spc="15" dirty="0"/>
              <a:t>S</a:t>
            </a:r>
            <a:r>
              <a:rPr sz="2025" spc="15" dirty="0"/>
              <a:t>CIENCE</a:t>
            </a:r>
            <a:r>
              <a:rPr sz="2025" spc="-4" dirty="0"/>
              <a:t> </a:t>
            </a:r>
            <a:r>
              <a:rPr sz="2550" dirty="0"/>
              <a:t>A</a:t>
            </a:r>
            <a:r>
              <a:rPr sz="2025" dirty="0"/>
              <a:t>PPLICATION</a:t>
            </a:r>
            <a:r>
              <a:rPr sz="2025" spc="131" dirty="0"/>
              <a:t> </a:t>
            </a:r>
            <a:r>
              <a:rPr sz="2550" spc="15" dirty="0"/>
              <a:t>E</a:t>
            </a:r>
            <a:r>
              <a:rPr sz="2025" spc="15" dirty="0"/>
              <a:t>XAMPLES</a:t>
            </a:r>
            <a:endParaRPr sz="2025"/>
          </a:p>
        </p:txBody>
      </p:sp>
      <p:sp>
        <p:nvSpPr>
          <p:cNvPr id="3" name="object 3"/>
          <p:cNvSpPr txBox="1"/>
          <p:nvPr/>
        </p:nvSpPr>
        <p:spPr>
          <a:xfrm>
            <a:off x="381001" y="1483042"/>
            <a:ext cx="4180046" cy="3507179"/>
          </a:xfrm>
          <a:prstGeom prst="rect">
            <a:avLst/>
          </a:prstGeom>
        </p:spPr>
        <p:txBody>
          <a:bodyPr vert="horz" wrap="square" lIns="0" tIns="136208" rIns="0" bIns="0" rtlCol="0">
            <a:spAutoFit/>
          </a:bodyPr>
          <a:lstStyle/>
          <a:p>
            <a:pPr marL="180975" indent="-171450">
              <a:spcBef>
                <a:spcPts val="1073"/>
              </a:spcBef>
              <a:buClr>
                <a:srgbClr val="B71E42"/>
              </a:buClr>
              <a:buChar char="•"/>
              <a:tabLst>
                <a:tab pos="180975" algn="l"/>
              </a:tabLst>
            </a:pPr>
            <a:r>
              <a:rPr sz="2100" dirty="0">
                <a:latin typeface="Arial MT"/>
                <a:cs typeface="Arial MT"/>
              </a:rPr>
              <a:t>Recommender</a:t>
            </a:r>
            <a:r>
              <a:rPr sz="2100" spc="-30" dirty="0">
                <a:latin typeface="Arial MT"/>
                <a:cs typeface="Arial MT"/>
              </a:rPr>
              <a:t> </a:t>
            </a:r>
            <a:r>
              <a:rPr sz="2100" spc="-4" dirty="0">
                <a:latin typeface="Arial MT"/>
                <a:cs typeface="Arial MT"/>
              </a:rPr>
              <a:t>systems</a:t>
            </a:r>
            <a:endParaRPr sz="2100">
              <a:latin typeface="Arial MT"/>
              <a:cs typeface="Arial MT"/>
            </a:endParaRPr>
          </a:p>
          <a:p>
            <a:pPr marL="523875" marR="1086803" lvl="1" indent="-171450">
              <a:lnSpc>
                <a:spcPct val="121500"/>
              </a:lnSpc>
              <a:spcBef>
                <a:spcPts val="390"/>
              </a:spcBef>
              <a:buClr>
                <a:srgbClr val="B71E42"/>
              </a:buClr>
              <a:buChar char="•"/>
              <a:tabLst>
                <a:tab pos="523875" algn="l"/>
              </a:tabLst>
            </a:pPr>
            <a:r>
              <a:rPr spc="-4" dirty="0">
                <a:latin typeface="Arial MT"/>
                <a:cs typeface="Arial MT"/>
              </a:rPr>
              <a:t>The ability to </a:t>
            </a:r>
            <a:r>
              <a:rPr spc="-8" dirty="0">
                <a:latin typeface="Arial MT"/>
                <a:cs typeface="Arial MT"/>
              </a:rPr>
              <a:t>offer </a:t>
            </a:r>
            <a:r>
              <a:rPr dirty="0">
                <a:latin typeface="Arial MT"/>
                <a:cs typeface="Arial MT"/>
              </a:rPr>
              <a:t>unique </a:t>
            </a:r>
            <a:r>
              <a:rPr spc="-495" dirty="0">
                <a:latin typeface="Arial MT"/>
                <a:cs typeface="Arial MT"/>
              </a:rPr>
              <a:t> </a:t>
            </a:r>
            <a:r>
              <a:rPr dirty="0">
                <a:latin typeface="Arial MT"/>
                <a:cs typeface="Arial MT"/>
              </a:rPr>
              <a:t>personalized</a:t>
            </a:r>
            <a:r>
              <a:rPr spc="-11" dirty="0">
                <a:latin typeface="Arial MT"/>
                <a:cs typeface="Arial MT"/>
              </a:rPr>
              <a:t> </a:t>
            </a:r>
            <a:r>
              <a:rPr dirty="0">
                <a:latin typeface="Arial MT"/>
                <a:cs typeface="Arial MT"/>
              </a:rPr>
              <a:t>service</a:t>
            </a:r>
            <a:endParaRPr>
              <a:latin typeface="Arial MT"/>
              <a:cs typeface="Arial MT"/>
            </a:endParaRPr>
          </a:p>
          <a:p>
            <a:pPr marL="523875" marR="117634" lvl="1" indent="-171450">
              <a:lnSpc>
                <a:spcPct val="121500"/>
              </a:lnSpc>
              <a:spcBef>
                <a:spcPts val="375"/>
              </a:spcBef>
              <a:buClr>
                <a:srgbClr val="B71E42"/>
              </a:buClr>
              <a:buChar char="•"/>
              <a:tabLst>
                <a:tab pos="523875" algn="l"/>
              </a:tabLst>
            </a:pPr>
            <a:r>
              <a:rPr spc="-4" dirty="0">
                <a:latin typeface="Arial MT"/>
                <a:cs typeface="Arial MT"/>
              </a:rPr>
              <a:t>Increase</a:t>
            </a:r>
            <a:r>
              <a:rPr spc="4" dirty="0">
                <a:latin typeface="Arial MT"/>
                <a:cs typeface="Arial MT"/>
              </a:rPr>
              <a:t> </a:t>
            </a:r>
            <a:r>
              <a:rPr dirty="0">
                <a:latin typeface="Arial MT"/>
                <a:cs typeface="Arial MT"/>
              </a:rPr>
              <a:t>sales, </a:t>
            </a:r>
            <a:r>
              <a:rPr spc="-4" dirty="0">
                <a:latin typeface="Arial MT"/>
                <a:cs typeface="Arial MT"/>
              </a:rPr>
              <a:t>click-through</a:t>
            </a:r>
            <a:r>
              <a:rPr spc="4" dirty="0">
                <a:latin typeface="Arial MT"/>
                <a:cs typeface="Arial MT"/>
              </a:rPr>
              <a:t> </a:t>
            </a:r>
            <a:r>
              <a:rPr spc="-4" dirty="0">
                <a:latin typeface="Arial MT"/>
                <a:cs typeface="Arial MT"/>
              </a:rPr>
              <a:t>rates, </a:t>
            </a:r>
            <a:r>
              <a:rPr spc="-488" dirty="0">
                <a:latin typeface="Arial MT"/>
                <a:cs typeface="Arial MT"/>
              </a:rPr>
              <a:t> </a:t>
            </a:r>
            <a:r>
              <a:rPr dirty="0">
                <a:latin typeface="Arial MT"/>
                <a:cs typeface="Arial MT"/>
              </a:rPr>
              <a:t>conversions,</a:t>
            </a:r>
            <a:r>
              <a:rPr spc="-8" dirty="0">
                <a:latin typeface="Arial MT"/>
                <a:cs typeface="Arial MT"/>
              </a:rPr>
              <a:t> </a:t>
            </a:r>
            <a:r>
              <a:rPr dirty="0">
                <a:latin typeface="Arial MT"/>
                <a:cs typeface="Arial MT"/>
              </a:rPr>
              <a:t>…</a:t>
            </a:r>
            <a:endParaRPr>
              <a:latin typeface="Arial MT"/>
              <a:cs typeface="Arial MT"/>
            </a:endParaRPr>
          </a:p>
          <a:p>
            <a:pPr marL="866775" lvl="2" indent="-171450">
              <a:spcBef>
                <a:spcPts val="840"/>
              </a:spcBef>
              <a:buClr>
                <a:srgbClr val="B71E42"/>
              </a:buClr>
              <a:buChar char="•"/>
              <a:tabLst>
                <a:tab pos="866299" algn="l"/>
                <a:tab pos="866775" algn="l"/>
              </a:tabLst>
            </a:pPr>
            <a:r>
              <a:rPr sz="1500" spc="-4" dirty="0">
                <a:latin typeface="Arial MT"/>
                <a:cs typeface="Arial MT"/>
              </a:rPr>
              <a:t>Netflix</a:t>
            </a:r>
            <a:r>
              <a:rPr sz="1500" spc="-11" dirty="0">
                <a:latin typeface="Arial MT"/>
                <a:cs typeface="Arial MT"/>
              </a:rPr>
              <a:t> </a:t>
            </a:r>
            <a:r>
              <a:rPr sz="1500" dirty="0">
                <a:latin typeface="Arial MT"/>
                <a:cs typeface="Arial MT"/>
              </a:rPr>
              <a:t>recommender</a:t>
            </a:r>
            <a:r>
              <a:rPr sz="1500" spc="-11" dirty="0">
                <a:latin typeface="Arial MT"/>
                <a:cs typeface="Arial MT"/>
              </a:rPr>
              <a:t> </a:t>
            </a:r>
            <a:r>
              <a:rPr sz="1500" spc="-4" dirty="0">
                <a:latin typeface="Arial MT"/>
                <a:cs typeface="Arial MT"/>
              </a:rPr>
              <a:t>system</a:t>
            </a:r>
            <a:r>
              <a:rPr sz="1500" spc="-11" dirty="0">
                <a:latin typeface="Arial MT"/>
                <a:cs typeface="Arial MT"/>
              </a:rPr>
              <a:t> </a:t>
            </a:r>
            <a:r>
              <a:rPr sz="1500" dirty="0">
                <a:latin typeface="Arial MT"/>
                <a:cs typeface="Arial MT"/>
              </a:rPr>
              <a:t>valued</a:t>
            </a:r>
            <a:r>
              <a:rPr sz="1500" spc="-8" dirty="0">
                <a:latin typeface="Arial MT"/>
                <a:cs typeface="Arial MT"/>
              </a:rPr>
              <a:t> </a:t>
            </a:r>
            <a:r>
              <a:rPr sz="1500" dirty="0">
                <a:latin typeface="Arial MT"/>
                <a:cs typeface="Arial MT"/>
              </a:rPr>
              <a:t>at</a:t>
            </a:r>
            <a:endParaRPr sz="1500">
              <a:latin typeface="Arial MT"/>
              <a:cs typeface="Arial MT"/>
            </a:endParaRPr>
          </a:p>
          <a:p>
            <a:pPr marL="866775">
              <a:spcBef>
                <a:spcPts val="300"/>
              </a:spcBef>
            </a:pPr>
            <a:r>
              <a:rPr sz="1500" dirty="0">
                <a:latin typeface="Arial MT"/>
                <a:cs typeface="Arial MT"/>
              </a:rPr>
              <a:t>$1B</a:t>
            </a:r>
            <a:r>
              <a:rPr sz="1500" spc="-26" dirty="0">
                <a:latin typeface="Arial MT"/>
                <a:cs typeface="Arial MT"/>
              </a:rPr>
              <a:t> </a:t>
            </a:r>
            <a:r>
              <a:rPr sz="1500" dirty="0">
                <a:latin typeface="Arial MT"/>
                <a:cs typeface="Arial MT"/>
              </a:rPr>
              <a:t>per</a:t>
            </a:r>
            <a:r>
              <a:rPr sz="1500" spc="-26" dirty="0">
                <a:latin typeface="Arial MT"/>
                <a:cs typeface="Arial MT"/>
              </a:rPr>
              <a:t> </a:t>
            </a:r>
            <a:r>
              <a:rPr sz="1500" dirty="0">
                <a:latin typeface="Arial MT"/>
                <a:cs typeface="Arial MT"/>
              </a:rPr>
              <a:t>year</a:t>
            </a:r>
            <a:endParaRPr sz="1500">
              <a:latin typeface="Arial MT"/>
              <a:cs typeface="Arial MT"/>
            </a:endParaRPr>
          </a:p>
          <a:p>
            <a:pPr marL="866775" marR="3810" lvl="2" indent="-171450">
              <a:lnSpc>
                <a:spcPct val="120800"/>
              </a:lnSpc>
              <a:spcBef>
                <a:spcPts val="375"/>
              </a:spcBef>
              <a:buClr>
                <a:srgbClr val="B71E42"/>
              </a:buClr>
              <a:buChar char="•"/>
              <a:tabLst>
                <a:tab pos="866299" algn="l"/>
                <a:tab pos="866775" algn="l"/>
              </a:tabLst>
            </a:pPr>
            <a:r>
              <a:rPr sz="1500" dirty="0">
                <a:latin typeface="Arial MT"/>
                <a:cs typeface="Arial MT"/>
              </a:rPr>
              <a:t>Amazon</a:t>
            </a:r>
            <a:r>
              <a:rPr sz="1500" spc="-15" dirty="0">
                <a:latin typeface="Arial MT"/>
                <a:cs typeface="Arial MT"/>
              </a:rPr>
              <a:t> </a:t>
            </a:r>
            <a:r>
              <a:rPr sz="1500" dirty="0">
                <a:latin typeface="Arial MT"/>
                <a:cs typeface="Arial MT"/>
              </a:rPr>
              <a:t>recommender</a:t>
            </a:r>
            <a:r>
              <a:rPr sz="1500" spc="-19" dirty="0">
                <a:latin typeface="Arial MT"/>
                <a:cs typeface="Arial MT"/>
              </a:rPr>
              <a:t> </a:t>
            </a:r>
            <a:r>
              <a:rPr sz="1500" spc="-4" dirty="0">
                <a:latin typeface="Arial MT"/>
                <a:cs typeface="Arial MT"/>
              </a:rPr>
              <a:t>system</a:t>
            </a:r>
            <a:r>
              <a:rPr sz="1500" spc="-19" dirty="0">
                <a:latin typeface="Arial MT"/>
                <a:cs typeface="Arial MT"/>
              </a:rPr>
              <a:t> </a:t>
            </a:r>
            <a:r>
              <a:rPr sz="1500" dirty="0">
                <a:latin typeface="Arial MT"/>
                <a:cs typeface="Arial MT"/>
              </a:rPr>
              <a:t>drives</a:t>
            </a:r>
            <a:r>
              <a:rPr sz="1500" spc="-15" dirty="0">
                <a:latin typeface="Arial MT"/>
                <a:cs typeface="Arial MT"/>
              </a:rPr>
              <a:t> </a:t>
            </a:r>
            <a:r>
              <a:rPr sz="1500" dirty="0">
                <a:latin typeface="Arial MT"/>
                <a:cs typeface="Arial MT"/>
              </a:rPr>
              <a:t>a </a:t>
            </a:r>
            <a:r>
              <a:rPr sz="1500" spc="-405" dirty="0">
                <a:latin typeface="Arial MT"/>
                <a:cs typeface="Arial MT"/>
              </a:rPr>
              <a:t> </a:t>
            </a:r>
            <a:r>
              <a:rPr sz="1500" dirty="0">
                <a:latin typeface="Arial MT"/>
                <a:cs typeface="Arial MT"/>
              </a:rPr>
              <a:t>20-35%</a:t>
            </a:r>
            <a:r>
              <a:rPr sz="1500" spc="-4" dirty="0">
                <a:latin typeface="Arial MT"/>
                <a:cs typeface="Arial MT"/>
              </a:rPr>
              <a:t> lift</a:t>
            </a:r>
            <a:r>
              <a:rPr sz="1500" spc="-8" dirty="0">
                <a:latin typeface="Arial MT"/>
                <a:cs typeface="Arial MT"/>
              </a:rPr>
              <a:t> </a:t>
            </a:r>
            <a:r>
              <a:rPr sz="1500" dirty="0">
                <a:latin typeface="Arial MT"/>
                <a:cs typeface="Arial MT"/>
              </a:rPr>
              <a:t>in</a:t>
            </a:r>
            <a:r>
              <a:rPr sz="1500" spc="-4" dirty="0">
                <a:latin typeface="Arial MT"/>
                <a:cs typeface="Arial MT"/>
              </a:rPr>
              <a:t> </a:t>
            </a:r>
            <a:r>
              <a:rPr sz="1500" dirty="0">
                <a:latin typeface="Arial MT"/>
                <a:cs typeface="Arial MT"/>
              </a:rPr>
              <a:t>sales</a:t>
            </a:r>
            <a:r>
              <a:rPr sz="1500" spc="-8" dirty="0">
                <a:latin typeface="Arial MT"/>
                <a:cs typeface="Arial MT"/>
              </a:rPr>
              <a:t> </a:t>
            </a:r>
            <a:r>
              <a:rPr sz="1500" dirty="0">
                <a:latin typeface="Arial MT"/>
                <a:cs typeface="Arial MT"/>
              </a:rPr>
              <a:t>annually</a:t>
            </a:r>
            <a:endParaRPr sz="1500">
              <a:latin typeface="Arial MT"/>
              <a:cs typeface="Arial MT"/>
            </a:endParaRPr>
          </a:p>
          <a:p>
            <a:pPr marL="523875" lvl="1" indent="-171450">
              <a:spcBef>
                <a:spcPts val="750"/>
              </a:spcBef>
              <a:buClr>
                <a:srgbClr val="B71E42"/>
              </a:buClr>
              <a:buChar char="•"/>
              <a:tabLst>
                <a:tab pos="523875" algn="l"/>
              </a:tabLst>
            </a:pPr>
            <a:r>
              <a:rPr spc="-4" dirty="0">
                <a:latin typeface="Arial MT"/>
                <a:cs typeface="Arial MT"/>
              </a:rPr>
              <a:t>Collaborative filtering</a:t>
            </a:r>
            <a:r>
              <a:rPr dirty="0">
                <a:latin typeface="Arial MT"/>
                <a:cs typeface="Arial MT"/>
              </a:rPr>
              <a:t> at</a:t>
            </a:r>
            <a:r>
              <a:rPr spc="-4" dirty="0">
                <a:latin typeface="Arial MT"/>
                <a:cs typeface="Arial MT"/>
              </a:rPr>
              <a:t> </a:t>
            </a:r>
            <a:r>
              <a:rPr dirty="0">
                <a:latin typeface="Arial MT"/>
                <a:cs typeface="Arial MT"/>
              </a:rPr>
              <a:t>scale</a:t>
            </a:r>
            <a:endParaRPr>
              <a:latin typeface="Arial MT"/>
              <a:cs typeface="Arial MT"/>
            </a:endParaRPr>
          </a:p>
        </p:txBody>
      </p:sp>
      <p:pic>
        <p:nvPicPr>
          <p:cNvPr id="4" name="object 4"/>
          <p:cNvPicPr/>
          <p:nvPr/>
        </p:nvPicPr>
        <p:blipFill>
          <a:blip r:embed="rId2" cstate="print"/>
          <a:stretch>
            <a:fillRect/>
          </a:stretch>
        </p:blipFill>
        <p:spPr>
          <a:xfrm>
            <a:off x="4695825" y="1762125"/>
            <a:ext cx="4267200" cy="3629025"/>
          </a:xfrm>
          <a:prstGeom prst="rect">
            <a:avLst/>
          </a:prstGeom>
        </p:spPr>
      </p:pic>
      <p:sp>
        <p:nvSpPr>
          <p:cNvPr id="5" name="object 5"/>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6" name="object 6"/>
          <p:cNvSpPr txBox="1"/>
          <p:nvPr/>
        </p:nvSpPr>
        <p:spPr>
          <a:xfrm>
            <a:off x="8866524" y="5749524"/>
            <a:ext cx="163353" cy="102592"/>
          </a:xfrm>
          <a:prstGeom prst="rect">
            <a:avLst/>
          </a:prstGeom>
        </p:spPr>
        <p:txBody>
          <a:bodyPr vert="horz" wrap="square" lIns="0" tIns="0" rIns="0" bIns="0" rtlCol="0">
            <a:spAutoFit/>
          </a:bodyPr>
          <a:lstStyle/>
          <a:p>
            <a:pPr marL="28575">
              <a:lnSpc>
                <a:spcPts val="803"/>
              </a:lnSpc>
            </a:pPr>
            <a:r>
              <a:rPr sz="750" dirty="0">
                <a:solidFill>
                  <a:srgbClr val="888888"/>
                </a:solidFill>
                <a:latin typeface="Arial MT"/>
                <a:cs typeface="Arial MT"/>
              </a:rPr>
              <a:t>12</a:t>
            </a:r>
            <a:endParaRPr sz="750">
              <a:latin typeface="Arial MT"/>
              <a:cs typeface="Arial MT"/>
            </a:endParaRPr>
          </a:p>
        </p:txBody>
      </p:sp>
    </p:spTree>
    <p:extLst>
      <p:ext uri="{BB962C8B-B14F-4D97-AF65-F5344CB8AC3E}">
        <p14:creationId xmlns:p14="http://schemas.microsoft.com/office/powerpoint/2010/main" val="145755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374481" cy="403957"/>
          </a:xfrm>
          <a:prstGeom prst="rect">
            <a:avLst/>
          </a:prstGeom>
        </p:spPr>
        <p:txBody>
          <a:bodyPr vert="horz" wrap="square" lIns="0" tIns="11430" rIns="0" bIns="0" rtlCol="0" anchor="t">
            <a:spAutoFit/>
          </a:bodyPr>
          <a:lstStyle/>
          <a:p>
            <a:pPr marL="9525">
              <a:spcBef>
                <a:spcPts val="90"/>
              </a:spcBef>
            </a:pPr>
            <a:r>
              <a:rPr sz="2550" spc="-64" dirty="0"/>
              <a:t>D</a:t>
            </a:r>
            <a:r>
              <a:rPr sz="2025" spc="-64" dirty="0"/>
              <a:t>ATA</a:t>
            </a:r>
            <a:r>
              <a:rPr sz="2025" spc="131" dirty="0"/>
              <a:t> </a:t>
            </a:r>
            <a:r>
              <a:rPr sz="2550" spc="15" dirty="0"/>
              <a:t>S</a:t>
            </a:r>
            <a:r>
              <a:rPr sz="2025" spc="15" dirty="0"/>
              <a:t>CIENCE</a:t>
            </a:r>
            <a:r>
              <a:rPr sz="2025" spc="-4" dirty="0"/>
              <a:t> </a:t>
            </a:r>
            <a:r>
              <a:rPr sz="2550" dirty="0"/>
              <a:t>A</a:t>
            </a:r>
            <a:r>
              <a:rPr sz="2025" dirty="0"/>
              <a:t>PPLICATION</a:t>
            </a:r>
            <a:r>
              <a:rPr sz="2025" spc="131" dirty="0"/>
              <a:t> </a:t>
            </a:r>
            <a:r>
              <a:rPr sz="2550" spc="15" dirty="0"/>
              <a:t>E</a:t>
            </a:r>
            <a:r>
              <a:rPr sz="2025" spc="15" dirty="0"/>
              <a:t>XAMPLES</a:t>
            </a:r>
            <a:endParaRPr sz="2025"/>
          </a:p>
        </p:txBody>
      </p:sp>
      <p:sp>
        <p:nvSpPr>
          <p:cNvPr id="3" name="object 3"/>
          <p:cNvSpPr txBox="1"/>
          <p:nvPr/>
        </p:nvSpPr>
        <p:spPr>
          <a:xfrm>
            <a:off x="4971499" y="4338824"/>
            <a:ext cx="127159" cy="218008"/>
          </a:xfrm>
          <a:prstGeom prst="rect">
            <a:avLst/>
          </a:prstGeom>
        </p:spPr>
        <p:txBody>
          <a:bodyPr vert="horz" wrap="square" lIns="0" tIns="0" rIns="0" bIns="0" rtlCol="0">
            <a:spAutoFit/>
          </a:bodyPr>
          <a:lstStyle/>
          <a:p>
            <a:pPr>
              <a:lnSpc>
                <a:spcPts val="1748"/>
              </a:lnSpc>
            </a:pPr>
            <a:r>
              <a:rPr dirty="0">
                <a:latin typeface="Arial MT"/>
                <a:cs typeface="Arial MT"/>
              </a:rPr>
              <a:t>d</a:t>
            </a:r>
            <a:endParaRPr>
              <a:latin typeface="Arial MT"/>
              <a:cs typeface="Arial MT"/>
            </a:endParaRPr>
          </a:p>
        </p:txBody>
      </p:sp>
      <p:sp>
        <p:nvSpPr>
          <p:cNvPr id="4" name="object 4"/>
          <p:cNvSpPr txBox="1"/>
          <p:nvPr/>
        </p:nvSpPr>
        <p:spPr>
          <a:xfrm>
            <a:off x="381000" y="1548764"/>
            <a:ext cx="4600099" cy="3722558"/>
          </a:xfrm>
          <a:prstGeom prst="rect">
            <a:avLst/>
          </a:prstGeom>
        </p:spPr>
        <p:txBody>
          <a:bodyPr vert="horz" wrap="square" lIns="0" tIns="9525" rIns="0" bIns="0" rtlCol="0">
            <a:spAutoFit/>
          </a:bodyPr>
          <a:lstStyle/>
          <a:p>
            <a:pPr marL="180975" marR="484346" indent="-171450">
              <a:lnSpc>
                <a:spcPct val="119000"/>
              </a:lnSpc>
              <a:spcBef>
                <a:spcPts val="75"/>
              </a:spcBef>
              <a:buClr>
                <a:srgbClr val="B71E42"/>
              </a:buClr>
              <a:buChar char="•"/>
              <a:tabLst>
                <a:tab pos="180975" algn="l"/>
              </a:tabLst>
            </a:pPr>
            <a:r>
              <a:rPr sz="2100" spc="-4" dirty="0">
                <a:latin typeface="Arial MT"/>
                <a:cs typeface="Arial MT"/>
              </a:rPr>
              <a:t>Predicting </a:t>
            </a:r>
            <a:r>
              <a:rPr sz="2100" dirty="0">
                <a:latin typeface="Arial MT"/>
                <a:cs typeface="Arial MT"/>
              </a:rPr>
              <a:t>why </a:t>
            </a:r>
            <a:r>
              <a:rPr sz="2100" spc="-4" dirty="0">
                <a:latin typeface="Arial MT"/>
                <a:cs typeface="Arial MT"/>
              </a:rPr>
              <a:t>patients </a:t>
            </a:r>
            <a:r>
              <a:rPr sz="2100" dirty="0">
                <a:latin typeface="Arial MT"/>
                <a:cs typeface="Arial MT"/>
              </a:rPr>
              <a:t>are being </a:t>
            </a:r>
            <a:r>
              <a:rPr sz="2100" spc="-578" dirty="0">
                <a:latin typeface="Arial MT"/>
                <a:cs typeface="Arial MT"/>
              </a:rPr>
              <a:t> </a:t>
            </a:r>
            <a:r>
              <a:rPr sz="2100" spc="-4" dirty="0">
                <a:latin typeface="Arial MT"/>
                <a:cs typeface="Arial MT"/>
              </a:rPr>
              <a:t>readmitted</a:t>
            </a:r>
            <a:endParaRPr sz="2100">
              <a:latin typeface="Arial MT"/>
              <a:cs typeface="Arial MT"/>
            </a:endParaRPr>
          </a:p>
          <a:p>
            <a:pPr marL="523875" lvl="1" indent="-171450">
              <a:spcBef>
                <a:spcPts val="930"/>
              </a:spcBef>
              <a:buClr>
                <a:srgbClr val="B71E42"/>
              </a:buClr>
              <a:buChar char="•"/>
              <a:tabLst>
                <a:tab pos="523875" algn="l"/>
              </a:tabLst>
            </a:pPr>
            <a:r>
              <a:rPr dirty="0">
                <a:latin typeface="Arial MT"/>
                <a:cs typeface="Arial MT"/>
              </a:rPr>
              <a:t>Reduce</a:t>
            </a:r>
            <a:r>
              <a:rPr spc="-30" dirty="0">
                <a:latin typeface="Arial MT"/>
                <a:cs typeface="Arial MT"/>
              </a:rPr>
              <a:t> </a:t>
            </a:r>
            <a:r>
              <a:rPr spc="-4" dirty="0">
                <a:latin typeface="Arial MT"/>
                <a:cs typeface="Arial MT"/>
              </a:rPr>
              <a:t>costs</a:t>
            </a:r>
            <a:endParaRPr>
              <a:latin typeface="Arial MT"/>
              <a:cs typeface="Arial MT"/>
            </a:endParaRPr>
          </a:p>
          <a:p>
            <a:pPr marL="523875" lvl="1" indent="-171450">
              <a:spcBef>
                <a:spcPts val="840"/>
              </a:spcBef>
              <a:buClr>
                <a:srgbClr val="B71E42"/>
              </a:buClr>
              <a:buChar char="•"/>
              <a:tabLst>
                <a:tab pos="523875" algn="l"/>
              </a:tabLst>
            </a:pPr>
            <a:r>
              <a:rPr spc="-4" dirty="0">
                <a:latin typeface="Arial MT"/>
                <a:cs typeface="Arial MT"/>
              </a:rPr>
              <a:t>Improve</a:t>
            </a:r>
            <a:r>
              <a:rPr dirty="0">
                <a:latin typeface="Arial MT"/>
                <a:cs typeface="Arial MT"/>
              </a:rPr>
              <a:t> </a:t>
            </a:r>
            <a:r>
              <a:rPr spc="-4" dirty="0">
                <a:latin typeface="Arial MT"/>
                <a:cs typeface="Arial MT"/>
              </a:rPr>
              <a:t>population</a:t>
            </a:r>
            <a:r>
              <a:rPr dirty="0">
                <a:latin typeface="Arial MT"/>
                <a:cs typeface="Arial MT"/>
              </a:rPr>
              <a:t> </a:t>
            </a:r>
            <a:r>
              <a:rPr spc="-4" dirty="0">
                <a:latin typeface="Arial MT"/>
                <a:cs typeface="Arial MT"/>
              </a:rPr>
              <a:t>health</a:t>
            </a:r>
            <a:endParaRPr>
              <a:latin typeface="Arial MT"/>
              <a:cs typeface="Arial MT"/>
            </a:endParaRPr>
          </a:p>
          <a:p>
            <a:pPr marL="523875" marR="1045845" lvl="1" indent="-171450">
              <a:lnSpc>
                <a:spcPct val="121500"/>
              </a:lnSpc>
              <a:spcBef>
                <a:spcPts val="375"/>
              </a:spcBef>
              <a:buClr>
                <a:srgbClr val="B71E42"/>
              </a:buClr>
              <a:buChar char="•"/>
              <a:tabLst>
                <a:tab pos="523875" algn="l"/>
              </a:tabLst>
            </a:pPr>
            <a:r>
              <a:rPr spc="-4" dirty="0">
                <a:latin typeface="Arial MT"/>
                <a:cs typeface="Arial MT"/>
              </a:rPr>
              <a:t>Find</a:t>
            </a:r>
            <a:r>
              <a:rPr spc="-8" dirty="0">
                <a:latin typeface="Arial MT"/>
                <a:cs typeface="Arial MT"/>
              </a:rPr>
              <a:t> </a:t>
            </a:r>
            <a:r>
              <a:rPr spc="-4" dirty="0">
                <a:latin typeface="Arial MT"/>
                <a:cs typeface="Arial MT"/>
              </a:rPr>
              <a:t>the</a:t>
            </a:r>
            <a:r>
              <a:rPr spc="-8" dirty="0">
                <a:latin typeface="Arial MT"/>
                <a:cs typeface="Arial MT"/>
              </a:rPr>
              <a:t> </a:t>
            </a:r>
            <a:r>
              <a:rPr dirty="0">
                <a:latin typeface="Arial MT"/>
                <a:cs typeface="Arial MT"/>
              </a:rPr>
              <a:t>“why”</a:t>
            </a:r>
            <a:r>
              <a:rPr spc="-11" dirty="0">
                <a:latin typeface="Arial MT"/>
                <a:cs typeface="Arial MT"/>
              </a:rPr>
              <a:t> </a:t>
            </a:r>
            <a:r>
              <a:rPr dirty="0">
                <a:latin typeface="Arial MT"/>
                <a:cs typeface="Arial MT"/>
              </a:rPr>
              <a:t>behind</a:t>
            </a:r>
            <a:r>
              <a:rPr spc="-8" dirty="0">
                <a:latin typeface="Arial MT"/>
                <a:cs typeface="Arial MT"/>
              </a:rPr>
              <a:t> </a:t>
            </a:r>
            <a:r>
              <a:rPr spc="-4" dirty="0">
                <a:latin typeface="Arial MT"/>
                <a:cs typeface="Arial MT"/>
              </a:rPr>
              <a:t>specific </a:t>
            </a:r>
            <a:r>
              <a:rPr spc="-491" dirty="0">
                <a:latin typeface="Arial MT"/>
                <a:cs typeface="Arial MT"/>
              </a:rPr>
              <a:t> </a:t>
            </a:r>
            <a:r>
              <a:rPr spc="-4" dirty="0">
                <a:latin typeface="Arial MT"/>
                <a:cs typeface="Arial MT"/>
              </a:rPr>
              <a:t>populations</a:t>
            </a:r>
            <a:r>
              <a:rPr spc="-8" dirty="0">
                <a:latin typeface="Arial MT"/>
                <a:cs typeface="Arial MT"/>
              </a:rPr>
              <a:t> </a:t>
            </a:r>
            <a:r>
              <a:rPr dirty="0">
                <a:latin typeface="Arial MT"/>
                <a:cs typeface="Arial MT"/>
              </a:rPr>
              <a:t>being</a:t>
            </a:r>
            <a:r>
              <a:rPr spc="-4" dirty="0">
                <a:latin typeface="Arial MT"/>
                <a:cs typeface="Arial MT"/>
              </a:rPr>
              <a:t> readmitted</a:t>
            </a:r>
            <a:endParaRPr>
              <a:latin typeface="Arial MT"/>
              <a:cs typeface="Arial MT"/>
            </a:endParaRPr>
          </a:p>
          <a:p>
            <a:pPr marL="523875" lvl="1" indent="-171450">
              <a:spcBef>
                <a:spcPts val="764"/>
              </a:spcBef>
              <a:buClr>
                <a:srgbClr val="B71E42"/>
              </a:buClr>
              <a:buChar char="•"/>
              <a:tabLst>
                <a:tab pos="523875" algn="l"/>
              </a:tabLst>
            </a:pPr>
            <a:r>
              <a:rPr spc="-4" dirty="0">
                <a:latin typeface="Arial MT"/>
                <a:cs typeface="Arial MT"/>
              </a:rPr>
              <a:t>Data</a:t>
            </a:r>
            <a:r>
              <a:rPr spc="-8" dirty="0">
                <a:latin typeface="Arial MT"/>
                <a:cs typeface="Arial MT"/>
              </a:rPr>
              <a:t> </a:t>
            </a:r>
            <a:r>
              <a:rPr dirty="0">
                <a:latin typeface="Arial MT"/>
                <a:cs typeface="Arial MT"/>
              </a:rPr>
              <a:t>lakes</a:t>
            </a:r>
            <a:r>
              <a:rPr spc="-8" dirty="0">
                <a:latin typeface="Arial MT"/>
                <a:cs typeface="Arial MT"/>
              </a:rPr>
              <a:t> </a:t>
            </a:r>
            <a:r>
              <a:rPr dirty="0">
                <a:latin typeface="Arial MT"/>
                <a:cs typeface="Arial MT"/>
              </a:rPr>
              <a:t>of</a:t>
            </a:r>
            <a:r>
              <a:rPr spc="-8" dirty="0">
                <a:latin typeface="Arial MT"/>
                <a:cs typeface="Arial MT"/>
              </a:rPr>
              <a:t> </a:t>
            </a:r>
            <a:r>
              <a:rPr spc="-4" dirty="0">
                <a:latin typeface="Arial MT"/>
                <a:cs typeface="Arial MT"/>
              </a:rPr>
              <a:t>multiple data </a:t>
            </a:r>
            <a:r>
              <a:rPr dirty="0">
                <a:latin typeface="Arial MT"/>
                <a:cs typeface="Arial MT"/>
              </a:rPr>
              <a:t>sources</a:t>
            </a:r>
            <a:endParaRPr>
              <a:latin typeface="Arial MT"/>
              <a:cs typeface="Arial MT"/>
            </a:endParaRPr>
          </a:p>
          <a:p>
            <a:pPr marL="523875" marR="3810" lvl="1" indent="-171450">
              <a:lnSpc>
                <a:spcPct val="121500"/>
              </a:lnSpc>
              <a:spcBef>
                <a:spcPts val="375"/>
              </a:spcBef>
              <a:buClr>
                <a:srgbClr val="B71E42"/>
              </a:buClr>
              <a:buChar char="•"/>
              <a:tabLst>
                <a:tab pos="523875" algn="l"/>
              </a:tabLst>
            </a:pPr>
            <a:r>
              <a:rPr spc="-4" dirty="0">
                <a:latin typeface="Arial MT"/>
                <a:cs typeface="Arial MT"/>
              </a:rPr>
              <a:t>Investigate ties between </a:t>
            </a:r>
            <a:r>
              <a:rPr dirty="0">
                <a:latin typeface="Arial MT"/>
                <a:cs typeface="Arial MT"/>
              </a:rPr>
              <a:t>readmission an </a:t>
            </a:r>
            <a:r>
              <a:rPr spc="-491" dirty="0">
                <a:latin typeface="Arial MT"/>
                <a:cs typeface="Arial MT"/>
              </a:rPr>
              <a:t> </a:t>
            </a:r>
            <a:r>
              <a:rPr dirty="0">
                <a:latin typeface="Arial MT"/>
                <a:cs typeface="Arial MT"/>
              </a:rPr>
              <a:t>socioeconomic </a:t>
            </a:r>
            <a:r>
              <a:rPr spc="-4" dirty="0">
                <a:latin typeface="Arial MT"/>
                <a:cs typeface="Arial MT"/>
              </a:rPr>
              <a:t>data points, patient </a:t>
            </a:r>
            <a:r>
              <a:rPr dirty="0">
                <a:latin typeface="Arial MT"/>
                <a:cs typeface="Arial MT"/>
              </a:rPr>
              <a:t> </a:t>
            </a:r>
            <a:r>
              <a:rPr spc="-19" dirty="0">
                <a:latin typeface="Arial MT"/>
                <a:cs typeface="Arial MT"/>
              </a:rPr>
              <a:t>history,</a:t>
            </a:r>
            <a:r>
              <a:rPr spc="-8" dirty="0">
                <a:latin typeface="Arial MT"/>
                <a:cs typeface="Arial MT"/>
              </a:rPr>
              <a:t> </a:t>
            </a:r>
            <a:r>
              <a:rPr spc="-4" dirty="0">
                <a:latin typeface="Arial MT"/>
                <a:cs typeface="Arial MT"/>
              </a:rPr>
              <a:t>genetics, </a:t>
            </a:r>
            <a:r>
              <a:rPr dirty="0">
                <a:latin typeface="Arial MT"/>
                <a:cs typeface="Arial MT"/>
              </a:rPr>
              <a:t>…</a:t>
            </a:r>
            <a:endParaRPr>
              <a:latin typeface="Arial MT"/>
              <a:cs typeface="Arial MT"/>
            </a:endParaRPr>
          </a:p>
        </p:txBody>
      </p:sp>
      <p:pic>
        <p:nvPicPr>
          <p:cNvPr id="5" name="object 5"/>
          <p:cNvPicPr/>
          <p:nvPr/>
        </p:nvPicPr>
        <p:blipFill>
          <a:blip r:embed="rId2" cstate="print"/>
          <a:stretch>
            <a:fillRect/>
          </a:stretch>
        </p:blipFill>
        <p:spPr>
          <a:xfrm>
            <a:off x="4943475" y="1981200"/>
            <a:ext cx="4086225" cy="2733675"/>
          </a:xfrm>
          <a:prstGeom prst="rect">
            <a:avLst/>
          </a:prstGeom>
        </p:spPr>
      </p:pic>
      <p:sp>
        <p:nvSpPr>
          <p:cNvPr id="6" name="object 6"/>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7" name="object 7"/>
          <p:cNvSpPr txBox="1"/>
          <p:nvPr/>
        </p:nvSpPr>
        <p:spPr>
          <a:xfrm>
            <a:off x="8866524" y="5749524"/>
            <a:ext cx="163353" cy="102592"/>
          </a:xfrm>
          <a:prstGeom prst="rect">
            <a:avLst/>
          </a:prstGeom>
        </p:spPr>
        <p:txBody>
          <a:bodyPr vert="horz" wrap="square" lIns="0" tIns="0" rIns="0" bIns="0" rtlCol="0">
            <a:spAutoFit/>
          </a:bodyPr>
          <a:lstStyle/>
          <a:p>
            <a:pPr marL="28575">
              <a:lnSpc>
                <a:spcPts val="803"/>
              </a:lnSpc>
            </a:pPr>
            <a:r>
              <a:rPr sz="750" dirty="0">
                <a:solidFill>
                  <a:srgbClr val="888888"/>
                </a:solidFill>
                <a:latin typeface="Arial MT"/>
                <a:cs typeface="Arial MT"/>
              </a:rPr>
              <a:t>13</a:t>
            </a:r>
            <a:endParaRPr sz="750">
              <a:latin typeface="Arial MT"/>
              <a:cs typeface="Arial MT"/>
            </a:endParaRPr>
          </a:p>
        </p:txBody>
      </p:sp>
    </p:spTree>
    <p:extLst>
      <p:ext uri="{BB962C8B-B14F-4D97-AF65-F5344CB8AC3E}">
        <p14:creationId xmlns:p14="http://schemas.microsoft.com/office/powerpoint/2010/main" val="7842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374481" cy="403957"/>
          </a:xfrm>
          <a:prstGeom prst="rect">
            <a:avLst/>
          </a:prstGeom>
        </p:spPr>
        <p:txBody>
          <a:bodyPr vert="horz" wrap="square" lIns="0" tIns="11430" rIns="0" bIns="0" rtlCol="0" anchor="t">
            <a:spAutoFit/>
          </a:bodyPr>
          <a:lstStyle/>
          <a:p>
            <a:pPr marL="9525">
              <a:spcBef>
                <a:spcPts val="90"/>
              </a:spcBef>
            </a:pPr>
            <a:r>
              <a:rPr sz="2550" spc="-64" dirty="0"/>
              <a:t>D</a:t>
            </a:r>
            <a:r>
              <a:rPr sz="2025" spc="-64" dirty="0"/>
              <a:t>ATA</a:t>
            </a:r>
            <a:r>
              <a:rPr sz="2025" spc="131" dirty="0"/>
              <a:t> </a:t>
            </a:r>
            <a:r>
              <a:rPr sz="2550" spc="15" dirty="0"/>
              <a:t>S</a:t>
            </a:r>
            <a:r>
              <a:rPr sz="2025" spc="15" dirty="0"/>
              <a:t>CIENCE</a:t>
            </a:r>
            <a:r>
              <a:rPr sz="2025" spc="-4" dirty="0"/>
              <a:t> </a:t>
            </a:r>
            <a:r>
              <a:rPr sz="2550" dirty="0"/>
              <a:t>A</a:t>
            </a:r>
            <a:r>
              <a:rPr sz="2025" dirty="0"/>
              <a:t>PPLICATION</a:t>
            </a:r>
            <a:r>
              <a:rPr sz="2025" spc="131" dirty="0"/>
              <a:t> </a:t>
            </a:r>
            <a:r>
              <a:rPr sz="2550" spc="15" dirty="0"/>
              <a:t>E</a:t>
            </a:r>
            <a:r>
              <a:rPr sz="2025" spc="15" dirty="0"/>
              <a:t>XAMPLES</a:t>
            </a:r>
            <a:endParaRPr sz="2025"/>
          </a:p>
        </p:txBody>
      </p:sp>
      <p:sp>
        <p:nvSpPr>
          <p:cNvPr id="3" name="object 3"/>
          <p:cNvSpPr txBox="1"/>
          <p:nvPr/>
        </p:nvSpPr>
        <p:spPr>
          <a:xfrm>
            <a:off x="381000" y="1483042"/>
            <a:ext cx="2173129" cy="853119"/>
          </a:xfrm>
          <a:prstGeom prst="rect">
            <a:avLst/>
          </a:prstGeom>
        </p:spPr>
        <p:txBody>
          <a:bodyPr vert="horz" wrap="square" lIns="0" tIns="136208" rIns="0" bIns="0" rtlCol="0">
            <a:spAutoFit/>
          </a:bodyPr>
          <a:lstStyle/>
          <a:p>
            <a:pPr marL="180975" indent="-171450">
              <a:spcBef>
                <a:spcPts val="1073"/>
              </a:spcBef>
              <a:buClr>
                <a:srgbClr val="B71E42"/>
              </a:buClr>
              <a:buChar char="•"/>
              <a:tabLst>
                <a:tab pos="180975" algn="l"/>
              </a:tabLst>
            </a:pPr>
            <a:r>
              <a:rPr sz="2100" dirty="0">
                <a:latin typeface="Arial MT"/>
                <a:cs typeface="Arial MT"/>
              </a:rPr>
              <a:t>“Smart</a:t>
            </a:r>
            <a:r>
              <a:rPr sz="2100" spc="-30" dirty="0">
                <a:latin typeface="Arial MT"/>
                <a:cs typeface="Arial MT"/>
              </a:rPr>
              <a:t> </a:t>
            </a:r>
            <a:r>
              <a:rPr sz="2100" spc="-4" dirty="0">
                <a:latin typeface="Arial MT"/>
                <a:cs typeface="Arial MT"/>
              </a:rPr>
              <a:t>cities”</a:t>
            </a:r>
            <a:endParaRPr sz="2100">
              <a:latin typeface="Arial MT"/>
              <a:cs typeface="Arial MT"/>
            </a:endParaRPr>
          </a:p>
          <a:p>
            <a:pPr marL="523875" lvl="1" indent="-171450">
              <a:spcBef>
                <a:spcPts val="855"/>
              </a:spcBef>
              <a:buClr>
                <a:srgbClr val="B71E42"/>
              </a:buClr>
              <a:buChar char="•"/>
              <a:tabLst>
                <a:tab pos="523875" algn="l"/>
              </a:tabLst>
            </a:pPr>
            <a:r>
              <a:rPr dirty="0">
                <a:latin typeface="Arial MT"/>
                <a:cs typeface="Arial MT"/>
              </a:rPr>
              <a:t>Not</a:t>
            </a:r>
            <a:r>
              <a:rPr spc="-34" dirty="0">
                <a:latin typeface="Arial MT"/>
                <a:cs typeface="Arial MT"/>
              </a:rPr>
              <a:t> </a:t>
            </a:r>
            <a:r>
              <a:rPr spc="-4" dirty="0">
                <a:latin typeface="Arial MT"/>
                <a:cs typeface="Arial MT"/>
              </a:rPr>
              <a:t>well-defined</a:t>
            </a:r>
            <a:endParaRPr>
              <a:latin typeface="Arial MT"/>
              <a:cs typeface="Arial MT"/>
            </a:endParaRPr>
          </a:p>
        </p:txBody>
      </p:sp>
      <p:pic>
        <p:nvPicPr>
          <p:cNvPr id="4" name="object 4"/>
          <p:cNvPicPr/>
          <p:nvPr/>
        </p:nvPicPr>
        <p:blipFill>
          <a:blip r:embed="rId2" cstate="print"/>
          <a:stretch>
            <a:fillRect/>
          </a:stretch>
        </p:blipFill>
        <p:spPr>
          <a:xfrm>
            <a:off x="4638675" y="1943100"/>
            <a:ext cx="4400550" cy="3067050"/>
          </a:xfrm>
          <a:prstGeom prst="rect">
            <a:avLst/>
          </a:prstGeom>
        </p:spPr>
      </p:pic>
      <p:sp>
        <p:nvSpPr>
          <p:cNvPr id="5" name="object 5"/>
          <p:cNvSpPr txBox="1"/>
          <p:nvPr/>
        </p:nvSpPr>
        <p:spPr>
          <a:xfrm>
            <a:off x="28575" y="5755955"/>
            <a:ext cx="1473517"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Canadian</a:t>
            </a:r>
            <a:r>
              <a:rPr sz="750" spc="-19" dirty="0">
                <a:solidFill>
                  <a:srgbClr val="888888"/>
                </a:solidFill>
                <a:latin typeface="Arial MT"/>
                <a:cs typeface="Arial MT"/>
              </a:rPr>
              <a:t> </a:t>
            </a:r>
            <a:r>
              <a:rPr sz="750" dirty="0">
                <a:solidFill>
                  <a:srgbClr val="888888"/>
                </a:solidFill>
                <a:latin typeface="Arial MT"/>
                <a:cs typeface="Arial MT"/>
              </a:rPr>
              <a:t>Data</a:t>
            </a:r>
            <a:r>
              <a:rPr sz="750" spc="-19" dirty="0">
                <a:solidFill>
                  <a:srgbClr val="888888"/>
                </a:solidFill>
                <a:latin typeface="Arial MT"/>
                <a:cs typeface="Arial MT"/>
              </a:rPr>
              <a:t> </a:t>
            </a:r>
            <a:r>
              <a:rPr sz="750" dirty="0">
                <a:solidFill>
                  <a:srgbClr val="888888"/>
                </a:solidFill>
                <a:latin typeface="Arial MT"/>
                <a:cs typeface="Arial MT"/>
              </a:rPr>
              <a:t>Science</a:t>
            </a:r>
            <a:r>
              <a:rPr sz="750" spc="-19" dirty="0">
                <a:solidFill>
                  <a:srgbClr val="888888"/>
                </a:solidFill>
                <a:latin typeface="Arial MT"/>
                <a:cs typeface="Arial MT"/>
              </a:rPr>
              <a:t> </a:t>
            </a:r>
            <a:r>
              <a:rPr sz="750" spc="-4" dirty="0">
                <a:solidFill>
                  <a:srgbClr val="888888"/>
                </a:solidFill>
                <a:latin typeface="Arial MT"/>
                <a:cs typeface="Arial MT"/>
              </a:rPr>
              <a:t>Workshop</a:t>
            </a:r>
            <a:endParaRPr sz="750">
              <a:latin typeface="Arial MT"/>
              <a:cs typeface="Arial MT"/>
            </a:endParaRPr>
          </a:p>
        </p:txBody>
      </p:sp>
      <p:sp>
        <p:nvSpPr>
          <p:cNvPr id="6" name="object 6"/>
          <p:cNvSpPr txBox="1"/>
          <p:nvPr/>
        </p:nvSpPr>
        <p:spPr>
          <a:xfrm>
            <a:off x="8885574" y="5749524"/>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14</a:t>
            </a:r>
            <a:endParaRPr sz="750">
              <a:latin typeface="Arial MT"/>
              <a:cs typeface="Arial MT"/>
            </a:endParaRPr>
          </a:p>
        </p:txBody>
      </p:sp>
    </p:spTree>
    <p:extLst>
      <p:ext uri="{BB962C8B-B14F-4D97-AF65-F5344CB8AC3E}">
        <p14:creationId xmlns:p14="http://schemas.microsoft.com/office/powerpoint/2010/main" val="428144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t>
            </a:r>
            <a:r>
              <a:rPr lang="en-US" dirty="0"/>
              <a:t>E</a:t>
            </a:r>
            <a:r>
              <a:rPr lang="en-US" dirty="0" smtClean="0"/>
              <a:t>xamples</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Companies learn your secrets, shopping patterns, and preferences</a:t>
            </a:r>
          </a:p>
          <a:p>
            <a:pPr lvl="1" algn="just"/>
            <a:r>
              <a:rPr lang="en-US" sz="2000" dirty="0" smtClean="0"/>
              <a:t>For example, </a:t>
            </a:r>
            <a:r>
              <a:rPr lang="en-US" sz="2000" dirty="0"/>
              <a:t>c</a:t>
            </a:r>
            <a:r>
              <a:rPr lang="en-US" sz="2000" dirty="0" smtClean="0"/>
              <a:t>an we know if a woman is pregnant, even if she doesn’t want us to know? </a:t>
            </a:r>
            <a:r>
              <a:rPr lang="en-US" sz="2000" dirty="0" smtClean="0">
                <a:hlinkClick r:id="rId2"/>
              </a:rPr>
              <a:t>Target case study</a:t>
            </a:r>
            <a:endParaRPr lang="en-US" sz="2000" dirty="0" smtClean="0"/>
          </a:p>
          <a:p>
            <a:pPr algn="just"/>
            <a:r>
              <a:rPr lang="en-US" sz="2400" dirty="0" smtClean="0"/>
              <a:t>Data Science and election </a:t>
            </a:r>
          </a:p>
          <a:p>
            <a:pPr algn="just"/>
            <a:r>
              <a:rPr lang="en-US" sz="2400" dirty="0" smtClean="0"/>
              <a:t>Data Science and fraud detection</a:t>
            </a:r>
          </a:p>
          <a:p>
            <a:pPr algn="just"/>
            <a:r>
              <a:rPr lang="en-US" sz="2400" dirty="0" smtClean="0"/>
              <a:t>Data Science and Prediction </a:t>
            </a:r>
          </a:p>
          <a:p>
            <a:pPr algn="just"/>
            <a:r>
              <a:rPr lang="en-US" sz="2400" dirty="0" smtClean="0"/>
              <a:t>…….</a:t>
            </a:r>
          </a:p>
          <a:p>
            <a:pPr algn="just"/>
            <a:endParaRPr lang="en-US" sz="2400" dirty="0"/>
          </a:p>
        </p:txBody>
      </p:sp>
    </p:spTree>
    <p:extLst>
      <p:ext uri="{BB962C8B-B14F-4D97-AF65-F5344CB8AC3E}">
        <p14:creationId xmlns:p14="http://schemas.microsoft.com/office/powerpoint/2010/main" val="2259088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a:xfrm>
            <a:off x="1295401" y="1905000"/>
            <a:ext cx="7239000" cy="4006222"/>
          </a:xfrm>
        </p:spPr>
        <p:txBody>
          <a:bodyPr/>
          <a:lstStyle/>
          <a:p>
            <a:pPr>
              <a:defRPr/>
            </a:pPr>
            <a:r>
              <a:rPr lang="en-US" dirty="0"/>
              <a:t>Data Scientist</a:t>
            </a:r>
          </a:p>
          <a:p>
            <a:pPr marL="0" indent="0">
              <a:buNone/>
            </a:pPr>
            <a:r>
              <a:rPr lang="en-US" dirty="0" smtClean="0"/>
              <a:t>They find stories, extract knowledge. They are not reporters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2971800"/>
            <a:ext cx="4262255" cy="2839212"/>
          </a:xfrm>
          <a:prstGeom prst="rect">
            <a:avLst/>
          </a:prstGeom>
        </p:spPr>
      </p:pic>
    </p:spTree>
    <p:extLst>
      <p:ext uri="{BB962C8B-B14F-4D97-AF65-F5344CB8AC3E}">
        <p14:creationId xmlns:p14="http://schemas.microsoft.com/office/powerpoint/2010/main" val="1764501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Scientists</a:t>
            </a:r>
            <a:endParaRPr lang="en-US" dirty="0"/>
          </a:p>
        </p:txBody>
      </p:sp>
      <p:sp>
        <p:nvSpPr>
          <p:cNvPr id="3" name="Content Placeholder 2"/>
          <p:cNvSpPr>
            <a:spLocks noGrp="1"/>
          </p:cNvSpPr>
          <p:nvPr>
            <p:ph idx="1"/>
          </p:nvPr>
        </p:nvSpPr>
        <p:spPr/>
        <p:txBody>
          <a:bodyPr/>
          <a:lstStyle/>
          <a:p>
            <a:pPr algn="just"/>
            <a:r>
              <a:rPr lang="en-US" dirty="0"/>
              <a:t>Data scientists are the key to realizing the opportunities presented by big data. They bring structure to it, find compelling patterns in it, and advise executives on the implications for products, processes, and </a:t>
            </a:r>
            <a:r>
              <a:rPr lang="en-US" dirty="0" smtClean="0"/>
              <a:t>decisions</a:t>
            </a:r>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4419600"/>
            <a:ext cx="2714625" cy="1685925"/>
          </a:xfrm>
          <a:prstGeom prst="rect">
            <a:avLst/>
          </a:prstGeom>
        </p:spPr>
      </p:pic>
    </p:spTree>
    <p:extLst>
      <p:ext uri="{BB962C8B-B14F-4D97-AF65-F5344CB8AC3E}">
        <p14:creationId xmlns:p14="http://schemas.microsoft.com/office/powerpoint/2010/main" val="2494490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All Around</a:t>
            </a:r>
            <a:endParaRPr lang="en-US" dirty="0"/>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smtClean="0"/>
              <a:t>Financial transactions, bank/credit transactions</a:t>
            </a:r>
          </a:p>
          <a:p>
            <a:pPr lvl="1"/>
            <a:r>
              <a:rPr lang="en-US" dirty="0" smtClean="0"/>
              <a:t>Online trading and purchasing</a:t>
            </a:r>
            <a:endParaRPr lang="en-US" dirty="0"/>
          </a:p>
          <a:p>
            <a:pPr lvl="1"/>
            <a:r>
              <a:rPr lang="en-US" dirty="0" smtClean="0"/>
              <a:t>Social </a:t>
            </a:r>
            <a:r>
              <a:rPr lang="en-US" dirty="0"/>
              <a:t>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1524000"/>
            <a:ext cx="184023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876800"/>
            <a:ext cx="2425700" cy="163183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8650" y="4944052"/>
            <a:ext cx="2495550" cy="149733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4264" y="3429000"/>
            <a:ext cx="2220252" cy="1328928"/>
          </a:xfrm>
          <a:prstGeom prst="rect">
            <a:avLst/>
          </a:prstGeom>
        </p:spPr>
      </p:pic>
    </p:spTree>
    <p:extLst>
      <p:ext uri="{BB962C8B-B14F-4D97-AF65-F5344CB8AC3E}">
        <p14:creationId xmlns:p14="http://schemas.microsoft.com/office/powerpoint/2010/main" val="2348967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other Job Roles</a:t>
            </a:r>
            <a:endParaRPr lang="en-IN" dirty="0"/>
          </a:p>
        </p:txBody>
      </p:sp>
      <p:sp>
        <p:nvSpPr>
          <p:cNvPr id="3" name="Content Placeholder 2"/>
          <p:cNvSpPr>
            <a:spLocks noGrp="1"/>
          </p:cNvSpPr>
          <p:nvPr>
            <p:ph idx="1"/>
          </p:nvPr>
        </p:nvSpPr>
        <p:spPr/>
        <p:txBody>
          <a:bodyPr/>
          <a:lstStyle/>
          <a:p>
            <a:r>
              <a:rPr lang="en-GB" dirty="0" smtClean="0"/>
              <a:t>Data Scientist</a:t>
            </a:r>
          </a:p>
          <a:p>
            <a:r>
              <a:rPr lang="en-GB" dirty="0" smtClean="0"/>
              <a:t>Data Engineer</a:t>
            </a:r>
          </a:p>
          <a:p>
            <a:r>
              <a:rPr lang="en-GB" dirty="0" smtClean="0"/>
              <a:t>Data Analyst</a:t>
            </a:r>
          </a:p>
          <a:p>
            <a:r>
              <a:rPr lang="en-GB" dirty="0" smtClean="0"/>
              <a:t>ML Engineer/Architect</a:t>
            </a:r>
          </a:p>
          <a:p>
            <a:r>
              <a:rPr lang="en-GB" dirty="0" smtClean="0"/>
              <a:t>Data Architect</a:t>
            </a:r>
          </a:p>
          <a:p>
            <a:r>
              <a:rPr lang="en-GB" dirty="0" smtClean="0"/>
              <a:t>Business Data Analyst</a:t>
            </a:r>
          </a:p>
          <a:p>
            <a:pPr marL="0" indent="0">
              <a:buNone/>
            </a:pPr>
            <a:r>
              <a:rPr lang="en-GB" dirty="0" smtClean="0"/>
              <a:t>And more……</a:t>
            </a:r>
            <a:endParaRPr lang="en-IN" dirty="0"/>
          </a:p>
        </p:txBody>
      </p:sp>
    </p:spTree>
    <p:extLst>
      <p:ext uri="{BB962C8B-B14F-4D97-AF65-F5344CB8AC3E}">
        <p14:creationId xmlns:p14="http://schemas.microsoft.com/office/powerpoint/2010/main" val="2519484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600200" y="-76200"/>
            <a:ext cx="6477000" cy="990600"/>
          </a:xfrm>
        </p:spPr>
        <p:txBody>
          <a:bodyPr>
            <a:normAutofit/>
          </a:bodyPr>
          <a:lstStyle/>
          <a:p>
            <a:r>
              <a:rPr lang="en-US" dirty="0"/>
              <a:t>What do Data Scientists do</a:t>
            </a:r>
            <a:r>
              <a:rPr lang="en-US" altLang="en-US" dirty="0" smtClean="0"/>
              <a:t>?</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National Security</a:t>
            </a:r>
          </a:p>
          <a:p>
            <a:pPr algn="just"/>
            <a:r>
              <a:rPr lang="en-US" sz="2800" dirty="0" smtClean="0"/>
              <a:t>Cyber Security</a:t>
            </a:r>
          </a:p>
          <a:p>
            <a:pPr algn="just"/>
            <a:r>
              <a:rPr lang="en-US" sz="2800" dirty="0" smtClean="0"/>
              <a:t>Business Analytics</a:t>
            </a:r>
          </a:p>
          <a:p>
            <a:pPr algn="just"/>
            <a:r>
              <a:rPr lang="en-US" sz="2800" dirty="0" smtClean="0"/>
              <a:t>Engineering </a:t>
            </a:r>
          </a:p>
          <a:p>
            <a:pPr algn="just"/>
            <a:r>
              <a:rPr lang="en-US" sz="2800" dirty="0" smtClean="0"/>
              <a:t>Healthcare </a:t>
            </a:r>
          </a:p>
          <a:p>
            <a:pPr algn="just"/>
            <a:r>
              <a:rPr lang="en-US" sz="2800" dirty="0" smtClean="0"/>
              <a:t>And more ….</a:t>
            </a:r>
          </a:p>
          <a:p>
            <a:pPr marL="0" indent="0" algn="just">
              <a:buNone/>
            </a:pPr>
            <a:endParaRPr lang="en-US" sz="2800" dirty="0" smtClean="0"/>
          </a:p>
          <a:p>
            <a:pPr algn="just"/>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652706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71600" y="0"/>
            <a:ext cx="7467600" cy="990600"/>
          </a:xfrm>
        </p:spPr>
        <p:txBody>
          <a:bodyPr/>
          <a:lstStyle/>
          <a:p>
            <a:r>
              <a:rPr lang="en-US" altLang="en-US" dirty="0" smtClean="0"/>
              <a:t>Concentration in Data Science</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81000" y="1219200"/>
            <a:ext cx="8458200" cy="4038600"/>
          </a:xfrm>
        </p:spPr>
        <p:txBody>
          <a:bodyPr/>
          <a:lstStyle/>
          <a:p>
            <a:pPr algn="just"/>
            <a:r>
              <a:rPr lang="en-US" sz="2800" dirty="0" smtClean="0"/>
              <a:t>Mathematics and Applied Mathematics</a:t>
            </a:r>
          </a:p>
          <a:p>
            <a:pPr algn="just"/>
            <a:r>
              <a:rPr lang="en-US" sz="2800" dirty="0" smtClean="0"/>
              <a:t>Applied Statistics/Data Analysis</a:t>
            </a:r>
          </a:p>
          <a:p>
            <a:pPr algn="just"/>
            <a:r>
              <a:rPr lang="en-US" sz="2800" dirty="0" smtClean="0"/>
              <a:t>Solid </a:t>
            </a:r>
            <a:r>
              <a:rPr lang="en-US" sz="2800" dirty="0"/>
              <a:t>Programming </a:t>
            </a:r>
            <a:r>
              <a:rPr lang="en-US" sz="2800" dirty="0" smtClean="0"/>
              <a:t>Skills </a:t>
            </a:r>
            <a:r>
              <a:rPr lang="en-US" sz="2800" dirty="0"/>
              <a:t>(R, Python, Julia, </a:t>
            </a:r>
            <a:r>
              <a:rPr lang="en-US" sz="2800" dirty="0" smtClean="0"/>
              <a:t>SQL)</a:t>
            </a:r>
          </a:p>
          <a:p>
            <a:pPr algn="just"/>
            <a:r>
              <a:rPr lang="en-US" sz="2800" dirty="0" smtClean="0"/>
              <a:t>Data Mining</a:t>
            </a:r>
          </a:p>
          <a:p>
            <a:pPr algn="just"/>
            <a:r>
              <a:rPr lang="en-US" sz="2800" dirty="0"/>
              <a:t>Data Base Storage and </a:t>
            </a:r>
            <a:r>
              <a:rPr lang="en-US" sz="2800" dirty="0" smtClean="0"/>
              <a:t>Management</a:t>
            </a:r>
          </a:p>
          <a:p>
            <a:pPr algn="just"/>
            <a:r>
              <a:rPr lang="en-US" sz="2800" dirty="0" smtClean="0"/>
              <a:t>Machine Learning and discovery</a:t>
            </a:r>
          </a:p>
          <a:p>
            <a:pPr marL="0" indent="0" algn="just">
              <a:buNone/>
            </a:pPr>
            <a:endParaRPr lang="en-US" sz="2800" dirty="0" smtClean="0"/>
          </a:p>
          <a:p>
            <a:pPr algn="just"/>
            <a:endParaRPr lang="en-US" sz="2800" dirty="0" smtClean="0"/>
          </a:p>
          <a:p>
            <a:pPr algn="just"/>
            <a:endParaRPr lang="en-US" sz="2800" dirty="0"/>
          </a:p>
          <a:p>
            <a:pPr marL="0" indent="0">
              <a:buFontTx/>
              <a:buNone/>
              <a:defRPr/>
            </a:pPr>
            <a:endParaRPr lang="en-US" sz="3000" dirty="0">
              <a:ea typeface="+mn-ea"/>
            </a:endParaRPr>
          </a:p>
        </p:txBody>
      </p:sp>
    </p:spTree>
    <p:extLst>
      <p:ext uri="{BB962C8B-B14F-4D97-AF65-F5344CB8AC3E}">
        <p14:creationId xmlns:p14="http://schemas.microsoft.com/office/powerpoint/2010/main" val="3970351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007745"/>
            <a:ext cx="5381625" cy="403957"/>
          </a:xfrm>
          <a:prstGeom prst="rect">
            <a:avLst/>
          </a:prstGeom>
        </p:spPr>
        <p:txBody>
          <a:bodyPr vert="horz" wrap="square" lIns="0" tIns="11430" rIns="0" bIns="0" rtlCol="0" anchor="t">
            <a:spAutoFit/>
          </a:bodyPr>
          <a:lstStyle/>
          <a:p>
            <a:pPr marL="9525">
              <a:spcBef>
                <a:spcPts val="90"/>
              </a:spcBef>
            </a:pPr>
            <a:r>
              <a:rPr sz="2550" spc="11" dirty="0"/>
              <a:t>H</a:t>
            </a:r>
            <a:r>
              <a:rPr sz="2025" spc="11" dirty="0"/>
              <a:t>OLISTIC</a:t>
            </a:r>
            <a:r>
              <a:rPr sz="2025" dirty="0"/>
              <a:t> </a:t>
            </a:r>
            <a:r>
              <a:rPr sz="2550" spc="15" dirty="0"/>
              <a:t>A</a:t>
            </a:r>
            <a:r>
              <a:rPr sz="2025" spc="15" dirty="0"/>
              <a:t>PPROACH</a:t>
            </a:r>
            <a:r>
              <a:rPr sz="2025" spc="139" dirty="0"/>
              <a:t> </a:t>
            </a:r>
            <a:r>
              <a:rPr sz="2025" dirty="0"/>
              <a:t>TO</a:t>
            </a:r>
            <a:r>
              <a:rPr sz="2025" spc="139" dirty="0"/>
              <a:t> </a:t>
            </a:r>
            <a:r>
              <a:rPr sz="2550" spc="-64" dirty="0"/>
              <a:t>D</a:t>
            </a:r>
            <a:r>
              <a:rPr sz="2025" spc="-64" dirty="0"/>
              <a:t>ATA</a:t>
            </a:r>
            <a:r>
              <a:rPr sz="2025" spc="139" dirty="0"/>
              <a:t> </a:t>
            </a:r>
            <a:r>
              <a:rPr sz="2550" spc="15" dirty="0"/>
              <a:t>S</a:t>
            </a:r>
            <a:r>
              <a:rPr sz="2025" spc="15" dirty="0"/>
              <a:t>CIENCE</a:t>
            </a:r>
            <a:endParaRPr sz="2025"/>
          </a:p>
        </p:txBody>
      </p:sp>
      <p:sp>
        <p:nvSpPr>
          <p:cNvPr id="3" name="object 3"/>
          <p:cNvSpPr/>
          <p:nvPr/>
        </p:nvSpPr>
        <p:spPr>
          <a:xfrm>
            <a:off x="5875588" y="2987750"/>
            <a:ext cx="1671161" cy="549593"/>
          </a:xfrm>
          <a:custGeom>
            <a:avLst/>
            <a:gdLst/>
            <a:ahLst/>
            <a:cxnLst/>
            <a:rect l="l" t="t" r="r" b="b"/>
            <a:pathLst>
              <a:path w="2228215" h="732789">
                <a:moveTo>
                  <a:pt x="1891772" y="0"/>
                </a:moveTo>
                <a:lnTo>
                  <a:pt x="0" y="0"/>
                </a:lnTo>
                <a:lnTo>
                  <a:pt x="336374" y="366191"/>
                </a:lnTo>
                <a:lnTo>
                  <a:pt x="0" y="732384"/>
                </a:lnTo>
                <a:lnTo>
                  <a:pt x="1891772" y="732384"/>
                </a:lnTo>
                <a:lnTo>
                  <a:pt x="2228147" y="366191"/>
                </a:lnTo>
                <a:lnTo>
                  <a:pt x="1891772" y="0"/>
                </a:lnTo>
                <a:close/>
              </a:path>
            </a:pathLst>
          </a:custGeom>
          <a:solidFill>
            <a:srgbClr val="B71E42">
              <a:alpha val="75000"/>
            </a:srgbClr>
          </a:solidFill>
        </p:spPr>
        <p:txBody>
          <a:bodyPr wrap="square" lIns="0" tIns="0" rIns="0" bIns="0" rtlCol="0"/>
          <a:lstStyle/>
          <a:p>
            <a:endParaRPr/>
          </a:p>
        </p:txBody>
      </p:sp>
      <p:sp>
        <p:nvSpPr>
          <p:cNvPr id="4" name="object 4"/>
          <p:cNvSpPr txBox="1"/>
          <p:nvPr/>
        </p:nvSpPr>
        <p:spPr>
          <a:xfrm>
            <a:off x="6153151" y="3076575"/>
            <a:ext cx="1120616" cy="348172"/>
          </a:xfrm>
          <a:prstGeom prst="rect">
            <a:avLst/>
          </a:prstGeom>
        </p:spPr>
        <p:txBody>
          <a:bodyPr vert="horz" wrap="square" lIns="0" tIns="40005" rIns="0" bIns="0" rtlCol="0">
            <a:spAutoFit/>
          </a:bodyPr>
          <a:lstStyle/>
          <a:p>
            <a:pPr marL="133350" marR="3810" indent="-123825">
              <a:lnSpc>
                <a:spcPts val="1200"/>
              </a:lnSpc>
              <a:spcBef>
                <a:spcPts val="315"/>
              </a:spcBef>
            </a:pPr>
            <a:r>
              <a:rPr sz="1200" spc="-4" dirty="0">
                <a:solidFill>
                  <a:srgbClr val="FFFFFF"/>
                </a:solidFill>
                <a:latin typeface="Arial MT"/>
                <a:cs typeface="Arial MT"/>
              </a:rPr>
              <a:t>Dissemination</a:t>
            </a:r>
            <a:r>
              <a:rPr sz="1200" spc="-30" dirty="0">
                <a:solidFill>
                  <a:srgbClr val="FFFFFF"/>
                </a:solidFill>
                <a:latin typeface="Arial MT"/>
                <a:cs typeface="Arial MT"/>
              </a:rPr>
              <a:t> </a:t>
            </a:r>
            <a:r>
              <a:rPr sz="1200" dirty="0">
                <a:solidFill>
                  <a:srgbClr val="FFFFFF"/>
                </a:solidFill>
                <a:latin typeface="Arial MT"/>
                <a:cs typeface="Arial MT"/>
              </a:rPr>
              <a:t>&amp; </a:t>
            </a:r>
            <a:r>
              <a:rPr sz="1200" spc="-323" dirty="0">
                <a:solidFill>
                  <a:srgbClr val="FFFFFF"/>
                </a:solidFill>
                <a:latin typeface="Arial MT"/>
                <a:cs typeface="Arial MT"/>
              </a:rPr>
              <a:t> </a:t>
            </a:r>
            <a:r>
              <a:rPr sz="1200" spc="-4" dirty="0">
                <a:solidFill>
                  <a:srgbClr val="FFFFFF"/>
                </a:solidFill>
                <a:latin typeface="Arial MT"/>
                <a:cs typeface="Arial MT"/>
              </a:rPr>
              <a:t>Visualization</a:t>
            </a:r>
            <a:endParaRPr sz="1200">
              <a:latin typeface="Arial MT"/>
              <a:cs typeface="Arial MT"/>
            </a:endParaRPr>
          </a:p>
        </p:txBody>
      </p:sp>
      <p:sp>
        <p:nvSpPr>
          <p:cNvPr id="5" name="object 5"/>
          <p:cNvSpPr/>
          <p:nvPr/>
        </p:nvSpPr>
        <p:spPr>
          <a:xfrm>
            <a:off x="1678723" y="3639424"/>
            <a:ext cx="5849303" cy="505778"/>
          </a:xfrm>
          <a:custGeom>
            <a:avLst/>
            <a:gdLst/>
            <a:ahLst/>
            <a:cxnLst/>
            <a:rect l="l" t="t" r="r" b="b"/>
            <a:pathLst>
              <a:path w="7799070" h="674370">
                <a:moveTo>
                  <a:pt x="7462114" y="0"/>
                </a:moveTo>
                <a:lnTo>
                  <a:pt x="0" y="0"/>
                </a:lnTo>
                <a:lnTo>
                  <a:pt x="336896" y="336895"/>
                </a:lnTo>
                <a:lnTo>
                  <a:pt x="0" y="673792"/>
                </a:lnTo>
                <a:lnTo>
                  <a:pt x="7462114" y="673792"/>
                </a:lnTo>
                <a:lnTo>
                  <a:pt x="7799011" y="336895"/>
                </a:lnTo>
                <a:lnTo>
                  <a:pt x="7462114" y="0"/>
                </a:lnTo>
                <a:close/>
              </a:path>
            </a:pathLst>
          </a:custGeom>
          <a:solidFill>
            <a:srgbClr val="B71E42">
              <a:alpha val="75000"/>
            </a:srgbClr>
          </a:solidFill>
        </p:spPr>
        <p:txBody>
          <a:bodyPr wrap="square" lIns="0" tIns="0" rIns="0" bIns="0" rtlCol="0"/>
          <a:lstStyle/>
          <a:p>
            <a:endParaRPr/>
          </a:p>
        </p:txBody>
      </p:sp>
      <p:sp>
        <p:nvSpPr>
          <p:cNvPr id="6" name="object 6"/>
          <p:cNvSpPr txBox="1"/>
          <p:nvPr/>
        </p:nvSpPr>
        <p:spPr>
          <a:xfrm>
            <a:off x="3590925" y="3781425"/>
            <a:ext cx="2026920" cy="194284"/>
          </a:xfrm>
          <a:prstGeom prst="rect">
            <a:avLst/>
          </a:prstGeom>
        </p:spPr>
        <p:txBody>
          <a:bodyPr vert="horz" wrap="square" lIns="0" tIns="9525" rIns="0" bIns="0" rtlCol="0">
            <a:spAutoFit/>
          </a:bodyPr>
          <a:lstStyle/>
          <a:p>
            <a:pPr marL="9525">
              <a:spcBef>
                <a:spcPts val="75"/>
              </a:spcBef>
            </a:pPr>
            <a:r>
              <a:rPr sz="1200" spc="-4" dirty="0">
                <a:solidFill>
                  <a:srgbClr val="FFFFFF"/>
                </a:solidFill>
                <a:latin typeface="Arial MT"/>
                <a:cs typeface="Arial MT"/>
              </a:rPr>
              <a:t>Ethics,</a:t>
            </a:r>
            <a:r>
              <a:rPr sz="1200" spc="-15" dirty="0">
                <a:solidFill>
                  <a:srgbClr val="FFFFFF"/>
                </a:solidFill>
                <a:latin typeface="Arial MT"/>
                <a:cs typeface="Arial MT"/>
              </a:rPr>
              <a:t> </a:t>
            </a:r>
            <a:r>
              <a:rPr sz="1200" dirty="0">
                <a:solidFill>
                  <a:srgbClr val="FFFFFF"/>
                </a:solidFill>
                <a:latin typeface="Arial MT"/>
                <a:cs typeface="Arial MT"/>
              </a:rPr>
              <a:t>Policy</a:t>
            </a:r>
            <a:r>
              <a:rPr sz="1200" spc="-11" dirty="0">
                <a:solidFill>
                  <a:srgbClr val="FFFFFF"/>
                </a:solidFill>
                <a:latin typeface="Arial MT"/>
                <a:cs typeface="Arial MT"/>
              </a:rPr>
              <a:t> </a:t>
            </a:r>
            <a:r>
              <a:rPr sz="1200" dirty="0">
                <a:solidFill>
                  <a:srgbClr val="FFFFFF"/>
                </a:solidFill>
                <a:latin typeface="Arial MT"/>
                <a:cs typeface="Arial MT"/>
              </a:rPr>
              <a:t>&amp;</a:t>
            </a:r>
            <a:r>
              <a:rPr sz="1200" spc="-8" dirty="0">
                <a:solidFill>
                  <a:srgbClr val="FFFFFF"/>
                </a:solidFill>
                <a:latin typeface="Arial MT"/>
                <a:cs typeface="Arial MT"/>
              </a:rPr>
              <a:t> </a:t>
            </a:r>
            <a:r>
              <a:rPr sz="1200" dirty="0">
                <a:solidFill>
                  <a:srgbClr val="FFFFFF"/>
                </a:solidFill>
                <a:latin typeface="Arial MT"/>
                <a:cs typeface="Arial MT"/>
              </a:rPr>
              <a:t>Social</a:t>
            </a:r>
            <a:r>
              <a:rPr sz="1200" spc="-8" dirty="0">
                <a:solidFill>
                  <a:srgbClr val="FFFFFF"/>
                </a:solidFill>
                <a:latin typeface="Arial MT"/>
                <a:cs typeface="Arial MT"/>
              </a:rPr>
              <a:t> </a:t>
            </a:r>
            <a:r>
              <a:rPr sz="1200" spc="-4" dirty="0">
                <a:solidFill>
                  <a:srgbClr val="FFFFFF"/>
                </a:solidFill>
                <a:latin typeface="Arial MT"/>
                <a:cs typeface="Arial MT"/>
              </a:rPr>
              <a:t>Impact</a:t>
            </a:r>
            <a:endParaRPr sz="1200">
              <a:latin typeface="Arial MT"/>
              <a:cs typeface="Arial MT"/>
            </a:endParaRPr>
          </a:p>
        </p:txBody>
      </p:sp>
      <p:grpSp>
        <p:nvGrpSpPr>
          <p:cNvPr id="7" name="object 7"/>
          <p:cNvGrpSpPr/>
          <p:nvPr/>
        </p:nvGrpSpPr>
        <p:grpSpPr>
          <a:xfrm>
            <a:off x="1452148" y="1999360"/>
            <a:ext cx="6211253" cy="3029426"/>
            <a:chOff x="1936197" y="1522812"/>
            <a:chExt cx="8281670" cy="4039235"/>
          </a:xfrm>
        </p:grpSpPr>
        <p:sp>
          <p:nvSpPr>
            <p:cNvPr id="8" name="object 8"/>
            <p:cNvSpPr/>
            <p:nvPr/>
          </p:nvSpPr>
          <p:spPr>
            <a:xfrm>
              <a:off x="1942547" y="1529162"/>
              <a:ext cx="8268970" cy="3076575"/>
            </a:xfrm>
            <a:custGeom>
              <a:avLst/>
              <a:gdLst/>
              <a:ahLst/>
              <a:cxnLst/>
              <a:rect l="l" t="t" r="r" b="b"/>
              <a:pathLst>
                <a:path w="8268970" h="3076575">
                  <a:moveTo>
                    <a:pt x="7755825" y="0"/>
                  </a:moveTo>
                  <a:lnTo>
                    <a:pt x="512678" y="0"/>
                  </a:lnTo>
                  <a:lnTo>
                    <a:pt x="466014" y="2095"/>
                  </a:lnTo>
                  <a:lnTo>
                    <a:pt x="420523" y="8259"/>
                  </a:lnTo>
                  <a:lnTo>
                    <a:pt x="376388" y="18313"/>
                  </a:lnTo>
                  <a:lnTo>
                    <a:pt x="333788" y="32074"/>
                  </a:lnTo>
                  <a:lnTo>
                    <a:pt x="292905" y="49362"/>
                  </a:lnTo>
                  <a:lnTo>
                    <a:pt x="253919" y="69995"/>
                  </a:lnTo>
                  <a:lnTo>
                    <a:pt x="217013" y="93794"/>
                  </a:lnTo>
                  <a:lnTo>
                    <a:pt x="182366" y="120575"/>
                  </a:lnTo>
                  <a:lnTo>
                    <a:pt x="150159" y="150160"/>
                  </a:lnTo>
                  <a:lnTo>
                    <a:pt x="120575" y="182366"/>
                  </a:lnTo>
                  <a:lnTo>
                    <a:pt x="93793" y="217013"/>
                  </a:lnTo>
                  <a:lnTo>
                    <a:pt x="69995" y="253920"/>
                  </a:lnTo>
                  <a:lnTo>
                    <a:pt x="49362" y="292906"/>
                  </a:lnTo>
                  <a:lnTo>
                    <a:pt x="32074" y="333789"/>
                  </a:lnTo>
                  <a:lnTo>
                    <a:pt x="18313" y="376389"/>
                  </a:lnTo>
                  <a:lnTo>
                    <a:pt x="8259" y="420525"/>
                  </a:lnTo>
                  <a:lnTo>
                    <a:pt x="2095" y="466015"/>
                  </a:lnTo>
                  <a:lnTo>
                    <a:pt x="0" y="512679"/>
                  </a:lnTo>
                  <a:lnTo>
                    <a:pt x="0" y="2563336"/>
                  </a:lnTo>
                  <a:lnTo>
                    <a:pt x="2095" y="2610000"/>
                  </a:lnTo>
                  <a:lnTo>
                    <a:pt x="8259" y="2655491"/>
                  </a:lnTo>
                  <a:lnTo>
                    <a:pt x="18313" y="2699626"/>
                  </a:lnTo>
                  <a:lnTo>
                    <a:pt x="32074" y="2742226"/>
                  </a:lnTo>
                  <a:lnTo>
                    <a:pt x="49362" y="2783109"/>
                  </a:lnTo>
                  <a:lnTo>
                    <a:pt x="69995" y="2822095"/>
                  </a:lnTo>
                  <a:lnTo>
                    <a:pt x="93793" y="2859001"/>
                  </a:lnTo>
                  <a:lnTo>
                    <a:pt x="120575" y="2893648"/>
                  </a:lnTo>
                  <a:lnTo>
                    <a:pt x="150159" y="2925855"/>
                  </a:lnTo>
                  <a:lnTo>
                    <a:pt x="182366" y="2955439"/>
                  </a:lnTo>
                  <a:lnTo>
                    <a:pt x="217013" y="2982221"/>
                  </a:lnTo>
                  <a:lnTo>
                    <a:pt x="253919" y="3006019"/>
                  </a:lnTo>
                  <a:lnTo>
                    <a:pt x="292905" y="3026652"/>
                  </a:lnTo>
                  <a:lnTo>
                    <a:pt x="333788" y="3043940"/>
                  </a:lnTo>
                  <a:lnTo>
                    <a:pt x="376388" y="3057701"/>
                  </a:lnTo>
                  <a:lnTo>
                    <a:pt x="420523" y="3067755"/>
                  </a:lnTo>
                  <a:lnTo>
                    <a:pt x="466014" y="3073919"/>
                  </a:lnTo>
                  <a:lnTo>
                    <a:pt x="512678" y="3076014"/>
                  </a:lnTo>
                  <a:lnTo>
                    <a:pt x="7755825" y="3076014"/>
                  </a:lnTo>
                  <a:lnTo>
                    <a:pt x="7802489" y="3073919"/>
                  </a:lnTo>
                  <a:lnTo>
                    <a:pt x="7847980" y="3067755"/>
                  </a:lnTo>
                  <a:lnTo>
                    <a:pt x="7892115" y="3057701"/>
                  </a:lnTo>
                  <a:lnTo>
                    <a:pt x="7934715" y="3043940"/>
                  </a:lnTo>
                  <a:lnTo>
                    <a:pt x="7975599" y="3026652"/>
                  </a:lnTo>
                  <a:lnTo>
                    <a:pt x="8014584" y="3006019"/>
                  </a:lnTo>
                  <a:lnTo>
                    <a:pt x="8051491" y="2982221"/>
                  </a:lnTo>
                  <a:lnTo>
                    <a:pt x="8086138" y="2955439"/>
                  </a:lnTo>
                  <a:lnTo>
                    <a:pt x="8118344" y="2925855"/>
                  </a:lnTo>
                  <a:lnTo>
                    <a:pt x="8147929" y="2893648"/>
                  </a:lnTo>
                  <a:lnTo>
                    <a:pt x="8174711" y="2859001"/>
                  </a:lnTo>
                  <a:lnTo>
                    <a:pt x="8198509" y="2822095"/>
                  </a:lnTo>
                  <a:lnTo>
                    <a:pt x="8219142" y="2783109"/>
                  </a:lnTo>
                  <a:lnTo>
                    <a:pt x="8236430" y="2742226"/>
                  </a:lnTo>
                  <a:lnTo>
                    <a:pt x="8250191" y="2699626"/>
                  </a:lnTo>
                  <a:lnTo>
                    <a:pt x="8260245" y="2655491"/>
                  </a:lnTo>
                  <a:lnTo>
                    <a:pt x="8266410" y="2610000"/>
                  </a:lnTo>
                  <a:lnTo>
                    <a:pt x="8268505" y="2563336"/>
                  </a:lnTo>
                  <a:lnTo>
                    <a:pt x="8268505" y="512679"/>
                  </a:lnTo>
                  <a:lnTo>
                    <a:pt x="8266410" y="466015"/>
                  </a:lnTo>
                  <a:lnTo>
                    <a:pt x="8260245" y="420525"/>
                  </a:lnTo>
                  <a:lnTo>
                    <a:pt x="8250191" y="376389"/>
                  </a:lnTo>
                  <a:lnTo>
                    <a:pt x="8236430" y="333789"/>
                  </a:lnTo>
                  <a:lnTo>
                    <a:pt x="8219142" y="292906"/>
                  </a:lnTo>
                  <a:lnTo>
                    <a:pt x="8198509" y="253920"/>
                  </a:lnTo>
                  <a:lnTo>
                    <a:pt x="8174711" y="217013"/>
                  </a:lnTo>
                  <a:lnTo>
                    <a:pt x="8147929" y="182366"/>
                  </a:lnTo>
                  <a:lnTo>
                    <a:pt x="8118344" y="150160"/>
                  </a:lnTo>
                  <a:lnTo>
                    <a:pt x="8086138" y="120575"/>
                  </a:lnTo>
                  <a:lnTo>
                    <a:pt x="8051491" y="93794"/>
                  </a:lnTo>
                  <a:lnTo>
                    <a:pt x="8014584" y="69995"/>
                  </a:lnTo>
                  <a:lnTo>
                    <a:pt x="7975599" y="49362"/>
                  </a:lnTo>
                  <a:lnTo>
                    <a:pt x="7934715" y="32074"/>
                  </a:lnTo>
                  <a:lnTo>
                    <a:pt x="7892115" y="18313"/>
                  </a:lnTo>
                  <a:lnTo>
                    <a:pt x="7847980" y="8259"/>
                  </a:lnTo>
                  <a:lnTo>
                    <a:pt x="7802489" y="2095"/>
                  </a:lnTo>
                  <a:lnTo>
                    <a:pt x="7755825" y="0"/>
                  </a:lnTo>
                  <a:close/>
                </a:path>
              </a:pathLst>
            </a:custGeom>
            <a:solidFill>
              <a:srgbClr val="B71E42">
                <a:alpha val="12998"/>
              </a:srgbClr>
            </a:solidFill>
          </p:spPr>
          <p:txBody>
            <a:bodyPr wrap="square" lIns="0" tIns="0" rIns="0" bIns="0" rtlCol="0"/>
            <a:lstStyle/>
            <a:p>
              <a:endParaRPr/>
            </a:p>
          </p:txBody>
        </p:sp>
        <p:sp>
          <p:nvSpPr>
            <p:cNvPr id="9" name="object 9"/>
            <p:cNvSpPr/>
            <p:nvPr/>
          </p:nvSpPr>
          <p:spPr>
            <a:xfrm>
              <a:off x="1942547" y="1529162"/>
              <a:ext cx="8268970" cy="3076575"/>
            </a:xfrm>
            <a:custGeom>
              <a:avLst/>
              <a:gdLst/>
              <a:ahLst/>
              <a:cxnLst/>
              <a:rect l="l" t="t" r="r" b="b"/>
              <a:pathLst>
                <a:path w="8268970" h="3076575">
                  <a:moveTo>
                    <a:pt x="512679" y="0"/>
                  </a:moveTo>
                  <a:lnTo>
                    <a:pt x="7755826" y="0"/>
                  </a:lnTo>
                  <a:lnTo>
                    <a:pt x="7802490" y="2095"/>
                  </a:lnTo>
                  <a:lnTo>
                    <a:pt x="7847980" y="8259"/>
                  </a:lnTo>
                  <a:lnTo>
                    <a:pt x="7892116" y="18313"/>
                  </a:lnTo>
                  <a:lnTo>
                    <a:pt x="7934716" y="32074"/>
                  </a:lnTo>
                  <a:lnTo>
                    <a:pt x="7975599" y="49362"/>
                  </a:lnTo>
                  <a:lnTo>
                    <a:pt x="8014584" y="69995"/>
                  </a:lnTo>
                  <a:lnTo>
                    <a:pt x="8051491" y="93793"/>
                  </a:lnTo>
                  <a:lnTo>
                    <a:pt x="8086138" y="120575"/>
                  </a:lnTo>
                  <a:lnTo>
                    <a:pt x="8118344" y="150160"/>
                  </a:lnTo>
                  <a:lnTo>
                    <a:pt x="8147929" y="182366"/>
                  </a:lnTo>
                  <a:lnTo>
                    <a:pt x="8174711" y="217013"/>
                  </a:lnTo>
                  <a:lnTo>
                    <a:pt x="8198509" y="253920"/>
                  </a:lnTo>
                  <a:lnTo>
                    <a:pt x="8219142" y="292905"/>
                  </a:lnTo>
                  <a:lnTo>
                    <a:pt x="8236430" y="333788"/>
                  </a:lnTo>
                  <a:lnTo>
                    <a:pt x="8250191" y="376388"/>
                  </a:lnTo>
                  <a:lnTo>
                    <a:pt x="8260245" y="420524"/>
                  </a:lnTo>
                  <a:lnTo>
                    <a:pt x="8266410" y="466015"/>
                  </a:lnTo>
                  <a:lnTo>
                    <a:pt x="8268505" y="512679"/>
                  </a:lnTo>
                  <a:lnTo>
                    <a:pt x="8268505" y="2563334"/>
                  </a:lnTo>
                  <a:lnTo>
                    <a:pt x="8266410" y="2609999"/>
                  </a:lnTo>
                  <a:lnTo>
                    <a:pt x="8260245" y="2655489"/>
                  </a:lnTo>
                  <a:lnTo>
                    <a:pt x="8250191" y="2699625"/>
                  </a:lnTo>
                  <a:lnTo>
                    <a:pt x="8236430" y="2742225"/>
                  </a:lnTo>
                  <a:lnTo>
                    <a:pt x="8219142" y="2783108"/>
                  </a:lnTo>
                  <a:lnTo>
                    <a:pt x="8198509" y="2822094"/>
                  </a:lnTo>
                  <a:lnTo>
                    <a:pt x="8174711" y="2859001"/>
                  </a:lnTo>
                  <a:lnTo>
                    <a:pt x="8147929" y="2893648"/>
                  </a:lnTo>
                  <a:lnTo>
                    <a:pt x="8118344" y="2925854"/>
                  </a:lnTo>
                  <a:lnTo>
                    <a:pt x="8086138" y="2955439"/>
                  </a:lnTo>
                  <a:lnTo>
                    <a:pt x="8051491" y="2982220"/>
                  </a:lnTo>
                  <a:lnTo>
                    <a:pt x="8014584" y="3006019"/>
                  </a:lnTo>
                  <a:lnTo>
                    <a:pt x="7975599" y="3026652"/>
                  </a:lnTo>
                  <a:lnTo>
                    <a:pt x="7934716" y="3043940"/>
                  </a:lnTo>
                  <a:lnTo>
                    <a:pt x="7892116" y="3057701"/>
                  </a:lnTo>
                  <a:lnTo>
                    <a:pt x="7847980" y="3067754"/>
                  </a:lnTo>
                  <a:lnTo>
                    <a:pt x="7802490" y="3073919"/>
                  </a:lnTo>
                  <a:lnTo>
                    <a:pt x="7755826" y="3076014"/>
                  </a:lnTo>
                  <a:lnTo>
                    <a:pt x="512679" y="3076014"/>
                  </a:lnTo>
                  <a:lnTo>
                    <a:pt x="466015" y="3073919"/>
                  </a:lnTo>
                  <a:lnTo>
                    <a:pt x="420524" y="3067754"/>
                  </a:lnTo>
                  <a:lnTo>
                    <a:pt x="376388" y="3057701"/>
                  </a:lnTo>
                  <a:lnTo>
                    <a:pt x="333788" y="3043940"/>
                  </a:lnTo>
                  <a:lnTo>
                    <a:pt x="292905" y="3026652"/>
                  </a:lnTo>
                  <a:lnTo>
                    <a:pt x="253920" y="3006019"/>
                  </a:lnTo>
                  <a:lnTo>
                    <a:pt x="217013" y="2982220"/>
                  </a:lnTo>
                  <a:lnTo>
                    <a:pt x="182366" y="2955439"/>
                  </a:lnTo>
                  <a:lnTo>
                    <a:pt x="150160" y="2925854"/>
                  </a:lnTo>
                  <a:lnTo>
                    <a:pt x="120575" y="2893648"/>
                  </a:lnTo>
                  <a:lnTo>
                    <a:pt x="93793" y="2859001"/>
                  </a:lnTo>
                  <a:lnTo>
                    <a:pt x="69995" y="2822094"/>
                  </a:lnTo>
                  <a:lnTo>
                    <a:pt x="49362" y="2783108"/>
                  </a:lnTo>
                  <a:lnTo>
                    <a:pt x="32074" y="2742225"/>
                  </a:lnTo>
                  <a:lnTo>
                    <a:pt x="18313" y="2699625"/>
                  </a:lnTo>
                  <a:lnTo>
                    <a:pt x="8259" y="2655489"/>
                  </a:lnTo>
                  <a:lnTo>
                    <a:pt x="2095" y="2609999"/>
                  </a:lnTo>
                  <a:lnTo>
                    <a:pt x="0" y="2563334"/>
                  </a:lnTo>
                  <a:lnTo>
                    <a:pt x="0" y="512679"/>
                  </a:lnTo>
                  <a:lnTo>
                    <a:pt x="2095" y="466015"/>
                  </a:lnTo>
                  <a:lnTo>
                    <a:pt x="8259" y="420524"/>
                  </a:lnTo>
                  <a:lnTo>
                    <a:pt x="18313" y="376388"/>
                  </a:lnTo>
                  <a:lnTo>
                    <a:pt x="32074" y="333788"/>
                  </a:lnTo>
                  <a:lnTo>
                    <a:pt x="49362" y="292905"/>
                  </a:lnTo>
                  <a:lnTo>
                    <a:pt x="69995" y="253920"/>
                  </a:lnTo>
                  <a:lnTo>
                    <a:pt x="93793" y="217013"/>
                  </a:lnTo>
                  <a:lnTo>
                    <a:pt x="120575" y="182366"/>
                  </a:lnTo>
                  <a:lnTo>
                    <a:pt x="150160" y="150160"/>
                  </a:lnTo>
                  <a:lnTo>
                    <a:pt x="182366" y="120575"/>
                  </a:lnTo>
                  <a:lnTo>
                    <a:pt x="217013" y="93793"/>
                  </a:lnTo>
                  <a:lnTo>
                    <a:pt x="253920" y="69995"/>
                  </a:lnTo>
                  <a:lnTo>
                    <a:pt x="292905" y="49362"/>
                  </a:lnTo>
                  <a:lnTo>
                    <a:pt x="333788" y="32074"/>
                  </a:lnTo>
                  <a:lnTo>
                    <a:pt x="376388" y="18313"/>
                  </a:lnTo>
                  <a:lnTo>
                    <a:pt x="420524" y="8259"/>
                  </a:lnTo>
                  <a:lnTo>
                    <a:pt x="466015" y="2095"/>
                  </a:lnTo>
                  <a:lnTo>
                    <a:pt x="512679" y="0"/>
                  </a:lnTo>
                  <a:close/>
                </a:path>
              </a:pathLst>
            </a:custGeom>
            <a:ln w="12700">
              <a:solidFill>
                <a:srgbClr val="E75497"/>
              </a:solidFill>
            </a:ln>
          </p:spPr>
          <p:txBody>
            <a:bodyPr wrap="square" lIns="0" tIns="0" rIns="0" bIns="0" rtlCol="0"/>
            <a:lstStyle/>
            <a:p>
              <a:endParaRPr/>
            </a:p>
          </p:txBody>
        </p:sp>
        <p:sp>
          <p:nvSpPr>
            <p:cNvPr id="10" name="object 10"/>
            <p:cNvSpPr/>
            <p:nvPr/>
          </p:nvSpPr>
          <p:spPr>
            <a:xfrm>
              <a:off x="2519056" y="4722912"/>
              <a:ext cx="396240" cy="757555"/>
            </a:xfrm>
            <a:custGeom>
              <a:avLst/>
              <a:gdLst/>
              <a:ahLst/>
              <a:cxnLst/>
              <a:rect l="l" t="t" r="r" b="b"/>
              <a:pathLst>
                <a:path w="396239" h="757554">
                  <a:moveTo>
                    <a:pt x="0" y="757366"/>
                  </a:moveTo>
                  <a:lnTo>
                    <a:pt x="5883" y="746111"/>
                  </a:lnTo>
                  <a:lnTo>
                    <a:pt x="390061" y="11254"/>
                  </a:lnTo>
                  <a:lnTo>
                    <a:pt x="395945" y="0"/>
                  </a:lnTo>
                </a:path>
              </a:pathLst>
            </a:custGeom>
            <a:ln w="25399">
              <a:solidFill>
                <a:srgbClr val="B71E42"/>
              </a:solidFill>
            </a:ln>
          </p:spPr>
          <p:txBody>
            <a:bodyPr wrap="square" lIns="0" tIns="0" rIns="0" bIns="0" rtlCol="0"/>
            <a:lstStyle/>
            <a:p>
              <a:endParaRPr/>
            </a:p>
          </p:txBody>
        </p:sp>
        <p:sp>
          <p:nvSpPr>
            <p:cNvPr id="11" name="object 11"/>
            <p:cNvSpPr/>
            <p:nvPr/>
          </p:nvSpPr>
          <p:spPr>
            <a:xfrm>
              <a:off x="2447455" y="4641735"/>
              <a:ext cx="539750" cy="920115"/>
            </a:xfrm>
            <a:custGeom>
              <a:avLst/>
              <a:gdLst/>
              <a:ahLst/>
              <a:cxnLst/>
              <a:rect l="l" t="t" r="r" b="b"/>
              <a:pathLst>
                <a:path w="539750" h="920114">
                  <a:moveTo>
                    <a:pt x="139268" y="878700"/>
                  </a:moveTo>
                  <a:lnTo>
                    <a:pt x="0" y="805903"/>
                  </a:lnTo>
                  <a:lnTo>
                    <a:pt x="29159" y="919734"/>
                  </a:lnTo>
                  <a:lnTo>
                    <a:pt x="139268" y="878700"/>
                  </a:lnTo>
                  <a:close/>
                </a:path>
                <a:path w="539750" h="920114">
                  <a:moveTo>
                    <a:pt x="539127" y="113830"/>
                  </a:moveTo>
                  <a:lnTo>
                    <a:pt x="509981" y="0"/>
                  </a:lnTo>
                  <a:lnTo>
                    <a:pt x="399872" y="41033"/>
                  </a:lnTo>
                  <a:lnTo>
                    <a:pt x="539127" y="113830"/>
                  </a:lnTo>
                  <a:close/>
                </a:path>
              </a:pathLst>
            </a:custGeom>
            <a:solidFill>
              <a:srgbClr val="B71E42"/>
            </a:solidFill>
          </p:spPr>
          <p:txBody>
            <a:bodyPr wrap="square" lIns="0" tIns="0" rIns="0" bIns="0" rtlCol="0"/>
            <a:lstStyle/>
            <a:p>
              <a:endParaRPr/>
            </a:p>
          </p:txBody>
        </p:sp>
        <p:sp>
          <p:nvSpPr>
            <p:cNvPr id="12" name="object 12"/>
            <p:cNvSpPr/>
            <p:nvPr/>
          </p:nvSpPr>
          <p:spPr>
            <a:xfrm>
              <a:off x="4972775" y="4719798"/>
              <a:ext cx="451484" cy="762635"/>
            </a:xfrm>
            <a:custGeom>
              <a:avLst/>
              <a:gdLst/>
              <a:ahLst/>
              <a:cxnLst/>
              <a:rect l="l" t="t" r="r" b="b"/>
              <a:pathLst>
                <a:path w="451485" h="762635">
                  <a:moveTo>
                    <a:pt x="0" y="762092"/>
                  </a:moveTo>
                  <a:lnTo>
                    <a:pt x="6471" y="751165"/>
                  </a:lnTo>
                  <a:lnTo>
                    <a:pt x="444897" y="10927"/>
                  </a:lnTo>
                  <a:lnTo>
                    <a:pt x="451369" y="0"/>
                  </a:lnTo>
                </a:path>
              </a:pathLst>
            </a:custGeom>
            <a:ln w="25400">
              <a:solidFill>
                <a:srgbClr val="B71E42"/>
              </a:solidFill>
            </a:ln>
          </p:spPr>
          <p:txBody>
            <a:bodyPr wrap="square" lIns="0" tIns="0" rIns="0" bIns="0" rtlCol="0"/>
            <a:lstStyle/>
            <a:p>
              <a:endParaRPr/>
            </a:p>
          </p:txBody>
        </p:sp>
        <p:sp>
          <p:nvSpPr>
            <p:cNvPr id="13" name="object 13"/>
            <p:cNvSpPr/>
            <p:nvPr/>
          </p:nvSpPr>
          <p:spPr>
            <a:xfrm>
              <a:off x="4903012" y="4640986"/>
              <a:ext cx="591185" cy="920115"/>
            </a:xfrm>
            <a:custGeom>
              <a:avLst/>
              <a:gdLst/>
              <a:ahLst/>
              <a:cxnLst/>
              <a:rect l="l" t="t" r="r" b="b"/>
              <a:pathLst>
                <a:path w="591185" h="920114">
                  <a:moveTo>
                    <a:pt x="135204" y="884593"/>
                  </a:moveTo>
                  <a:lnTo>
                    <a:pt x="0" y="804519"/>
                  </a:lnTo>
                  <a:lnTo>
                    <a:pt x="23075" y="919734"/>
                  </a:lnTo>
                  <a:lnTo>
                    <a:pt x="135204" y="884593"/>
                  </a:lnTo>
                  <a:close/>
                </a:path>
                <a:path w="591185" h="920114">
                  <a:moveTo>
                    <a:pt x="590892" y="115214"/>
                  </a:moveTo>
                  <a:lnTo>
                    <a:pt x="567804" y="0"/>
                  </a:lnTo>
                  <a:lnTo>
                    <a:pt x="455676" y="35140"/>
                  </a:lnTo>
                  <a:lnTo>
                    <a:pt x="590892" y="115214"/>
                  </a:lnTo>
                  <a:close/>
                </a:path>
              </a:pathLst>
            </a:custGeom>
            <a:solidFill>
              <a:srgbClr val="B71E42"/>
            </a:solidFill>
          </p:spPr>
          <p:txBody>
            <a:bodyPr wrap="square" lIns="0" tIns="0" rIns="0" bIns="0" rtlCol="0"/>
            <a:lstStyle/>
            <a:p>
              <a:endParaRPr/>
            </a:p>
          </p:txBody>
        </p:sp>
        <p:sp>
          <p:nvSpPr>
            <p:cNvPr id="14" name="object 14"/>
            <p:cNvSpPr/>
            <p:nvPr/>
          </p:nvSpPr>
          <p:spPr>
            <a:xfrm>
              <a:off x="6956533" y="4719046"/>
              <a:ext cx="451484" cy="762635"/>
            </a:xfrm>
            <a:custGeom>
              <a:avLst/>
              <a:gdLst/>
              <a:ahLst/>
              <a:cxnLst/>
              <a:rect l="l" t="t" r="r" b="b"/>
              <a:pathLst>
                <a:path w="451484" h="762635">
                  <a:moveTo>
                    <a:pt x="451369" y="762092"/>
                  </a:moveTo>
                  <a:lnTo>
                    <a:pt x="444897" y="751165"/>
                  </a:lnTo>
                  <a:lnTo>
                    <a:pt x="6471" y="10927"/>
                  </a:lnTo>
                  <a:lnTo>
                    <a:pt x="0" y="0"/>
                  </a:lnTo>
                </a:path>
              </a:pathLst>
            </a:custGeom>
            <a:ln w="25400">
              <a:solidFill>
                <a:srgbClr val="B71E42"/>
              </a:solidFill>
            </a:ln>
          </p:spPr>
          <p:txBody>
            <a:bodyPr wrap="square" lIns="0" tIns="0" rIns="0" bIns="0" rtlCol="0"/>
            <a:lstStyle/>
            <a:p>
              <a:endParaRPr/>
            </a:p>
          </p:txBody>
        </p:sp>
        <p:sp>
          <p:nvSpPr>
            <p:cNvPr id="15" name="object 15"/>
            <p:cNvSpPr/>
            <p:nvPr/>
          </p:nvSpPr>
          <p:spPr>
            <a:xfrm>
              <a:off x="6886765" y="4640224"/>
              <a:ext cx="591185" cy="920115"/>
            </a:xfrm>
            <a:custGeom>
              <a:avLst/>
              <a:gdLst/>
              <a:ahLst/>
              <a:cxnLst/>
              <a:rect l="l" t="t" r="r" b="b"/>
              <a:pathLst>
                <a:path w="591184" h="920114">
                  <a:moveTo>
                    <a:pt x="135204" y="35140"/>
                  </a:moveTo>
                  <a:lnTo>
                    <a:pt x="23075" y="0"/>
                  </a:lnTo>
                  <a:lnTo>
                    <a:pt x="0" y="115227"/>
                  </a:lnTo>
                  <a:lnTo>
                    <a:pt x="135204" y="35140"/>
                  </a:lnTo>
                  <a:close/>
                </a:path>
                <a:path w="591184" h="920114">
                  <a:moveTo>
                    <a:pt x="590892" y="804519"/>
                  </a:moveTo>
                  <a:lnTo>
                    <a:pt x="455688" y="884605"/>
                  </a:lnTo>
                  <a:lnTo>
                    <a:pt x="567817" y="919746"/>
                  </a:lnTo>
                  <a:lnTo>
                    <a:pt x="590892" y="804519"/>
                  </a:lnTo>
                  <a:close/>
                </a:path>
              </a:pathLst>
            </a:custGeom>
            <a:solidFill>
              <a:srgbClr val="B71E42"/>
            </a:solidFill>
          </p:spPr>
          <p:txBody>
            <a:bodyPr wrap="square" lIns="0" tIns="0" rIns="0" bIns="0" rtlCol="0"/>
            <a:lstStyle/>
            <a:p>
              <a:endParaRPr/>
            </a:p>
          </p:txBody>
        </p:sp>
        <p:sp>
          <p:nvSpPr>
            <p:cNvPr id="16" name="object 16"/>
            <p:cNvSpPr/>
            <p:nvPr/>
          </p:nvSpPr>
          <p:spPr>
            <a:xfrm>
              <a:off x="9430330" y="4718297"/>
              <a:ext cx="451484" cy="762635"/>
            </a:xfrm>
            <a:custGeom>
              <a:avLst/>
              <a:gdLst/>
              <a:ahLst/>
              <a:cxnLst/>
              <a:rect l="l" t="t" r="r" b="b"/>
              <a:pathLst>
                <a:path w="451484" h="762635">
                  <a:moveTo>
                    <a:pt x="451369" y="762092"/>
                  </a:moveTo>
                  <a:lnTo>
                    <a:pt x="444897" y="751165"/>
                  </a:lnTo>
                  <a:lnTo>
                    <a:pt x="6471" y="10927"/>
                  </a:lnTo>
                  <a:lnTo>
                    <a:pt x="0" y="0"/>
                  </a:lnTo>
                </a:path>
              </a:pathLst>
            </a:custGeom>
            <a:ln w="25400">
              <a:solidFill>
                <a:srgbClr val="B71E42"/>
              </a:solidFill>
            </a:ln>
          </p:spPr>
          <p:txBody>
            <a:bodyPr wrap="square" lIns="0" tIns="0" rIns="0" bIns="0" rtlCol="0"/>
            <a:lstStyle/>
            <a:p>
              <a:endParaRPr/>
            </a:p>
          </p:txBody>
        </p:sp>
        <p:sp>
          <p:nvSpPr>
            <p:cNvPr id="17" name="object 17"/>
            <p:cNvSpPr/>
            <p:nvPr/>
          </p:nvSpPr>
          <p:spPr>
            <a:xfrm>
              <a:off x="9360560" y="4639487"/>
              <a:ext cx="591185" cy="920115"/>
            </a:xfrm>
            <a:custGeom>
              <a:avLst/>
              <a:gdLst/>
              <a:ahLst/>
              <a:cxnLst/>
              <a:rect l="l" t="t" r="r" b="b"/>
              <a:pathLst>
                <a:path w="591184" h="920114">
                  <a:moveTo>
                    <a:pt x="135204" y="35128"/>
                  </a:moveTo>
                  <a:lnTo>
                    <a:pt x="23075" y="0"/>
                  </a:lnTo>
                  <a:lnTo>
                    <a:pt x="0" y="115214"/>
                  </a:lnTo>
                  <a:lnTo>
                    <a:pt x="135204" y="35128"/>
                  </a:lnTo>
                  <a:close/>
                </a:path>
                <a:path w="591184" h="920114">
                  <a:moveTo>
                    <a:pt x="590892" y="804506"/>
                  </a:moveTo>
                  <a:lnTo>
                    <a:pt x="455688" y="884593"/>
                  </a:lnTo>
                  <a:lnTo>
                    <a:pt x="567817" y="919734"/>
                  </a:lnTo>
                  <a:lnTo>
                    <a:pt x="590892" y="804506"/>
                  </a:lnTo>
                  <a:close/>
                </a:path>
              </a:pathLst>
            </a:custGeom>
            <a:solidFill>
              <a:srgbClr val="B71E42"/>
            </a:solidFill>
          </p:spPr>
          <p:txBody>
            <a:bodyPr wrap="square" lIns="0" tIns="0" rIns="0" bIns="0" rtlCol="0"/>
            <a:lstStyle/>
            <a:p>
              <a:endParaRPr/>
            </a:p>
          </p:txBody>
        </p:sp>
      </p:grpSp>
      <p:sp>
        <p:nvSpPr>
          <p:cNvPr id="18" name="object 18"/>
          <p:cNvSpPr txBox="1"/>
          <p:nvPr/>
        </p:nvSpPr>
        <p:spPr>
          <a:xfrm>
            <a:off x="438150" y="2914650"/>
            <a:ext cx="391001" cy="217367"/>
          </a:xfrm>
          <a:prstGeom prst="rect">
            <a:avLst/>
          </a:prstGeom>
        </p:spPr>
        <p:txBody>
          <a:bodyPr vert="horz" wrap="square" lIns="0" tIns="9525" rIns="0" bIns="0" rtlCol="0">
            <a:spAutoFit/>
          </a:bodyPr>
          <a:lstStyle/>
          <a:p>
            <a:pPr marL="9525">
              <a:spcBef>
                <a:spcPts val="75"/>
              </a:spcBef>
            </a:pPr>
            <a:r>
              <a:rPr sz="1350" b="1" dirty="0">
                <a:solidFill>
                  <a:srgbClr val="B71E42"/>
                </a:solidFill>
                <a:latin typeface="Arial"/>
                <a:cs typeface="Arial"/>
              </a:rPr>
              <a:t>Data</a:t>
            </a:r>
            <a:endParaRPr sz="1350">
              <a:latin typeface="Arial"/>
              <a:cs typeface="Arial"/>
            </a:endParaRPr>
          </a:p>
        </p:txBody>
      </p:sp>
      <p:sp>
        <p:nvSpPr>
          <p:cNvPr id="19" name="object 19"/>
          <p:cNvSpPr txBox="1"/>
          <p:nvPr/>
        </p:nvSpPr>
        <p:spPr>
          <a:xfrm>
            <a:off x="438150" y="3314700"/>
            <a:ext cx="952500" cy="217367"/>
          </a:xfrm>
          <a:prstGeom prst="rect">
            <a:avLst/>
          </a:prstGeom>
        </p:spPr>
        <p:txBody>
          <a:bodyPr vert="horz" wrap="square" lIns="0" tIns="9525" rIns="0" bIns="0" rtlCol="0">
            <a:spAutoFit/>
          </a:bodyPr>
          <a:lstStyle/>
          <a:p>
            <a:pPr marL="9525">
              <a:spcBef>
                <a:spcPts val="75"/>
              </a:spcBef>
            </a:pPr>
            <a:r>
              <a:rPr sz="1350" b="1" spc="-4" dirty="0">
                <a:solidFill>
                  <a:srgbClr val="B71E42"/>
                </a:solidFill>
                <a:latin typeface="Arial"/>
                <a:cs typeface="Arial"/>
              </a:rPr>
              <a:t>Acquisition</a:t>
            </a:r>
            <a:endParaRPr sz="1350">
              <a:latin typeface="Arial"/>
              <a:cs typeface="Arial"/>
            </a:endParaRPr>
          </a:p>
        </p:txBody>
      </p:sp>
      <p:grpSp>
        <p:nvGrpSpPr>
          <p:cNvPr id="20" name="object 20"/>
          <p:cNvGrpSpPr/>
          <p:nvPr/>
        </p:nvGrpSpPr>
        <p:grpSpPr>
          <a:xfrm>
            <a:off x="7529225" y="3086518"/>
            <a:ext cx="849154" cy="332423"/>
            <a:chOff x="10038966" y="2972357"/>
            <a:chExt cx="1132205" cy="443230"/>
          </a:xfrm>
        </p:grpSpPr>
        <p:pic>
          <p:nvPicPr>
            <p:cNvPr id="21" name="object 21"/>
            <p:cNvPicPr/>
            <p:nvPr/>
          </p:nvPicPr>
          <p:blipFill>
            <a:blip r:embed="rId2" cstate="print"/>
            <a:stretch>
              <a:fillRect/>
            </a:stretch>
          </p:blipFill>
          <p:spPr>
            <a:xfrm>
              <a:off x="10045315" y="2978707"/>
              <a:ext cx="1118950" cy="430072"/>
            </a:xfrm>
            <a:prstGeom prst="rect">
              <a:avLst/>
            </a:prstGeom>
          </p:spPr>
        </p:pic>
        <p:sp>
          <p:nvSpPr>
            <p:cNvPr id="22" name="object 22"/>
            <p:cNvSpPr/>
            <p:nvPr/>
          </p:nvSpPr>
          <p:spPr>
            <a:xfrm>
              <a:off x="10045316" y="2978707"/>
              <a:ext cx="1119505" cy="430530"/>
            </a:xfrm>
            <a:custGeom>
              <a:avLst/>
              <a:gdLst/>
              <a:ahLst/>
              <a:cxnLst/>
              <a:rect l="l" t="t" r="r" b="b"/>
              <a:pathLst>
                <a:path w="1119504" h="430529">
                  <a:moveTo>
                    <a:pt x="0" y="107517"/>
                  </a:moveTo>
                  <a:lnTo>
                    <a:pt x="903913" y="107517"/>
                  </a:lnTo>
                  <a:lnTo>
                    <a:pt x="903913" y="0"/>
                  </a:lnTo>
                  <a:lnTo>
                    <a:pt x="1118950" y="215037"/>
                  </a:lnTo>
                  <a:lnTo>
                    <a:pt x="903913" y="430073"/>
                  </a:lnTo>
                  <a:lnTo>
                    <a:pt x="903913" y="322554"/>
                  </a:lnTo>
                  <a:lnTo>
                    <a:pt x="0" y="322554"/>
                  </a:lnTo>
                  <a:lnTo>
                    <a:pt x="107517" y="215037"/>
                  </a:lnTo>
                  <a:lnTo>
                    <a:pt x="0" y="107517"/>
                  </a:lnTo>
                  <a:close/>
                </a:path>
              </a:pathLst>
            </a:custGeom>
            <a:ln w="12699">
              <a:solidFill>
                <a:srgbClr val="B71E42"/>
              </a:solidFill>
            </a:ln>
          </p:spPr>
          <p:txBody>
            <a:bodyPr wrap="square" lIns="0" tIns="0" rIns="0" bIns="0" rtlCol="0"/>
            <a:lstStyle/>
            <a:p>
              <a:endParaRPr/>
            </a:p>
          </p:txBody>
        </p:sp>
      </p:grpSp>
      <p:sp>
        <p:nvSpPr>
          <p:cNvPr id="23" name="object 23"/>
          <p:cNvSpPr txBox="1"/>
          <p:nvPr/>
        </p:nvSpPr>
        <p:spPr>
          <a:xfrm>
            <a:off x="7762875" y="2905125"/>
            <a:ext cx="391001" cy="217367"/>
          </a:xfrm>
          <a:prstGeom prst="rect">
            <a:avLst/>
          </a:prstGeom>
        </p:spPr>
        <p:txBody>
          <a:bodyPr vert="horz" wrap="square" lIns="0" tIns="9525" rIns="0" bIns="0" rtlCol="0">
            <a:spAutoFit/>
          </a:bodyPr>
          <a:lstStyle/>
          <a:p>
            <a:pPr marL="9525">
              <a:spcBef>
                <a:spcPts val="75"/>
              </a:spcBef>
            </a:pPr>
            <a:r>
              <a:rPr sz="1350" b="1" dirty="0">
                <a:solidFill>
                  <a:srgbClr val="B71E42"/>
                </a:solidFill>
                <a:latin typeface="Arial"/>
                <a:cs typeface="Arial"/>
              </a:rPr>
              <a:t>Data</a:t>
            </a:r>
            <a:endParaRPr sz="1350">
              <a:latin typeface="Arial"/>
              <a:cs typeface="Arial"/>
            </a:endParaRPr>
          </a:p>
        </p:txBody>
      </p:sp>
      <p:sp>
        <p:nvSpPr>
          <p:cNvPr id="24" name="object 24"/>
          <p:cNvSpPr txBox="1"/>
          <p:nvPr/>
        </p:nvSpPr>
        <p:spPr>
          <a:xfrm>
            <a:off x="7762875" y="3324225"/>
            <a:ext cx="1058228" cy="217367"/>
          </a:xfrm>
          <a:prstGeom prst="rect">
            <a:avLst/>
          </a:prstGeom>
        </p:spPr>
        <p:txBody>
          <a:bodyPr vert="horz" wrap="square" lIns="0" tIns="9525" rIns="0" bIns="0" rtlCol="0">
            <a:spAutoFit/>
          </a:bodyPr>
          <a:lstStyle/>
          <a:p>
            <a:pPr marL="9525">
              <a:spcBef>
                <a:spcPts val="75"/>
              </a:spcBef>
            </a:pPr>
            <a:r>
              <a:rPr sz="1350" b="1" spc="-4" dirty="0">
                <a:solidFill>
                  <a:srgbClr val="B71E42"/>
                </a:solidFill>
                <a:latin typeface="Arial"/>
                <a:cs typeface="Arial"/>
              </a:rPr>
              <a:t>Preservation</a:t>
            </a:r>
            <a:endParaRPr sz="1350">
              <a:latin typeface="Arial"/>
              <a:cs typeface="Arial"/>
            </a:endParaRPr>
          </a:p>
        </p:txBody>
      </p:sp>
      <p:sp>
        <p:nvSpPr>
          <p:cNvPr id="25" name="object 25"/>
          <p:cNvSpPr/>
          <p:nvPr/>
        </p:nvSpPr>
        <p:spPr>
          <a:xfrm>
            <a:off x="4480533" y="2987750"/>
            <a:ext cx="1574483" cy="549593"/>
          </a:xfrm>
          <a:custGeom>
            <a:avLst/>
            <a:gdLst/>
            <a:ahLst/>
            <a:cxnLst/>
            <a:rect l="l" t="t" r="r" b="b"/>
            <a:pathLst>
              <a:path w="2099309" h="732789">
                <a:moveTo>
                  <a:pt x="1781881" y="0"/>
                </a:moveTo>
                <a:lnTo>
                  <a:pt x="0" y="0"/>
                </a:lnTo>
                <a:lnTo>
                  <a:pt x="316834" y="366191"/>
                </a:lnTo>
                <a:lnTo>
                  <a:pt x="0" y="732384"/>
                </a:lnTo>
                <a:lnTo>
                  <a:pt x="1781881" y="732384"/>
                </a:lnTo>
                <a:lnTo>
                  <a:pt x="2098715" y="366191"/>
                </a:lnTo>
                <a:lnTo>
                  <a:pt x="1781881" y="0"/>
                </a:lnTo>
                <a:close/>
              </a:path>
            </a:pathLst>
          </a:custGeom>
          <a:solidFill>
            <a:srgbClr val="B71E42">
              <a:alpha val="75000"/>
            </a:srgbClr>
          </a:solidFill>
        </p:spPr>
        <p:txBody>
          <a:bodyPr wrap="square" lIns="0" tIns="0" rIns="0" bIns="0" rtlCol="0"/>
          <a:lstStyle/>
          <a:p>
            <a:endParaRPr/>
          </a:p>
        </p:txBody>
      </p:sp>
      <p:sp>
        <p:nvSpPr>
          <p:cNvPr id="26" name="object 26"/>
          <p:cNvSpPr txBox="1"/>
          <p:nvPr/>
        </p:nvSpPr>
        <p:spPr>
          <a:xfrm>
            <a:off x="4895850" y="3076575"/>
            <a:ext cx="782002" cy="348172"/>
          </a:xfrm>
          <a:prstGeom prst="rect">
            <a:avLst/>
          </a:prstGeom>
        </p:spPr>
        <p:txBody>
          <a:bodyPr vert="horz" wrap="square" lIns="0" tIns="40005" rIns="0" bIns="0" rtlCol="0">
            <a:spAutoFit/>
          </a:bodyPr>
          <a:lstStyle/>
          <a:p>
            <a:pPr marL="104775" marR="3810" indent="-95250">
              <a:lnSpc>
                <a:spcPts val="1200"/>
              </a:lnSpc>
              <a:spcBef>
                <a:spcPts val="315"/>
              </a:spcBef>
            </a:pPr>
            <a:r>
              <a:rPr sz="1200" dirty="0">
                <a:solidFill>
                  <a:srgbClr val="FFFFFF"/>
                </a:solidFill>
                <a:latin typeface="Arial MT"/>
                <a:cs typeface="Arial MT"/>
              </a:rPr>
              <a:t>Modeling</a:t>
            </a:r>
            <a:r>
              <a:rPr sz="1200" spc="-75" dirty="0">
                <a:solidFill>
                  <a:srgbClr val="FFFFFF"/>
                </a:solidFill>
                <a:latin typeface="Arial MT"/>
                <a:cs typeface="Arial MT"/>
              </a:rPr>
              <a:t> </a:t>
            </a:r>
            <a:r>
              <a:rPr sz="1200" dirty="0">
                <a:solidFill>
                  <a:srgbClr val="FFFFFF"/>
                </a:solidFill>
                <a:latin typeface="Arial MT"/>
                <a:cs typeface="Arial MT"/>
              </a:rPr>
              <a:t>&amp; </a:t>
            </a:r>
            <a:r>
              <a:rPr sz="1200" spc="-326" dirty="0">
                <a:solidFill>
                  <a:srgbClr val="FFFFFF"/>
                </a:solidFill>
                <a:latin typeface="Arial MT"/>
                <a:cs typeface="Arial MT"/>
              </a:rPr>
              <a:t> </a:t>
            </a:r>
            <a:r>
              <a:rPr sz="1200" dirty="0">
                <a:solidFill>
                  <a:srgbClr val="FFFFFF"/>
                </a:solidFill>
                <a:latin typeface="Arial MT"/>
                <a:cs typeface="Arial MT"/>
              </a:rPr>
              <a:t>Analysis</a:t>
            </a:r>
            <a:endParaRPr sz="1200">
              <a:latin typeface="Arial MT"/>
              <a:cs typeface="Arial MT"/>
            </a:endParaRPr>
          </a:p>
        </p:txBody>
      </p:sp>
      <p:sp>
        <p:nvSpPr>
          <p:cNvPr id="27" name="object 27"/>
          <p:cNvSpPr/>
          <p:nvPr/>
        </p:nvSpPr>
        <p:spPr>
          <a:xfrm>
            <a:off x="3077811" y="2987750"/>
            <a:ext cx="1574483" cy="549593"/>
          </a:xfrm>
          <a:custGeom>
            <a:avLst/>
            <a:gdLst/>
            <a:ahLst/>
            <a:cxnLst/>
            <a:rect l="l" t="t" r="r" b="b"/>
            <a:pathLst>
              <a:path w="2099310" h="732789">
                <a:moveTo>
                  <a:pt x="1781881" y="0"/>
                </a:moveTo>
                <a:lnTo>
                  <a:pt x="0" y="0"/>
                </a:lnTo>
                <a:lnTo>
                  <a:pt x="316834" y="366191"/>
                </a:lnTo>
                <a:lnTo>
                  <a:pt x="0" y="732384"/>
                </a:lnTo>
                <a:lnTo>
                  <a:pt x="1781881" y="732384"/>
                </a:lnTo>
                <a:lnTo>
                  <a:pt x="2098715" y="366191"/>
                </a:lnTo>
                <a:lnTo>
                  <a:pt x="1781881" y="0"/>
                </a:lnTo>
                <a:close/>
              </a:path>
            </a:pathLst>
          </a:custGeom>
          <a:solidFill>
            <a:srgbClr val="B71E42">
              <a:alpha val="75000"/>
            </a:srgbClr>
          </a:solidFill>
        </p:spPr>
        <p:txBody>
          <a:bodyPr wrap="square" lIns="0" tIns="0" rIns="0" bIns="0" rtlCol="0"/>
          <a:lstStyle/>
          <a:p>
            <a:endParaRPr/>
          </a:p>
        </p:txBody>
      </p:sp>
      <p:sp>
        <p:nvSpPr>
          <p:cNvPr id="28" name="object 28"/>
          <p:cNvSpPr txBox="1"/>
          <p:nvPr/>
        </p:nvSpPr>
        <p:spPr>
          <a:xfrm>
            <a:off x="3352800" y="3076575"/>
            <a:ext cx="1078230" cy="348172"/>
          </a:xfrm>
          <a:prstGeom prst="rect">
            <a:avLst/>
          </a:prstGeom>
        </p:spPr>
        <p:txBody>
          <a:bodyPr vert="horz" wrap="square" lIns="0" tIns="40005" rIns="0" bIns="0" rtlCol="0">
            <a:spAutoFit/>
          </a:bodyPr>
          <a:lstStyle/>
          <a:p>
            <a:pPr marL="247650" marR="3810" indent="-238125">
              <a:lnSpc>
                <a:spcPts val="1200"/>
              </a:lnSpc>
              <a:spcBef>
                <a:spcPts val="315"/>
              </a:spcBef>
            </a:pPr>
            <a:r>
              <a:rPr sz="1200" dirty="0">
                <a:solidFill>
                  <a:srgbClr val="FFFFFF"/>
                </a:solidFill>
                <a:latin typeface="Arial MT"/>
                <a:cs typeface="Arial MT"/>
              </a:rPr>
              <a:t>Management</a:t>
            </a:r>
            <a:r>
              <a:rPr sz="1200" spc="-79" dirty="0">
                <a:solidFill>
                  <a:srgbClr val="FFFFFF"/>
                </a:solidFill>
                <a:latin typeface="Arial MT"/>
                <a:cs typeface="Arial MT"/>
              </a:rPr>
              <a:t> </a:t>
            </a:r>
            <a:r>
              <a:rPr sz="1200" dirty="0">
                <a:solidFill>
                  <a:srgbClr val="FFFFFF"/>
                </a:solidFill>
                <a:latin typeface="Arial MT"/>
                <a:cs typeface="Arial MT"/>
              </a:rPr>
              <a:t>of </a:t>
            </a:r>
            <a:r>
              <a:rPr sz="1200" spc="-326" dirty="0">
                <a:solidFill>
                  <a:srgbClr val="FFFFFF"/>
                </a:solidFill>
                <a:latin typeface="Arial MT"/>
                <a:cs typeface="Arial MT"/>
              </a:rPr>
              <a:t> </a:t>
            </a:r>
            <a:r>
              <a:rPr sz="1200" dirty="0">
                <a:solidFill>
                  <a:srgbClr val="FFFFFF"/>
                </a:solidFill>
                <a:latin typeface="Arial MT"/>
                <a:cs typeface="Arial MT"/>
              </a:rPr>
              <a:t>Big</a:t>
            </a:r>
            <a:r>
              <a:rPr sz="1200" spc="-11" dirty="0">
                <a:solidFill>
                  <a:srgbClr val="FFFFFF"/>
                </a:solidFill>
                <a:latin typeface="Arial MT"/>
                <a:cs typeface="Arial MT"/>
              </a:rPr>
              <a:t> </a:t>
            </a:r>
            <a:r>
              <a:rPr sz="1200" spc="-4" dirty="0">
                <a:solidFill>
                  <a:srgbClr val="FFFFFF"/>
                </a:solidFill>
                <a:latin typeface="Arial MT"/>
                <a:cs typeface="Arial MT"/>
              </a:rPr>
              <a:t>Data</a:t>
            </a:r>
            <a:endParaRPr sz="1200">
              <a:latin typeface="Arial MT"/>
              <a:cs typeface="Arial MT"/>
            </a:endParaRPr>
          </a:p>
        </p:txBody>
      </p:sp>
      <p:sp>
        <p:nvSpPr>
          <p:cNvPr id="29" name="object 29"/>
          <p:cNvSpPr/>
          <p:nvPr/>
        </p:nvSpPr>
        <p:spPr>
          <a:xfrm>
            <a:off x="1675865" y="2987750"/>
            <a:ext cx="1574483" cy="549593"/>
          </a:xfrm>
          <a:custGeom>
            <a:avLst/>
            <a:gdLst/>
            <a:ahLst/>
            <a:cxnLst/>
            <a:rect l="l" t="t" r="r" b="b"/>
            <a:pathLst>
              <a:path w="2099310" h="732789">
                <a:moveTo>
                  <a:pt x="1781881" y="0"/>
                </a:moveTo>
                <a:lnTo>
                  <a:pt x="0" y="0"/>
                </a:lnTo>
                <a:lnTo>
                  <a:pt x="316835" y="366191"/>
                </a:lnTo>
                <a:lnTo>
                  <a:pt x="0" y="732384"/>
                </a:lnTo>
                <a:lnTo>
                  <a:pt x="1781881" y="732384"/>
                </a:lnTo>
                <a:lnTo>
                  <a:pt x="2098716" y="366191"/>
                </a:lnTo>
                <a:lnTo>
                  <a:pt x="1781881" y="0"/>
                </a:lnTo>
                <a:close/>
              </a:path>
            </a:pathLst>
          </a:custGeom>
          <a:solidFill>
            <a:srgbClr val="B71E42">
              <a:alpha val="75000"/>
            </a:srgbClr>
          </a:solidFill>
        </p:spPr>
        <p:txBody>
          <a:bodyPr wrap="square" lIns="0" tIns="0" rIns="0" bIns="0" rtlCol="0"/>
          <a:lstStyle/>
          <a:p>
            <a:endParaRPr/>
          </a:p>
        </p:txBody>
      </p:sp>
      <p:sp>
        <p:nvSpPr>
          <p:cNvPr id="30" name="object 30"/>
          <p:cNvSpPr txBox="1"/>
          <p:nvPr/>
        </p:nvSpPr>
        <p:spPr>
          <a:xfrm>
            <a:off x="2105026" y="3000375"/>
            <a:ext cx="874871" cy="502061"/>
          </a:xfrm>
          <a:prstGeom prst="rect">
            <a:avLst/>
          </a:prstGeom>
        </p:spPr>
        <p:txBody>
          <a:bodyPr vert="horz" wrap="square" lIns="0" tIns="40005" rIns="0" bIns="0" rtlCol="0">
            <a:spAutoFit/>
          </a:bodyPr>
          <a:lstStyle/>
          <a:p>
            <a:pPr marL="9525" marR="3810" algn="ctr">
              <a:lnSpc>
                <a:spcPts val="1200"/>
              </a:lnSpc>
              <a:spcBef>
                <a:spcPts val="315"/>
              </a:spcBef>
            </a:pPr>
            <a:r>
              <a:rPr sz="1200" dirty="0">
                <a:solidFill>
                  <a:srgbClr val="FFFFFF"/>
                </a:solidFill>
                <a:latin typeface="Arial MT"/>
                <a:cs typeface="Arial MT"/>
              </a:rPr>
              <a:t>Making</a:t>
            </a:r>
            <a:r>
              <a:rPr sz="1200" spc="-64" dirty="0">
                <a:solidFill>
                  <a:srgbClr val="FFFFFF"/>
                </a:solidFill>
                <a:latin typeface="Arial MT"/>
                <a:cs typeface="Arial MT"/>
              </a:rPr>
              <a:t> </a:t>
            </a:r>
            <a:r>
              <a:rPr sz="1200" spc="-4" dirty="0">
                <a:solidFill>
                  <a:srgbClr val="FFFFFF"/>
                </a:solidFill>
                <a:latin typeface="Arial MT"/>
                <a:cs typeface="Arial MT"/>
              </a:rPr>
              <a:t>Data </a:t>
            </a:r>
            <a:r>
              <a:rPr sz="1200" spc="-326" dirty="0">
                <a:solidFill>
                  <a:srgbClr val="FFFFFF"/>
                </a:solidFill>
                <a:latin typeface="Arial MT"/>
                <a:cs typeface="Arial MT"/>
              </a:rPr>
              <a:t> </a:t>
            </a:r>
            <a:r>
              <a:rPr sz="1200" spc="-8" dirty="0">
                <a:solidFill>
                  <a:srgbClr val="FFFFFF"/>
                </a:solidFill>
                <a:latin typeface="Arial MT"/>
                <a:cs typeface="Arial MT"/>
              </a:rPr>
              <a:t>Trustable </a:t>
            </a:r>
            <a:r>
              <a:rPr sz="1200" dirty="0">
                <a:solidFill>
                  <a:srgbClr val="FFFFFF"/>
                </a:solidFill>
                <a:latin typeface="Arial MT"/>
                <a:cs typeface="Arial MT"/>
              </a:rPr>
              <a:t>&amp; </a:t>
            </a:r>
            <a:r>
              <a:rPr sz="1200" spc="4" dirty="0">
                <a:solidFill>
                  <a:srgbClr val="FFFFFF"/>
                </a:solidFill>
                <a:latin typeface="Arial MT"/>
                <a:cs typeface="Arial MT"/>
              </a:rPr>
              <a:t> </a:t>
            </a:r>
            <a:r>
              <a:rPr sz="1200" dirty="0">
                <a:solidFill>
                  <a:srgbClr val="FFFFFF"/>
                </a:solidFill>
                <a:latin typeface="Arial MT"/>
                <a:cs typeface="Arial MT"/>
              </a:rPr>
              <a:t>Usable</a:t>
            </a:r>
            <a:endParaRPr sz="1200">
              <a:latin typeface="Arial MT"/>
              <a:cs typeface="Arial MT"/>
            </a:endParaRPr>
          </a:p>
        </p:txBody>
      </p:sp>
      <p:sp>
        <p:nvSpPr>
          <p:cNvPr id="31" name="object 31"/>
          <p:cNvSpPr/>
          <p:nvPr/>
        </p:nvSpPr>
        <p:spPr>
          <a:xfrm>
            <a:off x="1681583" y="2390596"/>
            <a:ext cx="5849303" cy="505778"/>
          </a:xfrm>
          <a:custGeom>
            <a:avLst/>
            <a:gdLst/>
            <a:ahLst/>
            <a:cxnLst/>
            <a:rect l="l" t="t" r="r" b="b"/>
            <a:pathLst>
              <a:path w="7799070" h="674369">
                <a:moveTo>
                  <a:pt x="7462114" y="0"/>
                </a:moveTo>
                <a:lnTo>
                  <a:pt x="0" y="0"/>
                </a:lnTo>
                <a:lnTo>
                  <a:pt x="336895" y="336895"/>
                </a:lnTo>
                <a:lnTo>
                  <a:pt x="0" y="673792"/>
                </a:lnTo>
                <a:lnTo>
                  <a:pt x="7462114" y="673792"/>
                </a:lnTo>
                <a:lnTo>
                  <a:pt x="7799010" y="336895"/>
                </a:lnTo>
                <a:lnTo>
                  <a:pt x="7462114" y="0"/>
                </a:lnTo>
                <a:close/>
              </a:path>
            </a:pathLst>
          </a:custGeom>
          <a:solidFill>
            <a:srgbClr val="B71E42">
              <a:alpha val="75000"/>
            </a:srgbClr>
          </a:solidFill>
        </p:spPr>
        <p:txBody>
          <a:bodyPr wrap="square" lIns="0" tIns="0" rIns="0" bIns="0" rtlCol="0"/>
          <a:lstStyle/>
          <a:p>
            <a:endParaRPr/>
          </a:p>
        </p:txBody>
      </p:sp>
      <p:sp>
        <p:nvSpPr>
          <p:cNvPr id="32" name="object 32"/>
          <p:cNvSpPr txBox="1"/>
          <p:nvPr/>
        </p:nvSpPr>
        <p:spPr>
          <a:xfrm>
            <a:off x="3800475" y="2028826"/>
            <a:ext cx="1620203" cy="713657"/>
          </a:xfrm>
          <a:prstGeom prst="rect">
            <a:avLst/>
          </a:prstGeom>
        </p:spPr>
        <p:txBody>
          <a:bodyPr vert="horz" wrap="square" lIns="0" tIns="9525" rIns="0" bIns="0" rtlCol="0">
            <a:spAutoFit/>
          </a:bodyPr>
          <a:lstStyle/>
          <a:p>
            <a:pPr marL="13811" algn="ctr">
              <a:spcBef>
                <a:spcPts val="75"/>
              </a:spcBef>
            </a:pPr>
            <a:r>
              <a:rPr sz="1500" b="1" dirty="0">
                <a:solidFill>
                  <a:srgbClr val="B71E42"/>
                </a:solidFill>
                <a:latin typeface="Arial"/>
                <a:cs typeface="Arial"/>
              </a:rPr>
              <a:t>Core</a:t>
            </a:r>
            <a:endParaRPr sz="1500">
              <a:latin typeface="Arial"/>
              <a:cs typeface="Arial"/>
            </a:endParaRPr>
          </a:p>
          <a:p>
            <a:pPr>
              <a:spcBef>
                <a:spcPts val="19"/>
              </a:spcBef>
            </a:pPr>
            <a:endParaRPr sz="1875">
              <a:latin typeface="Arial"/>
              <a:cs typeface="Arial"/>
            </a:endParaRPr>
          </a:p>
          <a:p>
            <a:pPr algn="ctr">
              <a:lnSpc>
                <a:spcPct val="100000"/>
              </a:lnSpc>
            </a:pPr>
            <a:r>
              <a:rPr sz="1200" spc="-4" dirty="0">
                <a:solidFill>
                  <a:srgbClr val="FFFFFF"/>
                </a:solidFill>
                <a:latin typeface="Arial MT"/>
                <a:cs typeface="Arial MT"/>
              </a:rPr>
              <a:t>Data</a:t>
            </a:r>
            <a:r>
              <a:rPr sz="1200" spc="-11" dirty="0">
                <a:solidFill>
                  <a:srgbClr val="FFFFFF"/>
                </a:solidFill>
                <a:latin typeface="Arial MT"/>
                <a:cs typeface="Arial MT"/>
              </a:rPr>
              <a:t> </a:t>
            </a:r>
            <a:r>
              <a:rPr sz="1200" spc="-4" dirty="0">
                <a:solidFill>
                  <a:srgbClr val="FFFFFF"/>
                </a:solidFill>
                <a:latin typeface="Arial MT"/>
                <a:cs typeface="Arial MT"/>
              </a:rPr>
              <a:t>Security</a:t>
            </a:r>
            <a:r>
              <a:rPr sz="1200" spc="-15" dirty="0">
                <a:solidFill>
                  <a:srgbClr val="FFFFFF"/>
                </a:solidFill>
                <a:latin typeface="Arial MT"/>
                <a:cs typeface="Arial MT"/>
              </a:rPr>
              <a:t> </a:t>
            </a:r>
            <a:r>
              <a:rPr sz="1200" dirty="0">
                <a:solidFill>
                  <a:srgbClr val="FFFFFF"/>
                </a:solidFill>
                <a:latin typeface="Arial MT"/>
                <a:cs typeface="Arial MT"/>
              </a:rPr>
              <a:t>&amp;</a:t>
            </a:r>
            <a:r>
              <a:rPr sz="1200" spc="-11" dirty="0">
                <a:solidFill>
                  <a:srgbClr val="FFFFFF"/>
                </a:solidFill>
                <a:latin typeface="Arial MT"/>
                <a:cs typeface="Arial MT"/>
              </a:rPr>
              <a:t> </a:t>
            </a:r>
            <a:r>
              <a:rPr sz="1200" dirty="0">
                <a:solidFill>
                  <a:srgbClr val="FFFFFF"/>
                </a:solidFill>
                <a:latin typeface="Arial MT"/>
                <a:cs typeface="Arial MT"/>
              </a:rPr>
              <a:t>Privacy</a:t>
            </a:r>
            <a:endParaRPr sz="1200">
              <a:latin typeface="Arial MT"/>
              <a:cs typeface="Arial MT"/>
            </a:endParaRPr>
          </a:p>
        </p:txBody>
      </p:sp>
      <p:grpSp>
        <p:nvGrpSpPr>
          <p:cNvPr id="33" name="object 33"/>
          <p:cNvGrpSpPr/>
          <p:nvPr/>
        </p:nvGrpSpPr>
        <p:grpSpPr>
          <a:xfrm>
            <a:off x="956573" y="3086518"/>
            <a:ext cx="7531894" cy="2653665"/>
            <a:chOff x="1275430" y="2972357"/>
            <a:chExt cx="10042525" cy="3538220"/>
          </a:xfrm>
        </p:grpSpPr>
        <p:pic>
          <p:nvPicPr>
            <p:cNvPr id="34" name="object 34"/>
            <p:cNvPicPr/>
            <p:nvPr/>
          </p:nvPicPr>
          <p:blipFill>
            <a:blip r:embed="rId3" cstate="print"/>
            <a:stretch>
              <a:fillRect/>
            </a:stretch>
          </p:blipFill>
          <p:spPr>
            <a:xfrm>
              <a:off x="1281780" y="2978707"/>
              <a:ext cx="1118950" cy="430072"/>
            </a:xfrm>
            <a:prstGeom prst="rect">
              <a:avLst/>
            </a:prstGeom>
          </p:spPr>
        </p:pic>
        <p:sp>
          <p:nvSpPr>
            <p:cNvPr id="35" name="object 35"/>
            <p:cNvSpPr/>
            <p:nvPr/>
          </p:nvSpPr>
          <p:spPr>
            <a:xfrm>
              <a:off x="1281780" y="2978707"/>
              <a:ext cx="1119505" cy="430530"/>
            </a:xfrm>
            <a:custGeom>
              <a:avLst/>
              <a:gdLst/>
              <a:ahLst/>
              <a:cxnLst/>
              <a:rect l="l" t="t" r="r" b="b"/>
              <a:pathLst>
                <a:path w="1119505" h="430529">
                  <a:moveTo>
                    <a:pt x="0" y="107517"/>
                  </a:moveTo>
                  <a:lnTo>
                    <a:pt x="903913" y="107517"/>
                  </a:lnTo>
                  <a:lnTo>
                    <a:pt x="903913" y="0"/>
                  </a:lnTo>
                  <a:lnTo>
                    <a:pt x="1118950" y="215037"/>
                  </a:lnTo>
                  <a:lnTo>
                    <a:pt x="903913" y="430073"/>
                  </a:lnTo>
                  <a:lnTo>
                    <a:pt x="903913" y="322554"/>
                  </a:lnTo>
                  <a:lnTo>
                    <a:pt x="0" y="322554"/>
                  </a:lnTo>
                  <a:lnTo>
                    <a:pt x="107517" y="215037"/>
                  </a:lnTo>
                  <a:lnTo>
                    <a:pt x="0" y="107517"/>
                  </a:lnTo>
                  <a:close/>
                </a:path>
              </a:pathLst>
            </a:custGeom>
            <a:ln w="12699">
              <a:solidFill>
                <a:srgbClr val="B71E42"/>
              </a:solidFill>
            </a:ln>
          </p:spPr>
          <p:txBody>
            <a:bodyPr wrap="square" lIns="0" tIns="0" rIns="0" bIns="0" rtlCol="0"/>
            <a:lstStyle/>
            <a:p>
              <a:endParaRPr/>
            </a:p>
          </p:txBody>
        </p:sp>
        <p:sp>
          <p:nvSpPr>
            <p:cNvPr id="36" name="object 36"/>
            <p:cNvSpPr/>
            <p:nvPr/>
          </p:nvSpPr>
          <p:spPr>
            <a:xfrm>
              <a:off x="8827740" y="5555677"/>
              <a:ext cx="2482215" cy="947419"/>
            </a:xfrm>
            <a:custGeom>
              <a:avLst/>
              <a:gdLst/>
              <a:ahLst/>
              <a:cxnLst/>
              <a:rect l="l" t="t" r="r" b="b"/>
              <a:pathLst>
                <a:path w="2482215" h="947420">
                  <a:moveTo>
                    <a:pt x="1240903" y="0"/>
                  </a:moveTo>
                  <a:lnTo>
                    <a:pt x="1187987" y="427"/>
                  </a:lnTo>
                  <a:lnTo>
                    <a:pt x="1135148" y="1711"/>
                  </a:lnTo>
                  <a:lnTo>
                    <a:pt x="1082464" y="3851"/>
                  </a:lnTo>
                  <a:lnTo>
                    <a:pt x="1030012" y="6847"/>
                  </a:lnTo>
                  <a:lnTo>
                    <a:pt x="977871" y="10699"/>
                  </a:lnTo>
                  <a:lnTo>
                    <a:pt x="926116" y="15407"/>
                  </a:lnTo>
                  <a:lnTo>
                    <a:pt x="874826" y="20970"/>
                  </a:lnTo>
                  <a:lnTo>
                    <a:pt x="824078" y="27390"/>
                  </a:lnTo>
                  <a:lnTo>
                    <a:pt x="773950" y="34665"/>
                  </a:lnTo>
                  <a:lnTo>
                    <a:pt x="724518" y="42797"/>
                  </a:lnTo>
                  <a:lnTo>
                    <a:pt x="675861" y="51784"/>
                  </a:lnTo>
                  <a:lnTo>
                    <a:pt x="628056" y="61628"/>
                  </a:lnTo>
                  <a:lnTo>
                    <a:pt x="581180" y="72327"/>
                  </a:lnTo>
                  <a:lnTo>
                    <a:pt x="535311" y="83882"/>
                  </a:lnTo>
                  <a:lnTo>
                    <a:pt x="490527" y="96293"/>
                  </a:lnTo>
                  <a:lnTo>
                    <a:pt x="446903" y="109561"/>
                  </a:lnTo>
                  <a:lnTo>
                    <a:pt x="404519" y="123684"/>
                  </a:lnTo>
                  <a:lnTo>
                    <a:pt x="363452" y="138663"/>
                  </a:lnTo>
                  <a:lnTo>
                    <a:pt x="309686" y="160492"/>
                  </a:lnTo>
                  <a:lnTo>
                    <a:pt x="260223" y="183263"/>
                  </a:lnTo>
                  <a:lnTo>
                    <a:pt x="215060" y="206896"/>
                  </a:lnTo>
                  <a:lnTo>
                    <a:pt x="174198" y="231314"/>
                  </a:lnTo>
                  <a:lnTo>
                    <a:pt x="137638" y="256438"/>
                  </a:lnTo>
                  <a:lnTo>
                    <a:pt x="105379" y="282189"/>
                  </a:lnTo>
                  <a:lnTo>
                    <a:pt x="77421" y="308489"/>
                  </a:lnTo>
                  <a:lnTo>
                    <a:pt x="34409" y="362422"/>
                  </a:lnTo>
                  <a:lnTo>
                    <a:pt x="8602" y="417610"/>
                  </a:lnTo>
                  <a:lnTo>
                    <a:pt x="0" y="473426"/>
                  </a:lnTo>
                  <a:lnTo>
                    <a:pt x="2150" y="501373"/>
                  </a:lnTo>
                  <a:lnTo>
                    <a:pt x="19355" y="556953"/>
                  </a:lnTo>
                  <a:lnTo>
                    <a:pt x="53765" y="611592"/>
                  </a:lnTo>
                  <a:lnTo>
                    <a:pt x="105379" y="664662"/>
                  </a:lnTo>
                  <a:lnTo>
                    <a:pt x="137638" y="690413"/>
                  </a:lnTo>
                  <a:lnTo>
                    <a:pt x="174198" y="715537"/>
                  </a:lnTo>
                  <a:lnTo>
                    <a:pt x="215060" y="739955"/>
                  </a:lnTo>
                  <a:lnTo>
                    <a:pt x="260223" y="763588"/>
                  </a:lnTo>
                  <a:lnTo>
                    <a:pt x="309686" y="786359"/>
                  </a:lnTo>
                  <a:lnTo>
                    <a:pt x="363452" y="808188"/>
                  </a:lnTo>
                  <a:lnTo>
                    <a:pt x="404519" y="823167"/>
                  </a:lnTo>
                  <a:lnTo>
                    <a:pt x="446903" y="837290"/>
                  </a:lnTo>
                  <a:lnTo>
                    <a:pt x="490527" y="850558"/>
                  </a:lnTo>
                  <a:lnTo>
                    <a:pt x="535311" y="862969"/>
                  </a:lnTo>
                  <a:lnTo>
                    <a:pt x="581180" y="874524"/>
                  </a:lnTo>
                  <a:lnTo>
                    <a:pt x="628056" y="885223"/>
                  </a:lnTo>
                  <a:lnTo>
                    <a:pt x="675861" y="895067"/>
                  </a:lnTo>
                  <a:lnTo>
                    <a:pt x="724518" y="904054"/>
                  </a:lnTo>
                  <a:lnTo>
                    <a:pt x="773950" y="912186"/>
                  </a:lnTo>
                  <a:lnTo>
                    <a:pt x="824078" y="919461"/>
                  </a:lnTo>
                  <a:lnTo>
                    <a:pt x="874826" y="925881"/>
                  </a:lnTo>
                  <a:lnTo>
                    <a:pt x="926116" y="931445"/>
                  </a:lnTo>
                  <a:lnTo>
                    <a:pt x="977871" y="936152"/>
                  </a:lnTo>
                  <a:lnTo>
                    <a:pt x="1030012" y="940004"/>
                  </a:lnTo>
                  <a:lnTo>
                    <a:pt x="1082464" y="943000"/>
                  </a:lnTo>
                  <a:lnTo>
                    <a:pt x="1135148" y="945140"/>
                  </a:lnTo>
                  <a:lnTo>
                    <a:pt x="1187987" y="946424"/>
                  </a:lnTo>
                  <a:lnTo>
                    <a:pt x="1240903" y="946852"/>
                  </a:lnTo>
                  <a:lnTo>
                    <a:pt x="1293819" y="946424"/>
                  </a:lnTo>
                  <a:lnTo>
                    <a:pt x="1346658" y="945140"/>
                  </a:lnTo>
                  <a:lnTo>
                    <a:pt x="1399342" y="943000"/>
                  </a:lnTo>
                  <a:lnTo>
                    <a:pt x="1451794" y="940004"/>
                  </a:lnTo>
                  <a:lnTo>
                    <a:pt x="1503936" y="936152"/>
                  </a:lnTo>
                  <a:lnTo>
                    <a:pt x="1555690" y="931445"/>
                  </a:lnTo>
                  <a:lnTo>
                    <a:pt x="1606980" y="925881"/>
                  </a:lnTo>
                  <a:lnTo>
                    <a:pt x="1657728" y="919461"/>
                  </a:lnTo>
                  <a:lnTo>
                    <a:pt x="1707857" y="912186"/>
                  </a:lnTo>
                  <a:lnTo>
                    <a:pt x="1757288" y="904054"/>
                  </a:lnTo>
                  <a:lnTo>
                    <a:pt x="1805945" y="895067"/>
                  </a:lnTo>
                  <a:lnTo>
                    <a:pt x="1853750" y="885223"/>
                  </a:lnTo>
                  <a:lnTo>
                    <a:pt x="1900626" y="874524"/>
                  </a:lnTo>
                  <a:lnTo>
                    <a:pt x="1946495" y="862969"/>
                  </a:lnTo>
                  <a:lnTo>
                    <a:pt x="1991280" y="850558"/>
                  </a:lnTo>
                  <a:lnTo>
                    <a:pt x="2034903" y="837290"/>
                  </a:lnTo>
                  <a:lnTo>
                    <a:pt x="2077288" y="823167"/>
                  </a:lnTo>
                  <a:lnTo>
                    <a:pt x="2118355" y="808188"/>
                  </a:lnTo>
                  <a:lnTo>
                    <a:pt x="2172120" y="786359"/>
                  </a:lnTo>
                  <a:lnTo>
                    <a:pt x="2221584" y="763588"/>
                  </a:lnTo>
                  <a:lnTo>
                    <a:pt x="2266747" y="739955"/>
                  </a:lnTo>
                  <a:lnTo>
                    <a:pt x="2307609" y="715537"/>
                  </a:lnTo>
                  <a:lnTo>
                    <a:pt x="2344169" y="690413"/>
                  </a:lnTo>
                  <a:lnTo>
                    <a:pt x="2376428" y="664662"/>
                  </a:lnTo>
                  <a:lnTo>
                    <a:pt x="2404386" y="638362"/>
                  </a:lnTo>
                  <a:lnTo>
                    <a:pt x="2447398" y="584429"/>
                  </a:lnTo>
                  <a:lnTo>
                    <a:pt x="2473205" y="529241"/>
                  </a:lnTo>
                  <a:lnTo>
                    <a:pt x="2481807" y="473426"/>
                  </a:lnTo>
                  <a:lnTo>
                    <a:pt x="2479657" y="445479"/>
                  </a:lnTo>
                  <a:lnTo>
                    <a:pt x="2462452" y="389898"/>
                  </a:lnTo>
                  <a:lnTo>
                    <a:pt x="2428042" y="335259"/>
                  </a:lnTo>
                  <a:lnTo>
                    <a:pt x="2376428" y="282189"/>
                  </a:lnTo>
                  <a:lnTo>
                    <a:pt x="2344169" y="256438"/>
                  </a:lnTo>
                  <a:lnTo>
                    <a:pt x="2307609" y="231314"/>
                  </a:lnTo>
                  <a:lnTo>
                    <a:pt x="2266747" y="206896"/>
                  </a:lnTo>
                  <a:lnTo>
                    <a:pt x="2221584" y="183263"/>
                  </a:lnTo>
                  <a:lnTo>
                    <a:pt x="2172120" y="160492"/>
                  </a:lnTo>
                  <a:lnTo>
                    <a:pt x="2118355" y="138663"/>
                  </a:lnTo>
                  <a:lnTo>
                    <a:pt x="2077288" y="123684"/>
                  </a:lnTo>
                  <a:lnTo>
                    <a:pt x="2034903" y="109561"/>
                  </a:lnTo>
                  <a:lnTo>
                    <a:pt x="1991280" y="96293"/>
                  </a:lnTo>
                  <a:lnTo>
                    <a:pt x="1946495" y="83882"/>
                  </a:lnTo>
                  <a:lnTo>
                    <a:pt x="1900626" y="72327"/>
                  </a:lnTo>
                  <a:lnTo>
                    <a:pt x="1853750" y="61628"/>
                  </a:lnTo>
                  <a:lnTo>
                    <a:pt x="1805945" y="51784"/>
                  </a:lnTo>
                  <a:lnTo>
                    <a:pt x="1757288" y="42797"/>
                  </a:lnTo>
                  <a:lnTo>
                    <a:pt x="1707857" y="34665"/>
                  </a:lnTo>
                  <a:lnTo>
                    <a:pt x="1657728" y="27390"/>
                  </a:lnTo>
                  <a:lnTo>
                    <a:pt x="1606980" y="20970"/>
                  </a:lnTo>
                  <a:lnTo>
                    <a:pt x="1555690" y="15407"/>
                  </a:lnTo>
                  <a:lnTo>
                    <a:pt x="1503936" y="10699"/>
                  </a:lnTo>
                  <a:lnTo>
                    <a:pt x="1451794" y="6847"/>
                  </a:lnTo>
                  <a:lnTo>
                    <a:pt x="1399342" y="3851"/>
                  </a:lnTo>
                  <a:lnTo>
                    <a:pt x="1346658" y="1711"/>
                  </a:lnTo>
                  <a:lnTo>
                    <a:pt x="1293819" y="427"/>
                  </a:lnTo>
                  <a:lnTo>
                    <a:pt x="1240903" y="0"/>
                  </a:lnTo>
                  <a:close/>
                </a:path>
              </a:pathLst>
            </a:custGeom>
            <a:solidFill>
              <a:srgbClr val="B71E42">
                <a:alpha val="75000"/>
              </a:srgbClr>
            </a:solidFill>
          </p:spPr>
          <p:txBody>
            <a:bodyPr wrap="square" lIns="0" tIns="0" rIns="0" bIns="0" rtlCol="0"/>
            <a:lstStyle/>
            <a:p>
              <a:endParaRPr/>
            </a:p>
          </p:txBody>
        </p:sp>
        <p:sp>
          <p:nvSpPr>
            <p:cNvPr id="37" name="object 37"/>
            <p:cNvSpPr/>
            <p:nvPr/>
          </p:nvSpPr>
          <p:spPr>
            <a:xfrm>
              <a:off x="8827740" y="5555678"/>
              <a:ext cx="2482215" cy="947419"/>
            </a:xfrm>
            <a:custGeom>
              <a:avLst/>
              <a:gdLst/>
              <a:ahLst/>
              <a:cxnLst/>
              <a:rect l="l" t="t" r="r" b="b"/>
              <a:pathLst>
                <a:path w="2482215" h="947420">
                  <a:moveTo>
                    <a:pt x="2118356" y="138663"/>
                  </a:moveTo>
                  <a:lnTo>
                    <a:pt x="2172121" y="160492"/>
                  </a:lnTo>
                  <a:lnTo>
                    <a:pt x="2221585" y="183263"/>
                  </a:lnTo>
                  <a:lnTo>
                    <a:pt x="2266747" y="206896"/>
                  </a:lnTo>
                  <a:lnTo>
                    <a:pt x="2307609" y="231314"/>
                  </a:lnTo>
                  <a:lnTo>
                    <a:pt x="2344169" y="256438"/>
                  </a:lnTo>
                  <a:lnTo>
                    <a:pt x="2376428" y="282189"/>
                  </a:lnTo>
                  <a:lnTo>
                    <a:pt x="2404386" y="308489"/>
                  </a:lnTo>
                  <a:lnTo>
                    <a:pt x="2447398" y="362422"/>
                  </a:lnTo>
                  <a:lnTo>
                    <a:pt x="2473205" y="417610"/>
                  </a:lnTo>
                  <a:lnTo>
                    <a:pt x="2481808" y="473426"/>
                  </a:lnTo>
                  <a:lnTo>
                    <a:pt x="2479657" y="501373"/>
                  </a:lnTo>
                  <a:lnTo>
                    <a:pt x="2462452" y="556953"/>
                  </a:lnTo>
                  <a:lnTo>
                    <a:pt x="2428043" y="611592"/>
                  </a:lnTo>
                  <a:lnTo>
                    <a:pt x="2376428" y="664662"/>
                  </a:lnTo>
                  <a:lnTo>
                    <a:pt x="2344169" y="690413"/>
                  </a:lnTo>
                  <a:lnTo>
                    <a:pt x="2307609" y="715537"/>
                  </a:lnTo>
                  <a:lnTo>
                    <a:pt x="2266747" y="739955"/>
                  </a:lnTo>
                  <a:lnTo>
                    <a:pt x="2221585" y="763588"/>
                  </a:lnTo>
                  <a:lnTo>
                    <a:pt x="2172121" y="786359"/>
                  </a:lnTo>
                  <a:lnTo>
                    <a:pt x="2118356" y="808188"/>
                  </a:lnTo>
                  <a:lnTo>
                    <a:pt x="2077288" y="823167"/>
                  </a:lnTo>
                  <a:lnTo>
                    <a:pt x="2034904" y="837290"/>
                  </a:lnTo>
                  <a:lnTo>
                    <a:pt x="1991280" y="850558"/>
                  </a:lnTo>
                  <a:lnTo>
                    <a:pt x="1946495" y="862969"/>
                  </a:lnTo>
                  <a:lnTo>
                    <a:pt x="1900626" y="874524"/>
                  </a:lnTo>
                  <a:lnTo>
                    <a:pt x="1853751" y="885223"/>
                  </a:lnTo>
                  <a:lnTo>
                    <a:pt x="1805945" y="895067"/>
                  </a:lnTo>
                  <a:lnTo>
                    <a:pt x="1757288" y="904054"/>
                  </a:lnTo>
                  <a:lnTo>
                    <a:pt x="1707857" y="912186"/>
                  </a:lnTo>
                  <a:lnTo>
                    <a:pt x="1657729" y="919461"/>
                  </a:lnTo>
                  <a:lnTo>
                    <a:pt x="1606981" y="925881"/>
                  </a:lnTo>
                  <a:lnTo>
                    <a:pt x="1555691" y="931444"/>
                  </a:lnTo>
                  <a:lnTo>
                    <a:pt x="1503936" y="936152"/>
                  </a:lnTo>
                  <a:lnTo>
                    <a:pt x="1451794" y="940004"/>
                  </a:lnTo>
                  <a:lnTo>
                    <a:pt x="1399342" y="943000"/>
                  </a:lnTo>
                  <a:lnTo>
                    <a:pt x="1346659" y="945140"/>
                  </a:lnTo>
                  <a:lnTo>
                    <a:pt x="1293820" y="946424"/>
                  </a:lnTo>
                  <a:lnTo>
                    <a:pt x="1240903" y="946851"/>
                  </a:lnTo>
                  <a:lnTo>
                    <a:pt x="1187987" y="946424"/>
                  </a:lnTo>
                  <a:lnTo>
                    <a:pt x="1135148" y="945140"/>
                  </a:lnTo>
                  <a:lnTo>
                    <a:pt x="1082464" y="943000"/>
                  </a:lnTo>
                  <a:lnTo>
                    <a:pt x="1030013" y="940004"/>
                  </a:lnTo>
                  <a:lnTo>
                    <a:pt x="977871" y="936152"/>
                  </a:lnTo>
                  <a:lnTo>
                    <a:pt x="926116" y="931444"/>
                  </a:lnTo>
                  <a:lnTo>
                    <a:pt x="874826" y="925881"/>
                  </a:lnTo>
                  <a:lnTo>
                    <a:pt x="824078" y="919461"/>
                  </a:lnTo>
                  <a:lnTo>
                    <a:pt x="773950" y="912186"/>
                  </a:lnTo>
                  <a:lnTo>
                    <a:pt x="724519" y="904054"/>
                  </a:lnTo>
                  <a:lnTo>
                    <a:pt x="675862" y="895067"/>
                  </a:lnTo>
                  <a:lnTo>
                    <a:pt x="628057" y="885223"/>
                  </a:lnTo>
                  <a:lnTo>
                    <a:pt x="581181" y="874524"/>
                  </a:lnTo>
                  <a:lnTo>
                    <a:pt x="535312" y="862969"/>
                  </a:lnTo>
                  <a:lnTo>
                    <a:pt x="490527" y="850558"/>
                  </a:lnTo>
                  <a:lnTo>
                    <a:pt x="446904" y="837290"/>
                  </a:lnTo>
                  <a:lnTo>
                    <a:pt x="404520" y="823167"/>
                  </a:lnTo>
                  <a:lnTo>
                    <a:pt x="363452" y="808188"/>
                  </a:lnTo>
                  <a:lnTo>
                    <a:pt x="309687" y="786359"/>
                  </a:lnTo>
                  <a:lnTo>
                    <a:pt x="260223" y="763588"/>
                  </a:lnTo>
                  <a:lnTo>
                    <a:pt x="215060" y="739955"/>
                  </a:lnTo>
                  <a:lnTo>
                    <a:pt x="174199" y="715537"/>
                  </a:lnTo>
                  <a:lnTo>
                    <a:pt x="137638" y="690413"/>
                  </a:lnTo>
                  <a:lnTo>
                    <a:pt x="105379" y="664662"/>
                  </a:lnTo>
                  <a:lnTo>
                    <a:pt x="77421" y="638362"/>
                  </a:lnTo>
                  <a:lnTo>
                    <a:pt x="34409" y="584429"/>
                  </a:lnTo>
                  <a:lnTo>
                    <a:pt x="8602" y="529241"/>
                  </a:lnTo>
                  <a:lnTo>
                    <a:pt x="0" y="473426"/>
                  </a:lnTo>
                  <a:lnTo>
                    <a:pt x="2150" y="445479"/>
                  </a:lnTo>
                  <a:lnTo>
                    <a:pt x="19355" y="389898"/>
                  </a:lnTo>
                  <a:lnTo>
                    <a:pt x="53765" y="335259"/>
                  </a:lnTo>
                  <a:lnTo>
                    <a:pt x="105379" y="282189"/>
                  </a:lnTo>
                  <a:lnTo>
                    <a:pt x="137638" y="256438"/>
                  </a:lnTo>
                  <a:lnTo>
                    <a:pt x="174199" y="231314"/>
                  </a:lnTo>
                  <a:lnTo>
                    <a:pt x="215060" y="206896"/>
                  </a:lnTo>
                  <a:lnTo>
                    <a:pt x="260223" y="183263"/>
                  </a:lnTo>
                  <a:lnTo>
                    <a:pt x="309687" y="160492"/>
                  </a:lnTo>
                  <a:lnTo>
                    <a:pt x="363452" y="138663"/>
                  </a:lnTo>
                  <a:lnTo>
                    <a:pt x="404520" y="123684"/>
                  </a:lnTo>
                  <a:lnTo>
                    <a:pt x="446904" y="109561"/>
                  </a:lnTo>
                  <a:lnTo>
                    <a:pt x="490527" y="96293"/>
                  </a:lnTo>
                  <a:lnTo>
                    <a:pt x="535312" y="83882"/>
                  </a:lnTo>
                  <a:lnTo>
                    <a:pt x="581181" y="72327"/>
                  </a:lnTo>
                  <a:lnTo>
                    <a:pt x="628057" y="61628"/>
                  </a:lnTo>
                  <a:lnTo>
                    <a:pt x="675862" y="51784"/>
                  </a:lnTo>
                  <a:lnTo>
                    <a:pt x="724519" y="42797"/>
                  </a:lnTo>
                  <a:lnTo>
                    <a:pt x="773950" y="34665"/>
                  </a:lnTo>
                  <a:lnTo>
                    <a:pt x="824078" y="27390"/>
                  </a:lnTo>
                  <a:lnTo>
                    <a:pt x="874826" y="20970"/>
                  </a:lnTo>
                  <a:lnTo>
                    <a:pt x="926116" y="15407"/>
                  </a:lnTo>
                  <a:lnTo>
                    <a:pt x="977871" y="10699"/>
                  </a:lnTo>
                  <a:lnTo>
                    <a:pt x="1030013" y="6847"/>
                  </a:lnTo>
                  <a:lnTo>
                    <a:pt x="1082464" y="3851"/>
                  </a:lnTo>
                  <a:lnTo>
                    <a:pt x="1135148" y="1711"/>
                  </a:lnTo>
                  <a:lnTo>
                    <a:pt x="1187987" y="427"/>
                  </a:lnTo>
                  <a:lnTo>
                    <a:pt x="1240903" y="0"/>
                  </a:lnTo>
                  <a:lnTo>
                    <a:pt x="1293820" y="427"/>
                  </a:lnTo>
                  <a:lnTo>
                    <a:pt x="1346659" y="1711"/>
                  </a:lnTo>
                  <a:lnTo>
                    <a:pt x="1399342" y="3851"/>
                  </a:lnTo>
                  <a:lnTo>
                    <a:pt x="1451794" y="6847"/>
                  </a:lnTo>
                  <a:lnTo>
                    <a:pt x="1503936" y="10699"/>
                  </a:lnTo>
                  <a:lnTo>
                    <a:pt x="1555691" y="15407"/>
                  </a:lnTo>
                  <a:lnTo>
                    <a:pt x="1606981" y="20970"/>
                  </a:lnTo>
                  <a:lnTo>
                    <a:pt x="1657729" y="27390"/>
                  </a:lnTo>
                  <a:lnTo>
                    <a:pt x="1707857" y="34665"/>
                  </a:lnTo>
                  <a:lnTo>
                    <a:pt x="1757288" y="42797"/>
                  </a:lnTo>
                  <a:lnTo>
                    <a:pt x="1805945" y="51784"/>
                  </a:lnTo>
                  <a:lnTo>
                    <a:pt x="1853751" y="61628"/>
                  </a:lnTo>
                  <a:lnTo>
                    <a:pt x="1900626" y="72327"/>
                  </a:lnTo>
                  <a:lnTo>
                    <a:pt x="1946495" y="83882"/>
                  </a:lnTo>
                  <a:lnTo>
                    <a:pt x="1991280" y="96293"/>
                  </a:lnTo>
                  <a:lnTo>
                    <a:pt x="2034904" y="109561"/>
                  </a:lnTo>
                  <a:lnTo>
                    <a:pt x="2077288" y="123684"/>
                  </a:lnTo>
                  <a:lnTo>
                    <a:pt x="2118356" y="138663"/>
                  </a:lnTo>
                  <a:close/>
                </a:path>
              </a:pathLst>
            </a:custGeom>
            <a:ln w="15875">
              <a:solidFill>
                <a:srgbClr val="861630"/>
              </a:solidFill>
            </a:ln>
          </p:spPr>
          <p:txBody>
            <a:bodyPr wrap="square" lIns="0" tIns="0" rIns="0" bIns="0" rtlCol="0"/>
            <a:lstStyle/>
            <a:p>
              <a:endParaRPr/>
            </a:p>
          </p:txBody>
        </p:sp>
      </p:grpSp>
      <p:sp>
        <p:nvSpPr>
          <p:cNvPr id="38" name="object 38"/>
          <p:cNvSpPr txBox="1"/>
          <p:nvPr/>
        </p:nvSpPr>
        <p:spPr>
          <a:xfrm>
            <a:off x="7124700" y="5267325"/>
            <a:ext cx="858203"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MT"/>
                <a:cs typeface="Arial MT"/>
              </a:rPr>
              <a:t>Application</a:t>
            </a:r>
            <a:endParaRPr sz="1350">
              <a:latin typeface="Arial MT"/>
              <a:cs typeface="Arial MT"/>
            </a:endParaRPr>
          </a:p>
        </p:txBody>
      </p:sp>
      <p:grpSp>
        <p:nvGrpSpPr>
          <p:cNvPr id="39" name="object 39"/>
          <p:cNvGrpSpPr/>
          <p:nvPr/>
        </p:nvGrpSpPr>
        <p:grpSpPr>
          <a:xfrm>
            <a:off x="4654309" y="5018055"/>
            <a:ext cx="1873568" cy="722471"/>
            <a:chOff x="6205745" y="5547740"/>
            <a:chExt cx="2498090" cy="963294"/>
          </a:xfrm>
        </p:grpSpPr>
        <p:sp>
          <p:nvSpPr>
            <p:cNvPr id="40" name="object 40"/>
            <p:cNvSpPr/>
            <p:nvPr/>
          </p:nvSpPr>
          <p:spPr>
            <a:xfrm>
              <a:off x="6213683" y="5555677"/>
              <a:ext cx="2482215" cy="947419"/>
            </a:xfrm>
            <a:custGeom>
              <a:avLst/>
              <a:gdLst/>
              <a:ahLst/>
              <a:cxnLst/>
              <a:rect l="l" t="t" r="r" b="b"/>
              <a:pathLst>
                <a:path w="2482215" h="947420">
                  <a:moveTo>
                    <a:pt x="1240903" y="0"/>
                  </a:moveTo>
                  <a:lnTo>
                    <a:pt x="1187987" y="427"/>
                  </a:lnTo>
                  <a:lnTo>
                    <a:pt x="1135148" y="1711"/>
                  </a:lnTo>
                  <a:lnTo>
                    <a:pt x="1082464" y="3851"/>
                  </a:lnTo>
                  <a:lnTo>
                    <a:pt x="1030012" y="6847"/>
                  </a:lnTo>
                  <a:lnTo>
                    <a:pt x="977870" y="10699"/>
                  </a:lnTo>
                  <a:lnTo>
                    <a:pt x="926116" y="15407"/>
                  </a:lnTo>
                  <a:lnTo>
                    <a:pt x="874826" y="20970"/>
                  </a:lnTo>
                  <a:lnTo>
                    <a:pt x="824078" y="27390"/>
                  </a:lnTo>
                  <a:lnTo>
                    <a:pt x="773950" y="34665"/>
                  </a:lnTo>
                  <a:lnTo>
                    <a:pt x="724518" y="42797"/>
                  </a:lnTo>
                  <a:lnTo>
                    <a:pt x="675861" y="51784"/>
                  </a:lnTo>
                  <a:lnTo>
                    <a:pt x="628056" y="61628"/>
                  </a:lnTo>
                  <a:lnTo>
                    <a:pt x="581180" y="72327"/>
                  </a:lnTo>
                  <a:lnTo>
                    <a:pt x="535311" y="83882"/>
                  </a:lnTo>
                  <a:lnTo>
                    <a:pt x="490527" y="96293"/>
                  </a:lnTo>
                  <a:lnTo>
                    <a:pt x="446903" y="109561"/>
                  </a:lnTo>
                  <a:lnTo>
                    <a:pt x="404519" y="123684"/>
                  </a:lnTo>
                  <a:lnTo>
                    <a:pt x="363452" y="138663"/>
                  </a:lnTo>
                  <a:lnTo>
                    <a:pt x="309686" y="160492"/>
                  </a:lnTo>
                  <a:lnTo>
                    <a:pt x="260223" y="183263"/>
                  </a:lnTo>
                  <a:lnTo>
                    <a:pt x="215060" y="206896"/>
                  </a:lnTo>
                  <a:lnTo>
                    <a:pt x="174198" y="231314"/>
                  </a:lnTo>
                  <a:lnTo>
                    <a:pt x="137638" y="256438"/>
                  </a:lnTo>
                  <a:lnTo>
                    <a:pt x="105379" y="282189"/>
                  </a:lnTo>
                  <a:lnTo>
                    <a:pt x="77421" y="308489"/>
                  </a:lnTo>
                  <a:lnTo>
                    <a:pt x="34409" y="362422"/>
                  </a:lnTo>
                  <a:lnTo>
                    <a:pt x="8602" y="417610"/>
                  </a:lnTo>
                  <a:lnTo>
                    <a:pt x="0" y="473426"/>
                  </a:lnTo>
                  <a:lnTo>
                    <a:pt x="2150" y="501373"/>
                  </a:lnTo>
                  <a:lnTo>
                    <a:pt x="19355" y="556953"/>
                  </a:lnTo>
                  <a:lnTo>
                    <a:pt x="53765" y="611592"/>
                  </a:lnTo>
                  <a:lnTo>
                    <a:pt x="105379" y="664662"/>
                  </a:lnTo>
                  <a:lnTo>
                    <a:pt x="137638" y="690413"/>
                  </a:lnTo>
                  <a:lnTo>
                    <a:pt x="174198" y="715537"/>
                  </a:lnTo>
                  <a:lnTo>
                    <a:pt x="215060" y="739955"/>
                  </a:lnTo>
                  <a:lnTo>
                    <a:pt x="260223" y="763588"/>
                  </a:lnTo>
                  <a:lnTo>
                    <a:pt x="309686" y="786359"/>
                  </a:lnTo>
                  <a:lnTo>
                    <a:pt x="363452" y="808188"/>
                  </a:lnTo>
                  <a:lnTo>
                    <a:pt x="404519" y="823167"/>
                  </a:lnTo>
                  <a:lnTo>
                    <a:pt x="446903" y="837290"/>
                  </a:lnTo>
                  <a:lnTo>
                    <a:pt x="490527" y="850558"/>
                  </a:lnTo>
                  <a:lnTo>
                    <a:pt x="535311" y="862969"/>
                  </a:lnTo>
                  <a:lnTo>
                    <a:pt x="581180" y="874524"/>
                  </a:lnTo>
                  <a:lnTo>
                    <a:pt x="628056" y="885223"/>
                  </a:lnTo>
                  <a:lnTo>
                    <a:pt x="675861" y="895067"/>
                  </a:lnTo>
                  <a:lnTo>
                    <a:pt x="724518" y="904054"/>
                  </a:lnTo>
                  <a:lnTo>
                    <a:pt x="773950" y="912186"/>
                  </a:lnTo>
                  <a:lnTo>
                    <a:pt x="824078" y="919461"/>
                  </a:lnTo>
                  <a:lnTo>
                    <a:pt x="874826" y="925881"/>
                  </a:lnTo>
                  <a:lnTo>
                    <a:pt x="926116" y="931445"/>
                  </a:lnTo>
                  <a:lnTo>
                    <a:pt x="977870" y="936152"/>
                  </a:lnTo>
                  <a:lnTo>
                    <a:pt x="1030012" y="940004"/>
                  </a:lnTo>
                  <a:lnTo>
                    <a:pt x="1082464" y="943000"/>
                  </a:lnTo>
                  <a:lnTo>
                    <a:pt x="1135148" y="945140"/>
                  </a:lnTo>
                  <a:lnTo>
                    <a:pt x="1187987" y="946424"/>
                  </a:lnTo>
                  <a:lnTo>
                    <a:pt x="1240903" y="946852"/>
                  </a:lnTo>
                  <a:lnTo>
                    <a:pt x="1293819" y="946424"/>
                  </a:lnTo>
                  <a:lnTo>
                    <a:pt x="1346658" y="945140"/>
                  </a:lnTo>
                  <a:lnTo>
                    <a:pt x="1399342" y="943000"/>
                  </a:lnTo>
                  <a:lnTo>
                    <a:pt x="1451793" y="940004"/>
                  </a:lnTo>
                  <a:lnTo>
                    <a:pt x="1503935" y="936152"/>
                  </a:lnTo>
                  <a:lnTo>
                    <a:pt x="1555690" y="931445"/>
                  </a:lnTo>
                  <a:lnTo>
                    <a:pt x="1606980" y="925881"/>
                  </a:lnTo>
                  <a:lnTo>
                    <a:pt x="1657728" y="919461"/>
                  </a:lnTo>
                  <a:lnTo>
                    <a:pt x="1707856" y="912186"/>
                  </a:lnTo>
                  <a:lnTo>
                    <a:pt x="1757287" y="904054"/>
                  </a:lnTo>
                  <a:lnTo>
                    <a:pt x="1805944" y="895067"/>
                  </a:lnTo>
                  <a:lnTo>
                    <a:pt x="1853749" y="885223"/>
                  </a:lnTo>
                  <a:lnTo>
                    <a:pt x="1900625" y="874524"/>
                  </a:lnTo>
                  <a:lnTo>
                    <a:pt x="1946494" y="862969"/>
                  </a:lnTo>
                  <a:lnTo>
                    <a:pt x="1991279" y="850558"/>
                  </a:lnTo>
                  <a:lnTo>
                    <a:pt x="2034902" y="837290"/>
                  </a:lnTo>
                  <a:lnTo>
                    <a:pt x="2077286" y="823167"/>
                  </a:lnTo>
                  <a:lnTo>
                    <a:pt x="2118354" y="808188"/>
                  </a:lnTo>
                  <a:lnTo>
                    <a:pt x="2172119" y="786359"/>
                  </a:lnTo>
                  <a:lnTo>
                    <a:pt x="2221583" y="763588"/>
                  </a:lnTo>
                  <a:lnTo>
                    <a:pt x="2266746" y="739955"/>
                  </a:lnTo>
                  <a:lnTo>
                    <a:pt x="2307608" y="715537"/>
                  </a:lnTo>
                  <a:lnTo>
                    <a:pt x="2344168" y="690413"/>
                  </a:lnTo>
                  <a:lnTo>
                    <a:pt x="2376427" y="664662"/>
                  </a:lnTo>
                  <a:lnTo>
                    <a:pt x="2404385" y="638362"/>
                  </a:lnTo>
                  <a:lnTo>
                    <a:pt x="2447397" y="584429"/>
                  </a:lnTo>
                  <a:lnTo>
                    <a:pt x="2473205" y="529241"/>
                  </a:lnTo>
                  <a:lnTo>
                    <a:pt x="2481807" y="473426"/>
                  </a:lnTo>
                  <a:lnTo>
                    <a:pt x="2479657" y="445479"/>
                  </a:lnTo>
                  <a:lnTo>
                    <a:pt x="2462452" y="389898"/>
                  </a:lnTo>
                  <a:lnTo>
                    <a:pt x="2428042" y="335259"/>
                  </a:lnTo>
                  <a:lnTo>
                    <a:pt x="2376427" y="282189"/>
                  </a:lnTo>
                  <a:lnTo>
                    <a:pt x="2344168" y="256438"/>
                  </a:lnTo>
                  <a:lnTo>
                    <a:pt x="2307608" y="231314"/>
                  </a:lnTo>
                  <a:lnTo>
                    <a:pt x="2266746" y="206896"/>
                  </a:lnTo>
                  <a:lnTo>
                    <a:pt x="2221583" y="183263"/>
                  </a:lnTo>
                  <a:lnTo>
                    <a:pt x="2172119" y="160492"/>
                  </a:lnTo>
                  <a:lnTo>
                    <a:pt x="2118354" y="138663"/>
                  </a:lnTo>
                  <a:lnTo>
                    <a:pt x="2077286" y="123684"/>
                  </a:lnTo>
                  <a:lnTo>
                    <a:pt x="2034902" y="109561"/>
                  </a:lnTo>
                  <a:lnTo>
                    <a:pt x="1991279" y="96293"/>
                  </a:lnTo>
                  <a:lnTo>
                    <a:pt x="1946494" y="83882"/>
                  </a:lnTo>
                  <a:lnTo>
                    <a:pt x="1900625" y="72327"/>
                  </a:lnTo>
                  <a:lnTo>
                    <a:pt x="1853749" y="61628"/>
                  </a:lnTo>
                  <a:lnTo>
                    <a:pt x="1805944" y="51784"/>
                  </a:lnTo>
                  <a:lnTo>
                    <a:pt x="1757287" y="42797"/>
                  </a:lnTo>
                  <a:lnTo>
                    <a:pt x="1707856" y="34665"/>
                  </a:lnTo>
                  <a:lnTo>
                    <a:pt x="1657728" y="27390"/>
                  </a:lnTo>
                  <a:lnTo>
                    <a:pt x="1606980" y="20970"/>
                  </a:lnTo>
                  <a:lnTo>
                    <a:pt x="1555690" y="15407"/>
                  </a:lnTo>
                  <a:lnTo>
                    <a:pt x="1503935" y="10699"/>
                  </a:lnTo>
                  <a:lnTo>
                    <a:pt x="1451793" y="6847"/>
                  </a:lnTo>
                  <a:lnTo>
                    <a:pt x="1399342" y="3851"/>
                  </a:lnTo>
                  <a:lnTo>
                    <a:pt x="1346658" y="1711"/>
                  </a:lnTo>
                  <a:lnTo>
                    <a:pt x="1293819" y="427"/>
                  </a:lnTo>
                  <a:lnTo>
                    <a:pt x="1240903" y="0"/>
                  </a:lnTo>
                  <a:close/>
                </a:path>
              </a:pathLst>
            </a:custGeom>
            <a:solidFill>
              <a:srgbClr val="B71E42">
                <a:alpha val="75000"/>
              </a:srgbClr>
            </a:solidFill>
          </p:spPr>
          <p:txBody>
            <a:bodyPr wrap="square" lIns="0" tIns="0" rIns="0" bIns="0" rtlCol="0"/>
            <a:lstStyle/>
            <a:p>
              <a:endParaRPr/>
            </a:p>
          </p:txBody>
        </p:sp>
        <p:sp>
          <p:nvSpPr>
            <p:cNvPr id="41" name="object 41"/>
            <p:cNvSpPr/>
            <p:nvPr/>
          </p:nvSpPr>
          <p:spPr>
            <a:xfrm>
              <a:off x="6213683" y="5555678"/>
              <a:ext cx="2482215" cy="947419"/>
            </a:xfrm>
            <a:custGeom>
              <a:avLst/>
              <a:gdLst/>
              <a:ahLst/>
              <a:cxnLst/>
              <a:rect l="l" t="t" r="r" b="b"/>
              <a:pathLst>
                <a:path w="2482215" h="947420">
                  <a:moveTo>
                    <a:pt x="2118356" y="138663"/>
                  </a:moveTo>
                  <a:lnTo>
                    <a:pt x="2172121" y="160492"/>
                  </a:lnTo>
                  <a:lnTo>
                    <a:pt x="2221585" y="183263"/>
                  </a:lnTo>
                  <a:lnTo>
                    <a:pt x="2266747" y="206896"/>
                  </a:lnTo>
                  <a:lnTo>
                    <a:pt x="2307609" y="231314"/>
                  </a:lnTo>
                  <a:lnTo>
                    <a:pt x="2344169" y="256438"/>
                  </a:lnTo>
                  <a:lnTo>
                    <a:pt x="2376428" y="282189"/>
                  </a:lnTo>
                  <a:lnTo>
                    <a:pt x="2404386" y="308489"/>
                  </a:lnTo>
                  <a:lnTo>
                    <a:pt x="2447398" y="362422"/>
                  </a:lnTo>
                  <a:lnTo>
                    <a:pt x="2473205" y="417610"/>
                  </a:lnTo>
                  <a:lnTo>
                    <a:pt x="2481808" y="473426"/>
                  </a:lnTo>
                  <a:lnTo>
                    <a:pt x="2479657" y="501373"/>
                  </a:lnTo>
                  <a:lnTo>
                    <a:pt x="2462452" y="556953"/>
                  </a:lnTo>
                  <a:lnTo>
                    <a:pt x="2428043" y="611592"/>
                  </a:lnTo>
                  <a:lnTo>
                    <a:pt x="2376428" y="664662"/>
                  </a:lnTo>
                  <a:lnTo>
                    <a:pt x="2344169" y="690413"/>
                  </a:lnTo>
                  <a:lnTo>
                    <a:pt x="2307609" y="715537"/>
                  </a:lnTo>
                  <a:lnTo>
                    <a:pt x="2266747" y="739955"/>
                  </a:lnTo>
                  <a:lnTo>
                    <a:pt x="2221585" y="763588"/>
                  </a:lnTo>
                  <a:lnTo>
                    <a:pt x="2172121" y="786359"/>
                  </a:lnTo>
                  <a:lnTo>
                    <a:pt x="2118356" y="808188"/>
                  </a:lnTo>
                  <a:lnTo>
                    <a:pt x="2077288" y="823167"/>
                  </a:lnTo>
                  <a:lnTo>
                    <a:pt x="2034904" y="837290"/>
                  </a:lnTo>
                  <a:lnTo>
                    <a:pt x="1991280" y="850558"/>
                  </a:lnTo>
                  <a:lnTo>
                    <a:pt x="1946495" y="862969"/>
                  </a:lnTo>
                  <a:lnTo>
                    <a:pt x="1900626" y="874524"/>
                  </a:lnTo>
                  <a:lnTo>
                    <a:pt x="1853751" y="885223"/>
                  </a:lnTo>
                  <a:lnTo>
                    <a:pt x="1805945" y="895067"/>
                  </a:lnTo>
                  <a:lnTo>
                    <a:pt x="1757288" y="904054"/>
                  </a:lnTo>
                  <a:lnTo>
                    <a:pt x="1707857" y="912186"/>
                  </a:lnTo>
                  <a:lnTo>
                    <a:pt x="1657729" y="919461"/>
                  </a:lnTo>
                  <a:lnTo>
                    <a:pt x="1606981" y="925881"/>
                  </a:lnTo>
                  <a:lnTo>
                    <a:pt x="1555691" y="931444"/>
                  </a:lnTo>
                  <a:lnTo>
                    <a:pt x="1503936" y="936152"/>
                  </a:lnTo>
                  <a:lnTo>
                    <a:pt x="1451794" y="940004"/>
                  </a:lnTo>
                  <a:lnTo>
                    <a:pt x="1399342" y="943000"/>
                  </a:lnTo>
                  <a:lnTo>
                    <a:pt x="1346659" y="945140"/>
                  </a:lnTo>
                  <a:lnTo>
                    <a:pt x="1293820" y="946424"/>
                  </a:lnTo>
                  <a:lnTo>
                    <a:pt x="1240903" y="946851"/>
                  </a:lnTo>
                  <a:lnTo>
                    <a:pt x="1187987" y="946424"/>
                  </a:lnTo>
                  <a:lnTo>
                    <a:pt x="1135148" y="945140"/>
                  </a:lnTo>
                  <a:lnTo>
                    <a:pt x="1082464" y="943000"/>
                  </a:lnTo>
                  <a:lnTo>
                    <a:pt x="1030013" y="940004"/>
                  </a:lnTo>
                  <a:lnTo>
                    <a:pt x="977871" y="936152"/>
                  </a:lnTo>
                  <a:lnTo>
                    <a:pt x="926116" y="931444"/>
                  </a:lnTo>
                  <a:lnTo>
                    <a:pt x="874826" y="925881"/>
                  </a:lnTo>
                  <a:lnTo>
                    <a:pt x="824078" y="919461"/>
                  </a:lnTo>
                  <a:lnTo>
                    <a:pt x="773950" y="912186"/>
                  </a:lnTo>
                  <a:lnTo>
                    <a:pt x="724519" y="904054"/>
                  </a:lnTo>
                  <a:lnTo>
                    <a:pt x="675862" y="895067"/>
                  </a:lnTo>
                  <a:lnTo>
                    <a:pt x="628057" y="885223"/>
                  </a:lnTo>
                  <a:lnTo>
                    <a:pt x="581181" y="874524"/>
                  </a:lnTo>
                  <a:lnTo>
                    <a:pt x="535312" y="862969"/>
                  </a:lnTo>
                  <a:lnTo>
                    <a:pt x="490527" y="850558"/>
                  </a:lnTo>
                  <a:lnTo>
                    <a:pt x="446904" y="837290"/>
                  </a:lnTo>
                  <a:lnTo>
                    <a:pt x="404520" y="823167"/>
                  </a:lnTo>
                  <a:lnTo>
                    <a:pt x="363452" y="808188"/>
                  </a:lnTo>
                  <a:lnTo>
                    <a:pt x="309687" y="786359"/>
                  </a:lnTo>
                  <a:lnTo>
                    <a:pt x="260223" y="763588"/>
                  </a:lnTo>
                  <a:lnTo>
                    <a:pt x="215060" y="739955"/>
                  </a:lnTo>
                  <a:lnTo>
                    <a:pt x="174199" y="715537"/>
                  </a:lnTo>
                  <a:lnTo>
                    <a:pt x="137638" y="690413"/>
                  </a:lnTo>
                  <a:lnTo>
                    <a:pt x="105379" y="664662"/>
                  </a:lnTo>
                  <a:lnTo>
                    <a:pt x="77421" y="638362"/>
                  </a:lnTo>
                  <a:lnTo>
                    <a:pt x="34409" y="584429"/>
                  </a:lnTo>
                  <a:lnTo>
                    <a:pt x="8602" y="529241"/>
                  </a:lnTo>
                  <a:lnTo>
                    <a:pt x="0" y="473426"/>
                  </a:lnTo>
                  <a:lnTo>
                    <a:pt x="2150" y="445479"/>
                  </a:lnTo>
                  <a:lnTo>
                    <a:pt x="19355" y="389898"/>
                  </a:lnTo>
                  <a:lnTo>
                    <a:pt x="53765" y="335259"/>
                  </a:lnTo>
                  <a:lnTo>
                    <a:pt x="105379" y="282189"/>
                  </a:lnTo>
                  <a:lnTo>
                    <a:pt x="137638" y="256438"/>
                  </a:lnTo>
                  <a:lnTo>
                    <a:pt x="174199" y="231314"/>
                  </a:lnTo>
                  <a:lnTo>
                    <a:pt x="215060" y="206896"/>
                  </a:lnTo>
                  <a:lnTo>
                    <a:pt x="260223" y="183263"/>
                  </a:lnTo>
                  <a:lnTo>
                    <a:pt x="309687" y="160492"/>
                  </a:lnTo>
                  <a:lnTo>
                    <a:pt x="363452" y="138663"/>
                  </a:lnTo>
                  <a:lnTo>
                    <a:pt x="404520" y="123684"/>
                  </a:lnTo>
                  <a:lnTo>
                    <a:pt x="446904" y="109561"/>
                  </a:lnTo>
                  <a:lnTo>
                    <a:pt x="490527" y="96293"/>
                  </a:lnTo>
                  <a:lnTo>
                    <a:pt x="535312" y="83882"/>
                  </a:lnTo>
                  <a:lnTo>
                    <a:pt x="581181" y="72327"/>
                  </a:lnTo>
                  <a:lnTo>
                    <a:pt x="628057" y="61628"/>
                  </a:lnTo>
                  <a:lnTo>
                    <a:pt x="675862" y="51784"/>
                  </a:lnTo>
                  <a:lnTo>
                    <a:pt x="724519" y="42797"/>
                  </a:lnTo>
                  <a:lnTo>
                    <a:pt x="773950" y="34665"/>
                  </a:lnTo>
                  <a:lnTo>
                    <a:pt x="824078" y="27390"/>
                  </a:lnTo>
                  <a:lnTo>
                    <a:pt x="874826" y="20970"/>
                  </a:lnTo>
                  <a:lnTo>
                    <a:pt x="926116" y="15407"/>
                  </a:lnTo>
                  <a:lnTo>
                    <a:pt x="977871" y="10699"/>
                  </a:lnTo>
                  <a:lnTo>
                    <a:pt x="1030013" y="6847"/>
                  </a:lnTo>
                  <a:lnTo>
                    <a:pt x="1082464" y="3851"/>
                  </a:lnTo>
                  <a:lnTo>
                    <a:pt x="1135148" y="1711"/>
                  </a:lnTo>
                  <a:lnTo>
                    <a:pt x="1187987" y="427"/>
                  </a:lnTo>
                  <a:lnTo>
                    <a:pt x="1240903" y="0"/>
                  </a:lnTo>
                  <a:lnTo>
                    <a:pt x="1293820" y="427"/>
                  </a:lnTo>
                  <a:lnTo>
                    <a:pt x="1346659" y="1711"/>
                  </a:lnTo>
                  <a:lnTo>
                    <a:pt x="1399342" y="3851"/>
                  </a:lnTo>
                  <a:lnTo>
                    <a:pt x="1451794" y="6847"/>
                  </a:lnTo>
                  <a:lnTo>
                    <a:pt x="1503936" y="10699"/>
                  </a:lnTo>
                  <a:lnTo>
                    <a:pt x="1555691" y="15407"/>
                  </a:lnTo>
                  <a:lnTo>
                    <a:pt x="1606981" y="20970"/>
                  </a:lnTo>
                  <a:lnTo>
                    <a:pt x="1657729" y="27390"/>
                  </a:lnTo>
                  <a:lnTo>
                    <a:pt x="1707857" y="34665"/>
                  </a:lnTo>
                  <a:lnTo>
                    <a:pt x="1757288" y="42797"/>
                  </a:lnTo>
                  <a:lnTo>
                    <a:pt x="1805945" y="51784"/>
                  </a:lnTo>
                  <a:lnTo>
                    <a:pt x="1853751" y="61628"/>
                  </a:lnTo>
                  <a:lnTo>
                    <a:pt x="1900626" y="72327"/>
                  </a:lnTo>
                  <a:lnTo>
                    <a:pt x="1946495" y="83882"/>
                  </a:lnTo>
                  <a:lnTo>
                    <a:pt x="1991280" y="96293"/>
                  </a:lnTo>
                  <a:lnTo>
                    <a:pt x="2034904" y="109561"/>
                  </a:lnTo>
                  <a:lnTo>
                    <a:pt x="2077288" y="123684"/>
                  </a:lnTo>
                  <a:lnTo>
                    <a:pt x="2118356" y="138663"/>
                  </a:lnTo>
                  <a:close/>
                </a:path>
              </a:pathLst>
            </a:custGeom>
            <a:ln w="15875">
              <a:solidFill>
                <a:srgbClr val="861630"/>
              </a:solidFill>
            </a:ln>
          </p:spPr>
          <p:txBody>
            <a:bodyPr wrap="square" lIns="0" tIns="0" rIns="0" bIns="0" rtlCol="0"/>
            <a:lstStyle/>
            <a:p>
              <a:endParaRPr/>
            </a:p>
          </p:txBody>
        </p:sp>
      </p:grpSp>
      <p:sp>
        <p:nvSpPr>
          <p:cNvPr id="42" name="object 42"/>
          <p:cNvSpPr txBox="1"/>
          <p:nvPr/>
        </p:nvSpPr>
        <p:spPr>
          <a:xfrm>
            <a:off x="5162550" y="5267325"/>
            <a:ext cx="858203"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MT"/>
                <a:cs typeface="Arial MT"/>
              </a:rPr>
              <a:t>Application</a:t>
            </a:r>
            <a:endParaRPr sz="1350">
              <a:latin typeface="Arial MT"/>
              <a:cs typeface="Arial MT"/>
            </a:endParaRPr>
          </a:p>
        </p:txBody>
      </p:sp>
      <p:grpSp>
        <p:nvGrpSpPr>
          <p:cNvPr id="43" name="object 43"/>
          <p:cNvGrpSpPr/>
          <p:nvPr/>
        </p:nvGrpSpPr>
        <p:grpSpPr>
          <a:xfrm>
            <a:off x="2693764" y="5018055"/>
            <a:ext cx="1873568" cy="722471"/>
            <a:chOff x="3591686" y="5547740"/>
            <a:chExt cx="2498090" cy="963294"/>
          </a:xfrm>
        </p:grpSpPr>
        <p:sp>
          <p:nvSpPr>
            <p:cNvPr id="44" name="object 44"/>
            <p:cNvSpPr/>
            <p:nvPr/>
          </p:nvSpPr>
          <p:spPr>
            <a:xfrm>
              <a:off x="3599624" y="5555677"/>
              <a:ext cx="2482215" cy="947419"/>
            </a:xfrm>
            <a:custGeom>
              <a:avLst/>
              <a:gdLst/>
              <a:ahLst/>
              <a:cxnLst/>
              <a:rect l="l" t="t" r="r" b="b"/>
              <a:pathLst>
                <a:path w="2482215" h="947420">
                  <a:moveTo>
                    <a:pt x="1240903" y="0"/>
                  </a:moveTo>
                  <a:lnTo>
                    <a:pt x="1187987" y="427"/>
                  </a:lnTo>
                  <a:lnTo>
                    <a:pt x="1135148" y="1711"/>
                  </a:lnTo>
                  <a:lnTo>
                    <a:pt x="1082465" y="3851"/>
                  </a:lnTo>
                  <a:lnTo>
                    <a:pt x="1030013" y="6847"/>
                  </a:lnTo>
                  <a:lnTo>
                    <a:pt x="977871" y="10699"/>
                  </a:lnTo>
                  <a:lnTo>
                    <a:pt x="926116" y="15407"/>
                  </a:lnTo>
                  <a:lnTo>
                    <a:pt x="874826" y="20970"/>
                  </a:lnTo>
                  <a:lnTo>
                    <a:pt x="824079" y="27390"/>
                  </a:lnTo>
                  <a:lnTo>
                    <a:pt x="773950" y="34665"/>
                  </a:lnTo>
                  <a:lnTo>
                    <a:pt x="724519" y="42797"/>
                  </a:lnTo>
                  <a:lnTo>
                    <a:pt x="675862" y="51784"/>
                  </a:lnTo>
                  <a:lnTo>
                    <a:pt x="628057" y="61628"/>
                  </a:lnTo>
                  <a:lnTo>
                    <a:pt x="581181" y="72327"/>
                  </a:lnTo>
                  <a:lnTo>
                    <a:pt x="535312" y="83882"/>
                  </a:lnTo>
                  <a:lnTo>
                    <a:pt x="490527" y="96293"/>
                  </a:lnTo>
                  <a:lnTo>
                    <a:pt x="446904" y="109561"/>
                  </a:lnTo>
                  <a:lnTo>
                    <a:pt x="404519" y="123684"/>
                  </a:lnTo>
                  <a:lnTo>
                    <a:pt x="363452" y="138663"/>
                  </a:lnTo>
                  <a:lnTo>
                    <a:pt x="309686" y="160492"/>
                  </a:lnTo>
                  <a:lnTo>
                    <a:pt x="260223" y="183263"/>
                  </a:lnTo>
                  <a:lnTo>
                    <a:pt x="215060" y="206896"/>
                  </a:lnTo>
                  <a:lnTo>
                    <a:pt x="174198" y="231314"/>
                  </a:lnTo>
                  <a:lnTo>
                    <a:pt x="137638" y="256438"/>
                  </a:lnTo>
                  <a:lnTo>
                    <a:pt x="105379" y="282189"/>
                  </a:lnTo>
                  <a:lnTo>
                    <a:pt x="77421" y="308489"/>
                  </a:lnTo>
                  <a:lnTo>
                    <a:pt x="34409" y="362422"/>
                  </a:lnTo>
                  <a:lnTo>
                    <a:pt x="8602" y="417610"/>
                  </a:lnTo>
                  <a:lnTo>
                    <a:pt x="0" y="473426"/>
                  </a:lnTo>
                  <a:lnTo>
                    <a:pt x="2150" y="501373"/>
                  </a:lnTo>
                  <a:lnTo>
                    <a:pt x="19355" y="556953"/>
                  </a:lnTo>
                  <a:lnTo>
                    <a:pt x="53765" y="611592"/>
                  </a:lnTo>
                  <a:lnTo>
                    <a:pt x="105379" y="664662"/>
                  </a:lnTo>
                  <a:lnTo>
                    <a:pt x="137638" y="690413"/>
                  </a:lnTo>
                  <a:lnTo>
                    <a:pt x="174198" y="715537"/>
                  </a:lnTo>
                  <a:lnTo>
                    <a:pt x="215060" y="739955"/>
                  </a:lnTo>
                  <a:lnTo>
                    <a:pt x="260223" y="763588"/>
                  </a:lnTo>
                  <a:lnTo>
                    <a:pt x="309686" y="786359"/>
                  </a:lnTo>
                  <a:lnTo>
                    <a:pt x="363452" y="808188"/>
                  </a:lnTo>
                  <a:lnTo>
                    <a:pt x="404519" y="823167"/>
                  </a:lnTo>
                  <a:lnTo>
                    <a:pt x="446904" y="837290"/>
                  </a:lnTo>
                  <a:lnTo>
                    <a:pt x="490527" y="850558"/>
                  </a:lnTo>
                  <a:lnTo>
                    <a:pt x="535312" y="862969"/>
                  </a:lnTo>
                  <a:lnTo>
                    <a:pt x="581181" y="874524"/>
                  </a:lnTo>
                  <a:lnTo>
                    <a:pt x="628057" y="885223"/>
                  </a:lnTo>
                  <a:lnTo>
                    <a:pt x="675862" y="895067"/>
                  </a:lnTo>
                  <a:lnTo>
                    <a:pt x="724519" y="904054"/>
                  </a:lnTo>
                  <a:lnTo>
                    <a:pt x="773950" y="912186"/>
                  </a:lnTo>
                  <a:lnTo>
                    <a:pt x="824079" y="919461"/>
                  </a:lnTo>
                  <a:lnTo>
                    <a:pt x="874826" y="925881"/>
                  </a:lnTo>
                  <a:lnTo>
                    <a:pt x="926116" y="931445"/>
                  </a:lnTo>
                  <a:lnTo>
                    <a:pt x="977871" y="936152"/>
                  </a:lnTo>
                  <a:lnTo>
                    <a:pt x="1030013" y="940004"/>
                  </a:lnTo>
                  <a:lnTo>
                    <a:pt x="1082465" y="943000"/>
                  </a:lnTo>
                  <a:lnTo>
                    <a:pt x="1135148" y="945140"/>
                  </a:lnTo>
                  <a:lnTo>
                    <a:pt x="1187987" y="946424"/>
                  </a:lnTo>
                  <a:lnTo>
                    <a:pt x="1240903" y="946852"/>
                  </a:lnTo>
                  <a:lnTo>
                    <a:pt x="1293820" y="946424"/>
                  </a:lnTo>
                  <a:lnTo>
                    <a:pt x="1346659" y="945140"/>
                  </a:lnTo>
                  <a:lnTo>
                    <a:pt x="1399342" y="943000"/>
                  </a:lnTo>
                  <a:lnTo>
                    <a:pt x="1451794" y="940004"/>
                  </a:lnTo>
                  <a:lnTo>
                    <a:pt x="1503936" y="936152"/>
                  </a:lnTo>
                  <a:lnTo>
                    <a:pt x="1555691" y="931445"/>
                  </a:lnTo>
                  <a:lnTo>
                    <a:pt x="1606981" y="925881"/>
                  </a:lnTo>
                  <a:lnTo>
                    <a:pt x="1657728" y="919461"/>
                  </a:lnTo>
                  <a:lnTo>
                    <a:pt x="1707857" y="912186"/>
                  </a:lnTo>
                  <a:lnTo>
                    <a:pt x="1757288" y="904054"/>
                  </a:lnTo>
                  <a:lnTo>
                    <a:pt x="1805945" y="895067"/>
                  </a:lnTo>
                  <a:lnTo>
                    <a:pt x="1853750" y="885223"/>
                  </a:lnTo>
                  <a:lnTo>
                    <a:pt x="1900626" y="874524"/>
                  </a:lnTo>
                  <a:lnTo>
                    <a:pt x="1946495" y="862969"/>
                  </a:lnTo>
                  <a:lnTo>
                    <a:pt x="1991280" y="850558"/>
                  </a:lnTo>
                  <a:lnTo>
                    <a:pt x="2034903" y="837290"/>
                  </a:lnTo>
                  <a:lnTo>
                    <a:pt x="2077288" y="823167"/>
                  </a:lnTo>
                  <a:lnTo>
                    <a:pt x="2118355" y="808188"/>
                  </a:lnTo>
                  <a:lnTo>
                    <a:pt x="2172120" y="786359"/>
                  </a:lnTo>
                  <a:lnTo>
                    <a:pt x="2221584" y="763588"/>
                  </a:lnTo>
                  <a:lnTo>
                    <a:pt x="2266747" y="739955"/>
                  </a:lnTo>
                  <a:lnTo>
                    <a:pt x="2307609" y="715537"/>
                  </a:lnTo>
                  <a:lnTo>
                    <a:pt x="2344169" y="690413"/>
                  </a:lnTo>
                  <a:lnTo>
                    <a:pt x="2376428" y="664662"/>
                  </a:lnTo>
                  <a:lnTo>
                    <a:pt x="2404386" y="638362"/>
                  </a:lnTo>
                  <a:lnTo>
                    <a:pt x="2447398" y="584429"/>
                  </a:lnTo>
                  <a:lnTo>
                    <a:pt x="2473205" y="529241"/>
                  </a:lnTo>
                  <a:lnTo>
                    <a:pt x="2481807" y="473426"/>
                  </a:lnTo>
                  <a:lnTo>
                    <a:pt x="2479657" y="445479"/>
                  </a:lnTo>
                  <a:lnTo>
                    <a:pt x="2462452" y="389898"/>
                  </a:lnTo>
                  <a:lnTo>
                    <a:pt x="2428042" y="335259"/>
                  </a:lnTo>
                  <a:lnTo>
                    <a:pt x="2376428" y="282189"/>
                  </a:lnTo>
                  <a:lnTo>
                    <a:pt x="2344169" y="256438"/>
                  </a:lnTo>
                  <a:lnTo>
                    <a:pt x="2307609" y="231314"/>
                  </a:lnTo>
                  <a:lnTo>
                    <a:pt x="2266747" y="206896"/>
                  </a:lnTo>
                  <a:lnTo>
                    <a:pt x="2221584" y="183263"/>
                  </a:lnTo>
                  <a:lnTo>
                    <a:pt x="2172120" y="160492"/>
                  </a:lnTo>
                  <a:lnTo>
                    <a:pt x="2118355" y="138663"/>
                  </a:lnTo>
                  <a:lnTo>
                    <a:pt x="2077288" y="123684"/>
                  </a:lnTo>
                  <a:lnTo>
                    <a:pt x="2034903" y="109561"/>
                  </a:lnTo>
                  <a:lnTo>
                    <a:pt x="1991280" y="96293"/>
                  </a:lnTo>
                  <a:lnTo>
                    <a:pt x="1946495" y="83882"/>
                  </a:lnTo>
                  <a:lnTo>
                    <a:pt x="1900626" y="72327"/>
                  </a:lnTo>
                  <a:lnTo>
                    <a:pt x="1853750" y="61628"/>
                  </a:lnTo>
                  <a:lnTo>
                    <a:pt x="1805945" y="51784"/>
                  </a:lnTo>
                  <a:lnTo>
                    <a:pt x="1757288" y="42797"/>
                  </a:lnTo>
                  <a:lnTo>
                    <a:pt x="1707857" y="34665"/>
                  </a:lnTo>
                  <a:lnTo>
                    <a:pt x="1657728" y="27390"/>
                  </a:lnTo>
                  <a:lnTo>
                    <a:pt x="1606981" y="20970"/>
                  </a:lnTo>
                  <a:lnTo>
                    <a:pt x="1555691" y="15407"/>
                  </a:lnTo>
                  <a:lnTo>
                    <a:pt x="1503936" y="10699"/>
                  </a:lnTo>
                  <a:lnTo>
                    <a:pt x="1451794" y="6847"/>
                  </a:lnTo>
                  <a:lnTo>
                    <a:pt x="1399342" y="3851"/>
                  </a:lnTo>
                  <a:lnTo>
                    <a:pt x="1346659" y="1711"/>
                  </a:lnTo>
                  <a:lnTo>
                    <a:pt x="1293820" y="427"/>
                  </a:lnTo>
                  <a:lnTo>
                    <a:pt x="1240903" y="0"/>
                  </a:lnTo>
                  <a:close/>
                </a:path>
              </a:pathLst>
            </a:custGeom>
            <a:solidFill>
              <a:srgbClr val="B71E42">
                <a:alpha val="75000"/>
              </a:srgbClr>
            </a:solidFill>
          </p:spPr>
          <p:txBody>
            <a:bodyPr wrap="square" lIns="0" tIns="0" rIns="0" bIns="0" rtlCol="0"/>
            <a:lstStyle/>
            <a:p>
              <a:endParaRPr/>
            </a:p>
          </p:txBody>
        </p:sp>
        <p:sp>
          <p:nvSpPr>
            <p:cNvPr id="45" name="object 45"/>
            <p:cNvSpPr/>
            <p:nvPr/>
          </p:nvSpPr>
          <p:spPr>
            <a:xfrm>
              <a:off x="3599624" y="5555678"/>
              <a:ext cx="2482215" cy="947419"/>
            </a:xfrm>
            <a:custGeom>
              <a:avLst/>
              <a:gdLst/>
              <a:ahLst/>
              <a:cxnLst/>
              <a:rect l="l" t="t" r="r" b="b"/>
              <a:pathLst>
                <a:path w="2482215" h="947420">
                  <a:moveTo>
                    <a:pt x="2118356" y="138663"/>
                  </a:moveTo>
                  <a:lnTo>
                    <a:pt x="2172121" y="160492"/>
                  </a:lnTo>
                  <a:lnTo>
                    <a:pt x="2221585" y="183263"/>
                  </a:lnTo>
                  <a:lnTo>
                    <a:pt x="2266747" y="206896"/>
                  </a:lnTo>
                  <a:lnTo>
                    <a:pt x="2307609" y="231314"/>
                  </a:lnTo>
                  <a:lnTo>
                    <a:pt x="2344169" y="256438"/>
                  </a:lnTo>
                  <a:lnTo>
                    <a:pt x="2376428" y="282189"/>
                  </a:lnTo>
                  <a:lnTo>
                    <a:pt x="2404386" y="308489"/>
                  </a:lnTo>
                  <a:lnTo>
                    <a:pt x="2447398" y="362422"/>
                  </a:lnTo>
                  <a:lnTo>
                    <a:pt x="2473205" y="417610"/>
                  </a:lnTo>
                  <a:lnTo>
                    <a:pt x="2481808" y="473426"/>
                  </a:lnTo>
                  <a:lnTo>
                    <a:pt x="2479657" y="501373"/>
                  </a:lnTo>
                  <a:lnTo>
                    <a:pt x="2462452" y="556953"/>
                  </a:lnTo>
                  <a:lnTo>
                    <a:pt x="2428043" y="611592"/>
                  </a:lnTo>
                  <a:lnTo>
                    <a:pt x="2376428" y="664662"/>
                  </a:lnTo>
                  <a:lnTo>
                    <a:pt x="2344169" y="690413"/>
                  </a:lnTo>
                  <a:lnTo>
                    <a:pt x="2307609" y="715537"/>
                  </a:lnTo>
                  <a:lnTo>
                    <a:pt x="2266747" y="739955"/>
                  </a:lnTo>
                  <a:lnTo>
                    <a:pt x="2221585" y="763588"/>
                  </a:lnTo>
                  <a:lnTo>
                    <a:pt x="2172121" y="786359"/>
                  </a:lnTo>
                  <a:lnTo>
                    <a:pt x="2118356" y="808188"/>
                  </a:lnTo>
                  <a:lnTo>
                    <a:pt x="2077288" y="823167"/>
                  </a:lnTo>
                  <a:lnTo>
                    <a:pt x="2034904" y="837290"/>
                  </a:lnTo>
                  <a:lnTo>
                    <a:pt x="1991280" y="850558"/>
                  </a:lnTo>
                  <a:lnTo>
                    <a:pt x="1946495" y="862969"/>
                  </a:lnTo>
                  <a:lnTo>
                    <a:pt x="1900626" y="874524"/>
                  </a:lnTo>
                  <a:lnTo>
                    <a:pt x="1853751" y="885223"/>
                  </a:lnTo>
                  <a:lnTo>
                    <a:pt x="1805945" y="895067"/>
                  </a:lnTo>
                  <a:lnTo>
                    <a:pt x="1757288" y="904054"/>
                  </a:lnTo>
                  <a:lnTo>
                    <a:pt x="1707857" y="912186"/>
                  </a:lnTo>
                  <a:lnTo>
                    <a:pt x="1657729" y="919461"/>
                  </a:lnTo>
                  <a:lnTo>
                    <a:pt x="1606981" y="925881"/>
                  </a:lnTo>
                  <a:lnTo>
                    <a:pt x="1555691" y="931444"/>
                  </a:lnTo>
                  <a:lnTo>
                    <a:pt x="1503936" y="936152"/>
                  </a:lnTo>
                  <a:lnTo>
                    <a:pt x="1451794" y="940004"/>
                  </a:lnTo>
                  <a:lnTo>
                    <a:pt x="1399342" y="943000"/>
                  </a:lnTo>
                  <a:lnTo>
                    <a:pt x="1346659" y="945140"/>
                  </a:lnTo>
                  <a:lnTo>
                    <a:pt x="1293820" y="946424"/>
                  </a:lnTo>
                  <a:lnTo>
                    <a:pt x="1240903" y="946851"/>
                  </a:lnTo>
                  <a:lnTo>
                    <a:pt x="1187987" y="946424"/>
                  </a:lnTo>
                  <a:lnTo>
                    <a:pt x="1135148" y="945140"/>
                  </a:lnTo>
                  <a:lnTo>
                    <a:pt x="1082464" y="943000"/>
                  </a:lnTo>
                  <a:lnTo>
                    <a:pt x="1030013" y="940004"/>
                  </a:lnTo>
                  <a:lnTo>
                    <a:pt x="977871" y="936152"/>
                  </a:lnTo>
                  <a:lnTo>
                    <a:pt x="926116" y="931444"/>
                  </a:lnTo>
                  <a:lnTo>
                    <a:pt x="874826" y="925881"/>
                  </a:lnTo>
                  <a:lnTo>
                    <a:pt x="824078" y="919461"/>
                  </a:lnTo>
                  <a:lnTo>
                    <a:pt x="773950" y="912186"/>
                  </a:lnTo>
                  <a:lnTo>
                    <a:pt x="724519" y="904054"/>
                  </a:lnTo>
                  <a:lnTo>
                    <a:pt x="675862" y="895067"/>
                  </a:lnTo>
                  <a:lnTo>
                    <a:pt x="628057" y="885223"/>
                  </a:lnTo>
                  <a:lnTo>
                    <a:pt x="581181" y="874524"/>
                  </a:lnTo>
                  <a:lnTo>
                    <a:pt x="535312" y="862969"/>
                  </a:lnTo>
                  <a:lnTo>
                    <a:pt x="490527" y="850558"/>
                  </a:lnTo>
                  <a:lnTo>
                    <a:pt x="446904" y="837290"/>
                  </a:lnTo>
                  <a:lnTo>
                    <a:pt x="404520" y="823167"/>
                  </a:lnTo>
                  <a:lnTo>
                    <a:pt x="363452" y="808188"/>
                  </a:lnTo>
                  <a:lnTo>
                    <a:pt x="309687" y="786359"/>
                  </a:lnTo>
                  <a:lnTo>
                    <a:pt x="260223" y="763588"/>
                  </a:lnTo>
                  <a:lnTo>
                    <a:pt x="215060" y="739955"/>
                  </a:lnTo>
                  <a:lnTo>
                    <a:pt x="174199" y="715537"/>
                  </a:lnTo>
                  <a:lnTo>
                    <a:pt x="137638" y="690413"/>
                  </a:lnTo>
                  <a:lnTo>
                    <a:pt x="105379" y="664662"/>
                  </a:lnTo>
                  <a:lnTo>
                    <a:pt x="77421" y="638362"/>
                  </a:lnTo>
                  <a:lnTo>
                    <a:pt x="34409" y="584429"/>
                  </a:lnTo>
                  <a:lnTo>
                    <a:pt x="8602" y="529241"/>
                  </a:lnTo>
                  <a:lnTo>
                    <a:pt x="0" y="473426"/>
                  </a:lnTo>
                  <a:lnTo>
                    <a:pt x="2150" y="445479"/>
                  </a:lnTo>
                  <a:lnTo>
                    <a:pt x="19355" y="389898"/>
                  </a:lnTo>
                  <a:lnTo>
                    <a:pt x="53765" y="335259"/>
                  </a:lnTo>
                  <a:lnTo>
                    <a:pt x="105379" y="282189"/>
                  </a:lnTo>
                  <a:lnTo>
                    <a:pt x="137638" y="256438"/>
                  </a:lnTo>
                  <a:lnTo>
                    <a:pt x="174199" y="231314"/>
                  </a:lnTo>
                  <a:lnTo>
                    <a:pt x="215060" y="206896"/>
                  </a:lnTo>
                  <a:lnTo>
                    <a:pt x="260223" y="183263"/>
                  </a:lnTo>
                  <a:lnTo>
                    <a:pt x="309687" y="160492"/>
                  </a:lnTo>
                  <a:lnTo>
                    <a:pt x="363452" y="138663"/>
                  </a:lnTo>
                  <a:lnTo>
                    <a:pt x="404520" y="123684"/>
                  </a:lnTo>
                  <a:lnTo>
                    <a:pt x="446904" y="109561"/>
                  </a:lnTo>
                  <a:lnTo>
                    <a:pt x="490527" y="96293"/>
                  </a:lnTo>
                  <a:lnTo>
                    <a:pt x="535312" y="83882"/>
                  </a:lnTo>
                  <a:lnTo>
                    <a:pt x="581181" y="72327"/>
                  </a:lnTo>
                  <a:lnTo>
                    <a:pt x="628057" y="61628"/>
                  </a:lnTo>
                  <a:lnTo>
                    <a:pt x="675862" y="51784"/>
                  </a:lnTo>
                  <a:lnTo>
                    <a:pt x="724519" y="42797"/>
                  </a:lnTo>
                  <a:lnTo>
                    <a:pt x="773950" y="34665"/>
                  </a:lnTo>
                  <a:lnTo>
                    <a:pt x="824078" y="27390"/>
                  </a:lnTo>
                  <a:lnTo>
                    <a:pt x="874826" y="20970"/>
                  </a:lnTo>
                  <a:lnTo>
                    <a:pt x="926116" y="15407"/>
                  </a:lnTo>
                  <a:lnTo>
                    <a:pt x="977871" y="10699"/>
                  </a:lnTo>
                  <a:lnTo>
                    <a:pt x="1030013" y="6847"/>
                  </a:lnTo>
                  <a:lnTo>
                    <a:pt x="1082464" y="3851"/>
                  </a:lnTo>
                  <a:lnTo>
                    <a:pt x="1135148" y="1711"/>
                  </a:lnTo>
                  <a:lnTo>
                    <a:pt x="1187987" y="427"/>
                  </a:lnTo>
                  <a:lnTo>
                    <a:pt x="1240903" y="0"/>
                  </a:lnTo>
                  <a:lnTo>
                    <a:pt x="1293820" y="427"/>
                  </a:lnTo>
                  <a:lnTo>
                    <a:pt x="1346659" y="1711"/>
                  </a:lnTo>
                  <a:lnTo>
                    <a:pt x="1399342" y="3851"/>
                  </a:lnTo>
                  <a:lnTo>
                    <a:pt x="1451794" y="6847"/>
                  </a:lnTo>
                  <a:lnTo>
                    <a:pt x="1503936" y="10699"/>
                  </a:lnTo>
                  <a:lnTo>
                    <a:pt x="1555691" y="15407"/>
                  </a:lnTo>
                  <a:lnTo>
                    <a:pt x="1606981" y="20970"/>
                  </a:lnTo>
                  <a:lnTo>
                    <a:pt x="1657729" y="27390"/>
                  </a:lnTo>
                  <a:lnTo>
                    <a:pt x="1707857" y="34665"/>
                  </a:lnTo>
                  <a:lnTo>
                    <a:pt x="1757288" y="42797"/>
                  </a:lnTo>
                  <a:lnTo>
                    <a:pt x="1805945" y="51784"/>
                  </a:lnTo>
                  <a:lnTo>
                    <a:pt x="1853751" y="61628"/>
                  </a:lnTo>
                  <a:lnTo>
                    <a:pt x="1900626" y="72327"/>
                  </a:lnTo>
                  <a:lnTo>
                    <a:pt x="1946495" y="83882"/>
                  </a:lnTo>
                  <a:lnTo>
                    <a:pt x="1991280" y="96293"/>
                  </a:lnTo>
                  <a:lnTo>
                    <a:pt x="2034904" y="109561"/>
                  </a:lnTo>
                  <a:lnTo>
                    <a:pt x="2077288" y="123684"/>
                  </a:lnTo>
                  <a:lnTo>
                    <a:pt x="2118356" y="138663"/>
                  </a:lnTo>
                  <a:close/>
                </a:path>
              </a:pathLst>
            </a:custGeom>
            <a:ln w="15875">
              <a:solidFill>
                <a:srgbClr val="861630"/>
              </a:solidFill>
            </a:ln>
          </p:spPr>
          <p:txBody>
            <a:bodyPr wrap="square" lIns="0" tIns="0" rIns="0" bIns="0" rtlCol="0"/>
            <a:lstStyle/>
            <a:p>
              <a:endParaRPr/>
            </a:p>
          </p:txBody>
        </p:sp>
      </p:grpSp>
      <p:sp>
        <p:nvSpPr>
          <p:cNvPr id="46" name="object 46"/>
          <p:cNvSpPr txBox="1"/>
          <p:nvPr/>
        </p:nvSpPr>
        <p:spPr>
          <a:xfrm>
            <a:off x="3200400" y="5267325"/>
            <a:ext cx="858203"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MT"/>
                <a:cs typeface="Arial MT"/>
              </a:rPr>
              <a:t>Application</a:t>
            </a:r>
            <a:endParaRPr sz="1350">
              <a:latin typeface="Arial MT"/>
              <a:cs typeface="Arial MT"/>
            </a:endParaRPr>
          </a:p>
        </p:txBody>
      </p:sp>
      <p:grpSp>
        <p:nvGrpSpPr>
          <p:cNvPr id="47" name="object 47"/>
          <p:cNvGrpSpPr/>
          <p:nvPr/>
        </p:nvGrpSpPr>
        <p:grpSpPr>
          <a:xfrm>
            <a:off x="733222" y="5018055"/>
            <a:ext cx="1873568" cy="722471"/>
            <a:chOff x="977629" y="5547740"/>
            <a:chExt cx="2498090" cy="963294"/>
          </a:xfrm>
        </p:grpSpPr>
        <p:sp>
          <p:nvSpPr>
            <p:cNvPr id="48" name="object 48"/>
            <p:cNvSpPr/>
            <p:nvPr/>
          </p:nvSpPr>
          <p:spPr>
            <a:xfrm>
              <a:off x="985567" y="5555677"/>
              <a:ext cx="2482215" cy="947419"/>
            </a:xfrm>
            <a:custGeom>
              <a:avLst/>
              <a:gdLst/>
              <a:ahLst/>
              <a:cxnLst/>
              <a:rect l="l" t="t" r="r" b="b"/>
              <a:pathLst>
                <a:path w="2482215" h="947420">
                  <a:moveTo>
                    <a:pt x="1240903" y="0"/>
                  </a:moveTo>
                  <a:lnTo>
                    <a:pt x="1187987" y="427"/>
                  </a:lnTo>
                  <a:lnTo>
                    <a:pt x="1135148" y="1711"/>
                  </a:lnTo>
                  <a:lnTo>
                    <a:pt x="1082464" y="3851"/>
                  </a:lnTo>
                  <a:lnTo>
                    <a:pt x="1030013" y="6847"/>
                  </a:lnTo>
                  <a:lnTo>
                    <a:pt x="977871" y="10699"/>
                  </a:lnTo>
                  <a:lnTo>
                    <a:pt x="926116" y="15407"/>
                  </a:lnTo>
                  <a:lnTo>
                    <a:pt x="874826" y="20970"/>
                  </a:lnTo>
                  <a:lnTo>
                    <a:pt x="824078" y="27390"/>
                  </a:lnTo>
                  <a:lnTo>
                    <a:pt x="773950" y="34665"/>
                  </a:lnTo>
                  <a:lnTo>
                    <a:pt x="724519" y="42797"/>
                  </a:lnTo>
                  <a:lnTo>
                    <a:pt x="675862" y="51784"/>
                  </a:lnTo>
                  <a:lnTo>
                    <a:pt x="628057" y="61628"/>
                  </a:lnTo>
                  <a:lnTo>
                    <a:pt x="581181" y="72327"/>
                  </a:lnTo>
                  <a:lnTo>
                    <a:pt x="535312" y="83882"/>
                  </a:lnTo>
                  <a:lnTo>
                    <a:pt x="490527" y="96293"/>
                  </a:lnTo>
                  <a:lnTo>
                    <a:pt x="446904" y="109561"/>
                  </a:lnTo>
                  <a:lnTo>
                    <a:pt x="404520" y="123684"/>
                  </a:lnTo>
                  <a:lnTo>
                    <a:pt x="363452" y="138663"/>
                  </a:lnTo>
                  <a:lnTo>
                    <a:pt x="309687" y="160492"/>
                  </a:lnTo>
                  <a:lnTo>
                    <a:pt x="260223" y="183263"/>
                  </a:lnTo>
                  <a:lnTo>
                    <a:pt x="215060" y="206896"/>
                  </a:lnTo>
                  <a:lnTo>
                    <a:pt x="174199" y="231314"/>
                  </a:lnTo>
                  <a:lnTo>
                    <a:pt x="137638" y="256438"/>
                  </a:lnTo>
                  <a:lnTo>
                    <a:pt x="105379" y="282189"/>
                  </a:lnTo>
                  <a:lnTo>
                    <a:pt x="77421" y="308489"/>
                  </a:lnTo>
                  <a:lnTo>
                    <a:pt x="34409" y="362422"/>
                  </a:lnTo>
                  <a:lnTo>
                    <a:pt x="8602" y="417610"/>
                  </a:lnTo>
                  <a:lnTo>
                    <a:pt x="0" y="473426"/>
                  </a:lnTo>
                  <a:lnTo>
                    <a:pt x="2150" y="501373"/>
                  </a:lnTo>
                  <a:lnTo>
                    <a:pt x="19355" y="556953"/>
                  </a:lnTo>
                  <a:lnTo>
                    <a:pt x="53765" y="611592"/>
                  </a:lnTo>
                  <a:lnTo>
                    <a:pt x="105379" y="664662"/>
                  </a:lnTo>
                  <a:lnTo>
                    <a:pt x="137638" y="690413"/>
                  </a:lnTo>
                  <a:lnTo>
                    <a:pt x="174199" y="715537"/>
                  </a:lnTo>
                  <a:lnTo>
                    <a:pt x="215060" y="739955"/>
                  </a:lnTo>
                  <a:lnTo>
                    <a:pt x="260223" y="763588"/>
                  </a:lnTo>
                  <a:lnTo>
                    <a:pt x="309687" y="786359"/>
                  </a:lnTo>
                  <a:lnTo>
                    <a:pt x="363452" y="808188"/>
                  </a:lnTo>
                  <a:lnTo>
                    <a:pt x="404520" y="823167"/>
                  </a:lnTo>
                  <a:lnTo>
                    <a:pt x="446904" y="837290"/>
                  </a:lnTo>
                  <a:lnTo>
                    <a:pt x="490527" y="850558"/>
                  </a:lnTo>
                  <a:lnTo>
                    <a:pt x="535312" y="862969"/>
                  </a:lnTo>
                  <a:lnTo>
                    <a:pt x="581181" y="874524"/>
                  </a:lnTo>
                  <a:lnTo>
                    <a:pt x="628057" y="885223"/>
                  </a:lnTo>
                  <a:lnTo>
                    <a:pt x="675862" y="895067"/>
                  </a:lnTo>
                  <a:lnTo>
                    <a:pt x="724519" y="904054"/>
                  </a:lnTo>
                  <a:lnTo>
                    <a:pt x="773950" y="912186"/>
                  </a:lnTo>
                  <a:lnTo>
                    <a:pt x="824078" y="919461"/>
                  </a:lnTo>
                  <a:lnTo>
                    <a:pt x="874826" y="925881"/>
                  </a:lnTo>
                  <a:lnTo>
                    <a:pt x="926116" y="931445"/>
                  </a:lnTo>
                  <a:lnTo>
                    <a:pt x="977871" y="936152"/>
                  </a:lnTo>
                  <a:lnTo>
                    <a:pt x="1030013" y="940004"/>
                  </a:lnTo>
                  <a:lnTo>
                    <a:pt x="1082464" y="943000"/>
                  </a:lnTo>
                  <a:lnTo>
                    <a:pt x="1135148" y="945140"/>
                  </a:lnTo>
                  <a:lnTo>
                    <a:pt x="1187987" y="946424"/>
                  </a:lnTo>
                  <a:lnTo>
                    <a:pt x="1240903" y="946852"/>
                  </a:lnTo>
                  <a:lnTo>
                    <a:pt x="1293820" y="946424"/>
                  </a:lnTo>
                  <a:lnTo>
                    <a:pt x="1346658" y="945140"/>
                  </a:lnTo>
                  <a:lnTo>
                    <a:pt x="1399342" y="943000"/>
                  </a:lnTo>
                  <a:lnTo>
                    <a:pt x="1451794" y="940004"/>
                  </a:lnTo>
                  <a:lnTo>
                    <a:pt x="1503936" y="936152"/>
                  </a:lnTo>
                  <a:lnTo>
                    <a:pt x="1555691" y="931445"/>
                  </a:lnTo>
                  <a:lnTo>
                    <a:pt x="1606981" y="925881"/>
                  </a:lnTo>
                  <a:lnTo>
                    <a:pt x="1657728" y="919461"/>
                  </a:lnTo>
                  <a:lnTo>
                    <a:pt x="1707857" y="912186"/>
                  </a:lnTo>
                  <a:lnTo>
                    <a:pt x="1757288" y="904054"/>
                  </a:lnTo>
                  <a:lnTo>
                    <a:pt x="1805945" y="895067"/>
                  </a:lnTo>
                  <a:lnTo>
                    <a:pt x="1853750" y="885223"/>
                  </a:lnTo>
                  <a:lnTo>
                    <a:pt x="1900626" y="874524"/>
                  </a:lnTo>
                  <a:lnTo>
                    <a:pt x="1946495" y="862969"/>
                  </a:lnTo>
                  <a:lnTo>
                    <a:pt x="1991280" y="850558"/>
                  </a:lnTo>
                  <a:lnTo>
                    <a:pt x="2034904" y="837290"/>
                  </a:lnTo>
                  <a:lnTo>
                    <a:pt x="2077288" y="823167"/>
                  </a:lnTo>
                  <a:lnTo>
                    <a:pt x="2118356" y="808188"/>
                  </a:lnTo>
                  <a:lnTo>
                    <a:pt x="2172121" y="786359"/>
                  </a:lnTo>
                  <a:lnTo>
                    <a:pt x="2221585" y="763588"/>
                  </a:lnTo>
                  <a:lnTo>
                    <a:pt x="2266747" y="739955"/>
                  </a:lnTo>
                  <a:lnTo>
                    <a:pt x="2307609" y="715537"/>
                  </a:lnTo>
                  <a:lnTo>
                    <a:pt x="2344169" y="690413"/>
                  </a:lnTo>
                  <a:lnTo>
                    <a:pt x="2376428" y="664662"/>
                  </a:lnTo>
                  <a:lnTo>
                    <a:pt x="2404386" y="638362"/>
                  </a:lnTo>
                  <a:lnTo>
                    <a:pt x="2447398" y="584429"/>
                  </a:lnTo>
                  <a:lnTo>
                    <a:pt x="2473205" y="529241"/>
                  </a:lnTo>
                  <a:lnTo>
                    <a:pt x="2481808" y="473426"/>
                  </a:lnTo>
                  <a:lnTo>
                    <a:pt x="2479657" y="445479"/>
                  </a:lnTo>
                  <a:lnTo>
                    <a:pt x="2462452" y="389898"/>
                  </a:lnTo>
                  <a:lnTo>
                    <a:pt x="2428043" y="335259"/>
                  </a:lnTo>
                  <a:lnTo>
                    <a:pt x="2376428" y="282189"/>
                  </a:lnTo>
                  <a:lnTo>
                    <a:pt x="2344169" y="256438"/>
                  </a:lnTo>
                  <a:lnTo>
                    <a:pt x="2307609" y="231314"/>
                  </a:lnTo>
                  <a:lnTo>
                    <a:pt x="2266747" y="206896"/>
                  </a:lnTo>
                  <a:lnTo>
                    <a:pt x="2221585" y="183263"/>
                  </a:lnTo>
                  <a:lnTo>
                    <a:pt x="2172121" y="160492"/>
                  </a:lnTo>
                  <a:lnTo>
                    <a:pt x="2118356" y="138663"/>
                  </a:lnTo>
                  <a:lnTo>
                    <a:pt x="2077288" y="123684"/>
                  </a:lnTo>
                  <a:lnTo>
                    <a:pt x="2034904" y="109561"/>
                  </a:lnTo>
                  <a:lnTo>
                    <a:pt x="1991280" y="96293"/>
                  </a:lnTo>
                  <a:lnTo>
                    <a:pt x="1946495" y="83882"/>
                  </a:lnTo>
                  <a:lnTo>
                    <a:pt x="1900626" y="72327"/>
                  </a:lnTo>
                  <a:lnTo>
                    <a:pt x="1853750" y="61628"/>
                  </a:lnTo>
                  <a:lnTo>
                    <a:pt x="1805945" y="51784"/>
                  </a:lnTo>
                  <a:lnTo>
                    <a:pt x="1757288" y="42797"/>
                  </a:lnTo>
                  <a:lnTo>
                    <a:pt x="1707857" y="34665"/>
                  </a:lnTo>
                  <a:lnTo>
                    <a:pt x="1657728" y="27390"/>
                  </a:lnTo>
                  <a:lnTo>
                    <a:pt x="1606981" y="20970"/>
                  </a:lnTo>
                  <a:lnTo>
                    <a:pt x="1555691" y="15407"/>
                  </a:lnTo>
                  <a:lnTo>
                    <a:pt x="1503936" y="10699"/>
                  </a:lnTo>
                  <a:lnTo>
                    <a:pt x="1451794" y="6847"/>
                  </a:lnTo>
                  <a:lnTo>
                    <a:pt x="1399342" y="3851"/>
                  </a:lnTo>
                  <a:lnTo>
                    <a:pt x="1346658" y="1711"/>
                  </a:lnTo>
                  <a:lnTo>
                    <a:pt x="1293820" y="427"/>
                  </a:lnTo>
                  <a:lnTo>
                    <a:pt x="1240903" y="0"/>
                  </a:lnTo>
                  <a:close/>
                </a:path>
              </a:pathLst>
            </a:custGeom>
            <a:solidFill>
              <a:srgbClr val="B71E42">
                <a:alpha val="75000"/>
              </a:srgbClr>
            </a:solidFill>
          </p:spPr>
          <p:txBody>
            <a:bodyPr wrap="square" lIns="0" tIns="0" rIns="0" bIns="0" rtlCol="0"/>
            <a:lstStyle/>
            <a:p>
              <a:endParaRPr/>
            </a:p>
          </p:txBody>
        </p:sp>
        <p:sp>
          <p:nvSpPr>
            <p:cNvPr id="49" name="object 49"/>
            <p:cNvSpPr/>
            <p:nvPr/>
          </p:nvSpPr>
          <p:spPr>
            <a:xfrm>
              <a:off x="985566" y="5555678"/>
              <a:ext cx="2482215" cy="947419"/>
            </a:xfrm>
            <a:custGeom>
              <a:avLst/>
              <a:gdLst/>
              <a:ahLst/>
              <a:cxnLst/>
              <a:rect l="l" t="t" r="r" b="b"/>
              <a:pathLst>
                <a:path w="2482215" h="947420">
                  <a:moveTo>
                    <a:pt x="2118356" y="138663"/>
                  </a:moveTo>
                  <a:lnTo>
                    <a:pt x="2172121" y="160492"/>
                  </a:lnTo>
                  <a:lnTo>
                    <a:pt x="2221585" y="183263"/>
                  </a:lnTo>
                  <a:lnTo>
                    <a:pt x="2266747" y="206896"/>
                  </a:lnTo>
                  <a:lnTo>
                    <a:pt x="2307609" y="231314"/>
                  </a:lnTo>
                  <a:lnTo>
                    <a:pt x="2344169" y="256438"/>
                  </a:lnTo>
                  <a:lnTo>
                    <a:pt x="2376428" y="282189"/>
                  </a:lnTo>
                  <a:lnTo>
                    <a:pt x="2404386" y="308489"/>
                  </a:lnTo>
                  <a:lnTo>
                    <a:pt x="2447398" y="362422"/>
                  </a:lnTo>
                  <a:lnTo>
                    <a:pt x="2473205" y="417610"/>
                  </a:lnTo>
                  <a:lnTo>
                    <a:pt x="2481808" y="473426"/>
                  </a:lnTo>
                  <a:lnTo>
                    <a:pt x="2479657" y="501373"/>
                  </a:lnTo>
                  <a:lnTo>
                    <a:pt x="2462452" y="556953"/>
                  </a:lnTo>
                  <a:lnTo>
                    <a:pt x="2428043" y="611592"/>
                  </a:lnTo>
                  <a:lnTo>
                    <a:pt x="2376428" y="664662"/>
                  </a:lnTo>
                  <a:lnTo>
                    <a:pt x="2344169" y="690413"/>
                  </a:lnTo>
                  <a:lnTo>
                    <a:pt x="2307609" y="715537"/>
                  </a:lnTo>
                  <a:lnTo>
                    <a:pt x="2266747" y="739955"/>
                  </a:lnTo>
                  <a:lnTo>
                    <a:pt x="2221585" y="763588"/>
                  </a:lnTo>
                  <a:lnTo>
                    <a:pt x="2172121" y="786359"/>
                  </a:lnTo>
                  <a:lnTo>
                    <a:pt x="2118356" y="808188"/>
                  </a:lnTo>
                  <a:lnTo>
                    <a:pt x="2077288" y="823167"/>
                  </a:lnTo>
                  <a:lnTo>
                    <a:pt x="2034904" y="837290"/>
                  </a:lnTo>
                  <a:lnTo>
                    <a:pt x="1991280" y="850558"/>
                  </a:lnTo>
                  <a:lnTo>
                    <a:pt x="1946495" y="862969"/>
                  </a:lnTo>
                  <a:lnTo>
                    <a:pt x="1900626" y="874524"/>
                  </a:lnTo>
                  <a:lnTo>
                    <a:pt x="1853751" y="885223"/>
                  </a:lnTo>
                  <a:lnTo>
                    <a:pt x="1805945" y="895067"/>
                  </a:lnTo>
                  <a:lnTo>
                    <a:pt x="1757288" y="904054"/>
                  </a:lnTo>
                  <a:lnTo>
                    <a:pt x="1707857" y="912186"/>
                  </a:lnTo>
                  <a:lnTo>
                    <a:pt x="1657729" y="919461"/>
                  </a:lnTo>
                  <a:lnTo>
                    <a:pt x="1606981" y="925881"/>
                  </a:lnTo>
                  <a:lnTo>
                    <a:pt x="1555691" y="931444"/>
                  </a:lnTo>
                  <a:lnTo>
                    <a:pt x="1503936" y="936152"/>
                  </a:lnTo>
                  <a:lnTo>
                    <a:pt x="1451794" y="940004"/>
                  </a:lnTo>
                  <a:lnTo>
                    <a:pt x="1399342" y="943000"/>
                  </a:lnTo>
                  <a:lnTo>
                    <a:pt x="1346659" y="945140"/>
                  </a:lnTo>
                  <a:lnTo>
                    <a:pt x="1293820" y="946424"/>
                  </a:lnTo>
                  <a:lnTo>
                    <a:pt x="1240903" y="946851"/>
                  </a:lnTo>
                  <a:lnTo>
                    <a:pt x="1187987" y="946424"/>
                  </a:lnTo>
                  <a:lnTo>
                    <a:pt x="1135148" y="945140"/>
                  </a:lnTo>
                  <a:lnTo>
                    <a:pt x="1082464" y="943000"/>
                  </a:lnTo>
                  <a:lnTo>
                    <a:pt x="1030013" y="940004"/>
                  </a:lnTo>
                  <a:lnTo>
                    <a:pt x="977871" y="936152"/>
                  </a:lnTo>
                  <a:lnTo>
                    <a:pt x="926116" y="931444"/>
                  </a:lnTo>
                  <a:lnTo>
                    <a:pt x="874826" y="925881"/>
                  </a:lnTo>
                  <a:lnTo>
                    <a:pt x="824078" y="919461"/>
                  </a:lnTo>
                  <a:lnTo>
                    <a:pt x="773950" y="912186"/>
                  </a:lnTo>
                  <a:lnTo>
                    <a:pt x="724519" y="904054"/>
                  </a:lnTo>
                  <a:lnTo>
                    <a:pt x="675862" y="895067"/>
                  </a:lnTo>
                  <a:lnTo>
                    <a:pt x="628057" y="885223"/>
                  </a:lnTo>
                  <a:lnTo>
                    <a:pt x="581181" y="874524"/>
                  </a:lnTo>
                  <a:lnTo>
                    <a:pt x="535312" y="862969"/>
                  </a:lnTo>
                  <a:lnTo>
                    <a:pt x="490527" y="850558"/>
                  </a:lnTo>
                  <a:lnTo>
                    <a:pt x="446904" y="837290"/>
                  </a:lnTo>
                  <a:lnTo>
                    <a:pt x="404520" y="823167"/>
                  </a:lnTo>
                  <a:lnTo>
                    <a:pt x="363452" y="808188"/>
                  </a:lnTo>
                  <a:lnTo>
                    <a:pt x="309687" y="786359"/>
                  </a:lnTo>
                  <a:lnTo>
                    <a:pt x="260223" y="763588"/>
                  </a:lnTo>
                  <a:lnTo>
                    <a:pt x="215060" y="739955"/>
                  </a:lnTo>
                  <a:lnTo>
                    <a:pt x="174199" y="715537"/>
                  </a:lnTo>
                  <a:lnTo>
                    <a:pt x="137638" y="690413"/>
                  </a:lnTo>
                  <a:lnTo>
                    <a:pt x="105379" y="664662"/>
                  </a:lnTo>
                  <a:lnTo>
                    <a:pt x="77421" y="638362"/>
                  </a:lnTo>
                  <a:lnTo>
                    <a:pt x="34409" y="584429"/>
                  </a:lnTo>
                  <a:lnTo>
                    <a:pt x="8602" y="529241"/>
                  </a:lnTo>
                  <a:lnTo>
                    <a:pt x="0" y="473426"/>
                  </a:lnTo>
                  <a:lnTo>
                    <a:pt x="2150" y="445479"/>
                  </a:lnTo>
                  <a:lnTo>
                    <a:pt x="19355" y="389898"/>
                  </a:lnTo>
                  <a:lnTo>
                    <a:pt x="53765" y="335259"/>
                  </a:lnTo>
                  <a:lnTo>
                    <a:pt x="105379" y="282189"/>
                  </a:lnTo>
                  <a:lnTo>
                    <a:pt x="137638" y="256438"/>
                  </a:lnTo>
                  <a:lnTo>
                    <a:pt x="174199" y="231314"/>
                  </a:lnTo>
                  <a:lnTo>
                    <a:pt x="215060" y="206896"/>
                  </a:lnTo>
                  <a:lnTo>
                    <a:pt x="260223" y="183263"/>
                  </a:lnTo>
                  <a:lnTo>
                    <a:pt x="309687" y="160492"/>
                  </a:lnTo>
                  <a:lnTo>
                    <a:pt x="363452" y="138663"/>
                  </a:lnTo>
                  <a:lnTo>
                    <a:pt x="404520" y="123684"/>
                  </a:lnTo>
                  <a:lnTo>
                    <a:pt x="446904" y="109561"/>
                  </a:lnTo>
                  <a:lnTo>
                    <a:pt x="490527" y="96293"/>
                  </a:lnTo>
                  <a:lnTo>
                    <a:pt x="535312" y="83882"/>
                  </a:lnTo>
                  <a:lnTo>
                    <a:pt x="581181" y="72327"/>
                  </a:lnTo>
                  <a:lnTo>
                    <a:pt x="628057" y="61628"/>
                  </a:lnTo>
                  <a:lnTo>
                    <a:pt x="675862" y="51784"/>
                  </a:lnTo>
                  <a:lnTo>
                    <a:pt x="724519" y="42797"/>
                  </a:lnTo>
                  <a:lnTo>
                    <a:pt x="773950" y="34665"/>
                  </a:lnTo>
                  <a:lnTo>
                    <a:pt x="824078" y="27390"/>
                  </a:lnTo>
                  <a:lnTo>
                    <a:pt x="874826" y="20970"/>
                  </a:lnTo>
                  <a:lnTo>
                    <a:pt x="926116" y="15407"/>
                  </a:lnTo>
                  <a:lnTo>
                    <a:pt x="977871" y="10699"/>
                  </a:lnTo>
                  <a:lnTo>
                    <a:pt x="1030013" y="6847"/>
                  </a:lnTo>
                  <a:lnTo>
                    <a:pt x="1082464" y="3851"/>
                  </a:lnTo>
                  <a:lnTo>
                    <a:pt x="1135148" y="1711"/>
                  </a:lnTo>
                  <a:lnTo>
                    <a:pt x="1187987" y="427"/>
                  </a:lnTo>
                  <a:lnTo>
                    <a:pt x="1240903" y="0"/>
                  </a:lnTo>
                  <a:lnTo>
                    <a:pt x="1293820" y="427"/>
                  </a:lnTo>
                  <a:lnTo>
                    <a:pt x="1346659" y="1711"/>
                  </a:lnTo>
                  <a:lnTo>
                    <a:pt x="1399342" y="3851"/>
                  </a:lnTo>
                  <a:lnTo>
                    <a:pt x="1451794" y="6847"/>
                  </a:lnTo>
                  <a:lnTo>
                    <a:pt x="1503936" y="10699"/>
                  </a:lnTo>
                  <a:lnTo>
                    <a:pt x="1555691" y="15407"/>
                  </a:lnTo>
                  <a:lnTo>
                    <a:pt x="1606981" y="20970"/>
                  </a:lnTo>
                  <a:lnTo>
                    <a:pt x="1657729" y="27390"/>
                  </a:lnTo>
                  <a:lnTo>
                    <a:pt x="1707857" y="34665"/>
                  </a:lnTo>
                  <a:lnTo>
                    <a:pt x="1757288" y="42797"/>
                  </a:lnTo>
                  <a:lnTo>
                    <a:pt x="1805945" y="51784"/>
                  </a:lnTo>
                  <a:lnTo>
                    <a:pt x="1853751" y="61628"/>
                  </a:lnTo>
                  <a:lnTo>
                    <a:pt x="1900626" y="72327"/>
                  </a:lnTo>
                  <a:lnTo>
                    <a:pt x="1946495" y="83882"/>
                  </a:lnTo>
                  <a:lnTo>
                    <a:pt x="1991280" y="96293"/>
                  </a:lnTo>
                  <a:lnTo>
                    <a:pt x="2034904" y="109561"/>
                  </a:lnTo>
                  <a:lnTo>
                    <a:pt x="2077288" y="123684"/>
                  </a:lnTo>
                  <a:lnTo>
                    <a:pt x="2118356" y="138663"/>
                  </a:lnTo>
                  <a:close/>
                </a:path>
              </a:pathLst>
            </a:custGeom>
            <a:ln w="15875">
              <a:solidFill>
                <a:srgbClr val="861630"/>
              </a:solidFill>
            </a:ln>
          </p:spPr>
          <p:txBody>
            <a:bodyPr wrap="square" lIns="0" tIns="0" rIns="0" bIns="0" rtlCol="0"/>
            <a:lstStyle/>
            <a:p>
              <a:endParaRPr/>
            </a:p>
          </p:txBody>
        </p:sp>
      </p:grpSp>
      <p:sp>
        <p:nvSpPr>
          <p:cNvPr id="50" name="object 50"/>
          <p:cNvSpPr txBox="1"/>
          <p:nvPr/>
        </p:nvSpPr>
        <p:spPr>
          <a:xfrm>
            <a:off x="1238250" y="5267325"/>
            <a:ext cx="858203" cy="217367"/>
          </a:xfrm>
          <a:prstGeom prst="rect">
            <a:avLst/>
          </a:prstGeom>
        </p:spPr>
        <p:txBody>
          <a:bodyPr vert="horz" wrap="square" lIns="0" tIns="9525" rIns="0" bIns="0" rtlCol="0">
            <a:spAutoFit/>
          </a:bodyPr>
          <a:lstStyle/>
          <a:p>
            <a:pPr marL="9525">
              <a:spcBef>
                <a:spcPts val="75"/>
              </a:spcBef>
            </a:pPr>
            <a:r>
              <a:rPr sz="1350" spc="-4" dirty="0">
                <a:solidFill>
                  <a:srgbClr val="FFFFFF"/>
                </a:solidFill>
                <a:latin typeface="Arial MT"/>
                <a:cs typeface="Arial MT"/>
              </a:rPr>
              <a:t>Application</a:t>
            </a:r>
            <a:endParaRPr sz="1350">
              <a:latin typeface="Arial MT"/>
              <a:cs typeface="Arial MT"/>
            </a:endParaRPr>
          </a:p>
        </p:txBody>
      </p:sp>
      <p:sp>
        <p:nvSpPr>
          <p:cNvPr id="51" name="object 51"/>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52" name="object 52"/>
          <p:cNvSpPr txBox="1"/>
          <p:nvPr/>
        </p:nvSpPr>
        <p:spPr>
          <a:xfrm>
            <a:off x="8866524" y="5749524"/>
            <a:ext cx="163353" cy="102592"/>
          </a:xfrm>
          <a:prstGeom prst="rect">
            <a:avLst/>
          </a:prstGeom>
        </p:spPr>
        <p:txBody>
          <a:bodyPr vert="horz" wrap="square" lIns="0" tIns="0" rIns="0" bIns="0" rtlCol="0">
            <a:spAutoFit/>
          </a:bodyPr>
          <a:lstStyle/>
          <a:p>
            <a:pPr marL="28575">
              <a:lnSpc>
                <a:spcPts val="803"/>
              </a:lnSpc>
            </a:pPr>
            <a:r>
              <a:rPr sz="750" dirty="0">
                <a:solidFill>
                  <a:srgbClr val="888888"/>
                </a:solidFill>
                <a:latin typeface="Arial MT"/>
                <a:cs typeface="Arial MT"/>
              </a:rPr>
              <a:t>16</a:t>
            </a:r>
            <a:endParaRPr sz="750">
              <a:latin typeface="Arial MT"/>
              <a:cs typeface="Arial MT"/>
            </a:endParaRPr>
          </a:p>
        </p:txBody>
      </p:sp>
    </p:spTree>
    <p:extLst>
      <p:ext uri="{BB962C8B-B14F-4D97-AF65-F5344CB8AC3E}">
        <p14:creationId xmlns:p14="http://schemas.microsoft.com/office/powerpoint/2010/main" val="261944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80"/>
            <a:ext cx="1687830" cy="850106"/>
            <a:chOff x="4970858" y="1032572"/>
            <a:chExt cx="2250440" cy="113347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6" name="object 6"/>
          <p:cNvSpPr txBox="1"/>
          <p:nvPr/>
        </p:nvSpPr>
        <p:spPr>
          <a:xfrm>
            <a:off x="3971925" y="1685925"/>
            <a:ext cx="1195864" cy="715389"/>
          </a:xfrm>
          <a:prstGeom prst="rect">
            <a:avLst/>
          </a:prstGeom>
        </p:spPr>
        <p:txBody>
          <a:bodyPr vert="horz" wrap="square" lIns="0" tIns="37148" rIns="0" bIns="0" rtlCol="0">
            <a:spAutoFit/>
          </a:bodyPr>
          <a:lstStyle/>
          <a:p>
            <a:pPr marL="9525" marR="381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p:txBody>
      </p:sp>
      <p:sp>
        <p:nvSpPr>
          <p:cNvPr id="7" name="object 7"/>
          <p:cNvSpPr/>
          <p:nvPr/>
        </p:nvSpPr>
        <p:spPr>
          <a:xfrm>
            <a:off x="5068257" y="2552840"/>
            <a:ext cx="618649" cy="618649"/>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nvGrpSpPr>
          <p:cNvPr id="8" name="object 8"/>
          <p:cNvGrpSpPr/>
          <p:nvPr/>
        </p:nvGrpSpPr>
        <p:grpSpPr>
          <a:xfrm>
            <a:off x="5339099" y="3242635"/>
            <a:ext cx="1687830" cy="850106"/>
            <a:chOff x="7118798" y="3180513"/>
            <a:chExt cx="2250440" cy="1133475"/>
          </a:xfrm>
        </p:grpSpPr>
        <p:sp>
          <p:nvSpPr>
            <p:cNvPr id="9" name="object 9"/>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0" name="object 10"/>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1" name="object 11"/>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sp>
        <p:nvSpPr>
          <p:cNvPr id="12" name="object 12"/>
          <p:cNvSpPr/>
          <p:nvPr/>
        </p:nvSpPr>
        <p:spPr>
          <a:xfrm>
            <a:off x="5068257" y="4163796"/>
            <a:ext cx="618649" cy="618649"/>
          </a:xfrm>
          <a:custGeom>
            <a:avLst/>
            <a:gdLst/>
            <a:ahLst/>
            <a:cxnLst/>
            <a:rect l="l" t="t" r="r" b="b"/>
            <a:pathLst>
              <a:path w="824865" h="824864">
                <a:moveTo>
                  <a:pt x="824589" y="0"/>
                </a:moveTo>
                <a:lnTo>
                  <a:pt x="548095" y="0"/>
                </a:lnTo>
                <a:lnTo>
                  <a:pt x="603394" y="55298"/>
                </a:lnTo>
                <a:lnTo>
                  <a:pt x="55298" y="603393"/>
                </a:lnTo>
                <a:lnTo>
                  <a:pt x="0" y="548095"/>
                </a:lnTo>
                <a:lnTo>
                  <a:pt x="0" y="824588"/>
                </a:lnTo>
                <a:lnTo>
                  <a:pt x="276494" y="824588"/>
                </a:lnTo>
                <a:lnTo>
                  <a:pt x="221194" y="769289"/>
                </a:lnTo>
                <a:lnTo>
                  <a:pt x="769289" y="221194"/>
                </a:lnTo>
                <a:lnTo>
                  <a:pt x="824589" y="276492"/>
                </a:lnTo>
                <a:lnTo>
                  <a:pt x="824589" y="0"/>
                </a:lnTo>
                <a:close/>
              </a:path>
            </a:pathLst>
          </a:custGeom>
          <a:solidFill>
            <a:srgbClr val="D7A9AE"/>
          </a:solidFill>
        </p:spPr>
        <p:txBody>
          <a:bodyPr wrap="square" lIns="0" tIns="0" rIns="0" bIns="0" rtlCol="0"/>
          <a:lstStyle/>
          <a:p>
            <a:endParaRPr/>
          </a:p>
        </p:txBody>
      </p:sp>
      <p:grpSp>
        <p:nvGrpSpPr>
          <p:cNvPr id="13" name="object 13"/>
          <p:cNvGrpSpPr/>
          <p:nvPr/>
        </p:nvGrpSpPr>
        <p:grpSpPr>
          <a:xfrm>
            <a:off x="3728144" y="4853590"/>
            <a:ext cx="1687830" cy="850106"/>
            <a:chOff x="4970858" y="5328452"/>
            <a:chExt cx="2250440" cy="1133475"/>
          </a:xfrm>
        </p:grpSpPr>
        <p:sp>
          <p:nvSpPr>
            <p:cNvPr id="14" name="object 14"/>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6" name="object 16"/>
          <p:cNvSpPr/>
          <p:nvPr/>
        </p:nvSpPr>
        <p:spPr>
          <a:xfrm>
            <a:off x="3457301" y="4163796"/>
            <a:ext cx="618649" cy="618649"/>
          </a:xfrm>
          <a:custGeom>
            <a:avLst/>
            <a:gdLst/>
            <a:ahLst/>
            <a:cxnLst/>
            <a:rect l="l" t="t" r="r" b="b"/>
            <a:pathLst>
              <a:path w="824864" h="824864">
                <a:moveTo>
                  <a:pt x="276494" y="0"/>
                </a:moveTo>
                <a:lnTo>
                  <a:pt x="0" y="0"/>
                </a:lnTo>
                <a:lnTo>
                  <a:pt x="0" y="276492"/>
                </a:lnTo>
                <a:lnTo>
                  <a:pt x="55299" y="221194"/>
                </a:lnTo>
                <a:lnTo>
                  <a:pt x="603394" y="769289"/>
                </a:lnTo>
                <a:lnTo>
                  <a:pt x="548096" y="824588"/>
                </a:lnTo>
                <a:lnTo>
                  <a:pt x="824589" y="824588"/>
                </a:lnTo>
                <a:lnTo>
                  <a:pt x="824589" y="548095"/>
                </a:lnTo>
                <a:lnTo>
                  <a:pt x="769291" y="603393"/>
                </a:lnTo>
                <a:lnTo>
                  <a:pt x="221195" y="55298"/>
                </a:lnTo>
                <a:lnTo>
                  <a:pt x="276494" y="0"/>
                </a:lnTo>
                <a:close/>
              </a:path>
            </a:pathLst>
          </a:custGeom>
          <a:solidFill>
            <a:srgbClr val="D7A9AE"/>
          </a:solidFill>
        </p:spPr>
        <p:txBody>
          <a:bodyPr wrap="square" lIns="0" tIns="0" rIns="0" bIns="0" rtlCol="0"/>
          <a:lstStyle/>
          <a:p>
            <a:endParaRPr/>
          </a:p>
        </p:txBody>
      </p:sp>
      <p:grpSp>
        <p:nvGrpSpPr>
          <p:cNvPr id="17" name="object 17"/>
          <p:cNvGrpSpPr/>
          <p:nvPr/>
        </p:nvGrpSpPr>
        <p:grpSpPr>
          <a:xfrm>
            <a:off x="2117188" y="3242635"/>
            <a:ext cx="1687830" cy="850106"/>
            <a:chOff x="2822917" y="3180513"/>
            <a:chExt cx="2250440" cy="1133475"/>
          </a:xfrm>
        </p:grpSpPr>
        <p:sp>
          <p:nvSpPr>
            <p:cNvPr id="18" name="object 18"/>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9" name="object 19"/>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20" name="object 20"/>
          <p:cNvSpPr txBox="1"/>
          <p:nvPr/>
        </p:nvSpPr>
        <p:spPr>
          <a:xfrm>
            <a:off x="2343150" y="3409950"/>
            <a:ext cx="1242536" cy="498213"/>
          </a:xfrm>
          <a:prstGeom prst="rect">
            <a:avLst/>
          </a:prstGeom>
        </p:spPr>
        <p:txBody>
          <a:bodyPr vert="horz" wrap="square" lIns="0" tIns="36195" rIns="0" bIns="0" rtlCol="0">
            <a:spAutoFit/>
          </a:bodyPr>
          <a:lstStyle/>
          <a:p>
            <a:pPr marL="9525" marR="3810" indent="209550">
              <a:lnSpc>
                <a:spcPts val="1800"/>
              </a:lnSpc>
              <a:spcBef>
                <a:spcPts val="285"/>
              </a:spcBef>
            </a:pPr>
            <a:r>
              <a:rPr sz="1650" dirty="0">
                <a:solidFill>
                  <a:srgbClr val="FFFFFF"/>
                </a:solidFill>
                <a:latin typeface="Arial MT"/>
                <a:cs typeface="Arial MT"/>
              </a:rPr>
              <a:t>Big </a:t>
            </a:r>
            <a:r>
              <a:rPr sz="1650" spc="-4" dirty="0">
                <a:solidFill>
                  <a:srgbClr val="FFFFFF"/>
                </a:solidFill>
                <a:latin typeface="Arial MT"/>
                <a:cs typeface="Arial MT"/>
              </a:rPr>
              <a:t>Data </a:t>
            </a:r>
            <a:r>
              <a:rPr sz="1650" dirty="0">
                <a:solidFill>
                  <a:srgbClr val="FFFFFF"/>
                </a:solidFill>
                <a:latin typeface="Arial MT"/>
                <a:cs typeface="Arial MT"/>
              </a:rPr>
              <a:t> Management</a:t>
            </a:r>
            <a:endParaRPr sz="1650">
              <a:latin typeface="Arial MT"/>
              <a:cs typeface="Arial MT"/>
            </a:endParaRPr>
          </a:p>
        </p:txBody>
      </p:sp>
      <p:sp>
        <p:nvSpPr>
          <p:cNvPr id="21" name="object 21"/>
          <p:cNvSpPr/>
          <p:nvPr/>
        </p:nvSpPr>
        <p:spPr>
          <a:xfrm>
            <a:off x="3457301" y="2552840"/>
            <a:ext cx="618649" cy="618649"/>
          </a:xfrm>
          <a:custGeom>
            <a:avLst/>
            <a:gdLst/>
            <a:ahLst/>
            <a:cxnLst/>
            <a:rect l="l" t="t" r="r" b="b"/>
            <a:pathLst>
              <a:path w="824864" h="824864">
                <a:moveTo>
                  <a:pt x="824589" y="0"/>
                </a:moveTo>
                <a:lnTo>
                  <a:pt x="548096" y="0"/>
                </a:lnTo>
                <a:lnTo>
                  <a:pt x="603394" y="55299"/>
                </a:lnTo>
                <a:lnTo>
                  <a:pt x="55299" y="603394"/>
                </a:lnTo>
                <a:lnTo>
                  <a:pt x="0" y="548095"/>
                </a:lnTo>
                <a:lnTo>
                  <a:pt x="0" y="824589"/>
                </a:lnTo>
                <a:lnTo>
                  <a:pt x="276494" y="824589"/>
                </a:lnTo>
                <a:lnTo>
                  <a:pt x="221195" y="769291"/>
                </a:lnTo>
                <a:lnTo>
                  <a:pt x="769291" y="221194"/>
                </a:lnTo>
                <a:lnTo>
                  <a:pt x="824589" y="276494"/>
                </a:lnTo>
                <a:lnTo>
                  <a:pt x="824589" y="0"/>
                </a:lnTo>
                <a:close/>
              </a:path>
            </a:pathLst>
          </a:custGeom>
          <a:solidFill>
            <a:srgbClr val="D7A9AE"/>
          </a:solidFill>
        </p:spPr>
        <p:txBody>
          <a:bodyPr wrap="square" lIns="0" tIns="0" rIns="0" bIns="0" rtlCol="0"/>
          <a:lstStyle/>
          <a:p>
            <a:endParaRPr/>
          </a:p>
        </p:txBody>
      </p:sp>
      <p:grpSp>
        <p:nvGrpSpPr>
          <p:cNvPr id="22" name="object 22"/>
          <p:cNvGrpSpPr/>
          <p:nvPr/>
        </p:nvGrpSpPr>
        <p:grpSpPr>
          <a:xfrm>
            <a:off x="3932323" y="2563208"/>
            <a:ext cx="1299686" cy="2243614"/>
            <a:chOff x="5243098" y="2274610"/>
            <a:chExt cx="1732914" cy="2991485"/>
          </a:xfrm>
        </p:grpSpPr>
        <p:sp>
          <p:nvSpPr>
            <p:cNvPr id="23" name="object 23"/>
            <p:cNvSpPr/>
            <p:nvPr/>
          </p:nvSpPr>
          <p:spPr>
            <a:xfrm>
              <a:off x="5247861"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24" name="object 24"/>
            <p:cNvSpPr/>
            <p:nvPr/>
          </p:nvSpPr>
          <p:spPr>
            <a:xfrm>
              <a:off x="5247861"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5" name="object 25"/>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6" name="object 26"/>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sp>
        <p:nvSpPr>
          <p:cNvPr id="27" name="object 27"/>
          <p:cNvSpPr txBox="1"/>
          <p:nvPr/>
        </p:nvSpPr>
        <p:spPr>
          <a:xfrm>
            <a:off x="3876675" y="4963092"/>
            <a:ext cx="1390173" cy="666849"/>
          </a:xfrm>
          <a:prstGeom prst="rect">
            <a:avLst/>
          </a:prstGeom>
        </p:spPr>
        <p:txBody>
          <a:bodyPr vert="horz" wrap="square" lIns="0" tIns="0" rIns="0" bIns="0" rtlCol="0">
            <a:spAutoFit/>
          </a:bodyPr>
          <a:lstStyle/>
          <a:p>
            <a:pPr marL="4763" algn="ctr">
              <a:lnSpc>
                <a:spcPts val="1549"/>
              </a:lnSpc>
            </a:pPr>
            <a:r>
              <a:rPr sz="1650" spc="-4" dirty="0">
                <a:solidFill>
                  <a:srgbClr val="FFFFFF"/>
                </a:solidFill>
                <a:latin typeface="Arial MT"/>
                <a:cs typeface="Arial MT"/>
              </a:rPr>
              <a:t>Data</a:t>
            </a:r>
            <a:endParaRPr sz="1650">
              <a:latin typeface="Arial MT"/>
              <a:cs typeface="Arial MT"/>
            </a:endParaRPr>
          </a:p>
          <a:p>
            <a:pPr marL="9525" marR="3810" algn="ctr">
              <a:lnSpc>
                <a:spcPts val="1800"/>
              </a:lnSpc>
              <a:spcBef>
                <a:spcPts val="83"/>
              </a:spcBef>
            </a:pPr>
            <a:r>
              <a:rPr sz="1650" spc="-4" dirty="0">
                <a:solidFill>
                  <a:srgbClr val="FFFFFF"/>
                </a:solidFill>
                <a:latin typeface="Arial MT"/>
                <a:cs typeface="Arial MT"/>
              </a:rPr>
              <a:t>Visualization</a:t>
            </a:r>
            <a:r>
              <a:rPr sz="1650" spc="-60" dirty="0">
                <a:solidFill>
                  <a:srgbClr val="FFFFFF"/>
                </a:solidFill>
                <a:latin typeface="Arial MT"/>
                <a:cs typeface="Arial MT"/>
              </a:rPr>
              <a:t> </a:t>
            </a:r>
            <a:r>
              <a:rPr sz="1650" dirty="0">
                <a:solidFill>
                  <a:srgbClr val="FFFFFF"/>
                </a:solidFill>
                <a:latin typeface="Arial MT"/>
                <a:cs typeface="Arial MT"/>
              </a:rPr>
              <a:t>&amp; </a:t>
            </a:r>
            <a:r>
              <a:rPr sz="1650" spc="-446" dirty="0">
                <a:solidFill>
                  <a:srgbClr val="FFFFFF"/>
                </a:solidFill>
                <a:latin typeface="Arial MT"/>
                <a:cs typeface="Arial MT"/>
              </a:rPr>
              <a:t> </a:t>
            </a:r>
            <a:r>
              <a:rPr sz="1650" spc="-4" dirty="0">
                <a:solidFill>
                  <a:srgbClr val="FFFFFF"/>
                </a:solidFill>
                <a:latin typeface="Arial MT"/>
                <a:cs typeface="Arial MT"/>
              </a:rPr>
              <a:t>Dissemination</a:t>
            </a:r>
            <a:endParaRPr sz="1650">
              <a:latin typeface="Arial MT"/>
              <a:cs typeface="Arial MT"/>
            </a:endParaRPr>
          </a:p>
        </p:txBody>
      </p:sp>
      <p:sp>
        <p:nvSpPr>
          <p:cNvPr id="28" name="object 28"/>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29" name="object 29"/>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Tree>
    <p:extLst>
      <p:ext uri="{BB962C8B-B14F-4D97-AF65-F5344CB8AC3E}">
        <p14:creationId xmlns:p14="http://schemas.microsoft.com/office/powerpoint/2010/main" val="41988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80"/>
            <a:ext cx="1687830" cy="850106"/>
            <a:chOff x="4970858" y="1032572"/>
            <a:chExt cx="2250440" cy="113347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6" name="object 6"/>
          <p:cNvSpPr txBox="1"/>
          <p:nvPr/>
        </p:nvSpPr>
        <p:spPr>
          <a:xfrm>
            <a:off x="3971925" y="1685925"/>
            <a:ext cx="1195864" cy="715389"/>
          </a:xfrm>
          <a:prstGeom prst="rect">
            <a:avLst/>
          </a:prstGeom>
        </p:spPr>
        <p:txBody>
          <a:bodyPr vert="horz" wrap="square" lIns="0" tIns="37148" rIns="0" bIns="0" rtlCol="0">
            <a:spAutoFit/>
          </a:bodyPr>
          <a:lstStyle/>
          <a:p>
            <a:pPr marL="9525" marR="381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p:txBody>
      </p:sp>
      <p:sp>
        <p:nvSpPr>
          <p:cNvPr id="7" name="object 7"/>
          <p:cNvSpPr/>
          <p:nvPr/>
        </p:nvSpPr>
        <p:spPr>
          <a:xfrm>
            <a:off x="5068257" y="2552840"/>
            <a:ext cx="618649" cy="618649"/>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nvGrpSpPr>
          <p:cNvPr id="8" name="object 8"/>
          <p:cNvGrpSpPr/>
          <p:nvPr/>
        </p:nvGrpSpPr>
        <p:grpSpPr>
          <a:xfrm>
            <a:off x="5339099" y="3242635"/>
            <a:ext cx="1687830" cy="850106"/>
            <a:chOff x="7118798" y="3180513"/>
            <a:chExt cx="2250440" cy="1133475"/>
          </a:xfrm>
        </p:grpSpPr>
        <p:sp>
          <p:nvSpPr>
            <p:cNvPr id="9" name="object 9"/>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0" name="object 10"/>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1" name="object 11"/>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sp>
        <p:nvSpPr>
          <p:cNvPr id="12" name="object 12"/>
          <p:cNvSpPr/>
          <p:nvPr/>
        </p:nvSpPr>
        <p:spPr>
          <a:xfrm>
            <a:off x="5068257" y="4163796"/>
            <a:ext cx="618649" cy="618649"/>
          </a:xfrm>
          <a:custGeom>
            <a:avLst/>
            <a:gdLst/>
            <a:ahLst/>
            <a:cxnLst/>
            <a:rect l="l" t="t" r="r" b="b"/>
            <a:pathLst>
              <a:path w="824865" h="824864">
                <a:moveTo>
                  <a:pt x="824589" y="0"/>
                </a:moveTo>
                <a:lnTo>
                  <a:pt x="548095" y="0"/>
                </a:lnTo>
                <a:lnTo>
                  <a:pt x="603394" y="55298"/>
                </a:lnTo>
                <a:lnTo>
                  <a:pt x="55298" y="603393"/>
                </a:lnTo>
                <a:lnTo>
                  <a:pt x="0" y="548095"/>
                </a:lnTo>
                <a:lnTo>
                  <a:pt x="0" y="824588"/>
                </a:lnTo>
                <a:lnTo>
                  <a:pt x="276494" y="824588"/>
                </a:lnTo>
                <a:lnTo>
                  <a:pt x="221194" y="769289"/>
                </a:lnTo>
                <a:lnTo>
                  <a:pt x="769289" y="221194"/>
                </a:lnTo>
                <a:lnTo>
                  <a:pt x="824589" y="276492"/>
                </a:lnTo>
                <a:lnTo>
                  <a:pt x="824589" y="0"/>
                </a:lnTo>
                <a:close/>
              </a:path>
            </a:pathLst>
          </a:custGeom>
          <a:solidFill>
            <a:srgbClr val="D7A9AE"/>
          </a:solidFill>
        </p:spPr>
        <p:txBody>
          <a:bodyPr wrap="square" lIns="0" tIns="0" rIns="0" bIns="0" rtlCol="0"/>
          <a:lstStyle/>
          <a:p>
            <a:endParaRPr/>
          </a:p>
        </p:txBody>
      </p:sp>
      <p:grpSp>
        <p:nvGrpSpPr>
          <p:cNvPr id="13" name="object 13"/>
          <p:cNvGrpSpPr/>
          <p:nvPr/>
        </p:nvGrpSpPr>
        <p:grpSpPr>
          <a:xfrm>
            <a:off x="3728144" y="4853590"/>
            <a:ext cx="1687830" cy="850106"/>
            <a:chOff x="4970858" y="5328452"/>
            <a:chExt cx="2250440" cy="1133475"/>
          </a:xfrm>
        </p:grpSpPr>
        <p:sp>
          <p:nvSpPr>
            <p:cNvPr id="14" name="object 14"/>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6" name="object 16"/>
          <p:cNvSpPr/>
          <p:nvPr/>
        </p:nvSpPr>
        <p:spPr>
          <a:xfrm>
            <a:off x="3457301" y="4163796"/>
            <a:ext cx="618649" cy="618649"/>
          </a:xfrm>
          <a:custGeom>
            <a:avLst/>
            <a:gdLst/>
            <a:ahLst/>
            <a:cxnLst/>
            <a:rect l="l" t="t" r="r" b="b"/>
            <a:pathLst>
              <a:path w="824864" h="824864">
                <a:moveTo>
                  <a:pt x="276494" y="0"/>
                </a:moveTo>
                <a:lnTo>
                  <a:pt x="0" y="0"/>
                </a:lnTo>
                <a:lnTo>
                  <a:pt x="0" y="276492"/>
                </a:lnTo>
                <a:lnTo>
                  <a:pt x="55299" y="221194"/>
                </a:lnTo>
                <a:lnTo>
                  <a:pt x="603394" y="769289"/>
                </a:lnTo>
                <a:lnTo>
                  <a:pt x="548096" y="824588"/>
                </a:lnTo>
                <a:lnTo>
                  <a:pt x="824589" y="824588"/>
                </a:lnTo>
                <a:lnTo>
                  <a:pt x="824589" y="548095"/>
                </a:lnTo>
                <a:lnTo>
                  <a:pt x="769291" y="603393"/>
                </a:lnTo>
                <a:lnTo>
                  <a:pt x="221195" y="55298"/>
                </a:lnTo>
                <a:lnTo>
                  <a:pt x="276494" y="0"/>
                </a:lnTo>
                <a:close/>
              </a:path>
            </a:pathLst>
          </a:custGeom>
          <a:solidFill>
            <a:srgbClr val="D7A9AE"/>
          </a:solidFill>
        </p:spPr>
        <p:txBody>
          <a:bodyPr wrap="square" lIns="0" tIns="0" rIns="0" bIns="0" rtlCol="0"/>
          <a:lstStyle/>
          <a:p>
            <a:endParaRPr/>
          </a:p>
        </p:txBody>
      </p:sp>
      <p:grpSp>
        <p:nvGrpSpPr>
          <p:cNvPr id="17" name="object 17"/>
          <p:cNvGrpSpPr/>
          <p:nvPr/>
        </p:nvGrpSpPr>
        <p:grpSpPr>
          <a:xfrm>
            <a:off x="2117188" y="3242635"/>
            <a:ext cx="1687830" cy="850106"/>
            <a:chOff x="2822917" y="3180513"/>
            <a:chExt cx="2250440" cy="1133475"/>
          </a:xfrm>
        </p:grpSpPr>
        <p:sp>
          <p:nvSpPr>
            <p:cNvPr id="18" name="object 18"/>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9" name="object 19"/>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20" name="object 20"/>
          <p:cNvSpPr txBox="1"/>
          <p:nvPr/>
        </p:nvSpPr>
        <p:spPr>
          <a:xfrm>
            <a:off x="2343150" y="3409950"/>
            <a:ext cx="1242536" cy="498213"/>
          </a:xfrm>
          <a:prstGeom prst="rect">
            <a:avLst/>
          </a:prstGeom>
        </p:spPr>
        <p:txBody>
          <a:bodyPr vert="horz" wrap="square" lIns="0" tIns="36195" rIns="0" bIns="0" rtlCol="0">
            <a:spAutoFit/>
          </a:bodyPr>
          <a:lstStyle/>
          <a:p>
            <a:pPr marL="9525" marR="3810" indent="209550">
              <a:lnSpc>
                <a:spcPts val="1800"/>
              </a:lnSpc>
              <a:spcBef>
                <a:spcPts val="285"/>
              </a:spcBef>
            </a:pPr>
            <a:r>
              <a:rPr sz="1650" dirty="0">
                <a:solidFill>
                  <a:srgbClr val="FFFFFF"/>
                </a:solidFill>
                <a:latin typeface="Arial MT"/>
                <a:cs typeface="Arial MT"/>
              </a:rPr>
              <a:t>Big </a:t>
            </a:r>
            <a:r>
              <a:rPr sz="1650" spc="-4" dirty="0">
                <a:solidFill>
                  <a:srgbClr val="FFFFFF"/>
                </a:solidFill>
                <a:latin typeface="Arial MT"/>
                <a:cs typeface="Arial MT"/>
              </a:rPr>
              <a:t>Data </a:t>
            </a:r>
            <a:r>
              <a:rPr sz="1650" dirty="0">
                <a:solidFill>
                  <a:srgbClr val="FFFFFF"/>
                </a:solidFill>
                <a:latin typeface="Arial MT"/>
                <a:cs typeface="Arial MT"/>
              </a:rPr>
              <a:t> Management</a:t>
            </a:r>
            <a:endParaRPr sz="1650">
              <a:latin typeface="Arial MT"/>
              <a:cs typeface="Arial MT"/>
            </a:endParaRPr>
          </a:p>
        </p:txBody>
      </p:sp>
      <p:sp>
        <p:nvSpPr>
          <p:cNvPr id="21" name="object 21"/>
          <p:cNvSpPr/>
          <p:nvPr/>
        </p:nvSpPr>
        <p:spPr>
          <a:xfrm>
            <a:off x="3457301" y="2552840"/>
            <a:ext cx="618649" cy="618649"/>
          </a:xfrm>
          <a:custGeom>
            <a:avLst/>
            <a:gdLst/>
            <a:ahLst/>
            <a:cxnLst/>
            <a:rect l="l" t="t" r="r" b="b"/>
            <a:pathLst>
              <a:path w="824864" h="824864">
                <a:moveTo>
                  <a:pt x="824589" y="0"/>
                </a:moveTo>
                <a:lnTo>
                  <a:pt x="548096" y="0"/>
                </a:lnTo>
                <a:lnTo>
                  <a:pt x="603394" y="55299"/>
                </a:lnTo>
                <a:lnTo>
                  <a:pt x="55299" y="603394"/>
                </a:lnTo>
                <a:lnTo>
                  <a:pt x="0" y="548095"/>
                </a:lnTo>
                <a:lnTo>
                  <a:pt x="0" y="824589"/>
                </a:lnTo>
                <a:lnTo>
                  <a:pt x="276494" y="824589"/>
                </a:lnTo>
                <a:lnTo>
                  <a:pt x="221195" y="769291"/>
                </a:lnTo>
                <a:lnTo>
                  <a:pt x="769291" y="221194"/>
                </a:lnTo>
                <a:lnTo>
                  <a:pt x="824589" y="276494"/>
                </a:lnTo>
                <a:lnTo>
                  <a:pt x="824589" y="0"/>
                </a:lnTo>
                <a:close/>
              </a:path>
            </a:pathLst>
          </a:custGeom>
          <a:solidFill>
            <a:srgbClr val="D7A9AE"/>
          </a:solidFill>
        </p:spPr>
        <p:txBody>
          <a:bodyPr wrap="square" lIns="0" tIns="0" rIns="0" bIns="0" rtlCol="0"/>
          <a:lstStyle/>
          <a:p>
            <a:endParaRPr/>
          </a:p>
        </p:txBody>
      </p:sp>
      <p:grpSp>
        <p:nvGrpSpPr>
          <p:cNvPr id="22" name="object 22"/>
          <p:cNvGrpSpPr/>
          <p:nvPr/>
        </p:nvGrpSpPr>
        <p:grpSpPr>
          <a:xfrm>
            <a:off x="3932323" y="2563208"/>
            <a:ext cx="1299686" cy="2243614"/>
            <a:chOff x="5243098" y="2274610"/>
            <a:chExt cx="1732914" cy="2991485"/>
          </a:xfrm>
        </p:grpSpPr>
        <p:sp>
          <p:nvSpPr>
            <p:cNvPr id="23" name="object 23"/>
            <p:cNvSpPr/>
            <p:nvPr/>
          </p:nvSpPr>
          <p:spPr>
            <a:xfrm>
              <a:off x="5247861"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24" name="object 24"/>
            <p:cNvSpPr/>
            <p:nvPr/>
          </p:nvSpPr>
          <p:spPr>
            <a:xfrm>
              <a:off x="5247861"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5" name="object 25"/>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6" name="object 26"/>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grpSp>
        <p:nvGrpSpPr>
          <p:cNvPr id="27" name="object 27"/>
          <p:cNvGrpSpPr/>
          <p:nvPr/>
        </p:nvGrpSpPr>
        <p:grpSpPr>
          <a:xfrm>
            <a:off x="5402758" y="1222546"/>
            <a:ext cx="3359468" cy="1204913"/>
            <a:chOff x="7203678" y="487062"/>
            <a:chExt cx="4479290" cy="1606550"/>
          </a:xfrm>
        </p:grpSpPr>
        <p:sp>
          <p:nvSpPr>
            <p:cNvPr id="28" name="object 28"/>
            <p:cNvSpPr/>
            <p:nvPr/>
          </p:nvSpPr>
          <p:spPr>
            <a:xfrm>
              <a:off x="7211616" y="495000"/>
              <a:ext cx="4463415" cy="1590675"/>
            </a:xfrm>
            <a:custGeom>
              <a:avLst/>
              <a:gdLst/>
              <a:ahLst/>
              <a:cxnLst/>
              <a:rect l="l" t="t" r="r" b="b"/>
              <a:pathLst>
                <a:path w="4463415" h="1590675">
                  <a:moveTo>
                    <a:pt x="4463183" y="1325210"/>
                  </a:moveTo>
                  <a:lnTo>
                    <a:pt x="567043" y="1325210"/>
                  </a:lnTo>
                  <a:lnTo>
                    <a:pt x="571313" y="1372853"/>
                  </a:lnTo>
                  <a:lnTo>
                    <a:pt x="583625" y="1417694"/>
                  </a:lnTo>
                  <a:lnTo>
                    <a:pt x="603230" y="1458986"/>
                  </a:lnTo>
                  <a:lnTo>
                    <a:pt x="629379" y="1495978"/>
                  </a:lnTo>
                  <a:lnTo>
                    <a:pt x="661324" y="1527923"/>
                  </a:lnTo>
                  <a:lnTo>
                    <a:pt x="698317" y="1554072"/>
                  </a:lnTo>
                  <a:lnTo>
                    <a:pt x="739608" y="1573677"/>
                  </a:lnTo>
                  <a:lnTo>
                    <a:pt x="784449" y="1585989"/>
                  </a:lnTo>
                  <a:lnTo>
                    <a:pt x="832092" y="1590259"/>
                  </a:lnTo>
                  <a:lnTo>
                    <a:pt x="4198134" y="1590259"/>
                  </a:lnTo>
                  <a:lnTo>
                    <a:pt x="4245777" y="1585989"/>
                  </a:lnTo>
                  <a:lnTo>
                    <a:pt x="4290619" y="1573677"/>
                  </a:lnTo>
                  <a:lnTo>
                    <a:pt x="4331910" y="1554072"/>
                  </a:lnTo>
                  <a:lnTo>
                    <a:pt x="4368902" y="1527923"/>
                  </a:lnTo>
                  <a:lnTo>
                    <a:pt x="4400847" y="1495978"/>
                  </a:lnTo>
                  <a:lnTo>
                    <a:pt x="4426996" y="1458986"/>
                  </a:lnTo>
                  <a:lnTo>
                    <a:pt x="4446601" y="1417694"/>
                  </a:lnTo>
                  <a:lnTo>
                    <a:pt x="4458913" y="1372853"/>
                  </a:lnTo>
                  <a:lnTo>
                    <a:pt x="4463183" y="1325210"/>
                  </a:lnTo>
                  <a:close/>
                </a:path>
                <a:path w="4463415" h="1590675">
                  <a:moveTo>
                    <a:pt x="4198134" y="0"/>
                  </a:moveTo>
                  <a:lnTo>
                    <a:pt x="832092" y="0"/>
                  </a:lnTo>
                  <a:lnTo>
                    <a:pt x="784449" y="4270"/>
                  </a:lnTo>
                  <a:lnTo>
                    <a:pt x="739608" y="16582"/>
                  </a:lnTo>
                  <a:lnTo>
                    <a:pt x="698317" y="36186"/>
                  </a:lnTo>
                  <a:lnTo>
                    <a:pt x="661324" y="62336"/>
                  </a:lnTo>
                  <a:lnTo>
                    <a:pt x="629379" y="94281"/>
                  </a:lnTo>
                  <a:lnTo>
                    <a:pt x="603230" y="131273"/>
                  </a:lnTo>
                  <a:lnTo>
                    <a:pt x="583625" y="172564"/>
                  </a:lnTo>
                  <a:lnTo>
                    <a:pt x="571313" y="217406"/>
                  </a:lnTo>
                  <a:lnTo>
                    <a:pt x="567043" y="265049"/>
                  </a:lnTo>
                  <a:lnTo>
                    <a:pt x="567043" y="927651"/>
                  </a:lnTo>
                  <a:lnTo>
                    <a:pt x="0" y="1445116"/>
                  </a:lnTo>
                  <a:lnTo>
                    <a:pt x="567043" y="1325210"/>
                  </a:lnTo>
                  <a:lnTo>
                    <a:pt x="4463183" y="1325210"/>
                  </a:lnTo>
                  <a:lnTo>
                    <a:pt x="4463183" y="265049"/>
                  </a:lnTo>
                  <a:lnTo>
                    <a:pt x="4458913" y="217406"/>
                  </a:lnTo>
                  <a:lnTo>
                    <a:pt x="4446601" y="172564"/>
                  </a:lnTo>
                  <a:lnTo>
                    <a:pt x="4426996" y="131273"/>
                  </a:lnTo>
                  <a:lnTo>
                    <a:pt x="4400847" y="94281"/>
                  </a:lnTo>
                  <a:lnTo>
                    <a:pt x="4368902" y="62336"/>
                  </a:lnTo>
                  <a:lnTo>
                    <a:pt x="4331910" y="36186"/>
                  </a:lnTo>
                  <a:lnTo>
                    <a:pt x="4290619" y="16582"/>
                  </a:lnTo>
                  <a:lnTo>
                    <a:pt x="4245777" y="4270"/>
                  </a:lnTo>
                  <a:lnTo>
                    <a:pt x="4198134" y="0"/>
                  </a:lnTo>
                  <a:close/>
                </a:path>
              </a:pathLst>
            </a:custGeom>
            <a:solidFill>
              <a:srgbClr val="EB91BB">
                <a:alpha val="50000"/>
              </a:srgbClr>
            </a:solidFill>
          </p:spPr>
          <p:txBody>
            <a:bodyPr wrap="square" lIns="0" tIns="0" rIns="0" bIns="0" rtlCol="0"/>
            <a:lstStyle/>
            <a:p>
              <a:endParaRPr/>
            </a:p>
          </p:txBody>
        </p:sp>
        <p:sp>
          <p:nvSpPr>
            <p:cNvPr id="29" name="object 29"/>
            <p:cNvSpPr/>
            <p:nvPr/>
          </p:nvSpPr>
          <p:spPr>
            <a:xfrm>
              <a:off x="7211616" y="495000"/>
              <a:ext cx="4463415" cy="1590675"/>
            </a:xfrm>
            <a:custGeom>
              <a:avLst/>
              <a:gdLst/>
              <a:ahLst/>
              <a:cxnLst/>
              <a:rect l="l" t="t" r="r" b="b"/>
              <a:pathLst>
                <a:path w="4463415" h="1590675">
                  <a:moveTo>
                    <a:pt x="567044" y="265049"/>
                  </a:moveTo>
                  <a:lnTo>
                    <a:pt x="571314" y="217406"/>
                  </a:lnTo>
                  <a:lnTo>
                    <a:pt x="583626" y="172564"/>
                  </a:lnTo>
                  <a:lnTo>
                    <a:pt x="603231" y="131273"/>
                  </a:lnTo>
                  <a:lnTo>
                    <a:pt x="629380" y="94281"/>
                  </a:lnTo>
                  <a:lnTo>
                    <a:pt x="661325" y="62336"/>
                  </a:lnTo>
                  <a:lnTo>
                    <a:pt x="698317" y="36186"/>
                  </a:lnTo>
                  <a:lnTo>
                    <a:pt x="739608" y="16582"/>
                  </a:lnTo>
                  <a:lnTo>
                    <a:pt x="784450" y="4270"/>
                  </a:lnTo>
                  <a:lnTo>
                    <a:pt x="832092" y="0"/>
                  </a:lnTo>
                  <a:lnTo>
                    <a:pt x="1216401" y="0"/>
                  </a:lnTo>
                  <a:lnTo>
                    <a:pt x="4198134" y="0"/>
                  </a:lnTo>
                  <a:lnTo>
                    <a:pt x="4245777" y="4270"/>
                  </a:lnTo>
                  <a:lnTo>
                    <a:pt x="4290619" y="16582"/>
                  </a:lnTo>
                  <a:lnTo>
                    <a:pt x="4331910" y="36186"/>
                  </a:lnTo>
                  <a:lnTo>
                    <a:pt x="4368902" y="62336"/>
                  </a:lnTo>
                  <a:lnTo>
                    <a:pt x="4400847" y="94281"/>
                  </a:lnTo>
                  <a:lnTo>
                    <a:pt x="4426996" y="131273"/>
                  </a:lnTo>
                  <a:lnTo>
                    <a:pt x="4446601" y="172564"/>
                  </a:lnTo>
                  <a:lnTo>
                    <a:pt x="4458913" y="217406"/>
                  </a:lnTo>
                  <a:lnTo>
                    <a:pt x="4463183" y="265049"/>
                  </a:lnTo>
                  <a:lnTo>
                    <a:pt x="4463183" y="1325210"/>
                  </a:lnTo>
                  <a:lnTo>
                    <a:pt x="4458913" y="1372853"/>
                  </a:lnTo>
                  <a:lnTo>
                    <a:pt x="4446601" y="1417694"/>
                  </a:lnTo>
                  <a:lnTo>
                    <a:pt x="4426996" y="1458986"/>
                  </a:lnTo>
                  <a:lnTo>
                    <a:pt x="4400847" y="1495978"/>
                  </a:lnTo>
                  <a:lnTo>
                    <a:pt x="4368902" y="1527923"/>
                  </a:lnTo>
                  <a:lnTo>
                    <a:pt x="4331910" y="1554072"/>
                  </a:lnTo>
                  <a:lnTo>
                    <a:pt x="4290619" y="1573677"/>
                  </a:lnTo>
                  <a:lnTo>
                    <a:pt x="4245777" y="1585989"/>
                  </a:lnTo>
                  <a:lnTo>
                    <a:pt x="4198134" y="1590259"/>
                  </a:lnTo>
                  <a:lnTo>
                    <a:pt x="832092" y="1590259"/>
                  </a:lnTo>
                  <a:lnTo>
                    <a:pt x="784450" y="1585989"/>
                  </a:lnTo>
                  <a:lnTo>
                    <a:pt x="739608" y="1573677"/>
                  </a:lnTo>
                  <a:lnTo>
                    <a:pt x="698317" y="1554072"/>
                  </a:lnTo>
                  <a:lnTo>
                    <a:pt x="661325" y="1527923"/>
                  </a:lnTo>
                  <a:lnTo>
                    <a:pt x="629380" y="1495978"/>
                  </a:lnTo>
                  <a:lnTo>
                    <a:pt x="603231" y="1458986"/>
                  </a:lnTo>
                  <a:lnTo>
                    <a:pt x="583626" y="1417694"/>
                  </a:lnTo>
                  <a:lnTo>
                    <a:pt x="571314" y="1372853"/>
                  </a:lnTo>
                  <a:lnTo>
                    <a:pt x="567044" y="1325210"/>
                  </a:lnTo>
                  <a:lnTo>
                    <a:pt x="0" y="1445116"/>
                  </a:lnTo>
                  <a:lnTo>
                    <a:pt x="567044" y="927651"/>
                  </a:lnTo>
                  <a:lnTo>
                    <a:pt x="567044" y="265049"/>
                  </a:lnTo>
                  <a:close/>
                </a:path>
              </a:pathLst>
            </a:custGeom>
            <a:ln w="15875">
              <a:solidFill>
                <a:srgbClr val="EB91BB"/>
              </a:solidFill>
            </a:ln>
          </p:spPr>
          <p:txBody>
            <a:bodyPr wrap="square" lIns="0" tIns="0" rIns="0" bIns="0" rtlCol="0"/>
            <a:lstStyle/>
            <a:p>
              <a:endParaRPr/>
            </a:p>
          </p:txBody>
        </p:sp>
      </p:grpSp>
      <p:sp>
        <p:nvSpPr>
          <p:cNvPr id="30" name="object 30"/>
          <p:cNvSpPr txBox="1"/>
          <p:nvPr/>
        </p:nvSpPr>
        <p:spPr>
          <a:xfrm>
            <a:off x="5915025" y="1438275"/>
            <a:ext cx="1834515"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cleaning</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Sampling</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Data</a:t>
            </a:r>
            <a:r>
              <a:rPr sz="1650" spc="-64" dirty="0">
                <a:latin typeface="Arial MT"/>
                <a:cs typeface="Arial MT"/>
              </a:rPr>
              <a:t> </a:t>
            </a:r>
            <a:r>
              <a:rPr sz="1650" dirty="0">
                <a:latin typeface="Arial MT"/>
                <a:cs typeface="Arial MT"/>
              </a:rPr>
              <a:t>provenance</a:t>
            </a:r>
            <a:endParaRPr sz="1650">
              <a:latin typeface="Arial MT"/>
              <a:cs typeface="Arial MT"/>
            </a:endParaRPr>
          </a:p>
        </p:txBody>
      </p:sp>
      <p:sp>
        <p:nvSpPr>
          <p:cNvPr id="31" name="object 31"/>
          <p:cNvSpPr txBox="1"/>
          <p:nvPr/>
        </p:nvSpPr>
        <p:spPr>
          <a:xfrm>
            <a:off x="3876675" y="4963092"/>
            <a:ext cx="1390173" cy="666849"/>
          </a:xfrm>
          <a:prstGeom prst="rect">
            <a:avLst/>
          </a:prstGeom>
        </p:spPr>
        <p:txBody>
          <a:bodyPr vert="horz" wrap="square" lIns="0" tIns="0" rIns="0" bIns="0" rtlCol="0">
            <a:spAutoFit/>
          </a:bodyPr>
          <a:lstStyle/>
          <a:p>
            <a:pPr marL="4763" algn="ctr">
              <a:lnSpc>
                <a:spcPts val="1549"/>
              </a:lnSpc>
            </a:pPr>
            <a:r>
              <a:rPr sz="1650" spc="-4" dirty="0">
                <a:solidFill>
                  <a:srgbClr val="FFFFFF"/>
                </a:solidFill>
                <a:latin typeface="Arial MT"/>
                <a:cs typeface="Arial MT"/>
              </a:rPr>
              <a:t>Data</a:t>
            </a:r>
            <a:endParaRPr sz="1650">
              <a:latin typeface="Arial MT"/>
              <a:cs typeface="Arial MT"/>
            </a:endParaRPr>
          </a:p>
          <a:p>
            <a:pPr marL="9525" marR="3810" algn="ctr">
              <a:lnSpc>
                <a:spcPts val="1800"/>
              </a:lnSpc>
              <a:spcBef>
                <a:spcPts val="83"/>
              </a:spcBef>
            </a:pPr>
            <a:r>
              <a:rPr sz="1650" spc="-4" dirty="0">
                <a:solidFill>
                  <a:srgbClr val="FFFFFF"/>
                </a:solidFill>
                <a:latin typeface="Arial MT"/>
                <a:cs typeface="Arial MT"/>
              </a:rPr>
              <a:t>Visualization</a:t>
            </a:r>
            <a:r>
              <a:rPr sz="1650" spc="-60" dirty="0">
                <a:solidFill>
                  <a:srgbClr val="FFFFFF"/>
                </a:solidFill>
                <a:latin typeface="Arial MT"/>
                <a:cs typeface="Arial MT"/>
              </a:rPr>
              <a:t> </a:t>
            </a:r>
            <a:r>
              <a:rPr sz="1650" dirty="0">
                <a:solidFill>
                  <a:srgbClr val="FFFFFF"/>
                </a:solidFill>
                <a:latin typeface="Arial MT"/>
                <a:cs typeface="Arial MT"/>
              </a:rPr>
              <a:t>&amp; </a:t>
            </a:r>
            <a:r>
              <a:rPr sz="1650" spc="-446" dirty="0">
                <a:solidFill>
                  <a:srgbClr val="FFFFFF"/>
                </a:solidFill>
                <a:latin typeface="Arial MT"/>
                <a:cs typeface="Arial MT"/>
              </a:rPr>
              <a:t> </a:t>
            </a:r>
            <a:r>
              <a:rPr sz="1650" spc="-4" dirty="0">
                <a:solidFill>
                  <a:srgbClr val="FFFFFF"/>
                </a:solidFill>
                <a:latin typeface="Arial MT"/>
                <a:cs typeface="Arial MT"/>
              </a:rPr>
              <a:t>Dissemination</a:t>
            </a:r>
            <a:endParaRPr sz="1650">
              <a:latin typeface="Arial MT"/>
              <a:cs typeface="Arial MT"/>
            </a:endParaRPr>
          </a:p>
        </p:txBody>
      </p:sp>
      <p:sp>
        <p:nvSpPr>
          <p:cNvPr id="32" name="object 32"/>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33" name="object 33"/>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Tree>
    <p:extLst>
      <p:ext uri="{BB962C8B-B14F-4D97-AF65-F5344CB8AC3E}">
        <p14:creationId xmlns:p14="http://schemas.microsoft.com/office/powerpoint/2010/main" val="315721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80"/>
            <a:ext cx="1687830" cy="850106"/>
            <a:chOff x="4970858" y="1032572"/>
            <a:chExt cx="2250440" cy="113347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6" name="object 6"/>
          <p:cNvSpPr txBox="1"/>
          <p:nvPr/>
        </p:nvSpPr>
        <p:spPr>
          <a:xfrm>
            <a:off x="3971925" y="1685925"/>
            <a:ext cx="1195864" cy="715389"/>
          </a:xfrm>
          <a:prstGeom prst="rect">
            <a:avLst/>
          </a:prstGeom>
        </p:spPr>
        <p:txBody>
          <a:bodyPr vert="horz" wrap="square" lIns="0" tIns="37148" rIns="0" bIns="0" rtlCol="0">
            <a:spAutoFit/>
          </a:bodyPr>
          <a:lstStyle/>
          <a:p>
            <a:pPr marL="9525" marR="381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p:txBody>
      </p:sp>
      <p:sp>
        <p:nvSpPr>
          <p:cNvPr id="7" name="object 7"/>
          <p:cNvSpPr/>
          <p:nvPr/>
        </p:nvSpPr>
        <p:spPr>
          <a:xfrm>
            <a:off x="5068257" y="2552840"/>
            <a:ext cx="618649" cy="618649"/>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nvGrpSpPr>
          <p:cNvPr id="8" name="object 8"/>
          <p:cNvGrpSpPr/>
          <p:nvPr/>
        </p:nvGrpSpPr>
        <p:grpSpPr>
          <a:xfrm>
            <a:off x="5339099" y="3242635"/>
            <a:ext cx="1687830" cy="850106"/>
            <a:chOff x="7118798" y="3180513"/>
            <a:chExt cx="2250440" cy="1133475"/>
          </a:xfrm>
        </p:grpSpPr>
        <p:sp>
          <p:nvSpPr>
            <p:cNvPr id="9" name="object 9"/>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0" name="object 10"/>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1" name="object 11"/>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sp>
        <p:nvSpPr>
          <p:cNvPr id="12" name="object 12"/>
          <p:cNvSpPr/>
          <p:nvPr/>
        </p:nvSpPr>
        <p:spPr>
          <a:xfrm>
            <a:off x="5068257" y="4163796"/>
            <a:ext cx="618649" cy="618649"/>
          </a:xfrm>
          <a:custGeom>
            <a:avLst/>
            <a:gdLst/>
            <a:ahLst/>
            <a:cxnLst/>
            <a:rect l="l" t="t" r="r" b="b"/>
            <a:pathLst>
              <a:path w="824865" h="824864">
                <a:moveTo>
                  <a:pt x="824589" y="0"/>
                </a:moveTo>
                <a:lnTo>
                  <a:pt x="548095" y="0"/>
                </a:lnTo>
                <a:lnTo>
                  <a:pt x="603394" y="55298"/>
                </a:lnTo>
                <a:lnTo>
                  <a:pt x="55298" y="603393"/>
                </a:lnTo>
                <a:lnTo>
                  <a:pt x="0" y="548095"/>
                </a:lnTo>
                <a:lnTo>
                  <a:pt x="0" y="824588"/>
                </a:lnTo>
                <a:lnTo>
                  <a:pt x="276494" y="824588"/>
                </a:lnTo>
                <a:lnTo>
                  <a:pt x="221194" y="769289"/>
                </a:lnTo>
                <a:lnTo>
                  <a:pt x="769289" y="221194"/>
                </a:lnTo>
                <a:lnTo>
                  <a:pt x="824589" y="276492"/>
                </a:lnTo>
                <a:lnTo>
                  <a:pt x="824589" y="0"/>
                </a:lnTo>
                <a:close/>
              </a:path>
            </a:pathLst>
          </a:custGeom>
          <a:solidFill>
            <a:srgbClr val="D7A9AE"/>
          </a:solidFill>
        </p:spPr>
        <p:txBody>
          <a:bodyPr wrap="square" lIns="0" tIns="0" rIns="0" bIns="0" rtlCol="0"/>
          <a:lstStyle/>
          <a:p>
            <a:endParaRPr/>
          </a:p>
        </p:txBody>
      </p:sp>
      <p:grpSp>
        <p:nvGrpSpPr>
          <p:cNvPr id="13" name="object 13"/>
          <p:cNvGrpSpPr/>
          <p:nvPr/>
        </p:nvGrpSpPr>
        <p:grpSpPr>
          <a:xfrm>
            <a:off x="3728144" y="4853590"/>
            <a:ext cx="1687830" cy="850106"/>
            <a:chOff x="4970858" y="5328452"/>
            <a:chExt cx="2250440" cy="1133475"/>
          </a:xfrm>
        </p:grpSpPr>
        <p:sp>
          <p:nvSpPr>
            <p:cNvPr id="14" name="object 14"/>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6" name="object 16"/>
          <p:cNvSpPr/>
          <p:nvPr/>
        </p:nvSpPr>
        <p:spPr>
          <a:xfrm>
            <a:off x="3457301" y="4163796"/>
            <a:ext cx="618649" cy="618649"/>
          </a:xfrm>
          <a:custGeom>
            <a:avLst/>
            <a:gdLst/>
            <a:ahLst/>
            <a:cxnLst/>
            <a:rect l="l" t="t" r="r" b="b"/>
            <a:pathLst>
              <a:path w="824864" h="824864">
                <a:moveTo>
                  <a:pt x="276494" y="0"/>
                </a:moveTo>
                <a:lnTo>
                  <a:pt x="0" y="0"/>
                </a:lnTo>
                <a:lnTo>
                  <a:pt x="0" y="276492"/>
                </a:lnTo>
                <a:lnTo>
                  <a:pt x="55299" y="221194"/>
                </a:lnTo>
                <a:lnTo>
                  <a:pt x="603394" y="769289"/>
                </a:lnTo>
                <a:lnTo>
                  <a:pt x="548096" y="824588"/>
                </a:lnTo>
                <a:lnTo>
                  <a:pt x="824589" y="824588"/>
                </a:lnTo>
                <a:lnTo>
                  <a:pt x="824589" y="548095"/>
                </a:lnTo>
                <a:lnTo>
                  <a:pt x="769291" y="603393"/>
                </a:lnTo>
                <a:lnTo>
                  <a:pt x="221195" y="55298"/>
                </a:lnTo>
                <a:lnTo>
                  <a:pt x="276494" y="0"/>
                </a:lnTo>
                <a:close/>
              </a:path>
            </a:pathLst>
          </a:custGeom>
          <a:solidFill>
            <a:srgbClr val="D7A9AE"/>
          </a:solidFill>
        </p:spPr>
        <p:txBody>
          <a:bodyPr wrap="square" lIns="0" tIns="0" rIns="0" bIns="0" rtlCol="0"/>
          <a:lstStyle/>
          <a:p>
            <a:endParaRPr/>
          </a:p>
        </p:txBody>
      </p:sp>
      <p:grpSp>
        <p:nvGrpSpPr>
          <p:cNvPr id="17" name="object 17"/>
          <p:cNvGrpSpPr/>
          <p:nvPr/>
        </p:nvGrpSpPr>
        <p:grpSpPr>
          <a:xfrm>
            <a:off x="2117188" y="3242635"/>
            <a:ext cx="1687830" cy="850106"/>
            <a:chOff x="2822917" y="3180513"/>
            <a:chExt cx="2250440" cy="1133475"/>
          </a:xfrm>
        </p:grpSpPr>
        <p:sp>
          <p:nvSpPr>
            <p:cNvPr id="18" name="object 18"/>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9" name="object 19"/>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20" name="object 20"/>
          <p:cNvSpPr txBox="1"/>
          <p:nvPr/>
        </p:nvSpPr>
        <p:spPr>
          <a:xfrm>
            <a:off x="2343150" y="3409950"/>
            <a:ext cx="1242536" cy="498213"/>
          </a:xfrm>
          <a:prstGeom prst="rect">
            <a:avLst/>
          </a:prstGeom>
        </p:spPr>
        <p:txBody>
          <a:bodyPr vert="horz" wrap="square" lIns="0" tIns="36195" rIns="0" bIns="0" rtlCol="0">
            <a:spAutoFit/>
          </a:bodyPr>
          <a:lstStyle/>
          <a:p>
            <a:pPr marL="9525" marR="3810" indent="209550">
              <a:lnSpc>
                <a:spcPts val="1800"/>
              </a:lnSpc>
              <a:spcBef>
                <a:spcPts val="285"/>
              </a:spcBef>
            </a:pPr>
            <a:r>
              <a:rPr sz="1650" dirty="0">
                <a:solidFill>
                  <a:srgbClr val="FFFFFF"/>
                </a:solidFill>
                <a:latin typeface="Arial MT"/>
                <a:cs typeface="Arial MT"/>
              </a:rPr>
              <a:t>Big </a:t>
            </a:r>
            <a:r>
              <a:rPr sz="1650" spc="-4" dirty="0">
                <a:solidFill>
                  <a:srgbClr val="FFFFFF"/>
                </a:solidFill>
                <a:latin typeface="Arial MT"/>
                <a:cs typeface="Arial MT"/>
              </a:rPr>
              <a:t>Data </a:t>
            </a:r>
            <a:r>
              <a:rPr sz="1650" dirty="0">
                <a:solidFill>
                  <a:srgbClr val="FFFFFF"/>
                </a:solidFill>
                <a:latin typeface="Arial MT"/>
                <a:cs typeface="Arial MT"/>
              </a:rPr>
              <a:t> Management</a:t>
            </a:r>
            <a:endParaRPr sz="1650">
              <a:latin typeface="Arial MT"/>
              <a:cs typeface="Arial MT"/>
            </a:endParaRPr>
          </a:p>
        </p:txBody>
      </p:sp>
      <p:sp>
        <p:nvSpPr>
          <p:cNvPr id="21" name="object 21"/>
          <p:cNvSpPr/>
          <p:nvPr/>
        </p:nvSpPr>
        <p:spPr>
          <a:xfrm>
            <a:off x="3457301" y="2552840"/>
            <a:ext cx="618649" cy="618649"/>
          </a:xfrm>
          <a:custGeom>
            <a:avLst/>
            <a:gdLst/>
            <a:ahLst/>
            <a:cxnLst/>
            <a:rect l="l" t="t" r="r" b="b"/>
            <a:pathLst>
              <a:path w="824864" h="824864">
                <a:moveTo>
                  <a:pt x="824589" y="0"/>
                </a:moveTo>
                <a:lnTo>
                  <a:pt x="548096" y="0"/>
                </a:lnTo>
                <a:lnTo>
                  <a:pt x="603394" y="55299"/>
                </a:lnTo>
                <a:lnTo>
                  <a:pt x="55299" y="603394"/>
                </a:lnTo>
                <a:lnTo>
                  <a:pt x="0" y="548095"/>
                </a:lnTo>
                <a:lnTo>
                  <a:pt x="0" y="824589"/>
                </a:lnTo>
                <a:lnTo>
                  <a:pt x="276494" y="824589"/>
                </a:lnTo>
                <a:lnTo>
                  <a:pt x="221195" y="769291"/>
                </a:lnTo>
                <a:lnTo>
                  <a:pt x="769291" y="221194"/>
                </a:lnTo>
                <a:lnTo>
                  <a:pt x="824589" y="276494"/>
                </a:lnTo>
                <a:lnTo>
                  <a:pt x="824589" y="0"/>
                </a:lnTo>
                <a:close/>
              </a:path>
            </a:pathLst>
          </a:custGeom>
          <a:solidFill>
            <a:srgbClr val="D7A9AE"/>
          </a:solidFill>
        </p:spPr>
        <p:txBody>
          <a:bodyPr wrap="square" lIns="0" tIns="0" rIns="0" bIns="0" rtlCol="0"/>
          <a:lstStyle/>
          <a:p>
            <a:endParaRPr/>
          </a:p>
        </p:txBody>
      </p:sp>
      <p:grpSp>
        <p:nvGrpSpPr>
          <p:cNvPr id="22" name="object 22"/>
          <p:cNvGrpSpPr/>
          <p:nvPr/>
        </p:nvGrpSpPr>
        <p:grpSpPr>
          <a:xfrm>
            <a:off x="3932323" y="2563208"/>
            <a:ext cx="1299686" cy="2243614"/>
            <a:chOff x="5243098" y="2274610"/>
            <a:chExt cx="1732914" cy="2991485"/>
          </a:xfrm>
        </p:grpSpPr>
        <p:sp>
          <p:nvSpPr>
            <p:cNvPr id="23" name="object 23"/>
            <p:cNvSpPr/>
            <p:nvPr/>
          </p:nvSpPr>
          <p:spPr>
            <a:xfrm>
              <a:off x="5247861"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24" name="object 24"/>
            <p:cNvSpPr/>
            <p:nvPr/>
          </p:nvSpPr>
          <p:spPr>
            <a:xfrm>
              <a:off x="5247861"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5" name="object 25"/>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6" name="object 26"/>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grpSp>
        <p:nvGrpSpPr>
          <p:cNvPr id="27" name="object 27"/>
          <p:cNvGrpSpPr/>
          <p:nvPr/>
        </p:nvGrpSpPr>
        <p:grpSpPr>
          <a:xfrm>
            <a:off x="5402758" y="1222546"/>
            <a:ext cx="3359468" cy="1204913"/>
            <a:chOff x="7203678" y="487062"/>
            <a:chExt cx="4479290" cy="1606550"/>
          </a:xfrm>
        </p:grpSpPr>
        <p:sp>
          <p:nvSpPr>
            <p:cNvPr id="28" name="object 28"/>
            <p:cNvSpPr/>
            <p:nvPr/>
          </p:nvSpPr>
          <p:spPr>
            <a:xfrm>
              <a:off x="7211616" y="495000"/>
              <a:ext cx="4463415" cy="1590675"/>
            </a:xfrm>
            <a:custGeom>
              <a:avLst/>
              <a:gdLst/>
              <a:ahLst/>
              <a:cxnLst/>
              <a:rect l="l" t="t" r="r" b="b"/>
              <a:pathLst>
                <a:path w="4463415" h="1590675">
                  <a:moveTo>
                    <a:pt x="4463183" y="1325210"/>
                  </a:moveTo>
                  <a:lnTo>
                    <a:pt x="567043" y="1325210"/>
                  </a:lnTo>
                  <a:lnTo>
                    <a:pt x="571313" y="1372853"/>
                  </a:lnTo>
                  <a:lnTo>
                    <a:pt x="583625" y="1417694"/>
                  </a:lnTo>
                  <a:lnTo>
                    <a:pt x="603230" y="1458986"/>
                  </a:lnTo>
                  <a:lnTo>
                    <a:pt x="629379" y="1495978"/>
                  </a:lnTo>
                  <a:lnTo>
                    <a:pt x="661324" y="1527923"/>
                  </a:lnTo>
                  <a:lnTo>
                    <a:pt x="698317" y="1554072"/>
                  </a:lnTo>
                  <a:lnTo>
                    <a:pt x="739608" y="1573677"/>
                  </a:lnTo>
                  <a:lnTo>
                    <a:pt x="784449" y="1585989"/>
                  </a:lnTo>
                  <a:lnTo>
                    <a:pt x="832092" y="1590259"/>
                  </a:lnTo>
                  <a:lnTo>
                    <a:pt x="4198134" y="1590259"/>
                  </a:lnTo>
                  <a:lnTo>
                    <a:pt x="4245777" y="1585989"/>
                  </a:lnTo>
                  <a:lnTo>
                    <a:pt x="4290619" y="1573677"/>
                  </a:lnTo>
                  <a:lnTo>
                    <a:pt x="4331910" y="1554072"/>
                  </a:lnTo>
                  <a:lnTo>
                    <a:pt x="4368902" y="1527923"/>
                  </a:lnTo>
                  <a:lnTo>
                    <a:pt x="4400847" y="1495978"/>
                  </a:lnTo>
                  <a:lnTo>
                    <a:pt x="4426996" y="1458986"/>
                  </a:lnTo>
                  <a:lnTo>
                    <a:pt x="4446601" y="1417694"/>
                  </a:lnTo>
                  <a:lnTo>
                    <a:pt x="4458913" y="1372853"/>
                  </a:lnTo>
                  <a:lnTo>
                    <a:pt x="4463183" y="1325210"/>
                  </a:lnTo>
                  <a:close/>
                </a:path>
                <a:path w="4463415" h="1590675">
                  <a:moveTo>
                    <a:pt x="4198134" y="0"/>
                  </a:moveTo>
                  <a:lnTo>
                    <a:pt x="832092" y="0"/>
                  </a:lnTo>
                  <a:lnTo>
                    <a:pt x="784449" y="4270"/>
                  </a:lnTo>
                  <a:lnTo>
                    <a:pt x="739608" y="16582"/>
                  </a:lnTo>
                  <a:lnTo>
                    <a:pt x="698317" y="36186"/>
                  </a:lnTo>
                  <a:lnTo>
                    <a:pt x="661324" y="62336"/>
                  </a:lnTo>
                  <a:lnTo>
                    <a:pt x="629379" y="94281"/>
                  </a:lnTo>
                  <a:lnTo>
                    <a:pt x="603230" y="131273"/>
                  </a:lnTo>
                  <a:lnTo>
                    <a:pt x="583625" y="172564"/>
                  </a:lnTo>
                  <a:lnTo>
                    <a:pt x="571313" y="217406"/>
                  </a:lnTo>
                  <a:lnTo>
                    <a:pt x="567043" y="265049"/>
                  </a:lnTo>
                  <a:lnTo>
                    <a:pt x="567043" y="927651"/>
                  </a:lnTo>
                  <a:lnTo>
                    <a:pt x="0" y="1445116"/>
                  </a:lnTo>
                  <a:lnTo>
                    <a:pt x="567043" y="1325210"/>
                  </a:lnTo>
                  <a:lnTo>
                    <a:pt x="4463183" y="1325210"/>
                  </a:lnTo>
                  <a:lnTo>
                    <a:pt x="4463183" y="265049"/>
                  </a:lnTo>
                  <a:lnTo>
                    <a:pt x="4458913" y="217406"/>
                  </a:lnTo>
                  <a:lnTo>
                    <a:pt x="4446601" y="172564"/>
                  </a:lnTo>
                  <a:lnTo>
                    <a:pt x="4426996" y="131273"/>
                  </a:lnTo>
                  <a:lnTo>
                    <a:pt x="4400847" y="94281"/>
                  </a:lnTo>
                  <a:lnTo>
                    <a:pt x="4368902" y="62336"/>
                  </a:lnTo>
                  <a:lnTo>
                    <a:pt x="4331910" y="36186"/>
                  </a:lnTo>
                  <a:lnTo>
                    <a:pt x="4290619" y="16582"/>
                  </a:lnTo>
                  <a:lnTo>
                    <a:pt x="4245777" y="4270"/>
                  </a:lnTo>
                  <a:lnTo>
                    <a:pt x="4198134" y="0"/>
                  </a:lnTo>
                  <a:close/>
                </a:path>
              </a:pathLst>
            </a:custGeom>
            <a:solidFill>
              <a:srgbClr val="EB91BB">
                <a:alpha val="50000"/>
              </a:srgbClr>
            </a:solidFill>
          </p:spPr>
          <p:txBody>
            <a:bodyPr wrap="square" lIns="0" tIns="0" rIns="0" bIns="0" rtlCol="0"/>
            <a:lstStyle/>
            <a:p>
              <a:endParaRPr/>
            </a:p>
          </p:txBody>
        </p:sp>
        <p:sp>
          <p:nvSpPr>
            <p:cNvPr id="29" name="object 29"/>
            <p:cNvSpPr/>
            <p:nvPr/>
          </p:nvSpPr>
          <p:spPr>
            <a:xfrm>
              <a:off x="7211616" y="495000"/>
              <a:ext cx="4463415" cy="1590675"/>
            </a:xfrm>
            <a:custGeom>
              <a:avLst/>
              <a:gdLst/>
              <a:ahLst/>
              <a:cxnLst/>
              <a:rect l="l" t="t" r="r" b="b"/>
              <a:pathLst>
                <a:path w="4463415" h="1590675">
                  <a:moveTo>
                    <a:pt x="567044" y="265049"/>
                  </a:moveTo>
                  <a:lnTo>
                    <a:pt x="571314" y="217406"/>
                  </a:lnTo>
                  <a:lnTo>
                    <a:pt x="583626" y="172564"/>
                  </a:lnTo>
                  <a:lnTo>
                    <a:pt x="603231" y="131273"/>
                  </a:lnTo>
                  <a:lnTo>
                    <a:pt x="629380" y="94281"/>
                  </a:lnTo>
                  <a:lnTo>
                    <a:pt x="661325" y="62336"/>
                  </a:lnTo>
                  <a:lnTo>
                    <a:pt x="698317" y="36186"/>
                  </a:lnTo>
                  <a:lnTo>
                    <a:pt x="739608" y="16582"/>
                  </a:lnTo>
                  <a:lnTo>
                    <a:pt x="784450" y="4270"/>
                  </a:lnTo>
                  <a:lnTo>
                    <a:pt x="832092" y="0"/>
                  </a:lnTo>
                  <a:lnTo>
                    <a:pt x="1216401" y="0"/>
                  </a:lnTo>
                  <a:lnTo>
                    <a:pt x="4198134" y="0"/>
                  </a:lnTo>
                  <a:lnTo>
                    <a:pt x="4245777" y="4270"/>
                  </a:lnTo>
                  <a:lnTo>
                    <a:pt x="4290619" y="16582"/>
                  </a:lnTo>
                  <a:lnTo>
                    <a:pt x="4331910" y="36186"/>
                  </a:lnTo>
                  <a:lnTo>
                    <a:pt x="4368902" y="62336"/>
                  </a:lnTo>
                  <a:lnTo>
                    <a:pt x="4400847" y="94281"/>
                  </a:lnTo>
                  <a:lnTo>
                    <a:pt x="4426996" y="131273"/>
                  </a:lnTo>
                  <a:lnTo>
                    <a:pt x="4446601" y="172564"/>
                  </a:lnTo>
                  <a:lnTo>
                    <a:pt x="4458913" y="217406"/>
                  </a:lnTo>
                  <a:lnTo>
                    <a:pt x="4463183" y="265049"/>
                  </a:lnTo>
                  <a:lnTo>
                    <a:pt x="4463183" y="1325210"/>
                  </a:lnTo>
                  <a:lnTo>
                    <a:pt x="4458913" y="1372853"/>
                  </a:lnTo>
                  <a:lnTo>
                    <a:pt x="4446601" y="1417694"/>
                  </a:lnTo>
                  <a:lnTo>
                    <a:pt x="4426996" y="1458986"/>
                  </a:lnTo>
                  <a:lnTo>
                    <a:pt x="4400847" y="1495978"/>
                  </a:lnTo>
                  <a:lnTo>
                    <a:pt x="4368902" y="1527923"/>
                  </a:lnTo>
                  <a:lnTo>
                    <a:pt x="4331910" y="1554072"/>
                  </a:lnTo>
                  <a:lnTo>
                    <a:pt x="4290619" y="1573677"/>
                  </a:lnTo>
                  <a:lnTo>
                    <a:pt x="4245777" y="1585989"/>
                  </a:lnTo>
                  <a:lnTo>
                    <a:pt x="4198134" y="1590259"/>
                  </a:lnTo>
                  <a:lnTo>
                    <a:pt x="832092" y="1590259"/>
                  </a:lnTo>
                  <a:lnTo>
                    <a:pt x="784450" y="1585989"/>
                  </a:lnTo>
                  <a:lnTo>
                    <a:pt x="739608" y="1573677"/>
                  </a:lnTo>
                  <a:lnTo>
                    <a:pt x="698317" y="1554072"/>
                  </a:lnTo>
                  <a:lnTo>
                    <a:pt x="661325" y="1527923"/>
                  </a:lnTo>
                  <a:lnTo>
                    <a:pt x="629380" y="1495978"/>
                  </a:lnTo>
                  <a:lnTo>
                    <a:pt x="603231" y="1458986"/>
                  </a:lnTo>
                  <a:lnTo>
                    <a:pt x="583626" y="1417694"/>
                  </a:lnTo>
                  <a:lnTo>
                    <a:pt x="571314" y="1372853"/>
                  </a:lnTo>
                  <a:lnTo>
                    <a:pt x="567044" y="1325210"/>
                  </a:lnTo>
                  <a:lnTo>
                    <a:pt x="0" y="1445116"/>
                  </a:lnTo>
                  <a:lnTo>
                    <a:pt x="567044" y="927651"/>
                  </a:lnTo>
                  <a:lnTo>
                    <a:pt x="567044" y="265049"/>
                  </a:lnTo>
                  <a:close/>
                </a:path>
              </a:pathLst>
            </a:custGeom>
            <a:ln w="15875">
              <a:solidFill>
                <a:srgbClr val="EB91BB"/>
              </a:solidFill>
            </a:ln>
          </p:spPr>
          <p:txBody>
            <a:bodyPr wrap="square" lIns="0" tIns="0" rIns="0" bIns="0" rtlCol="0"/>
            <a:lstStyle/>
            <a:p>
              <a:endParaRPr/>
            </a:p>
          </p:txBody>
        </p:sp>
      </p:grpSp>
      <p:sp>
        <p:nvSpPr>
          <p:cNvPr id="30" name="object 30"/>
          <p:cNvSpPr txBox="1"/>
          <p:nvPr/>
        </p:nvSpPr>
        <p:spPr>
          <a:xfrm>
            <a:off x="5915025" y="1438275"/>
            <a:ext cx="1834515"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cleaning</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Sampling</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Data</a:t>
            </a:r>
            <a:r>
              <a:rPr sz="1650" spc="-64" dirty="0">
                <a:latin typeface="Arial MT"/>
                <a:cs typeface="Arial MT"/>
              </a:rPr>
              <a:t> </a:t>
            </a:r>
            <a:r>
              <a:rPr sz="1650" dirty="0">
                <a:latin typeface="Arial MT"/>
                <a:cs typeface="Arial MT"/>
              </a:rPr>
              <a:t>provenance</a:t>
            </a:r>
            <a:endParaRPr sz="1650">
              <a:latin typeface="Arial MT"/>
              <a:cs typeface="Arial MT"/>
            </a:endParaRPr>
          </a:p>
        </p:txBody>
      </p:sp>
      <p:grpSp>
        <p:nvGrpSpPr>
          <p:cNvPr id="31" name="object 31"/>
          <p:cNvGrpSpPr/>
          <p:nvPr/>
        </p:nvGrpSpPr>
        <p:grpSpPr>
          <a:xfrm>
            <a:off x="168490" y="1629587"/>
            <a:ext cx="2934176" cy="1622584"/>
            <a:chOff x="224652" y="1029782"/>
            <a:chExt cx="3912235" cy="2163445"/>
          </a:xfrm>
        </p:grpSpPr>
        <p:sp>
          <p:nvSpPr>
            <p:cNvPr id="32" name="object 32"/>
            <p:cNvSpPr/>
            <p:nvPr/>
          </p:nvSpPr>
          <p:spPr>
            <a:xfrm>
              <a:off x="232589" y="1037719"/>
              <a:ext cx="3896360" cy="2147570"/>
            </a:xfrm>
            <a:custGeom>
              <a:avLst/>
              <a:gdLst/>
              <a:ahLst/>
              <a:cxnLst/>
              <a:rect l="l" t="t" r="r" b="b"/>
              <a:pathLst>
                <a:path w="3896360" h="2147570">
                  <a:moveTo>
                    <a:pt x="3246783" y="1590259"/>
                  </a:moveTo>
                  <a:lnTo>
                    <a:pt x="2272747" y="1590259"/>
                  </a:lnTo>
                  <a:lnTo>
                    <a:pt x="3209835" y="2147486"/>
                  </a:lnTo>
                  <a:lnTo>
                    <a:pt x="3246783" y="1590259"/>
                  </a:lnTo>
                  <a:close/>
                </a:path>
                <a:path w="3896360" h="2147570">
                  <a:moveTo>
                    <a:pt x="3631091" y="0"/>
                  </a:moveTo>
                  <a:lnTo>
                    <a:pt x="265049"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7"/>
                  </a:lnTo>
                  <a:lnTo>
                    <a:pt x="4270" y="1372853"/>
                  </a:lnTo>
                  <a:lnTo>
                    <a:pt x="16582" y="1417694"/>
                  </a:lnTo>
                  <a:lnTo>
                    <a:pt x="36186" y="1458986"/>
                  </a:lnTo>
                  <a:lnTo>
                    <a:pt x="62336" y="1495978"/>
                  </a:lnTo>
                  <a:lnTo>
                    <a:pt x="94281" y="1527923"/>
                  </a:lnTo>
                  <a:lnTo>
                    <a:pt x="131273" y="1554072"/>
                  </a:lnTo>
                  <a:lnTo>
                    <a:pt x="172564" y="1573677"/>
                  </a:lnTo>
                  <a:lnTo>
                    <a:pt x="217406" y="1585989"/>
                  </a:lnTo>
                  <a:lnTo>
                    <a:pt x="265049" y="1590259"/>
                  </a:lnTo>
                  <a:lnTo>
                    <a:pt x="3631091" y="1590259"/>
                  </a:lnTo>
                  <a:lnTo>
                    <a:pt x="3678734" y="1585989"/>
                  </a:lnTo>
                  <a:lnTo>
                    <a:pt x="3723575" y="1573677"/>
                  </a:lnTo>
                  <a:lnTo>
                    <a:pt x="3764866" y="1554072"/>
                  </a:lnTo>
                  <a:lnTo>
                    <a:pt x="3801858" y="1527923"/>
                  </a:lnTo>
                  <a:lnTo>
                    <a:pt x="3833804" y="1495978"/>
                  </a:lnTo>
                  <a:lnTo>
                    <a:pt x="3859953" y="1458986"/>
                  </a:lnTo>
                  <a:lnTo>
                    <a:pt x="3879558" y="1417694"/>
                  </a:lnTo>
                  <a:lnTo>
                    <a:pt x="3891870" y="1372853"/>
                  </a:lnTo>
                  <a:lnTo>
                    <a:pt x="3896140" y="1325217"/>
                  </a:lnTo>
                  <a:lnTo>
                    <a:pt x="3896140" y="265049"/>
                  </a:lnTo>
                  <a:lnTo>
                    <a:pt x="3891870" y="217406"/>
                  </a:lnTo>
                  <a:lnTo>
                    <a:pt x="3879558" y="172564"/>
                  </a:lnTo>
                  <a:lnTo>
                    <a:pt x="3859953" y="131273"/>
                  </a:lnTo>
                  <a:lnTo>
                    <a:pt x="3833804" y="94281"/>
                  </a:lnTo>
                  <a:lnTo>
                    <a:pt x="3801858" y="62336"/>
                  </a:lnTo>
                  <a:lnTo>
                    <a:pt x="3764866" y="36186"/>
                  </a:lnTo>
                  <a:lnTo>
                    <a:pt x="3723575" y="16582"/>
                  </a:lnTo>
                  <a:lnTo>
                    <a:pt x="3678734" y="4270"/>
                  </a:lnTo>
                  <a:lnTo>
                    <a:pt x="3631091" y="0"/>
                  </a:lnTo>
                  <a:close/>
                </a:path>
              </a:pathLst>
            </a:custGeom>
            <a:solidFill>
              <a:srgbClr val="EB91BB">
                <a:alpha val="50000"/>
              </a:srgbClr>
            </a:solidFill>
          </p:spPr>
          <p:txBody>
            <a:bodyPr wrap="square" lIns="0" tIns="0" rIns="0" bIns="0" rtlCol="0"/>
            <a:lstStyle/>
            <a:p>
              <a:endParaRPr/>
            </a:p>
          </p:txBody>
        </p:sp>
        <p:sp>
          <p:nvSpPr>
            <p:cNvPr id="33" name="object 33"/>
            <p:cNvSpPr/>
            <p:nvPr/>
          </p:nvSpPr>
          <p:spPr>
            <a:xfrm>
              <a:off x="232589" y="1037719"/>
              <a:ext cx="3896360" cy="2147570"/>
            </a:xfrm>
            <a:custGeom>
              <a:avLst/>
              <a:gdLst/>
              <a:ahLst/>
              <a:cxnLst/>
              <a:rect l="l" t="t" r="r" b="b"/>
              <a:pathLst>
                <a:path w="3896360" h="2147570">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1325210"/>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3246782" y="1590259"/>
                  </a:lnTo>
                  <a:lnTo>
                    <a:pt x="3209834" y="2147487"/>
                  </a:lnTo>
                  <a:lnTo>
                    <a:pt x="2272747"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4">
              <a:solidFill>
                <a:srgbClr val="EB91BB"/>
              </a:solidFill>
            </a:ln>
          </p:spPr>
          <p:txBody>
            <a:bodyPr wrap="square" lIns="0" tIns="0" rIns="0" bIns="0" rtlCol="0"/>
            <a:lstStyle/>
            <a:p>
              <a:endParaRPr/>
            </a:p>
          </p:txBody>
        </p:sp>
      </p:grpSp>
      <p:sp>
        <p:nvSpPr>
          <p:cNvPr id="34" name="object 34"/>
          <p:cNvSpPr txBox="1"/>
          <p:nvPr/>
        </p:nvSpPr>
        <p:spPr>
          <a:xfrm>
            <a:off x="257175" y="1838325"/>
            <a:ext cx="2300288"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lakes</a:t>
            </a:r>
            <a:endParaRPr sz="1650">
              <a:latin typeface="Arial MT"/>
              <a:cs typeface="Arial MT"/>
            </a:endParaRPr>
          </a:p>
          <a:p>
            <a:pPr marL="228600" indent="-219075">
              <a:lnSpc>
                <a:spcPts val="1950"/>
              </a:lnSpc>
              <a:buChar char="•"/>
              <a:tabLst>
                <a:tab pos="228124" algn="l"/>
                <a:tab pos="228600" algn="l"/>
              </a:tabLst>
            </a:pPr>
            <a:r>
              <a:rPr sz="1650" spc="-4" dirty="0">
                <a:latin typeface="Arial MT"/>
                <a:cs typeface="Arial MT"/>
              </a:rPr>
              <a:t>Batch</a:t>
            </a:r>
            <a:r>
              <a:rPr sz="1650" spc="-23" dirty="0">
                <a:latin typeface="Arial MT"/>
                <a:cs typeface="Arial MT"/>
              </a:rPr>
              <a:t> </a:t>
            </a:r>
            <a:r>
              <a:rPr sz="1650" dirty="0">
                <a:latin typeface="Arial MT"/>
                <a:cs typeface="Arial MT"/>
              </a:rPr>
              <a:t>&amp;</a:t>
            </a:r>
            <a:r>
              <a:rPr sz="1650" spc="-19" dirty="0">
                <a:latin typeface="Arial MT"/>
                <a:cs typeface="Arial MT"/>
              </a:rPr>
              <a:t> </a:t>
            </a:r>
            <a:r>
              <a:rPr sz="1650" dirty="0">
                <a:latin typeface="Arial MT"/>
                <a:cs typeface="Arial MT"/>
              </a:rPr>
              <a:t>online</a:t>
            </a:r>
            <a:r>
              <a:rPr sz="1650" spc="-19" dirty="0">
                <a:latin typeface="Arial MT"/>
                <a:cs typeface="Arial MT"/>
              </a:rPr>
              <a:t> </a:t>
            </a:r>
            <a:r>
              <a:rPr sz="1650" dirty="0">
                <a:latin typeface="Arial MT"/>
                <a:cs typeface="Arial MT"/>
              </a:rPr>
              <a:t>access</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Platforms</a:t>
            </a:r>
            <a:endParaRPr sz="1650">
              <a:latin typeface="Arial MT"/>
              <a:cs typeface="Arial MT"/>
            </a:endParaRPr>
          </a:p>
        </p:txBody>
      </p:sp>
      <p:sp>
        <p:nvSpPr>
          <p:cNvPr id="35" name="object 35"/>
          <p:cNvSpPr txBox="1"/>
          <p:nvPr/>
        </p:nvSpPr>
        <p:spPr>
          <a:xfrm>
            <a:off x="3876675" y="4963092"/>
            <a:ext cx="1390173" cy="666849"/>
          </a:xfrm>
          <a:prstGeom prst="rect">
            <a:avLst/>
          </a:prstGeom>
        </p:spPr>
        <p:txBody>
          <a:bodyPr vert="horz" wrap="square" lIns="0" tIns="0" rIns="0" bIns="0" rtlCol="0">
            <a:spAutoFit/>
          </a:bodyPr>
          <a:lstStyle/>
          <a:p>
            <a:pPr marL="4763" algn="ctr">
              <a:lnSpc>
                <a:spcPts val="1549"/>
              </a:lnSpc>
            </a:pPr>
            <a:r>
              <a:rPr sz="1650" spc="-4" dirty="0">
                <a:solidFill>
                  <a:srgbClr val="FFFFFF"/>
                </a:solidFill>
                <a:latin typeface="Arial MT"/>
                <a:cs typeface="Arial MT"/>
              </a:rPr>
              <a:t>Data</a:t>
            </a:r>
            <a:endParaRPr sz="1650">
              <a:latin typeface="Arial MT"/>
              <a:cs typeface="Arial MT"/>
            </a:endParaRPr>
          </a:p>
          <a:p>
            <a:pPr marL="9525" marR="3810" algn="ctr">
              <a:lnSpc>
                <a:spcPts val="1800"/>
              </a:lnSpc>
              <a:spcBef>
                <a:spcPts val="83"/>
              </a:spcBef>
            </a:pPr>
            <a:r>
              <a:rPr sz="1650" spc="-4" dirty="0">
                <a:solidFill>
                  <a:srgbClr val="FFFFFF"/>
                </a:solidFill>
                <a:latin typeface="Arial MT"/>
                <a:cs typeface="Arial MT"/>
              </a:rPr>
              <a:t>Visualization</a:t>
            </a:r>
            <a:r>
              <a:rPr sz="1650" spc="-60" dirty="0">
                <a:solidFill>
                  <a:srgbClr val="FFFFFF"/>
                </a:solidFill>
                <a:latin typeface="Arial MT"/>
                <a:cs typeface="Arial MT"/>
              </a:rPr>
              <a:t> </a:t>
            </a:r>
            <a:r>
              <a:rPr sz="1650" dirty="0">
                <a:solidFill>
                  <a:srgbClr val="FFFFFF"/>
                </a:solidFill>
                <a:latin typeface="Arial MT"/>
                <a:cs typeface="Arial MT"/>
              </a:rPr>
              <a:t>&amp; </a:t>
            </a:r>
            <a:r>
              <a:rPr sz="1650" spc="-446" dirty="0">
                <a:solidFill>
                  <a:srgbClr val="FFFFFF"/>
                </a:solidFill>
                <a:latin typeface="Arial MT"/>
                <a:cs typeface="Arial MT"/>
              </a:rPr>
              <a:t> </a:t>
            </a:r>
            <a:r>
              <a:rPr sz="1650" spc="-4" dirty="0">
                <a:solidFill>
                  <a:srgbClr val="FFFFFF"/>
                </a:solidFill>
                <a:latin typeface="Arial MT"/>
                <a:cs typeface="Arial MT"/>
              </a:rPr>
              <a:t>Dissemination</a:t>
            </a:r>
            <a:endParaRPr sz="1650">
              <a:latin typeface="Arial MT"/>
              <a:cs typeface="Arial MT"/>
            </a:endParaRPr>
          </a:p>
        </p:txBody>
      </p:sp>
      <p:sp>
        <p:nvSpPr>
          <p:cNvPr id="36" name="object 36"/>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37" name="object 37"/>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Tree>
    <p:extLst>
      <p:ext uri="{BB962C8B-B14F-4D97-AF65-F5344CB8AC3E}">
        <p14:creationId xmlns:p14="http://schemas.microsoft.com/office/powerpoint/2010/main" val="3068918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80"/>
            <a:ext cx="1687830" cy="850106"/>
            <a:chOff x="4970858" y="1032572"/>
            <a:chExt cx="2250440" cy="113347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6" name="object 6"/>
          <p:cNvSpPr txBox="1"/>
          <p:nvPr/>
        </p:nvSpPr>
        <p:spPr>
          <a:xfrm>
            <a:off x="3971925" y="1685925"/>
            <a:ext cx="1195864" cy="715389"/>
          </a:xfrm>
          <a:prstGeom prst="rect">
            <a:avLst/>
          </a:prstGeom>
        </p:spPr>
        <p:txBody>
          <a:bodyPr vert="horz" wrap="square" lIns="0" tIns="37148" rIns="0" bIns="0" rtlCol="0">
            <a:spAutoFit/>
          </a:bodyPr>
          <a:lstStyle/>
          <a:p>
            <a:pPr marL="9525" marR="381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p:txBody>
      </p:sp>
      <p:sp>
        <p:nvSpPr>
          <p:cNvPr id="7" name="object 7"/>
          <p:cNvSpPr/>
          <p:nvPr/>
        </p:nvSpPr>
        <p:spPr>
          <a:xfrm>
            <a:off x="5068257" y="2552840"/>
            <a:ext cx="618649" cy="618649"/>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nvGrpSpPr>
          <p:cNvPr id="8" name="object 8"/>
          <p:cNvGrpSpPr/>
          <p:nvPr/>
        </p:nvGrpSpPr>
        <p:grpSpPr>
          <a:xfrm>
            <a:off x="5339099" y="3242635"/>
            <a:ext cx="1687830" cy="850106"/>
            <a:chOff x="7118798" y="3180513"/>
            <a:chExt cx="2250440" cy="1133475"/>
          </a:xfrm>
        </p:grpSpPr>
        <p:sp>
          <p:nvSpPr>
            <p:cNvPr id="9" name="object 9"/>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0" name="object 10"/>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1" name="object 11"/>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sp>
        <p:nvSpPr>
          <p:cNvPr id="12" name="object 12"/>
          <p:cNvSpPr/>
          <p:nvPr/>
        </p:nvSpPr>
        <p:spPr>
          <a:xfrm>
            <a:off x="5068257" y="4163796"/>
            <a:ext cx="618649" cy="618649"/>
          </a:xfrm>
          <a:custGeom>
            <a:avLst/>
            <a:gdLst/>
            <a:ahLst/>
            <a:cxnLst/>
            <a:rect l="l" t="t" r="r" b="b"/>
            <a:pathLst>
              <a:path w="824865" h="824864">
                <a:moveTo>
                  <a:pt x="824589" y="0"/>
                </a:moveTo>
                <a:lnTo>
                  <a:pt x="548095" y="0"/>
                </a:lnTo>
                <a:lnTo>
                  <a:pt x="603394" y="55298"/>
                </a:lnTo>
                <a:lnTo>
                  <a:pt x="55298" y="603393"/>
                </a:lnTo>
                <a:lnTo>
                  <a:pt x="0" y="548095"/>
                </a:lnTo>
                <a:lnTo>
                  <a:pt x="0" y="824588"/>
                </a:lnTo>
                <a:lnTo>
                  <a:pt x="276494" y="824588"/>
                </a:lnTo>
                <a:lnTo>
                  <a:pt x="221194" y="769289"/>
                </a:lnTo>
                <a:lnTo>
                  <a:pt x="769289" y="221194"/>
                </a:lnTo>
                <a:lnTo>
                  <a:pt x="824589" y="276492"/>
                </a:lnTo>
                <a:lnTo>
                  <a:pt x="824589" y="0"/>
                </a:lnTo>
                <a:close/>
              </a:path>
            </a:pathLst>
          </a:custGeom>
          <a:solidFill>
            <a:srgbClr val="D7A9AE"/>
          </a:solidFill>
        </p:spPr>
        <p:txBody>
          <a:bodyPr wrap="square" lIns="0" tIns="0" rIns="0" bIns="0" rtlCol="0"/>
          <a:lstStyle/>
          <a:p>
            <a:endParaRPr/>
          </a:p>
        </p:txBody>
      </p:sp>
      <p:grpSp>
        <p:nvGrpSpPr>
          <p:cNvPr id="13" name="object 13"/>
          <p:cNvGrpSpPr/>
          <p:nvPr/>
        </p:nvGrpSpPr>
        <p:grpSpPr>
          <a:xfrm>
            <a:off x="3728144" y="4853590"/>
            <a:ext cx="1687830" cy="850106"/>
            <a:chOff x="4970858" y="5328452"/>
            <a:chExt cx="2250440" cy="1133475"/>
          </a:xfrm>
        </p:grpSpPr>
        <p:sp>
          <p:nvSpPr>
            <p:cNvPr id="14" name="object 14"/>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6" name="object 16"/>
          <p:cNvSpPr txBox="1"/>
          <p:nvPr/>
        </p:nvSpPr>
        <p:spPr>
          <a:xfrm>
            <a:off x="4343400" y="4914900"/>
            <a:ext cx="461963" cy="263534"/>
          </a:xfrm>
          <a:prstGeom prst="rect">
            <a:avLst/>
          </a:prstGeom>
        </p:spPr>
        <p:txBody>
          <a:bodyPr vert="horz" wrap="square" lIns="0" tIns="9525" rIns="0" bIns="0" rtlCol="0">
            <a:spAutoFit/>
          </a:bodyPr>
          <a:lstStyle/>
          <a:p>
            <a:pPr marL="9525">
              <a:spcBef>
                <a:spcPts val="75"/>
              </a:spcBef>
            </a:pPr>
            <a:r>
              <a:rPr sz="1650" spc="-4" dirty="0">
                <a:solidFill>
                  <a:srgbClr val="FFFFFF"/>
                </a:solidFill>
                <a:latin typeface="Arial MT"/>
                <a:cs typeface="Arial MT"/>
              </a:rPr>
              <a:t>Data</a:t>
            </a:r>
            <a:endParaRPr sz="1650">
              <a:latin typeface="Arial MT"/>
              <a:cs typeface="Arial MT"/>
            </a:endParaRPr>
          </a:p>
        </p:txBody>
      </p:sp>
      <p:sp>
        <p:nvSpPr>
          <p:cNvPr id="17" name="object 17"/>
          <p:cNvSpPr/>
          <p:nvPr/>
        </p:nvSpPr>
        <p:spPr>
          <a:xfrm>
            <a:off x="3457301" y="4163796"/>
            <a:ext cx="618649" cy="618649"/>
          </a:xfrm>
          <a:custGeom>
            <a:avLst/>
            <a:gdLst/>
            <a:ahLst/>
            <a:cxnLst/>
            <a:rect l="l" t="t" r="r" b="b"/>
            <a:pathLst>
              <a:path w="824864" h="824864">
                <a:moveTo>
                  <a:pt x="276494" y="0"/>
                </a:moveTo>
                <a:lnTo>
                  <a:pt x="0" y="0"/>
                </a:lnTo>
                <a:lnTo>
                  <a:pt x="0" y="276492"/>
                </a:lnTo>
                <a:lnTo>
                  <a:pt x="55299" y="221194"/>
                </a:lnTo>
                <a:lnTo>
                  <a:pt x="603394" y="769289"/>
                </a:lnTo>
                <a:lnTo>
                  <a:pt x="548096" y="824588"/>
                </a:lnTo>
                <a:lnTo>
                  <a:pt x="824589" y="824588"/>
                </a:lnTo>
                <a:lnTo>
                  <a:pt x="824589" y="548095"/>
                </a:lnTo>
                <a:lnTo>
                  <a:pt x="769291" y="603393"/>
                </a:lnTo>
                <a:lnTo>
                  <a:pt x="221195" y="55298"/>
                </a:lnTo>
                <a:lnTo>
                  <a:pt x="276494" y="0"/>
                </a:lnTo>
                <a:close/>
              </a:path>
            </a:pathLst>
          </a:custGeom>
          <a:solidFill>
            <a:srgbClr val="D7A9AE"/>
          </a:solidFill>
        </p:spPr>
        <p:txBody>
          <a:bodyPr wrap="square" lIns="0" tIns="0" rIns="0" bIns="0" rtlCol="0"/>
          <a:lstStyle/>
          <a:p>
            <a:endParaRPr/>
          </a:p>
        </p:txBody>
      </p:sp>
      <p:grpSp>
        <p:nvGrpSpPr>
          <p:cNvPr id="18" name="object 18"/>
          <p:cNvGrpSpPr/>
          <p:nvPr/>
        </p:nvGrpSpPr>
        <p:grpSpPr>
          <a:xfrm>
            <a:off x="2117188" y="3242635"/>
            <a:ext cx="1687830" cy="850106"/>
            <a:chOff x="2822917" y="3180513"/>
            <a:chExt cx="2250440" cy="1133475"/>
          </a:xfrm>
        </p:grpSpPr>
        <p:sp>
          <p:nvSpPr>
            <p:cNvPr id="19" name="object 19"/>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20" name="object 20"/>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21" name="object 21"/>
          <p:cNvSpPr txBox="1"/>
          <p:nvPr/>
        </p:nvSpPr>
        <p:spPr>
          <a:xfrm>
            <a:off x="2343150" y="3409950"/>
            <a:ext cx="1242536" cy="498213"/>
          </a:xfrm>
          <a:prstGeom prst="rect">
            <a:avLst/>
          </a:prstGeom>
        </p:spPr>
        <p:txBody>
          <a:bodyPr vert="horz" wrap="square" lIns="0" tIns="36195" rIns="0" bIns="0" rtlCol="0">
            <a:spAutoFit/>
          </a:bodyPr>
          <a:lstStyle/>
          <a:p>
            <a:pPr marL="9525" marR="3810" indent="209550">
              <a:lnSpc>
                <a:spcPts val="1800"/>
              </a:lnSpc>
              <a:spcBef>
                <a:spcPts val="285"/>
              </a:spcBef>
            </a:pPr>
            <a:r>
              <a:rPr sz="1650" dirty="0">
                <a:solidFill>
                  <a:srgbClr val="FFFFFF"/>
                </a:solidFill>
                <a:latin typeface="Arial MT"/>
                <a:cs typeface="Arial MT"/>
              </a:rPr>
              <a:t>Big </a:t>
            </a:r>
            <a:r>
              <a:rPr sz="1650" spc="-4" dirty="0">
                <a:solidFill>
                  <a:srgbClr val="FFFFFF"/>
                </a:solidFill>
                <a:latin typeface="Arial MT"/>
                <a:cs typeface="Arial MT"/>
              </a:rPr>
              <a:t>Data </a:t>
            </a:r>
            <a:r>
              <a:rPr sz="1650" dirty="0">
                <a:solidFill>
                  <a:srgbClr val="FFFFFF"/>
                </a:solidFill>
                <a:latin typeface="Arial MT"/>
                <a:cs typeface="Arial MT"/>
              </a:rPr>
              <a:t> Management</a:t>
            </a:r>
            <a:endParaRPr sz="1650">
              <a:latin typeface="Arial MT"/>
              <a:cs typeface="Arial MT"/>
            </a:endParaRPr>
          </a:p>
        </p:txBody>
      </p:sp>
      <p:sp>
        <p:nvSpPr>
          <p:cNvPr id="22" name="object 22"/>
          <p:cNvSpPr/>
          <p:nvPr/>
        </p:nvSpPr>
        <p:spPr>
          <a:xfrm>
            <a:off x="3457301" y="2552840"/>
            <a:ext cx="618649" cy="618649"/>
          </a:xfrm>
          <a:custGeom>
            <a:avLst/>
            <a:gdLst/>
            <a:ahLst/>
            <a:cxnLst/>
            <a:rect l="l" t="t" r="r" b="b"/>
            <a:pathLst>
              <a:path w="824864" h="824864">
                <a:moveTo>
                  <a:pt x="824589" y="0"/>
                </a:moveTo>
                <a:lnTo>
                  <a:pt x="548096" y="0"/>
                </a:lnTo>
                <a:lnTo>
                  <a:pt x="603394" y="55299"/>
                </a:lnTo>
                <a:lnTo>
                  <a:pt x="55299" y="603394"/>
                </a:lnTo>
                <a:lnTo>
                  <a:pt x="0" y="548095"/>
                </a:lnTo>
                <a:lnTo>
                  <a:pt x="0" y="824589"/>
                </a:lnTo>
                <a:lnTo>
                  <a:pt x="276494" y="824589"/>
                </a:lnTo>
                <a:lnTo>
                  <a:pt x="221195" y="769291"/>
                </a:lnTo>
                <a:lnTo>
                  <a:pt x="769291" y="221194"/>
                </a:lnTo>
                <a:lnTo>
                  <a:pt x="824589" y="276494"/>
                </a:lnTo>
                <a:lnTo>
                  <a:pt x="824589" y="0"/>
                </a:lnTo>
                <a:close/>
              </a:path>
            </a:pathLst>
          </a:custGeom>
          <a:solidFill>
            <a:srgbClr val="D7A9AE"/>
          </a:solidFill>
        </p:spPr>
        <p:txBody>
          <a:bodyPr wrap="square" lIns="0" tIns="0" rIns="0" bIns="0" rtlCol="0"/>
          <a:lstStyle/>
          <a:p>
            <a:endParaRPr/>
          </a:p>
        </p:txBody>
      </p:sp>
      <p:grpSp>
        <p:nvGrpSpPr>
          <p:cNvPr id="23" name="object 23"/>
          <p:cNvGrpSpPr/>
          <p:nvPr/>
        </p:nvGrpSpPr>
        <p:grpSpPr>
          <a:xfrm>
            <a:off x="3932323" y="2563208"/>
            <a:ext cx="1299686" cy="2243614"/>
            <a:chOff x="5243098" y="2274610"/>
            <a:chExt cx="1732914" cy="2991485"/>
          </a:xfrm>
        </p:grpSpPr>
        <p:sp>
          <p:nvSpPr>
            <p:cNvPr id="24" name="object 24"/>
            <p:cNvSpPr/>
            <p:nvPr/>
          </p:nvSpPr>
          <p:spPr>
            <a:xfrm>
              <a:off x="5247861"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25" name="object 25"/>
            <p:cNvSpPr/>
            <p:nvPr/>
          </p:nvSpPr>
          <p:spPr>
            <a:xfrm>
              <a:off x="5247861"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6" name="object 26"/>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7" name="object 27"/>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grpSp>
        <p:nvGrpSpPr>
          <p:cNvPr id="28" name="object 28"/>
          <p:cNvGrpSpPr/>
          <p:nvPr/>
        </p:nvGrpSpPr>
        <p:grpSpPr>
          <a:xfrm>
            <a:off x="5402758" y="1222546"/>
            <a:ext cx="3359468" cy="1204913"/>
            <a:chOff x="7203678" y="487062"/>
            <a:chExt cx="4479290" cy="1606550"/>
          </a:xfrm>
        </p:grpSpPr>
        <p:sp>
          <p:nvSpPr>
            <p:cNvPr id="29" name="object 29"/>
            <p:cNvSpPr/>
            <p:nvPr/>
          </p:nvSpPr>
          <p:spPr>
            <a:xfrm>
              <a:off x="7211616" y="495000"/>
              <a:ext cx="4463415" cy="1590675"/>
            </a:xfrm>
            <a:custGeom>
              <a:avLst/>
              <a:gdLst/>
              <a:ahLst/>
              <a:cxnLst/>
              <a:rect l="l" t="t" r="r" b="b"/>
              <a:pathLst>
                <a:path w="4463415" h="1590675">
                  <a:moveTo>
                    <a:pt x="4463183" y="1325210"/>
                  </a:moveTo>
                  <a:lnTo>
                    <a:pt x="567043" y="1325210"/>
                  </a:lnTo>
                  <a:lnTo>
                    <a:pt x="571313" y="1372853"/>
                  </a:lnTo>
                  <a:lnTo>
                    <a:pt x="583625" y="1417694"/>
                  </a:lnTo>
                  <a:lnTo>
                    <a:pt x="603230" y="1458986"/>
                  </a:lnTo>
                  <a:lnTo>
                    <a:pt x="629379" y="1495978"/>
                  </a:lnTo>
                  <a:lnTo>
                    <a:pt x="661324" y="1527923"/>
                  </a:lnTo>
                  <a:lnTo>
                    <a:pt x="698317" y="1554072"/>
                  </a:lnTo>
                  <a:lnTo>
                    <a:pt x="739608" y="1573677"/>
                  </a:lnTo>
                  <a:lnTo>
                    <a:pt x="784449" y="1585989"/>
                  </a:lnTo>
                  <a:lnTo>
                    <a:pt x="832092" y="1590259"/>
                  </a:lnTo>
                  <a:lnTo>
                    <a:pt x="4198134" y="1590259"/>
                  </a:lnTo>
                  <a:lnTo>
                    <a:pt x="4245777" y="1585989"/>
                  </a:lnTo>
                  <a:lnTo>
                    <a:pt x="4290619" y="1573677"/>
                  </a:lnTo>
                  <a:lnTo>
                    <a:pt x="4331910" y="1554072"/>
                  </a:lnTo>
                  <a:lnTo>
                    <a:pt x="4368902" y="1527923"/>
                  </a:lnTo>
                  <a:lnTo>
                    <a:pt x="4400847" y="1495978"/>
                  </a:lnTo>
                  <a:lnTo>
                    <a:pt x="4426996" y="1458986"/>
                  </a:lnTo>
                  <a:lnTo>
                    <a:pt x="4446601" y="1417694"/>
                  </a:lnTo>
                  <a:lnTo>
                    <a:pt x="4458913" y="1372853"/>
                  </a:lnTo>
                  <a:lnTo>
                    <a:pt x="4463183" y="1325210"/>
                  </a:lnTo>
                  <a:close/>
                </a:path>
                <a:path w="4463415" h="1590675">
                  <a:moveTo>
                    <a:pt x="4198134" y="0"/>
                  </a:moveTo>
                  <a:lnTo>
                    <a:pt x="832092" y="0"/>
                  </a:lnTo>
                  <a:lnTo>
                    <a:pt x="784449" y="4270"/>
                  </a:lnTo>
                  <a:lnTo>
                    <a:pt x="739608" y="16582"/>
                  </a:lnTo>
                  <a:lnTo>
                    <a:pt x="698317" y="36186"/>
                  </a:lnTo>
                  <a:lnTo>
                    <a:pt x="661324" y="62336"/>
                  </a:lnTo>
                  <a:lnTo>
                    <a:pt x="629379" y="94281"/>
                  </a:lnTo>
                  <a:lnTo>
                    <a:pt x="603230" y="131273"/>
                  </a:lnTo>
                  <a:lnTo>
                    <a:pt x="583625" y="172564"/>
                  </a:lnTo>
                  <a:lnTo>
                    <a:pt x="571313" y="217406"/>
                  </a:lnTo>
                  <a:lnTo>
                    <a:pt x="567043" y="265049"/>
                  </a:lnTo>
                  <a:lnTo>
                    <a:pt x="567043" y="927651"/>
                  </a:lnTo>
                  <a:lnTo>
                    <a:pt x="0" y="1445116"/>
                  </a:lnTo>
                  <a:lnTo>
                    <a:pt x="567043" y="1325210"/>
                  </a:lnTo>
                  <a:lnTo>
                    <a:pt x="4463183" y="1325210"/>
                  </a:lnTo>
                  <a:lnTo>
                    <a:pt x="4463183" y="265049"/>
                  </a:lnTo>
                  <a:lnTo>
                    <a:pt x="4458913" y="217406"/>
                  </a:lnTo>
                  <a:lnTo>
                    <a:pt x="4446601" y="172564"/>
                  </a:lnTo>
                  <a:lnTo>
                    <a:pt x="4426996" y="131273"/>
                  </a:lnTo>
                  <a:lnTo>
                    <a:pt x="4400847" y="94281"/>
                  </a:lnTo>
                  <a:lnTo>
                    <a:pt x="4368902" y="62336"/>
                  </a:lnTo>
                  <a:lnTo>
                    <a:pt x="4331910" y="36186"/>
                  </a:lnTo>
                  <a:lnTo>
                    <a:pt x="4290619" y="16582"/>
                  </a:lnTo>
                  <a:lnTo>
                    <a:pt x="4245777" y="4270"/>
                  </a:lnTo>
                  <a:lnTo>
                    <a:pt x="4198134" y="0"/>
                  </a:lnTo>
                  <a:close/>
                </a:path>
              </a:pathLst>
            </a:custGeom>
            <a:solidFill>
              <a:srgbClr val="EB91BB">
                <a:alpha val="50000"/>
              </a:srgbClr>
            </a:solidFill>
          </p:spPr>
          <p:txBody>
            <a:bodyPr wrap="square" lIns="0" tIns="0" rIns="0" bIns="0" rtlCol="0"/>
            <a:lstStyle/>
            <a:p>
              <a:endParaRPr/>
            </a:p>
          </p:txBody>
        </p:sp>
        <p:sp>
          <p:nvSpPr>
            <p:cNvPr id="30" name="object 30"/>
            <p:cNvSpPr/>
            <p:nvPr/>
          </p:nvSpPr>
          <p:spPr>
            <a:xfrm>
              <a:off x="7211616" y="495000"/>
              <a:ext cx="4463415" cy="1590675"/>
            </a:xfrm>
            <a:custGeom>
              <a:avLst/>
              <a:gdLst/>
              <a:ahLst/>
              <a:cxnLst/>
              <a:rect l="l" t="t" r="r" b="b"/>
              <a:pathLst>
                <a:path w="4463415" h="1590675">
                  <a:moveTo>
                    <a:pt x="567044" y="265049"/>
                  </a:moveTo>
                  <a:lnTo>
                    <a:pt x="571314" y="217406"/>
                  </a:lnTo>
                  <a:lnTo>
                    <a:pt x="583626" y="172564"/>
                  </a:lnTo>
                  <a:lnTo>
                    <a:pt x="603231" y="131273"/>
                  </a:lnTo>
                  <a:lnTo>
                    <a:pt x="629380" y="94281"/>
                  </a:lnTo>
                  <a:lnTo>
                    <a:pt x="661325" y="62336"/>
                  </a:lnTo>
                  <a:lnTo>
                    <a:pt x="698317" y="36186"/>
                  </a:lnTo>
                  <a:lnTo>
                    <a:pt x="739608" y="16582"/>
                  </a:lnTo>
                  <a:lnTo>
                    <a:pt x="784450" y="4270"/>
                  </a:lnTo>
                  <a:lnTo>
                    <a:pt x="832092" y="0"/>
                  </a:lnTo>
                  <a:lnTo>
                    <a:pt x="1216401" y="0"/>
                  </a:lnTo>
                  <a:lnTo>
                    <a:pt x="4198134" y="0"/>
                  </a:lnTo>
                  <a:lnTo>
                    <a:pt x="4245777" y="4270"/>
                  </a:lnTo>
                  <a:lnTo>
                    <a:pt x="4290619" y="16582"/>
                  </a:lnTo>
                  <a:lnTo>
                    <a:pt x="4331910" y="36186"/>
                  </a:lnTo>
                  <a:lnTo>
                    <a:pt x="4368902" y="62336"/>
                  </a:lnTo>
                  <a:lnTo>
                    <a:pt x="4400847" y="94281"/>
                  </a:lnTo>
                  <a:lnTo>
                    <a:pt x="4426996" y="131273"/>
                  </a:lnTo>
                  <a:lnTo>
                    <a:pt x="4446601" y="172564"/>
                  </a:lnTo>
                  <a:lnTo>
                    <a:pt x="4458913" y="217406"/>
                  </a:lnTo>
                  <a:lnTo>
                    <a:pt x="4463183" y="265049"/>
                  </a:lnTo>
                  <a:lnTo>
                    <a:pt x="4463183" y="1325210"/>
                  </a:lnTo>
                  <a:lnTo>
                    <a:pt x="4458913" y="1372853"/>
                  </a:lnTo>
                  <a:lnTo>
                    <a:pt x="4446601" y="1417694"/>
                  </a:lnTo>
                  <a:lnTo>
                    <a:pt x="4426996" y="1458986"/>
                  </a:lnTo>
                  <a:lnTo>
                    <a:pt x="4400847" y="1495978"/>
                  </a:lnTo>
                  <a:lnTo>
                    <a:pt x="4368902" y="1527923"/>
                  </a:lnTo>
                  <a:lnTo>
                    <a:pt x="4331910" y="1554072"/>
                  </a:lnTo>
                  <a:lnTo>
                    <a:pt x="4290619" y="1573677"/>
                  </a:lnTo>
                  <a:lnTo>
                    <a:pt x="4245777" y="1585989"/>
                  </a:lnTo>
                  <a:lnTo>
                    <a:pt x="4198134" y="1590259"/>
                  </a:lnTo>
                  <a:lnTo>
                    <a:pt x="832092" y="1590259"/>
                  </a:lnTo>
                  <a:lnTo>
                    <a:pt x="784450" y="1585989"/>
                  </a:lnTo>
                  <a:lnTo>
                    <a:pt x="739608" y="1573677"/>
                  </a:lnTo>
                  <a:lnTo>
                    <a:pt x="698317" y="1554072"/>
                  </a:lnTo>
                  <a:lnTo>
                    <a:pt x="661325" y="1527923"/>
                  </a:lnTo>
                  <a:lnTo>
                    <a:pt x="629380" y="1495978"/>
                  </a:lnTo>
                  <a:lnTo>
                    <a:pt x="603231" y="1458986"/>
                  </a:lnTo>
                  <a:lnTo>
                    <a:pt x="583626" y="1417694"/>
                  </a:lnTo>
                  <a:lnTo>
                    <a:pt x="571314" y="1372853"/>
                  </a:lnTo>
                  <a:lnTo>
                    <a:pt x="567044" y="1325210"/>
                  </a:lnTo>
                  <a:lnTo>
                    <a:pt x="0" y="1445116"/>
                  </a:lnTo>
                  <a:lnTo>
                    <a:pt x="567044" y="927651"/>
                  </a:lnTo>
                  <a:lnTo>
                    <a:pt x="567044" y="265049"/>
                  </a:lnTo>
                  <a:close/>
                </a:path>
              </a:pathLst>
            </a:custGeom>
            <a:ln w="15875">
              <a:solidFill>
                <a:srgbClr val="EB91BB"/>
              </a:solidFill>
            </a:ln>
          </p:spPr>
          <p:txBody>
            <a:bodyPr wrap="square" lIns="0" tIns="0" rIns="0" bIns="0" rtlCol="0"/>
            <a:lstStyle/>
            <a:p>
              <a:endParaRPr/>
            </a:p>
          </p:txBody>
        </p:sp>
      </p:grpSp>
      <p:sp>
        <p:nvSpPr>
          <p:cNvPr id="31" name="object 31"/>
          <p:cNvSpPr txBox="1"/>
          <p:nvPr/>
        </p:nvSpPr>
        <p:spPr>
          <a:xfrm>
            <a:off x="5915025" y="1438275"/>
            <a:ext cx="1834515"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cleaning</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Sampling</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Data</a:t>
            </a:r>
            <a:r>
              <a:rPr sz="1650" spc="-64" dirty="0">
                <a:latin typeface="Arial MT"/>
                <a:cs typeface="Arial MT"/>
              </a:rPr>
              <a:t> </a:t>
            </a:r>
            <a:r>
              <a:rPr sz="1650" dirty="0">
                <a:latin typeface="Arial MT"/>
                <a:cs typeface="Arial MT"/>
              </a:rPr>
              <a:t>provenance</a:t>
            </a:r>
            <a:endParaRPr sz="1650">
              <a:latin typeface="Arial MT"/>
              <a:cs typeface="Arial MT"/>
            </a:endParaRPr>
          </a:p>
        </p:txBody>
      </p:sp>
      <p:grpSp>
        <p:nvGrpSpPr>
          <p:cNvPr id="32" name="object 32"/>
          <p:cNvGrpSpPr/>
          <p:nvPr/>
        </p:nvGrpSpPr>
        <p:grpSpPr>
          <a:xfrm>
            <a:off x="168490" y="1629587"/>
            <a:ext cx="2934176" cy="1622584"/>
            <a:chOff x="224652" y="1029782"/>
            <a:chExt cx="3912235" cy="2163445"/>
          </a:xfrm>
        </p:grpSpPr>
        <p:sp>
          <p:nvSpPr>
            <p:cNvPr id="33" name="object 33"/>
            <p:cNvSpPr/>
            <p:nvPr/>
          </p:nvSpPr>
          <p:spPr>
            <a:xfrm>
              <a:off x="232589" y="1037719"/>
              <a:ext cx="3896360" cy="2147570"/>
            </a:xfrm>
            <a:custGeom>
              <a:avLst/>
              <a:gdLst/>
              <a:ahLst/>
              <a:cxnLst/>
              <a:rect l="l" t="t" r="r" b="b"/>
              <a:pathLst>
                <a:path w="3896360" h="2147570">
                  <a:moveTo>
                    <a:pt x="3246783" y="1590259"/>
                  </a:moveTo>
                  <a:lnTo>
                    <a:pt x="2272747" y="1590259"/>
                  </a:lnTo>
                  <a:lnTo>
                    <a:pt x="3209835" y="2147486"/>
                  </a:lnTo>
                  <a:lnTo>
                    <a:pt x="3246783" y="1590259"/>
                  </a:lnTo>
                  <a:close/>
                </a:path>
                <a:path w="3896360" h="2147570">
                  <a:moveTo>
                    <a:pt x="3631091" y="0"/>
                  </a:moveTo>
                  <a:lnTo>
                    <a:pt x="265049"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7"/>
                  </a:lnTo>
                  <a:lnTo>
                    <a:pt x="4270" y="1372853"/>
                  </a:lnTo>
                  <a:lnTo>
                    <a:pt x="16582" y="1417694"/>
                  </a:lnTo>
                  <a:lnTo>
                    <a:pt x="36186" y="1458986"/>
                  </a:lnTo>
                  <a:lnTo>
                    <a:pt x="62336" y="1495978"/>
                  </a:lnTo>
                  <a:lnTo>
                    <a:pt x="94281" y="1527923"/>
                  </a:lnTo>
                  <a:lnTo>
                    <a:pt x="131273" y="1554072"/>
                  </a:lnTo>
                  <a:lnTo>
                    <a:pt x="172564" y="1573677"/>
                  </a:lnTo>
                  <a:lnTo>
                    <a:pt x="217406" y="1585989"/>
                  </a:lnTo>
                  <a:lnTo>
                    <a:pt x="265049" y="1590259"/>
                  </a:lnTo>
                  <a:lnTo>
                    <a:pt x="3631091" y="1590259"/>
                  </a:lnTo>
                  <a:lnTo>
                    <a:pt x="3678734" y="1585989"/>
                  </a:lnTo>
                  <a:lnTo>
                    <a:pt x="3723575" y="1573677"/>
                  </a:lnTo>
                  <a:lnTo>
                    <a:pt x="3764866" y="1554072"/>
                  </a:lnTo>
                  <a:lnTo>
                    <a:pt x="3801858" y="1527923"/>
                  </a:lnTo>
                  <a:lnTo>
                    <a:pt x="3833804" y="1495978"/>
                  </a:lnTo>
                  <a:lnTo>
                    <a:pt x="3859953" y="1458986"/>
                  </a:lnTo>
                  <a:lnTo>
                    <a:pt x="3879558" y="1417694"/>
                  </a:lnTo>
                  <a:lnTo>
                    <a:pt x="3891870" y="1372853"/>
                  </a:lnTo>
                  <a:lnTo>
                    <a:pt x="3896140" y="1325217"/>
                  </a:lnTo>
                  <a:lnTo>
                    <a:pt x="3896140" y="265049"/>
                  </a:lnTo>
                  <a:lnTo>
                    <a:pt x="3891870" y="217406"/>
                  </a:lnTo>
                  <a:lnTo>
                    <a:pt x="3879558" y="172564"/>
                  </a:lnTo>
                  <a:lnTo>
                    <a:pt x="3859953" y="131273"/>
                  </a:lnTo>
                  <a:lnTo>
                    <a:pt x="3833804" y="94281"/>
                  </a:lnTo>
                  <a:lnTo>
                    <a:pt x="3801858" y="62336"/>
                  </a:lnTo>
                  <a:lnTo>
                    <a:pt x="3764866" y="36186"/>
                  </a:lnTo>
                  <a:lnTo>
                    <a:pt x="3723575" y="16582"/>
                  </a:lnTo>
                  <a:lnTo>
                    <a:pt x="3678734" y="4270"/>
                  </a:lnTo>
                  <a:lnTo>
                    <a:pt x="3631091" y="0"/>
                  </a:lnTo>
                  <a:close/>
                </a:path>
              </a:pathLst>
            </a:custGeom>
            <a:solidFill>
              <a:srgbClr val="EB91BB">
                <a:alpha val="50000"/>
              </a:srgbClr>
            </a:solidFill>
          </p:spPr>
          <p:txBody>
            <a:bodyPr wrap="square" lIns="0" tIns="0" rIns="0" bIns="0" rtlCol="0"/>
            <a:lstStyle/>
            <a:p>
              <a:endParaRPr/>
            </a:p>
          </p:txBody>
        </p:sp>
        <p:sp>
          <p:nvSpPr>
            <p:cNvPr id="34" name="object 34"/>
            <p:cNvSpPr/>
            <p:nvPr/>
          </p:nvSpPr>
          <p:spPr>
            <a:xfrm>
              <a:off x="232589" y="1037719"/>
              <a:ext cx="3896360" cy="2147570"/>
            </a:xfrm>
            <a:custGeom>
              <a:avLst/>
              <a:gdLst/>
              <a:ahLst/>
              <a:cxnLst/>
              <a:rect l="l" t="t" r="r" b="b"/>
              <a:pathLst>
                <a:path w="3896360" h="2147570">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1325210"/>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3246782" y="1590259"/>
                  </a:lnTo>
                  <a:lnTo>
                    <a:pt x="3209834" y="2147487"/>
                  </a:lnTo>
                  <a:lnTo>
                    <a:pt x="2272747"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4">
              <a:solidFill>
                <a:srgbClr val="EB91BB"/>
              </a:solidFill>
            </a:ln>
          </p:spPr>
          <p:txBody>
            <a:bodyPr wrap="square" lIns="0" tIns="0" rIns="0" bIns="0" rtlCol="0"/>
            <a:lstStyle/>
            <a:p>
              <a:endParaRPr/>
            </a:p>
          </p:txBody>
        </p:sp>
      </p:grpSp>
      <p:sp>
        <p:nvSpPr>
          <p:cNvPr id="35" name="object 35"/>
          <p:cNvSpPr txBox="1"/>
          <p:nvPr/>
        </p:nvSpPr>
        <p:spPr>
          <a:xfrm>
            <a:off x="257175" y="1838325"/>
            <a:ext cx="2300288"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lakes</a:t>
            </a:r>
            <a:endParaRPr sz="1650">
              <a:latin typeface="Arial MT"/>
              <a:cs typeface="Arial MT"/>
            </a:endParaRPr>
          </a:p>
          <a:p>
            <a:pPr marL="228600" indent="-219075">
              <a:lnSpc>
                <a:spcPts val="1950"/>
              </a:lnSpc>
              <a:buChar char="•"/>
              <a:tabLst>
                <a:tab pos="228124" algn="l"/>
                <a:tab pos="228600" algn="l"/>
              </a:tabLst>
            </a:pPr>
            <a:r>
              <a:rPr sz="1650" spc="-4" dirty="0">
                <a:latin typeface="Arial MT"/>
                <a:cs typeface="Arial MT"/>
              </a:rPr>
              <a:t>Batch</a:t>
            </a:r>
            <a:r>
              <a:rPr sz="1650" spc="-23" dirty="0">
                <a:latin typeface="Arial MT"/>
                <a:cs typeface="Arial MT"/>
              </a:rPr>
              <a:t> </a:t>
            </a:r>
            <a:r>
              <a:rPr sz="1650" dirty="0">
                <a:latin typeface="Arial MT"/>
                <a:cs typeface="Arial MT"/>
              </a:rPr>
              <a:t>&amp;</a:t>
            </a:r>
            <a:r>
              <a:rPr sz="1650" spc="-19" dirty="0">
                <a:latin typeface="Arial MT"/>
                <a:cs typeface="Arial MT"/>
              </a:rPr>
              <a:t> </a:t>
            </a:r>
            <a:r>
              <a:rPr sz="1650" dirty="0">
                <a:latin typeface="Arial MT"/>
                <a:cs typeface="Arial MT"/>
              </a:rPr>
              <a:t>online</a:t>
            </a:r>
            <a:r>
              <a:rPr sz="1650" spc="-19" dirty="0">
                <a:latin typeface="Arial MT"/>
                <a:cs typeface="Arial MT"/>
              </a:rPr>
              <a:t> </a:t>
            </a:r>
            <a:r>
              <a:rPr sz="1650" dirty="0">
                <a:latin typeface="Arial MT"/>
                <a:cs typeface="Arial MT"/>
              </a:rPr>
              <a:t>access</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Platforms</a:t>
            </a:r>
            <a:endParaRPr sz="1650">
              <a:latin typeface="Arial MT"/>
              <a:cs typeface="Arial MT"/>
            </a:endParaRPr>
          </a:p>
        </p:txBody>
      </p:sp>
      <p:grpSp>
        <p:nvGrpSpPr>
          <p:cNvPr id="36" name="object 36"/>
          <p:cNvGrpSpPr/>
          <p:nvPr/>
        </p:nvGrpSpPr>
        <p:grpSpPr>
          <a:xfrm>
            <a:off x="6152994" y="4072044"/>
            <a:ext cx="2934176" cy="1333500"/>
            <a:chOff x="8203991" y="4286392"/>
            <a:chExt cx="3912235" cy="1778000"/>
          </a:xfrm>
        </p:grpSpPr>
        <p:sp>
          <p:nvSpPr>
            <p:cNvPr id="37" name="object 37"/>
            <p:cNvSpPr/>
            <p:nvPr/>
          </p:nvSpPr>
          <p:spPr>
            <a:xfrm>
              <a:off x="8211928" y="4294329"/>
              <a:ext cx="3896360" cy="1762125"/>
            </a:xfrm>
            <a:custGeom>
              <a:avLst/>
              <a:gdLst/>
              <a:ahLst/>
              <a:cxnLst/>
              <a:rect l="l" t="t" r="r" b="b"/>
              <a:pathLst>
                <a:path w="3896359" h="1762125">
                  <a:moveTo>
                    <a:pt x="3631091" y="171653"/>
                  </a:moveTo>
                  <a:lnTo>
                    <a:pt x="265049" y="171653"/>
                  </a:lnTo>
                  <a:lnTo>
                    <a:pt x="217406" y="175923"/>
                  </a:lnTo>
                  <a:lnTo>
                    <a:pt x="172565" y="188235"/>
                  </a:lnTo>
                  <a:lnTo>
                    <a:pt x="131274" y="207840"/>
                  </a:lnTo>
                  <a:lnTo>
                    <a:pt x="94281" y="233989"/>
                  </a:lnTo>
                  <a:lnTo>
                    <a:pt x="62336" y="265934"/>
                  </a:lnTo>
                  <a:lnTo>
                    <a:pt x="36187" y="302926"/>
                  </a:lnTo>
                  <a:lnTo>
                    <a:pt x="16582" y="344217"/>
                  </a:lnTo>
                  <a:lnTo>
                    <a:pt x="4270" y="389059"/>
                  </a:lnTo>
                  <a:lnTo>
                    <a:pt x="0" y="436695"/>
                  </a:lnTo>
                  <a:lnTo>
                    <a:pt x="0" y="1496864"/>
                  </a:lnTo>
                  <a:lnTo>
                    <a:pt x="4270" y="1544506"/>
                  </a:lnTo>
                  <a:lnTo>
                    <a:pt x="16582" y="1589348"/>
                  </a:lnTo>
                  <a:lnTo>
                    <a:pt x="36187" y="1630639"/>
                  </a:lnTo>
                  <a:lnTo>
                    <a:pt x="62336" y="1667631"/>
                  </a:lnTo>
                  <a:lnTo>
                    <a:pt x="94281" y="1699576"/>
                  </a:lnTo>
                  <a:lnTo>
                    <a:pt x="131274" y="1725726"/>
                  </a:lnTo>
                  <a:lnTo>
                    <a:pt x="172565" y="1745330"/>
                  </a:lnTo>
                  <a:lnTo>
                    <a:pt x="217406" y="1757642"/>
                  </a:lnTo>
                  <a:lnTo>
                    <a:pt x="265049" y="1761913"/>
                  </a:lnTo>
                  <a:lnTo>
                    <a:pt x="3631091" y="1761913"/>
                  </a:lnTo>
                  <a:lnTo>
                    <a:pt x="3678734" y="1757642"/>
                  </a:lnTo>
                  <a:lnTo>
                    <a:pt x="3723575" y="1745330"/>
                  </a:lnTo>
                  <a:lnTo>
                    <a:pt x="3764866" y="1725726"/>
                  </a:lnTo>
                  <a:lnTo>
                    <a:pt x="3801859" y="1699576"/>
                  </a:lnTo>
                  <a:lnTo>
                    <a:pt x="3833804" y="1667631"/>
                  </a:lnTo>
                  <a:lnTo>
                    <a:pt x="3859953" y="1630639"/>
                  </a:lnTo>
                  <a:lnTo>
                    <a:pt x="3879558" y="1589348"/>
                  </a:lnTo>
                  <a:lnTo>
                    <a:pt x="3891870" y="1544506"/>
                  </a:lnTo>
                  <a:lnTo>
                    <a:pt x="3896140" y="1496864"/>
                  </a:lnTo>
                  <a:lnTo>
                    <a:pt x="3896139" y="436695"/>
                  </a:lnTo>
                  <a:lnTo>
                    <a:pt x="3891870" y="389059"/>
                  </a:lnTo>
                  <a:lnTo>
                    <a:pt x="3879558" y="344217"/>
                  </a:lnTo>
                  <a:lnTo>
                    <a:pt x="3859953" y="302926"/>
                  </a:lnTo>
                  <a:lnTo>
                    <a:pt x="3833804" y="265934"/>
                  </a:lnTo>
                  <a:lnTo>
                    <a:pt x="3801859" y="233989"/>
                  </a:lnTo>
                  <a:lnTo>
                    <a:pt x="3764866" y="207840"/>
                  </a:lnTo>
                  <a:lnTo>
                    <a:pt x="3723575" y="188235"/>
                  </a:lnTo>
                  <a:lnTo>
                    <a:pt x="3678734" y="175923"/>
                  </a:lnTo>
                  <a:lnTo>
                    <a:pt x="3631091" y="171653"/>
                  </a:lnTo>
                  <a:close/>
                </a:path>
                <a:path w="3896359" h="1762125">
                  <a:moveTo>
                    <a:pt x="42546" y="0"/>
                  </a:moveTo>
                  <a:lnTo>
                    <a:pt x="649357" y="171653"/>
                  </a:lnTo>
                  <a:lnTo>
                    <a:pt x="1623392" y="171653"/>
                  </a:lnTo>
                  <a:lnTo>
                    <a:pt x="42546" y="0"/>
                  </a:lnTo>
                  <a:close/>
                </a:path>
              </a:pathLst>
            </a:custGeom>
            <a:solidFill>
              <a:srgbClr val="EB91BB">
                <a:alpha val="50000"/>
              </a:srgbClr>
            </a:solidFill>
          </p:spPr>
          <p:txBody>
            <a:bodyPr wrap="square" lIns="0" tIns="0" rIns="0" bIns="0" rtlCol="0"/>
            <a:lstStyle/>
            <a:p>
              <a:endParaRPr/>
            </a:p>
          </p:txBody>
        </p:sp>
        <p:sp>
          <p:nvSpPr>
            <p:cNvPr id="38" name="object 38"/>
            <p:cNvSpPr/>
            <p:nvPr/>
          </p:nvSpPr>
          <p:spPr>
            <a:xfrm>
              <a:off x="8211928" y="4294329"/>
              <a:ext cx="3896360" cy="1762125"/>
            </a:xfrm>
            <a:custGeom>
              <a:avLst/>
              <a:gdLst/>
              <a:ahLst/>
              <a:cxnLst/>
              <a:rect l="l" t="t" r="r" b="b"/>
              <a:pathLst>
                <a:path w="3896359" h="1762125">
                  <a:moveTo>
                    <a:pt x="0" y="436702"/>
                  </a:moveTo>
                  <a:lnTo>
                    <a:pt x="4270" y="389059"/>
                  </a:lnTo>
                  <a:lnTo>
                    <a:pt x="16582" y="344217"/>
                  </a:lnTo>
                  <a:lnTo>
                    <a:pt x="36186" y="302926"/>
                  </a:lnTo>
                  <a:lnTo>
                    <a:pt x="62336" y="265934"/>
                  </a:lnTo>
                  <a:lnTo>
                    <a:pt x="94281" y="233989"/>
                  </a:lnTo>
                  <a:lnTo>
                    <a:pt x="131273" y="207839"/>
                  </a:lnTo>
                  <a:lnTo>
                    <a:pt x="172564" y="188235"/>
                  </a:lnTo>
                  <a:lnTo>
                    <a:pt x="217406" y="175923"/>
                  </a:lnTo>
                  <a:lnTo>
                    <a:pt x="265049" y="171652"/>
                  </a:lnTo>
                  <a:lnTo>
                    <a:pt x="649356" y="171652"/>
                  </a:lnTo>
                  <a:lnTo>
                    <a:pt x="42546" y="0"/>
                  </a:lnTo>
                  <a:lnTo>
                    <a:pt x="1623391" y="171652"/>
                  </a:lnTo>
                  <a:lnTo>
                    <a:pt x="3631091" y="171652"/>
                  </a:lnTo>
                  <a:lnTo>
                    <a:pt x="3678734" y="175923"/>
                  </a:lnTo>
                  <a:lnTo>
                    <a:pt x="3723575" y="188235"/>
                  </a:lnTo>
                  <a:lnTo>
                    <a:pt x="3764866" y="207839"/>
                  </a:lnTo>
                  <a:lnTo>
                    <a:pt x="3801859" y="233989"/>
                  </a:lnTo>
                  <a:lnTo>
                    <a:pt x="3833804" y="265934"/>
                  </a:lnTo>
                  <a:lnTo>
                    <a:pt x="3859953" y="302926"/>
                  </a:lnTo>
                  <a:lnTo>
                    <a:pt x="3879558" y="344217"/>
                  </a:lnTo>
                  <a:lnTo>
                    <a:pt x="3891870" y="389059"/>
                  </a:lnTo>
                  <a:lnTo>
                    <a:pt x="3896140" y="436702"/>
                  </a:lnTo>
                  <a:lnTo>
                    <a:pt x="3896140" y="1496863"/>
                  </a:lnTo>
                  <a:lnTo>
                    <a:pt x="3891870" y="1544506"/>
                  </a:lnTo>
                  <a:lnTo>
                    <a:pt x="3879558" y="1589348"/>
                  </a:lnTo>
                  <a:lnTo>
                    <a:pt x="3859953" y="1630639"/>
                  </a:lnTo>
                  <a:lnTo>
                    <a:pt x="3833804" y="1667631"/>
                  </a:lnTo>
                  <a:lnTo>
                    <a:pt x="3801859" y="1699576"/>
                  </a:lnTo>
                  <a:lnTo>
                    <a:pt x="3764866" y="1725726"/>
                  </a:lnTo>
                  <a:lnTo>
                    <a:pt x="3723575" y="1745330"/>
                  </a:lnTo>
                  <a:lnTo>
                    <a:pt x="3678734" y="1757642"/>
                  </a:lnTo>
                  <a:lnTo>
                    <a:pt x="3631091" y="1761912"/>
                  </a:lnTo>
                  <a:lnTo>
                    <a:pt x="265049" y="1761912"/>
                  </a:lnTo>
                  <a:lnTo>
                    <a:pt x="217406" y="1757642"/>
                  </a:lnTo>
                  <a:lnTo>
                    <a:pt x="172564" y="1745330"/>
                  </a:lnTo>
                  <a:lnTo>
                    <a:pt x="131273" y="1725726"/>
                  </a:lnTo>
                  <a:lnTo>
                    <a:pt x="94281" y="1699576"/>
                  </a:lnTo>
                  <a:lnTo>
                    <a:pt x="62336" y="1667631"/>
                  </a:lnTo>
                  <a:lnTo>
                    <a:pt x="36186" y="1630639"/>
                  </a:lnTo>
                  <a:lnTo>
                    <a:pt x="16582" y="1589348"/>
                  </a:lnTo>
                  <a:lnTo>
                    <a:pt x="4270" y="1544506"/>
                  </a:lnTo>
                  <a:lnTo>
                    <a:pt x="0" y="1496863"/>
                  </a:lnTo>
                  <a:lnTo>
                    <a:pt x="0" y="436695"/>
                  </a:lnTo>
                  <a:close/>
                </a:path>
              </a:pathLst>
            </a:custGeom>
            <a:ln w="15875">
              <a:solidFill>
                <a:srgbClr val="EB91BB"/>
              </a:solidFill>
            </a:ln>
          </p:spPr>
          <p:txBody>
            <a:bodyPr wrap="square" lIns="0" tIns="0" rIns="0" bIns="0" rtlCol="0"/>
            <a:lstStyle/>
            <a:p>
              <a:endParaRPr/>
            </a:p>
          </p:txBody>
        </p:sp>
      </p:grpSp>
      <p:sp>
        <p:nvSpPr>
          <p:cNvPr id="39" name="object 39"/>
          <p:cNvSpPr txBox="1"/>
          <p:nvPr/>
        </p:nvSpPr>
        <p:spPr>
          <a:xfrm>
            <a:off x="6238875" y="4286250"/>
            <a:ext cx="2742724" cy="1047081"/>
          </a:xfrm>
          <a:prstGeom prst="rect">
            <a:avLst/>
          </a:prstGeom>
        </p:spPr>
        <p:txBody>
          <a:bodyPr vert="horz" wrap="square" lIns="0" tIns="20954" rIns="0" bIns="0" rtlCol="0">
            <a:spAutoFit/>
          </a:bodyPr>
          <a:lstStyle/>
          <a:p>
            <a:pPr marL="228600" marR="3810" indent="-219075">
              <a:lnSpc>
                <a:spcPts val="1950"/>
              </a:lnSpc>
              <a:spcBef>
                <a:spcPts val="164"/>
              </a:spcBef>
              <a:buChar char="•"/>
              <a:tabLst>
                <a:tab pos="228124" algn="l"/>
                <a:tab pos="228600" algn="l"/>
              </a:tabLst>
            </a:pPr>
            <a:r>
              <a:rPr sz="1650" dirty="0">
                <a:latin typeface="Arial MT"/>
                <a:cs typeface="Arial MT"/>
              </a:rPr>
              <a:t>Models</a:t>
            </a:r>
            <a:r>
              <a:rPr sz="1650" spc="-15" dirty="0">
                <a:latin typeface="Arial MT"/>
                <a:cs typeface="Arial MT"/>
              </a:rPr>
              <a:t> </a:t>
            </a:r>
            <a:r>
              <a:rPr sz="1650" dirty="0">
                <a:latin typeface="Arial MT"/>
                <a:cs typeface="Arial MT"/>
              </a:rPr>
              <a:t>&amp;</a:t>
            </a:r>
            <a:r>
              <a:rPr sz="1650" spc="-8" dirty="0">
                <a:latin typeface="Arial MT"/>
                <a:cs typeface="Arial MT"/>
              </a:rPr>
              <a:t> </a:t>
            </a:r>
            <a:r>
              <a:rPr sz="1650" spc="-4" dirty="0">
                <a:latin typeface="Arial MT"/>
                <a:cs typeface="Arial MT"/>
              </a:rPr>
              <a:t>methods</a:t>
            </a:r>
            <a:r>
              <a:rPr sz="1650" spc="-11" dirty="0">
                <a:latin typeface="Arial MT"/>
                <a:cs typeface="Arial MT"/>
              </a:rPr>
              <a:t> </a:t>
            </a:r>
            <a:r>
              <a:rPr sz="1650" spc="-4" dirty="0">
                <a:latin typeface="Arial MT"/>
                <a:cs typeface="Arial MT"/>
              </a:rPr>
              <a:t>for</a:t>
            </a:r>
            <a:r>
              <a:rPr sz="1650" spc="-11" dirty="0">
                <a:latin typeface="Arial MT"/>
                <a:cs typeface="Arial MT"/>
              </a:rPr>
              <a:t> </a:t>
            </a:r>
            <a:r>
              <a:rPr sz="1650" spc="-4" dirty="0">
                <a:latin typeface="Arial MT"/>
                <a:cs typeface="Arial MT"/>
              </a:rPr>
              <a:t>data </a:t>
            </a:r>
            <a:r>
              <a:rPr sz="1650" spc="-450" dirty="0">
                <a:latin typeface="Arial MT"/>
                <a:cs typeface="Arial MT"/>
              </a:rPr>
              <a:t> </a:t>
            </a:r>
            <a:r>
              <a:rPr sz="1650" dirty="0">
                <a:latin typeface="Arial MT"/>
                <a:cs typeface="Arial MT"/>
              </a:rPr>
              <a:t>lakes</a:t>
            </a:r>
            <a:endParaRPr sz="1650">
              <a:latin typeface="Arial MT"/>
              <a:cs typeface="Arial MT"/>
            </a:endParaRPr>
          </a:p>
          <a:p>
            <a:pPr marL="228600" marR="877253" indent="-219075">
              <a:lnSpc>
                <a:spcPts val="1950"/>
              </a:lnSpc>
              <a:buChar char="•"/>
              <a:tabLst>
                <a:tab pos="228124" algn="l"/>
                <a:tab pos="228600" algn="l"/>
              </a:tabLst>
            </a:pPr>
            <a:r>
              <a:rPr sz="1650" dirty="0">
                <a:latin typeface="Arial MT"/>
                <a:cs typeface="Arial MT"/>
              </a:rPr>
              <a:t>Unsupervised </a:t>
            </a:r>
            <a:r>
              <a:rPr sz="1650" spc="4" dirty="0">
                <a:latin typeface="Arial MT"/>
                <a:cs typeface="Arial MT"/>
              </a:rPr>
              <a:t> </a:t>
            </a:r>
            <a:r>
              <a:rPr sz="1650" spc="-4" dirty="0">
                <a:latin typeface="Arial MT"/>
                <a:cs typeface="Arial MT"/>
              </a:rPr>
              <a:t>classification</a:t>
            </a:r>
            <a:r>
              <a:rPr sz="1650" spc="-19" dirty="0">
                <a:latin typeface="Arial MT"/>
                <a:cs typeface="Arial MT"/>
              </a:rPr>
              <a:t> </a:t>
            </a:r>
            <a:r>
              <a:rPr sz="1650" dirty="0">
                <a:latin typeface="Arial MT"/>
                <a:cs typeface="Arial MT"/>
              </a:rPr>
              <a:t>&amp;</a:t>
            </a:r>
            <a:r>
              <a:rPr sz="1650" spc="-105" dirty="0">
                <a:latin typeface="Arial MT"/>
                <a:cs typeface="Arial MT"/>
              </a:rPr>
              <a:t> </a:t>
            </a:r>
            <a:r>
              <a:rPr sz="1650" dirty="0">
                <a:latin typeface="Arial MT"/>
                <a:cs typeface="Arial MT"/>
              </a:rPr>
              <a:t>AI</a:t>
            </a:r>
            <a:endParaRPr sz="1650">
              <a:latin typeface="Arial MT"/>
              <a:cs typeface="Arial MT"/>
            </a:endParaRPr>
          </a:p>
        </p:txBody>
      </p:sp>
      <p:sp>
        <p:nvSpPr>
          <p:cNvPr id="40" name="object 40"/>
          <p:cNvSpPr txBox="1"/>
          <p:nvPr/>
        </p:nvSpPr>
        <p:spPr>
          <a:xfrm>
            <a:off x="3876675" y="5182167"/>
            <a:ext cx="1390173" cy="448841"/>
          </a:xfrm>
          <a:prstGeom prst="rect">
            <a:avLst/>
          </a:prstGeom>
        </p:spPr>
        <p:txBody>
          <a:bodyPr vert="horz" wrap="square" lIns="0" tIns="0" rIns="0" bIns="0" rtlCol="0">
            <a:spAutoFit/>
          </a:bodyPr>
          <a:lstStyle/>
          <a:p>
            <a:pPr marL="9525">
              <a:lnSpc>
                <a:spcPts val="1586"/>
              </a:lnSpc>
            </a:pPr>
            <a:r>
              <a:rPr sz="1650" spc="-4" dirty="0">
                <a:solidFill>
                  <a:srgbClr val="FFFFFF"/>
                </a:solidFill>
                <a:latin typeface="Arial MT"/>
                <a:cs typeface="Arial MT"/>
              </a:rPr>
              <a:t>Visualization</a:t>
            </a:r>
            <a:r>
              <a:rPr sz="1650" spc="-53" dirty="0">
                <a:solidFill>
                  <a:srgbClr val="FFFFFF"/>
                </a:solidFill>
                <a:latin typeface="Arial MT"/>
                <a:cs typeface="Arial MT"/>
              </a:rPr>
              <a:t> </a:t>
            </a:r>
            <a:r>
              <a:rPr sz="1650" dirty="0">
                <a:solidFill>
                  <a:srgbClr val="FFFFFF"/>
                </a:solidFill>
                <a:latin typeface="Arial MT"/>
                <a:cs typeface="Arial MT"/>
              </a:rPr>
              <a:t>&amp;</a:t>
            </a:r>
            <a:endParaRPr sz="1650">
              <a:latin typeface="Arial MT"/>
              <a:cs typeface="Arial MT"/>
            </a:endParaRPr>
          </a:p>
          <a:p>
            <a:pPr marL="38100">
              <a:lnSpc>
                <a:spcPts val="1890"/>
              </a:lnSpc>
            </a:pPr>
            <a:r>
              <a:rPr sz="1650" spc="-4" dirty="0">
                <a:solidFill>
                  <a:srgbClr val="FFFFFF"/>
                </a:solidFill>
                <a:latin typeface="Arial MT"/>
                <a:cs typeface="Arial MT"/>
              </a:rPr>
              <a:t>Dissemination</a:t>
            </a:r>
            <a:endParaRPr sz="1650">
              <a:latin typeface="Arial MT"/>
              <a:cs typeface="Arial MT"/>
            </a:endParaRPr>
          </a:p>
        </p:txBody>
      </p:sp>
      <p:sp>
        <p:nvSpPr>
          <p:cNvPr id="41" name="object 41"/>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42" name="object 42"/>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Tree>
    <p:extLst>
      <p:ext uri="{BB962C8B-B14F-4D97-AF65-F5344CB8AC3E}">
        <p14:creationId xmlns:p14="http://schemas.microsoft.com/office/powerpoint/2010/main" val="1586912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80"/>
            <a:ext cx="1687830" cy="850106"/>
            <a:chOff x="4970858" y="1032572"/>
            <a:chExt cx="2250440" cy="113347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6" name="object 6"/>
          <p:cNvSpPr txBox="1"/>
          <p:nvPr/>
        </p:nvSpPr>
        <p:spPr>
          <a:xfrm>
            <a:off x="3971925" y="1685925"/>
            <a:ext cx="1195864" cy="715389"/>
          </a:xfrm>
          <a:prstGeom prst="rect">
            <a:avLst/>
          </a:prstGeom>
        </p:spPr>
        <p:txBody>
          <a:bodyPr vert="horz" wrap="square" lIns="0" tIns="37148" rIns="0" bIns="0" rtlCol="0">
            <a:spAutoFit/>
          </a:bodyPr>
          <a:lstStyle/>
          <a:p>
            <a:pPr marL="9525" marR="381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p:txBody>
      </p:sp>
      <p:sp>
        <p:nvSpPr>
          <p:cNvPr id="7" name="object 7"/>
          <p:cNvSpPr/>
          <p:nvPr/>
        </p:nvSpPr>
        <p:spPr>
          <a:xfrm>
            <a:off x="5068257" y="2552840"/>
            <a:ext cx="618649" cy="618649"/>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nvGrpSpPr>
          <p:cNvPr id="8" name="object 8"/>
          <p:cNvGrpSpPr/>
          <p:nvPr/>
        </p:nvGrpSpPr>
        <p:grpSpPr>
          <a:xfrm>
            <a:off x="5339099" y="3242635"/>
            <a:ext cx="1687830" cy="850106"/>
            <a:chOff x="7118798" y="3180513"/>
            <a:chExt cx="2250440" cy="1133475"/>
          </a:xfrm>
        </p:grpSpPr>
        <p:sp>
          <p:nvSpPr>
            <p:cNvPr id="9" name="object 9"/>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0" name="object 10"/>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1" name="object 11"/>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sp>
        <p:nvSpPr>
          <p:cNvPr id="12" name="object 12"/>
          <p:cNvSpPr/>
          <p:nvPr/>
        </p:nvSpPr>
        <p:spPr>
          <a:xfrm>
            <a:off x="5068257" y="4163796"/>
            <a:ext cx="618649" cy="618649"/>
          </a:xfrm>
          <a:custGeom>
            <a:avLst/>
            <a:gdLst/>
            <a:ahLst/>
            <a:cxnLst/>
            <a:rect l="l" t="t" r="r" b="b"/>
            <a:pathLst>
              <a:path w="824865" h="824864">
                <a:moveTo>
                  <a:pt x="824589" y="0"/>
                </a:moveTo>
                <a:lnTo>
                  <a:pt x="548095" y="0"/>
                </a:lnTo>
                <a:lnTo>
                  <a:pt x="603394" y="55298"/>
                </a:lnTo>
                <a:lnTo>
                  <a:pt x="55298" y="603393"/>
                </a:lnTo>
                <a:lnTo>
                  <a:pt x="0" y="548095"/>
                </a:lnTo>
                <a:lnTo>
                  <a:pt x="0" y="824588"/>
                </a:lnTo>
                <a:lnTo>
                  <a:pt x="276494" y="824588"/>
                </a:lnTo>
                <a:lnTo>
                  <a:pt x="221194" y="769289"/>
                </a:lnTo>
                <a:lnTo>
                  <a:pt x="769289" y="221194"/>
                </a:lnTo>
                <a:lnTo>
                  <a:pt x="824589" y="276492"/>
                </a:lnTo>
                <a:lnTo>
                  <a:pt x="824589" y="0"/>
                </a:lnTo>
                <a:close/>
              </a:path>
            </a:pathLst>
          </a:custGeom>
          <a:solidFill>
            <a:srgbClr val="D7A9AE"/>
          </a:solidFill>
        </p:spPr>
        <p:txBody>
          <a:bodyPr wrap="square" lIns="0" tIns="0" rIns="0" bIns="0" rtlCol="0"/>
          <a:lstStyle/>
          <a:p>
            <a:endParaRPr/>
          </a:p>
        </p:txBody>
      </p:sp>
      <p:grpSp>
        <p:nvGrpSpPr>
          <p:cNvPr id="13" name="object 13"/>
          <p:cNvGrpSpPr/>
          <p:nvPr/>
        </p:nvGrpSpPr>
        <p:grpSpPr>
          <a:xfrm>
            <a:off x="3728144" y="4853590"/>
            <a:ext cx="1687830" cy="850106"/>
            <a:chOff x="4970858" y="5328452"/>
            <a:chExt cx="2250440" cy="1133475"/>
          </a:xfrm>
        </p:grpSpPr>
        <p:sp>
          <p:nvSpPr>
            <p:cNvPr id="14" name="object 14"/>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grpSp>
      <p:sp>
        <p:nvSpPr>
          <p:cNvPr id="16" name="object 16"/>
          <p:cNvSpPr txBox="1"/>
          <p:nvPr/>
        </p:nvSpPr>
        <p:spPr>
          <a:xfrm>
            <a:off x="4343400" y="4914900"/>
            <a:ext cx="461963" cy="263534"/>
          </a:xfrm>
          <a:prstGeom prst="rect">
            <a:avLst/>
          </a:prstGeom>
        </p:spPr>
        <p:txBody>
          <a:bodyPr vert="horz" wrap="square" lIns="0" tIns="9525" rIns="0" bIns="0" rtlCol="0">
            <a:spAutoFit/>
          </a:bodyPr>
          <a:lstStyle/>
          <a:p>
            <a:pPr marL="9525">
              <a:spcBef>
                <a:spcPts val="75"/>
              </a:spcBef>
            </a:pPr>
            <a:r>
              <a:rPr sz="1650" spc="-4" dirty="0">
                <a:solidFill>
                  <a:srgbClr val="FFFFFF"/>
                </a:solidFill>
                <a:latin typeface="Arial MT"/>
                <a:cs typeface="Arial MT"/>
              </a:rPr>
              <a:t>Data</a:t>
            </a:r>
            <a:endParaRPr sz="1650">
              <a:latin typeface="Arial MT"/>
              <a:cs typeface="Arial MT"/>
            </a:endParaRPr>
          </a:p>
        </p:txBody>
      </p:sp>
      <p:grpSp>
        <p:nvGrpSpPr>
          <p:cNvPr id="17" name="object 17"/>
          <p:cNvGrpSpPr/>
          <p:nvPr/>
        </p:nvGrpSpPr>
        <p:grpSpPr>
          <a:xfrm>
            <a:off x="2117188" y="3242635"/>
            <a:ext cx="1958816" cy="1539716"/>
            <a:chOff x="2822917" y="3180513"/>
            <a:chExt cx="2611755" cy="2052955"/>
          </a:xfrm>
        </p:grpSpPr>
        <p:sp>
          <p:nvSpPr>
            <p:cNvPr id="18" name="object 18"/>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9" name="object 19"/>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sp>
          <p:nvSpPr>
            <p:cNvPr id="20" name="object 20"/>
            <p:cNvSpPr/>
            <p:nvPr/>
          </p:nvSpPr>
          <p:spPr>
            <a:xfrm>
              <a:off x="4609734" y="4408727"/>
              <a:ext cx="824865" cy="824865"/>
            </a:xfrm>
            <a:custGeom>
              <a:avLst/>
              <a:gdLst/>
              <a:ahLst/>
              <a:cxnLst/>
              <a:rect l="l" t="t" r="r" b="b"/>
              <a:pathLst>
                <a:path w="824864" h="824864">
                  <a:moveTo>
                    <a:pt x="276494" y="0"/>
                  </a:moveTo>
                  <a:lnTo>
                    <a:pt x="0" y="0"/>
                  </a:lnTo>
                  <a:lnTo>
                    <a:pt x="0" y="276492"/>
                  </a:lnTo>
                  <a:lnTo>
                    <a:pt x="55299" y="221194"/>
                  </a:lnTo>
                  <a:lnTo>
                    <a:pt x="603394" y="769289"/>
                  </a:lnTo>
                  <a:lnTo>
                    <a:pt x="548096" y="824588"/>
                  </a:lnTo>
                  <a:lnTo>
                    <a:pt x="824589" y="824588"/>
                  </a:lnTo>
                  <a:lnTo>
                    <a:pt x="824589" y="548095"/>
                  </a:lnTo>
                  <a:lnTo>
                    <a:pt x="769291" y="603393"/>
                  </a:lnTo>
                  <a:lnTo>
                    <a:pt x="221195" y="55298"/>
                  </a:lnTo>
                  <a:lnTo>
                    <a:pt x="276494" y="0"/>
                  </a:lnTo>
                  <a:close/>
                </a:path>
              </a:pathLst>
            </a:custGeom>
            <a:solidFill>
              <a:srgbClr val="D7A9AE"/>
            </a:solidFill>
          </p:spPr>
          <p:txBody>
            <a:bodyPr wrap="square" lIns="0" tIns="0" rIns="0" bIns="0" rtlCol="0"/>
            <a:lstStyle/>
            <a:p>
              <a:endParaRPr/>
            </a:p>
          </p:txBody>
        </p:sp>
      </p:grpSp>
      <p:sp>
        <p:nvSpPr>
          <p:cNvPr id="21" name="object 21"/>
          <p:cNvSpPr txBox="1"/>
          <p:nvPr/>
        </p:nvSpPr>
        <p:spPr>
          <a:xfrm>
            <a:off x="2343150" y="3409950"/>
            <a:ext cx="1242536" cy="498213"/>
          </a:xfrm>
          <a:prstGeom prst="rect">
            <a:avLst/>
          </a:prstGeom>
        </p:spPr>
        <p:txBody>
          <a:bodyPr vert="horz" wrap="square" lIns="0" tIns="36195" rIns="0" bIns="0" rtlCol="0">
            <a:spAutoFit/>
          </a:bodyPr>
          <a:lstStyle/>
          <a:p>
            <a:pPr marL="9525" marR="3810" indent="209550">
              <a:lnSpc>
                <a:spcPts val="1800"/>
              </a:lnSpc>
              <a:spcBef>
                <a:spcPts val="285"/>
              </a:spcBef>
            </a:pPr>
            <a:r>
              <a:rPr sz="1650" dirty="0">
                <a:solidFill>
                  <a:srgbClr val="FFFFFF"/>
                </a:solidFill>
                <a:latin typeface="Arial MT"/>
                <a:cs typeface="Arial MT"/>
              </a:rPr>
              <a:t>Big </a:t>
            </a:r>
            <a:r>
              <a:rPr sz="1650" spc="-4" dirty="0">
                <a:solidFill>
                  <a:srgbClr val="FFFFFF"/>
                </a:solidFill>
                <a:latin typeface="Arial MT"/>
                <a:cs typeface="Arial MT"/>
              </a:rPr>
              <a:t>Data </a:t>
            </a:r>
            <a:r>
              <a:rPr sz="1650" dirty="0">
                <a:solidFill>
                  <a:srgbClr val="FFFFFF"/>
                </a:solidFill>
                <a:latin typeface="Arial MT"/>
                <a:cs typeface="Arial MT"/>
              </a:rPr>
              <a:t> Management</a:t>
            </a:r>
            <a:endParaRPr sz="1650">
              <a:latin typeface="Arial MT"/>
              <a:cs typeface="Arial MT"/>
            </a:endParaRPr>
          </a:p>
        </p:txBody>
      </p:sp>
      <p:sp>
        <p:nvSpPr>
          <p:cNvPr id="22" name="object 22"/>
          <p:cNvSpPr/>
          <p:nvPr/>
        </p:nvSpPr>
        <p:spPr>
          <a:xfrm>
            <a:off x="3457301" y="2552840"/>
            <a:ext cx="618649" cy="618649"/>
          </a:xfrm>
          <a:custGeom>
            <a:avLst/>
            <a:gdLst/>
            <a:ahLst/>
            <a:cxnLst/>
            <a:rect l="l" t="t" r="r" b="b"/>
            <a:pathLst>
              <a:path w="824864" h="824864">
                <a:moveTo>
                  <a:pt x="824589" y="0"/>
                </a:moveTo>
                <a:lnTo>
                  <a:pt x="548096" y="0"/>
                </a:lnTo>
                <a:lnTo>
                  <a:pt x="603394" y="55299"/>
                </a:lnTo>
                <a:lnTo>
                  <a:pt x="55299" y="603394"/>
                </a:lnTo>
                <a:lnTo>
                  <a:pt x="0" y="548095"/>
                </a:lnTo>
                <a:lnTo>
                  <a:pt x="0" y="824589"/>
                </a:lnTo>
                <a:lnTo>
                  <a:pt x="276494" y="824589"/>
                </a:lnTo>
                <a:lnTo>
                  <a:pt x="221195" y="769291"/>
                </a:lnTo>
                <a:lnTo>
                  <a:pt x="769291" y="221194"/>
                </a:lnTo>
                <a:lnTo>
                  <a:pt x="824589" y="276494"/>
                </a:lnTo>
                <a:lnTo>
                  <a:pt x="824589" y="0"/>
                </a:lnTo>
                <a:close/>
              </a:path>
            </a:pathLst>
          </a:custGeom>
          <a:solidFill>
            <a:srgbClr val="D7A9AE"/>
          </a:solidFill>
        </p:spPr>
        <p:txBody>
          <a:bodyPr wrap="square" lIns="0" tIns="0" rIns="0" bIns="0" rtlCol="0"/>
          <a:lstStyle/>
          <a:p>
            <a:endParaRPr/>
          </a:p>
        </p:txBody>
      </p:sp>
      <p:grpSp>
        <p:nvGrpSpPr>
          <p:cNvPr id="23" name="object 23"/>
          <p:cNvGrpSpPr/>
          <p:nvPr/>
        </p:nvGrpSpPr>
        <p:grpSpPr>
          <a:xfrm>
            <a:off x="3932323" y="2563208"/>
            <a:ext cx="1299686" cy="2243614"/>
            <a:chOff x="5243098" y="2274610"/>
            <a:chExt cx="1732914" cy="2991485"/>
          </a:xfrm>
        </p:grpSpPr>
        <p:sp>
          <p:nvSpPr>
            <p:cNvPr id="24" name="object 24"/>
            <p:cNvSpPr/>
            <p:nvPr/>
          </p:nvSpPr>
          <p:spPr>
            <a:xfrm>
              <a:off x="5247861"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25" name="object 25"/>
            <p:cNvSpPr/>
            <p:nvPr/>
          </p:nvSpPr>
          <p:spPr>
            <a:xfrm>
              <a:off x="5247861"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6" name="object 26"/>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7" name="object 27"/>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grpSp>
        <p:nvGrpSpPr>
          <p:cNvPr id="28" name="object 28"/>
          <p:cNvGrpSpPr/>
          <p:nvPr/>
        </p:nvGrpSpPr>
        <p:grpSpPr>
          <a:xfrm>
            <a:off x="5402758" y="1222546"/>
            <a:ext cx="3359468" cy="1204913"/>
            <a:chOff x="7203678" y="487062"/>
            <a:chExt cx="4479290" cy="1606550"/>
          </a:xfrm>
        </p:grpSpPr>
        <p:sp>
          <p:nvSpPr>
            <p:cNvPr id="29" name="object 29"/>
            <p:cNvSpPr/>
            <p:nvPr/>
          </p:nvSpPr>
          <p:spPr>
            <a:xfrm>
              <a:off x="7211616" y="495000"/>
              <a:ext cx="4463415" cy="1590675"/>
            </a:xfrm>
            <a:custGeom>
              <a:avLst/>
              <a:gdLst/>
              <a:ahLst/>
              <a:cxnLst/>
              <a:rect l="l" t="t" r="r" b="b"/>
              <a:pathLst>
                <a:path w="4463415" h="1590675">
                  <a:moveTo>
                    <a:pt x="4463183" y="1325210"/>
                  </a:moveTo>
                  <a:lnTo>
                    <a:pt x="567043" y="1325210"/>
                  </a:lnTo>
                  <a:lnTo>
                    <a:pt x="571313" y="1372853"/>
                  </a:lnTo>
                  <a:lnTo>
                    <a:pt x="583625" y="1417694"/>
                  </a:lnTo>
                  <a:lnTo>
                    <a:pt x="603230" y="1458986"/>
                  </a:lnTo>
                  <a:lnTo>
                    <a:pt x="629379" y="1495978"/>
                  </a:lnTo>
                  <a:lnTo>
                    <a:pt x="661324" y="1527923"/>
                  </a:lnTo>
                  <a:lnTo>
                    <a:pt x="698317" y="1554072"/>
                  </a:lnTo>
                  <a:lnTo>
                    <a:pt x="739608" y="1573677"/>
                  </a:lnTo>
                  <a:lnTo>
                    <a:pt x="784449" y="1585989"/>
                  </a:lnTo>
                  <a:lnTo>
                    <a:pt x="832092" y="1590259"/>
                  </a:lnTo>
                  <a:lnTo>
                    <a:pt x="4198134" y="1590259"/>
                  </a:lnTo>
                  <a:lnTo>
                    <a:pt x="4245777" y="1585989"/>
                  </a:lnTo>
                  <a:lnTo>
                    <a:pt x="4290619" y="1573677"/>
                  </a:lnTo>
                  <a:lnTo>
                    <a:pt x="4331910" y="1554072"/>
                  </a:lnTo>
                  <a:lnTo>
                    <a:pt x="4368902" y="1527923"/>
                  </a:lnTo>
                  <a:lnTo>
                    <a:pt x="4400847" y="1495978"/>
                  </a:lnTo>
                  <a:lnTo>
                    <a:pt x="4426996" y="1458986"/>
                  </a:lnTo>
                  <a:lnTo>
                    <a:pt x="4446601" y="1417694"/>
                  </a:lnTo>
                  <a:lnTo>
                    <a:pt x="4458913" y="1372853"/>
                  </a:lnTo>
                  <a:lnTo>
                    <a:pt x="4463183" y="1325210"/>
                  </a:lnTo>
                  <a:close/>
                </a:path>
                <a:path w="4463415" h="1590675">
                  <a:moveTo>
                    <a:pt x="4198134" y="0"/>
                  </a:moveTo>
                  <a:lnTo>
                    <a:pt x="832092" y="0"/>
                  </a:lnTo>
                  <a:lnTo>
                    <a:pt x="784449" y="4270"/>
                  </a:lnTo>
                  <a:lnTo>
                    <a:pt x="739608" y="16582"/>
                  </a:lnTo>
                  <a:lnTo>
                    <a:pt x="698317" y="36186"/>
                  </a:lnTo>
                  <a:lnTo>
                    <a:pt x="661324" y="62336"/>
                  </a:lnTo>
                  <a:lnTo>
                    <a:pt x="629379" y="94281"/>
                  </a:lnTo>
                  <a:lnTo>
                    <a:pt x="603230" y="131273"/>
                  </a:lnTo>
                  <a:lnTo>
                    <a:pt x="583625" y="172564"/>
                  </a:lnTo>
                  <a:lnTo>
                    <a:pt x="571313" y="217406"/>
                  </a:lnTo>
                  <a:lnTo>
                    <a:pt x="567043" y="265049"/>
                  </a:lnTo>
                  <a:lnTo>
                    <a:pt x="567043" y="927651"/>
                  </a:lnTo>
                  <a:lnTo>
                    <a:pt x="0" y="1445116"/>
                  </a:lnTo>
                  <a:lnTo>
                    <a:pt x="567043" y="1325210"/>
                  </a:lnTo>
                  <a:lnTo>
                    <a:pt x="4463183" y="1325210"/>
                  </a:lnTo>
                  <a:lnTo>
                    <a:pt x="4463183" y="265049"/>
                  </a:lnTo>
                  <a:lnTo>
                    <a:pt x="4458913" y="217406"/>
                  </a:lnTo>
                  <a:lnTo>
                    <a:pt x="4446601" y="172564"/>
                  </a:lnTo>
                  <a:lnTo>
                    <a:pt x="4426996" y="131273"/>
                  </a:lnTo>
                  <a:lnTo>
                    <a:pt x="4400847" y="94281"/>
                  </a:lnTo>
                  <a:lnTo>
                    <a:pt x="4368902" y="62336"/>
                  </a:lnTo>
                  <a:lnTo>
                    <a:pt x="4331910" y="36186"/>
                  </a:lnTo>
                  <a:lnTo>
                    <a:pt x="4290619" y="16582"/>
                  </a:lnTo>
                  <a:lnTo>
                    <a:pt x="4245777" y="4270"/>
                  </a:lnTo>
                  <a:lnTo>
                    <a:pt x="4198134" y="0"/>
                  </a:lnTo>
                  <a:close/>
                </a:path>
              </a:pathLst>
            </a:custGeom>
            <a:solidFill>
              <a:srgbClr val="EB91BB">
                <a:alpha val="50000"/>
              </a:srgbClr>
            </a:solidFill>
          </p:spPr>
          <p:txBody>
            <a:bodyPr wrap="square" lIns="0" tIns="0" rIns="0" bIns="0" rtlCol="0"/>
            <a:lstStyle/>
            <a:p>
              <a:endParaRPr/>
            </a:p>
          </p:txBody>
        </p:sp>
        <p:sp>
          <p:nvSpPr>
            <p:cNvPr id="30" name="object 30"/>
            <p:cNvSpPr/>
            <p:nvPr/>
          </p:nvSpPr>
          <p:spPr>
            <a:xfrm>
              <a:off x="7211616" y="495000"/>
              <a:ext cx="4463415" cy="1590675"/>
            </a:xfrm>
            <a:custGeom>
              <a:avLst/>
              <a:gdLst/>
              <a:ahLst/>
              <a:cxnLst/>
              <a:rect l="l" t="t" r="r" b="b"/>
              <a:pathLst>
                <a:path w="4463415" h="1590675">
                  <a:moveTo>
                    <a:pt x="567044" y="265049"/>
                  </a:moveTo>
                  <a:lnTo>
                    <a:pt x="571314" y="217406"/>
                  </a:lnTo>
                  <a:lnTo>
                    <a:pt x="583626" y="172564"/>
                  </a:lnTo>
                  <a:lnTo>
                    <a:pt x="603231" y="131273"/>
                  </a:lnTo>
                  <a:lnTo>
                    <a:pt x="629380" y="94281"/>
                  </a:lnTo>
                  <a:lnTo>
                    <a:pt x="661325" y="62336"/>
                  </a:lnTo>
                  <a:lnTo>
                    <a:pt x="698317" y="36186"/>
                  </a:lnTo>
                  <a:lnTo>
                    <a:pt x="739608" y="16582"/>
                  </a:lnTo>
                  <a:lnTo>
                    <a:pt x="784450" y="4270"/>
                  </a:lnTo>
                  <a:lnTo>
                    <a:pt x="832092" y="0"/>
                  </a:lnTo>
                  <a:lnTo>
                    <a:pt x="1216401" y="0"/>
                  </a:lnTo>
                  <a:lnTo>
                    <a:pt x="4198134" y="0"/>
                  </a:lnTo>
                  <a:lnTo>
                    <a:pt x="4245777" y="4270"/>
                  </a:lnTo>
                  <a:lnTo>
                    <a:pt x="4290619" y="16582"/>
                  </a:lnTo>
                  <a:lnTo>
                    <a:pt x="4331910" y="36186"/>
                  </a:lnTo>
                  <a:lnTo>
                    <a:pt x="4368902" y="62336"/>
                  </a:lnTo>
                  <a:lnTo>
                    <a:pt x="4400847" y="94281"/>
                  </a:lnTo>
                  <a:lnTo>
                    <a:pt x="4426996" y="131273"/>
                  </a:lnTo>
                  <a:lnTo>
                    <a:pt x="4446601" y="172564"/>
                  </a:lnTo>
                  <a:lnTo>
                    <a:pt x="4458913" y="217406"/>
                  </a:lnTo>
                  <a:lnTo>
                    <a:pt x="4463183" y="265049"/>
                  </a:lnTo>
                  <a:lnTo>
                    <a:pt x="4463183" y="1325210"/>
                  </a:lnTo>
                  <a:lnTo>
                    <a:pt x="4458913" y="1372853"/>
                  </a:lnTo>
                  <a:lnTo>
                    <a:pt x="4446601" y="1417694"/>
                  </a:lnTo>
                  <a:lnTo>
                    <a:pt x="4426996" y="1458986"/>
                  </a:lnTo>
                  <a:lnTo>
                    <a:pt x="4400847" y="1495978"/>
                  </a:lnTo>
                  <a:lnTo>
                    <a:pt x="4368902" y="1527923"/>
                  </a:lnTo>
                  <a:lnTo>
                    <a:pt x="4331910" y="1554072"/>
                  </a:lnTo>
                  <a:lnTo>
                    <a:pt x="4290619" y="1573677"/>
                  </a:lnTo>
                  <a:lnTo>
                    <a:pt x="4245777" y="1585989"/>
                  </a:lnTo>
                  <a:lnTo>
                    <a:pt x="4198134" y="1590259"/>
                  </a:lnTo>
                  <a:lnTo>
                    <a:pt x="832092" y="1590259"/>
                  </a:lnTo>
                  <a:lnTo>
                    <a:pt x="784450" y="1585989"/>
                  </a:lnTo>
                  <a:lnTo>
                    <a:pt x="739608" y="1573677"/>
                  </a:lnTo>
                  <a:lnTo>
                    <a:pt x="698317" y="1554072"/>
                  </a:lnTo>
                  <a:lnTo>
                    <a:pt x="661325" y="1527923"/>
                  </a:lnTo>
                  <a:lnTo>
                    <a:pt x="629380" y="1495978"/>
                  </a:lnTo>
                  <a:lnTo>
                    <a:pt x="603231" y="1458986"/>
                  </a:lnTo>
                  <a:lnTo>
                    <a:pt x="583626" y="1417694"/>
                  </a:lnTo>
                  <a:lnTo>
                    <a:pt x="571314" y="1372853"/>
                  </a:lnTo>
                  <a:lnTo>
                    <a:pt x="567044" y="1325210"/>
                  </a:lnTo>
                  <a:lnTo>
                    <a:pt x="0" y="1445116"/>
                  </a:lnTo>
                  <a:lnTo>
                    <a:pt x="567044" y="927651"/>
                  </a:lnTo>
                  <a:lnTo>
                    <a:pt x="567044" y="265049"/>
                  </a:lnTo>
                  <a:close/>
                </a:path>
              </a:pathLst>
            </a:custGeom>
            <a:ln w="15875">
              <a:solidFill>
                <a:srgbClr val="EB91BB"/>
              </a:solidFill>
            </a:ln>
          </p:spPr>
          <p:txBody>
            <a:bodyPr wrap="square" lIns="0" tIns="0" rIns="0" bIns="0" rtlCol="0"/>
            <a:lstStyle/>
            <a:p>
              <a:endParaRPr/>
            </a:p>
          </p:txBody>
        </p:sp>
      </p:grpSp>
      <p:sp>
        <p:nvSpPr>
          <p:cNvPr id="31" name="object 31"/>
          <p:cNvSpPr txBox="1"/>
          <p:nvPr/>
        </p:nvSpPr>
        <p:spPr>
          <a:xfrm>
            <a:off x="5915025" y="1438275"/>
            <a:ext cx="1834515"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cleaning</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Sampling</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Data</a:t>
            </a:r>
            <a:r>
              <a:rPr sz="1650" spc="-64" dirty="0">
                <a:latin typeface="Arial MT"/>
                <a:cs typeface="Arial MT"/>
              </a:rPr>
              <a:t> </a:t>
            </a:r>
            <a:r>
              <a:rPr sz="1650" dirty="0">
                <a:latin typeface="Arial MT"/>
                <a:cs typeface="Arial MT"/>
              </a:rPr>
              <a:t>provenance</a:t>
            </a:r>
            <a:endParaRPr sz="1650">
              <a:latin typeface="Arial MT"/>
              <a:cs typeface="Arial MT"/>
            </a:endParaRPr>
          </a:p>
        </p:txBody>
      </p:sp>
      <p:grpSp>
        <p:nvGrpSpPr>
          <p:cNvPr id="32" name="object 32"/>
          <p:cNvGrpSpPr/>
          <p:nvPr/>
        </p:nvGrpSpPr>
        <p:grpSpPr>
          <a:xfrm>
            <a:off x="168490" y="1629587"/>
            <a:ext cx="2934176" cy="1622584"/>
            <a:chOff x="224652" y="1029782"/>
            <a:chExt cx="3912235" cy="2163445"/>
          </a:xfrm>
        </p:grpSpPr>
        <p:sp>
          <p:nvSpPr>
            <p:cNvPr id="33" name="object 33"/>
            <p:cNvSpPr/>
            <p:nvPr/>
          </p:nvSpPr>
          <p:spPr>
            <a:xfrm>
              <a:off x="232589" y="1037719"/>
              <a:ext cx="3896360" cy="2147570"/>
            </a:xfrm>
            <a:custGeom>
              <a:avLst/>
              <a:gdLst/>
              <a:ahLst/>
              <a:cxnLst/>
              <a:rect l="l" t="t" r="r" b="b"/>
              <a:pathLst>
                <a:path w="3896360" h="2147570">
                  <a:moveTo>
                    <a:pt x="3246783" y="1590259"/>
                  </a:moveTo>
                  <a:lnTo>
                    <a:pt x="2272747" y="1590259"/>
                  </a:lnTo>
                  <a:lnTo>
                    <a:pt x="3209835" y="2147486"/>
                  </a:lnTo>
                  <a:lnTo>
                    <a:pt x="3246783" y="1590259"/>
                  </a:lnTo>
                  <a:close/>
                </a:path>
                <a:path w="3896360" h="2147570">
                  <a:moveTo>
                    <a:pt x="3631091" y="0"/>
                  </a:moveTo>
                  <a:lnTo>
                    <a:pt x="265049"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7"/>
                  </a:lnTo>
                  <a:lnTo>
                    <a:pt x="4270" y="1372853"/>
                  </a:lnTo>
                  <a:lnTo>
                    <a:pt x="16582" y="1417694"/>
                  </a:lnTo>
                  <a:lnTo>
                    <a:pt x="36186" y="1458986"/>
                  </a:lnTo>
                  <a:lnTo>
                    <a:pt x="62336" y="1495978"/>
                  </a:lnTo>
                  <a:lnTo>
                    <a:pt x="94281" y="1527923"/>
                  </a:lnTo>
                  <a:lnTo>
                    <a:pt x="131273" y="1554072"/>
                  </a:lnTo>
                  <a:lnTo>
                    <a:pt x="172564" y="1573677"/>
                  </a:lnTo>
                  <a:lnTo>
                    <a:pt x="217406" y="1585989"/>
                  </a:lnTo>
                  <a:lnTo>
                    <a:pt x="265049" y="1590259"/>
                  </a:lnTo>
                  <a:lnTo>
                    <a:pt x="3631091" y="1590259"/>
                  </a:lnTo>
                  <a:lnTo>
                    <a:pt x="3678734" y="1585989"/>
                  </a:lnTo>
                  <a:lnTo>
                    <a:pt x="3723575" y="1573677"/>
                  </a:lnTo>
                  <a:lnTo>
                    <a:pt x="3764866" y="1554072"/>
                  </a:lnTo>
                  <a:lnTo>
                    <a:pt x="3801858" y="1527923"/>
                  </a:lnTo>
                  <a:lnTo>
                    <a:pt x="3833804" y="1495978"/>
                  </a:lnTo>
                  <a:lnTo>
                    <a:pt x="3859953" y="1458986"/>
                  </a:lnTo>
                  <a:lnTo>
                    <a:pt x="3879558" y="1417694"/>
                  </a:lnTo>
                  <a:lnTo>
                    <a:pt x="3891870" y="1372853"/>
                  </a:lnTo>
                  <a:lnTo>
                    <a:pt x="3896140" y="1325217"/>
                  </a:lnTo>
                  <a:lnTo>
                    <a:pt x="3896140" y="265049"/>
                  </a:lnTo>
                  <a:lnTo>
                    <a:pt x="3891870" y="217406"/>
                  </a:lnTo>
                  <a:lnTo>
                    <a:pt x="3879558" y="172564"/>
                  </a:lnTo>
                  <a:lnTo>
                    <a:pt x="3859953" y="131273"/>
                  </a:lnTo>
                  <a:lnTo>
                    <a:pt x="3833804" y="94281"/>
                  </a:lnTo>
                  <a:lnTo>
                    <a:pt x="3801858" y="62336"/>
                  </a:lnTo>
                  <a:lnTo>
                    <a:pt x="3764866" y="36186"/>
                  </a:lnTo>
                  <a:lnTo>
                    <a:pt x="3723575" y="16582"/>
                  </a:lnTo>
                  <a:lnTo>
                    <a:pt x="3678734" y="4270"/>
                  </a:lnTo>
                  <a:lnTo>
                    <a:pt x="3631091" y="0"/>
                  </a:lnTo>
                  <a:close/>
                </a:path>
              </a:pathLst>
            </a:custGeom>
            <a:solidFill>
              <a:srgbClr val="EB91BB">
                <a:alpha val="50000"/>
              </a:srgbClr>
            </a:solidFill>
          </p:spPr>
          <p:txBody>
            <a:bodyPr wrap="square" lIns="0" tIns="0" rIns="0" bIns="0" rtlCol="0"/>
            <a:lstStyle/>
            <a:p>
              <a:endParaRPr/>
            </a:p>
          </p:txBody>
        </p:sp>
        <p:sp>
          <p:nvSpPr>
            <p:cNvPr id="34" name="object 34"/>
            <p:cNvSpPr/>
            <p:nvPr/>
          </p:nvSpPr>
          <p:spPr>
            <a:xfrm>
              <a:off x="232589" y="1037719"/>
              <a:ext cx="3896360" cy="2147570"/>
            </a:xfrm>
            <a:custGeom>
              <a:avLst/>
              <a:gdLst/>
              <a:ahLst/>
              <a:cxnLst/>
              <a:rect l="l" t="t" r="r" b="b"/>
              <a:pathLst>
                <a:path w="3896360" h="2147570">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1325210"/>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3246782" y="1590259"/>
                  </a:lnTo>
                  <a:lnTo>
                    <a:pt x="3209834" y="2147487"/>
                  </a:lnTo>
                  <a:lnTo>
                    <a:pt x="2272747"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4">
              <a:solidFill>
                <a:srgbClr val="EB91BB"/>
              </a:solidFill>
            </a:ln>
          </p:spPr>
          <p:txBody>
            <a:bodyPr wrap="square" lIns="0" tIns="0" rIns="0" bIns="0" rtlCol="0"/>
            <a:lstStyle/>
            <a:p>
              <a:endParaRPr/>
            </a:p>
          </p:txBody>
        </p:sp>
      </p:grpSp>
      <p:sp>
        <p:nvSpPr>
          <p:cNvPr id="35" name="object 35"/>
          <p:cNvSpPr txBox="1"/>
          <p:nvPr/>
        </p:nvSpPr>
        <p:spPr>
          <a:xfrm>
            <a:off x="257175" y="1838325"/>
            <a:ext cx="2300288"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lakes</a:t>
            </a:r>
            <a:endParaRPr sz="1650">
              <a:latin typeface="Arial MT"/>
              <a:cs typeface="Arial MT"/>
            </a:endParaRPr>
          </a:p>
          <a:p>
            <a:pPr marL="228600" indent="-219075">
              <a:lnSpc>
                <a:spcPts val="1950"/>
              </a:lnSpc>
              <a:buChar char="•"/>
              <a:tabLst>
                <a:tab pos="228124" algn="l"/>
                <a:tab pos="228600" algn="l"/>
              </a:tabLst>
            </a:pPr>
            <a:r>
              <a:rPr sz="1650" spc="-4" dirty="0">
                <a:latin typeface="Arial MT"/>
                <a:cs typeface="Arial MT"/>
              </a:rPr>
              <a:t>Batch</a:t>
            </a:r>
            <a:r>
              <a:rPr sz="1650" spc="-23" dirty="0">
                <a:latin typeface="Arial MT"/>
                <a:cs typeface="Arial MT"/>
              </a:rPr>
              <a:t> </a:t>
            </a:r>
            <a:r>
              <a:rPr sz="1650" dirty="0">
                <a:latin typeface="Arial MT"/>
                <a:cs typeface="Arial MT"/>
              </a:rPr>
              <a:t>&amp;</a:t>
            </a:r>
            <a:r>
              <a:rPr sz="1650" spc="-19" dirty="0">
                <a:latin typeface="Arial MT"/>
                <a:cs typeface="Arial MT"/>
              </a:rPr>
              <a:t> </a:t>
            </a:r>
            <a:r>
              <a:rPr sz="1650" dirty="0">
                <a:latin typeface="Arial MT"/>
                <a:cs typeface="Arial MT"/>
              </a:rPr>
              <a:t>online</a:t>
            </a:r>
            <a:r>
              <a:rPr sz="1650" spc="-19" dirty="0">
                <a:latin typeface="Arial MT"/>
                <a:cs typeface="Arial MT"/>
              </a:rPr>
              <a:t> </a:t>
            </a:r>
            <a:r>
              <a:rPr sz="1650" dirty="0">
                <a:latin typeface="Arial MT"/>
                <a:cs typeface="Arial MT"/>
              </a:rPr>
              <a:t>access</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Platforms</a:t>
            </a:r>
            <a:endParaRPr sz="1650">
              <a:latin typeface="Arial MT"/>
              <a:cs typeface="Arial MT"/>
            </a:endParaRPr>
          </a:p>
        </p:txBody>
      </p:sp>
      <p:grpSp>
        <p:nvGrpSpPr>
          <p:cNvPr id="36" name="object 36"/>
          <p:cNvGrpSpPr/>
          <p:nvPr/>
        </p:nvGrpSpPr>
        <p:grpSpPr>
          <a:xfrm>
            <a:off x="6152994" y="4072044"/>
            <a:ext cx="2934176" cy="1333500"/>
            <a:chOff x="8203991" y="4286392"/>
            <a:chExt cx="3912235" cy="1778000"/>
          </a:xfrm>
        </p:grpSpPr>
        <p:sp>
          <p:nvSpPr>
            <p:cNvPr id="37" name="object 37"/>
            <p:cNvSpPr/>
            <p:nvPr/>
          </p:nvSpPr>
          <p:spPr>
            <a:xfrm>
              <a:off x="8211928" y="4294329"/>
              <a:ext cx="3896360" cy="1762125"/>
            </a:xfrm>
            <a:custGeom>
              <a:avLst/>
              <a:gdLst/>
              <a:ahLst/>
              <a:cxnLst/>
              <a:rect l="l" t="t" r="r" b="b"/>
              <a:pathLst>
                <a:path w="3896359" h="1762125">
                  <a:moveTo>
                    <a:pt x="3631091" y="171653"/>
                  </a:moveTo>
                  <a:lnTo>
                    <a:pt x="265049" y="171653"/>
                  </a:lnTo>
                  <a:lnTo>
                    <a:pt x="217406" y="175923"/>
                  </a:lnTo>
                  <a:lnTo>
                    <a:pt x="172565" y="188235"/>
                  </a:lnTo>
                  <a:lnTo>
                    <a:pt x="131274" y="207840"/>
                  </a:lnTo>
                  <a:lnTo>
                    <a:pt x="94281" y="233989"/>
                  </a:lnTo>
                  <a:lnTo>
                    <a:pt x="62336" y="265934"/>
                  </a:lnTo>
                  <a:lnTo>
                    <a:pt x="36187" y="302926"/>
                  </a:lnTo>
                  <a:lnTo>
                    <a:pt x="16582" y="344217"/>
                  </a:lnTo>
                  <a:lnTo>
                    <a:pt x="4270" y="389059"/>
                  </a:lnTo>
                  <a:lnTo>
                    <a:pt x="0" y="436695"/>
                  </a:lnTo>
                  <a:lnTo>
                    <a:pt x="0" y="1496864"/>
                  </a:lnTo>
                  <a:lnTo>
                    <a:pt x="4270" y="1544506"/>
                  </a:lnTo>
                  <a:lnTo>
                    <a:pt x="16582" y="1589348"/>
                  </a:lnTo>
                  <a:lnTo>
                    <a:pt x="36187" y="1630639"/>
                  </a:lnTo>
                  <a:lnTo>
                    <a:pt x="62336" y="1667631"/>
                  </a:lnTo>
                  <a:lnTo>
                    <a:pt x="94281" y="1699576"/>
                  </a:lnTo>
                  <a:lnTo>
                    <a:pt x="131274" y="1725726"/>
                  </a:lnTo>
                  <a:lnTo>
                    <a:pt x="172565" y="1745330"/>
                  </a:lnTo>
                  <a:lnTo>
                    <a:pt x="217406" y="1757642"/>
                  </a:lnTo>
                  <a:lnTo>
                    <a:pt x="265049" y="1761913"/>
                  </a:lnTo>
                  <a:lnTo>
                    <a:pt x="3631091" y="1761913"/>
                  </a:lnTo>
                  <a:lnTo>
                    <a:pt x="3678734" y="1757642"/>
                  </a:lnTo>
                  <a:lnTo>
                    <a:pt x="3723575" y="1745330"/>
                  </a:lnTo>
                  <a:lnTo>
                    <a:pt x="3764866" y="1725726"/>
                  </a:lnTo>
                  <a:lnTo>
                    <a:pt x="3801859" y="1699576"/>
                  </a:lnTo>
                  <a:lnTo>
                    <a:pt x="3833804" y="1667631"/>
                  </a:lnTo>
                  <a:lnTo>
                    <a:pt x="3859953" y="1630639"/>
                  </a:lnTo>
                  <a:lnTo>
                    <a:pt x="3879558" y="1589348"/>
                  </a:lnTo>
                  <a:lnTo>
                    <a:pt x="3891870" y="1544506"/>
                  </a:lnTo>
                  <a:lnTo>
                    <a:pt x="3896140" y="1496864"/>
                  </a:lnTo>
                  <a:lnTo>
                    <a:pt x="3896139" y="436695"/>
                  </a:lnTo>
                  <a:lnTo>
                    <a:pt x="3891870" y="389059"/>
                  </a:lnTo>
                  <a:lnTo>
                    <a:pt x="3879558" y="344217"/>
                  </a:lnTo>
                  <a:lnTo>
                    <a:pt x="3859953" y="302926"/>
                  </a:lnTo>
                  <a:lnTo>
                    <a:pt x="3833804" y="265934"/>
                  </a:lnTo>
                  <a:lnTo>
                    <a:pt x="3801859" y="233989"/>
                  </a:lnTo>
                  <a:lnTo>
                    <a:pt x="3764866" y="207840"/>
                  </a:lnTo>
                  <a:lnTo>
                    <a:pt x="3723575" y="188235"/>
                  </a:lnTo>
                  <a:lnTo>
                    <a:pt x="3678734" y="175923"/>
                  </a:lnTo>
                  <a:lnTo>
                    <a:pt x="3631091" y="171653"/>
                  </a:lnTo>
                  <a:close/>
                </a:path>
                <a:path w="3896359" h="1762125">
                  <a:moveTo>
                    <a:pt x="42546" y="0"/>
                  </a:moveTo>
                  <a:lnTo>
                    <a:pt x="649357" y="171653"/>
                  </a:lnTo>
                  <a:lnTo>
                    <a:pt x="1623392" y="171653"/>
                  </a:lnTo>
                  <a:lnTo>
                    <a:pt x="42546" y="0"/>
                  </a:lnTo>
                  <a:close/>
                </a:path>
              </a:pathLst>
            </a:custGeom>
            <a:solidFill>
              <a:srgbClr val="EB91BB">
                <a:alpha val="50000"/>
              </a:srgbClr>
            </a:solidFill>
          </p:spPr>
          <p:txBody>
            <a:bodyPr wrap="square" lIns="0" tIns="0" rIns="0" bIns="0" rtlCol="0"/>
            <a:lstStyle/>
            <a:p>
              <a:endParaRPr/>
            </a:p>
          </p:txBody>
        </p:sp>
        <p:sp>
          <p:nvSpPr>
            <p:cNvPr id="38" name="object 38"/>
            <p:cNvSpPr/>
            <p:nvPr/>
          </p:nvSpPr>
          <p:spPr>
            <a:xfrm>
              <a:off x="8211928" y="4294329"/>
              <a:ext cx="3896360" cy="1762125"/>
            </a:xfrm>
            <a:custGeom>
              <a:avLst/>
              <a:gdLst/>
              <a:ahLst/>
              <a:cxnLst/>
              <a:rect l="l" t="t" r="r" b="b"/>
              <a:pathLst>
                <a:path w="3896359" h="1762125">
                  <a:moveTo>
                    <a:pt x="0" y="436702"/>
                  </a:moveTo>
                  <a:lnTo>
                    <a:pt x="4270" y="389059"/>
                  </a:lnTo>
                  <a:lnTo>
                    <a:pt x="16582" y="344217"/>
                  </a:lnTo>
                  <a:lnTo>
                    <a:pt x="36186" y="302926"/>
                  </a:lnTo>
                  <a:lnTo>
                    <a:pt x="62336" y="265934"/>
                  </a:lnTo>
                  <a:lnTo>
                    <a:pt x="94281" y="233989"/>
                  </a:lnTo>
                  <a:lnTo>
                    <a:pt x="131273" y="207839"/>
                  </a:lnTo>
                  <a:lnTo>
                    <a:pt x="172564" y="188235"/>
                  </a:lnTo>
                  <a:lnTo>
                    <a:pt x="217406" y="175923"/>
                  </a:lnTo>
                  <a:lnTo>
                    <a:pt x="265049" y="171652"/>
                  </a:lnTo>
                  <a:lnTo>
                    <a:pt x="649356" y="171652"/>
                  </a:lnTo>
                  <a:lnTo>
                    <a:pt x="42546" y="0"/>
                  </a:lnTo>
                  <a:lnTo>
                    <a:pt x="1623391" y="171652"/>
                  </a:lnTo>
                  <a:lnTo>
                    <a:pt x="3631091" y="171652"/>
                  </a:lnTo>
                  <a:lnTo>
                    <a:pt x="3678734" y="175923"/>
                  </a:lnTo>
                  <a:lnTo>
                    <a:pt x="3723575" y="188235"/>
                  </a:lnTo>
                  <a:lnTo>
                    <a:pt x="3764866" y="207839"/>
                  </a:lnTo>
                  <a:lnTo>
                    <a:pt x="3801859" y="233989"/>
                  </a:lnTo>
                  <a:lnTo>
                    <a:pt x="3833804" y="265934"/>
                  </a:lnTo>
                  <a:lnTo>
                    <a:pt x="3859953" y="302926"/>
                  </a:lnTo>
                  <a:lnTo>
                    <a:pt x="3879558" y="344217"/>
                  </a:lnTo>
                  <a:lnTo>
                    <a:pt x="3891870" y="389059"/>
                  </a:lnTo>
                  <a:lnTo>
                    <a:pt x="3896140" y="436702"/>
                  </a:lnTo>
                  <a:lnTo>
                    <a:pt x="3896140" y="1496863"/>
                  </a:lnTo>
                  <a:lnTo>
                    <a:pt x="3891870" y="1544506"/>
                  </a:lnTo>
                  <a:lnTo>
                    <a:pt x="3879558" y="1589348"/>
                  </a:lnTo>
                  <a:lnTo>
                    <a:pt x="3859953" y="1630639"/>
                  </a:lnTo>
                  <a:lnTo>
                    <a:pt x="3833804" y="1667631"/>
                  </a:lnTo>
                  <a:lnTo>
                    <a:pt x="3801859" y="1699576"/>
                  </a:lnTo>
                  <a:lnTo>
                    <a:pt x="3764866" y="1725726"/>
                  </a:lnTo>
                  <a:lnTo>
                    <a:pt x="3723575" y="1745330"/>
                  </a:lnTo>
                  <a:lnTo>
                    <a:pt x="3678734" y="1757642"/>
                  </a:lnTo>
                  <a:lnTo>
                    <a:pt x="3631091" y="1761912"/>
                  </a:lnTo>
                  <a:lnTo>
                    <a:pt x="265049" y="1761912"/>
                  </a:lnTo>
                  <a:lnTo>
                    <a:pt x="217406" y="1757642"/>
                  </a:lnTo>
                  <a:lnTo>
                    <a:pt x="172564" y="1745330"/>
                  </a:lnTo>
                  <a:lnTo>
                    <a:pt x="131273" y="1725726"/>
                  </a:lnTo>
                  <a:lnTo>
                    <a:pt x="94281" y="1699576"/>
                  </a:lnTo>
                  <a:lnTo>
                    <a:pt x="62336" y="1667631"/>
                  </a:lnTo>
                  <a:lnTo>
                    <a:pt x="36186" y="1630639"/>
                  </a:lnTo>
                  <a:lnTo>
                    <a:pt x="16582" y="1589348"/>
                  </a:lnTo>
                  <a:lnTo>
                    <a:pt x="4270" y="1544506"/>
                  </a:lnTo>
                  <a:lnTo>
                    <a:pt x="0" y="1496863"/>
                  </a:lnTo>
                  <a:lnTo>
                    <a:pt x="0" y="436695"/>
                  </a:lnTo>
                  <a:close/>
                </a:path>
              </a:pathLst>
            </a:custGeom>
            <a:ln w="15875">
              <a:solidFill>
                <a:srgbClr val="EB91BB"/>
              </a:solidFill>
            </a:ln>
          </p:spPr>
          <p:txBody>
            <a:bodyPr wrap="square" lIns="0" tIns="0" rIns="0" bIns="0" rtlCol="0"/>
            <a:lstStyle/>
            <a:p>
              <a:endParaRPr/>
            </a:p>
          </p:txBody>
        </p:sp>
      </p:grpSp>
      <p:sp>
        <p:nvSpPr>
          <p:cNvPr id="39" name="object 39"/>
          <p:cNvSpPr txBox="1"/>
          <p:nvPr/>
        </p:nvSpPr>
        <p:spPr>
          <a:xfrm>
            <a:off x="6238875" y="4286250"/>
            <a:ext cx="2742724" cy="1047081"/>
          </a:xfrm>
          <a:prstGeom prst="rect">
            <a:avLst/>
          </a:prstGeom>
        </p:spPr>
        <p:txBody>
          <a:bodyPr vert="horz" wrap="square" lIns="0" tIns="20954" rIns="0" bIns="0" rtlCol="0">
            <a:spAutoFit/>
          </a:bodyPr>
          <a:lstStyle/>
          <a:p>
            <a:pPr marL="228600" marR="3810" indent="-219075">
              <a:lnSpc>
                <a:spcPts val="1950"/>
              </a:lnSpc>
              <a:spcBef>
                <a:spcPts val="164"/>
              </a:spcBef>
              <a:buChar char="•"/>
              <a:tabLst>
                <a:tab pos="228124" algn="l"/>
                <a:tab pos="228600" algn="l"/>
              </a:tabLst>
            </a:pPr>
            <a:r>
              <a:rPr sz="1650" dirty="0">
                <a:latin typeface="Arial MT"/>
                <a:cs typeface="Arial MT"/>
              </a:rPr>
              <a:t>Models</a:t>
            </a:r>
            <a:r>
              <a:rPr sz="1650" spc="-15" dirty="0">
                <a:latin typeface="Arial MT"/>
                <a:cs typeface="Arial MT"/>
              </a:rPr>
              <a:t> </a:t>
            </a:r>
            <a:r>
              <a:rPr sz="1650" dirty="0">
                <a:latin typeface="Arial MT"/>
                <a:cs typeface="Arial MT"/>
              </a:rPr>
              <a:t>&amp;</a:t>
            </a:r>
            <a:r>
              <a:rPr sz="1650" spc="-8" dirty="0">
                <a:latin typeface="Arial MT"/>
                <a:cs typeface="Arial MT"/>
              </a:rPr>
              <a:t> </a:t>
            </a:r>
            <a:r>
              <a:rPr sz="1650" spc="-4" dirty="0">
                <a:latin typeface="Arial MT"/>
                <a:cs typeface="Arial MT"/>
              </a:rPr>
              <a:t>methods</a:t>
            </a:r>
            <a:r>
              <a:rPr sz="1650" spc="-11" dirty="0">
                <a:latin typeface="Arial MT"/>
                <a:cs typeface="Arial MT"/>
              </a:rPr>
              <a:t> </a:t>
            </a:r>
            <a:r>
              <a:rPr sz="1650" spc="-4" dirty="0">
                <a:latin typeface="Arial MT"/>
                <a:cs typeface="Arial MT"/>
              </a:rPr>
              <a:t>for</a:t>
            </a:r>
            <a:r>
              <a:rPr sz="1650" spc="-11" dirty="0">
                <a:latin typeface="Arial MT"/>
                <a:cs typeface="Arial MT"/>
              </a:rPr>
              <a:t> </a:t>
            </a:r>
            <a:r>
              <a:rPr sz="1650" spc="-4" dirty="0">
                <a:latin typeface="Arial MT"/>
                <a:cs typeface="Arial MT"/>
              </a:rPr>
              <a:t>data </a:t>
            </a:r>
            <a:r>
              <a:rPr sz="1650" spc="-450" dirty="0">
                <a:latin typeface="Arial MT"/>
                <a:cs typeface="Arial MT"/>
              </a:rPr>
              <a:t> </a:t>
            </a:r>
            <a:r>
              <a:rPr sz="1650" dirty="0">
                <a:latin typeface="Arial MT"/>
                <a:cs typeface="Arial MT"/>
              </a:rPr>
              <a:t>lakes</a:t>
            </a:r>
            <a:endParaRPr sz="1650">
              <a:latin typeface="Arial MT"/>
              <a:cs typeface="Arial MT"/>
            </a:endParaRPr>
          </a:p>
          <a:p>
            <a:pPr marL="228600" marR="877253" indent="-219075">
              <a:lnSpc>
                <a:spcPts val="1950"/>
              </a:lnSpc>
              <a:buChar char="•"/>
              <a:tabLst>
                <a:tab pos="228124" algn="l"/>
                <a:tab pos="228600" algn="l"/>
              </a:tabLst>
            </a:pPr>
            <a:r>
              <a:rPr sz="1650" dirty="0">
                <a:latin typeface="Arial MT"/>
                <a:cs typeface="Arial MT"/>
              </a:rPr>
              <a:t>Unsupervised </a:t>
            </a:r>
            <a:r>
              <a:rPr sz="1650" spc="4" dirty="0">
                <a:latin typeface="Arial MT"/>
                <a:cs typeface="Arial MT"/>
              </a:rPr>
              <a:t> </a:t>
            </a:r>
            <a:r>
              <a:rPr sz="1650" spc="-4" dirty="0">
                <a:latin typeface="Arial MT"/>
                <a:cs typeface="Arial MT"/>
              </a:rPr>
              <a:t>classification</a:t>
            </a:r>
            <a:r>
              <a:rPr sz="1650" spc="-19" dirty="0">
                <a:latin typeface="Arial MT"/>
                <a:cs typeface="Arial MT"/>
              </a:rPr>
              <a:t> </a:t>
            </a:r>
            <a:r>
              <a:rPr sz="1650" dirty="0">
                <a:latin typeface="Arial MT"/>
                <a:cs typeface="Arial MT"/>
              </a:rPr>
              <a:t>&amp;</a:t>
            </a:r>
            <a:r>
              <a:rPr sz="1650" spc="-105" dirty="0">
                <a:latin typeface="Arial MT"/>
                <a:cs typeface="Arial MT"/>
              </a:rPr>
              <a:t> </a:t>
            </a:r>
            <a:r>
              <a:rPr sz="1650" dirty="0">
                <a:latin typeface="Arial MT"/>
                <a:cs typeface="Arial MT"/>
              </a:rPr>
              <a:t>AI</a:t>
            </a:r>
            <a:endParaRPr sz="1650">
              <a:latin typeface="Arial MT"/>
              <a:cs typeface="Arial MT"/>
            </a:endParaRPr>
          </a:p>
        </p:txBody>
      </p:sp>
      <p:grpSp>
        <p:nvGrpSpPr>
          <p:cNvPr id="40" name="object 40"/>
          <p:cNvGrpSpPr/>
          <p:nvPr/>
        </p:nvGrpSpPr>
        <p:grpSpPr>
          <a:xfrm>
            <a:off x="173675" y="4200784"/>
            <a:ext cx="3582353" cy="1204913"/>
            <a:chOff x="231567" y="4458045"/>
            <a:chExt cx="4776470" cy="1606550"/>
          </a:xfrm>
        </p:grpSpPr>
        <p:sp>
          <p:nvSpPr>
            <p:cNvPr id="41" name="object 41"/>
            <p:cNvSpPr/>
            <p:nvPr/>
          </p:nvSpPr>
          <p:spPr>
            <a:xfrm>
              <a:off x="239504" y="4465982"/>
              <a:ext cx="4760595" cy="1590675"/>
            </a:xfrm>
            <a:custGeom>
              <a:avLst/>
              <a:gdLst/>
              <a:ahLst/>
              <a:cxnLst/>
              <a:rect l="l" t="t" r="r" b="b"/>
              <a:pathLst>
                <a:path w="4760595" h="1590675">
                  <a:moveTo>
                    <a:pt x="3631090" y="0"/>
                  </a:moveTo>
                  <a:lnTo>
                    <a:pt x="265048"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6"/>
                  </a:lnTo>
                  <a:lnTo>
                    <a:pt x="4270" y="1372853"/>
                  </a:lnTo>
                  <a:lnTo>
                    <a:pt x="16582" y="1417695"/>
                  </a:lnTo>
                  <a:lnTo>
                    <a:pt x="36186" y="1458986"/>
                  </a:lnTo>
                  <a:lnTo>
                    <a:pt x="62336" y="1495978"/>
                  </a:lnTo>
                  <a:lnTo>
                    <a:pt x="94281" y="1527923"/>
                  </a:lnTo>
                  <a:lnTo>
                    <a:pt x="131273" y="1554072"/>
                  </a:lnTo>
                  <a:lnTo>
                    <a:pt x="172564" y="1573677"/>
                  </a:lnTo>
                  <a:lnTo>
                    <a:pt x="217406" y="1585989"/>
                  </a:lnTo>
                  <a:lnTo>
                    <a:pt x="265048" y="1590259"/>
                  </a:lnTo>
                  <a:lnTo>
                    <a:pt x="3631090" y="1590259"/>
                  </a:lnTo>
                  <a:lnTo>
                    <a:pt x="3678733" y="1585989"/>
                  </a:lnTo>
                  <a:lnTo>
                    <a:pt x="3723574" y="1573677"/>
                  </a:lnTo>
                  <a:lnTo>
                    <a:pt x="3764865" y="1554072"/>
                  </a:lnTo>
                  <a:lnTo>
                    <a:pt x="3801858" y="1527923"/>
                  </a:lnTo>
                  <a:lnTo>
                    <a:pt x="3833803" y="1495978"/>
                  </a:lnTo>
                  <a:lnTo>
                    <a:pt x="3859952" y="1458986"/>
                  </a:lnTo>
                  <a:lnTo>
                    <a:pt x="3879557" y="1417695"/>
                  </a:lnTo>
                  <a:lnTo>
                    <a:pt x="3891869" y="1372853"/>
                  </a:lnTo>
                  <a:lnTo>
                    <a:pt x="3896139" y="1325210"/>
                  </a:lnTo>
                  <a:lnTo>
                    <a:pt x="4543498" y="1325210"/>
                  </a:lnTo>
                  <a:lnTo>
                    <a:pt x="3896139" y="927652"/>
                  </a:lnTo>
                  <a:lnTo>
                    <a:pt x="3896139" y="265049"/>
                  </a:lnTo>
                  <a:lnTo>
                    <a:pt x="3891869" y="217406"/>
                  </a:lnTo>
                  <a:lnTo>
                    <a:pt x="3879557" y="172564"/>
                  </a:lnTo>
                  <a:lnTo>
                    <a:pt x="3859952" y="131273"/>
                  </a:lnTo>
                  <a:lnTo>
                    <a:pt x="3833803" y="94281"/>
                  </a:lnTo>
                  <a:lnTo>
                    <a:pt x="3801858" y="62336"/>
                  </a:lnTo>
                  <a:lnTo>
                    <a:pt x="3764865" y="36186"/>
                  </a:lnTo>
                  <a:lnTo>
                    <a:pt x="3723574" y="16582"/>
                  </a:lnTo>
                  <a:lnTo>
                    <a:pt x="3678733" y="4270"/>
                  </a:lnTo>
                  <a:lnTo>
                    <a:pt x="3631090" y="0"/>
                  </a:lnTo>
                  <a:close/>
                </a:path>
                <a:path w="4760595" h="1590675">
                  <a:moveTo>
                    <a:pt x="4543498" y="1325210"/>
                  </a:moveTo>
                  <a:lnTo>
                    <a:pt x="3896139" y="1325210"/>
                  </a:lnTo>
                  <a:lnTo>
                    <a:pt x="4760342" y="1458379"/>
                  </a:lnTo>
                  <a:lnTo>
                    <a:pt x="4543498" y="1325210"/>
                  </a:lnTo>
                  <a:close/>
                </a:path>
              </a:pathLst>
            </a:custGeom>
            <a:solidFill>
              <a:srgbClr val="EB91BB">
                <a:alpha val="50000"/>
              </a:srgbClr>
            </a:solidFill>
          </p:spPr>
          <p:txBody>
            <a:bodyPr wrap="square" lIns="0" tIns="0" rIns="0" bIns="0" rtlCol="0"/>
            <a:lstStyle/>
            <a:p>
              <a:endParaRPr/>
            </a:p>
          </p:txBody>
        </p:sp>
        <p:sp>
          <p:nvSpPr>
            <p:cNvPr id="42" name="object 42"/>
            <p:cNvSpPr/>
            <p:nvPr/>
          </p:nvSpPr>
          <p:spPr>
            <a:xfrm>
              <a:off x="239504" y="4465982"/>
              <a:ext cx="4760595" cy="1590675"/>
            </a:xfrm>
            <a:custGeom>
              <a:avLst/>
              <a:gdLst/>
              <a:ahLst/>
              <a:cxnLst/>
              <a:rect l="l" t="t" r="r" b="b"/>
              <a:pathLst>
                <a:path w="4760595" h="1590675">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927651"/>
                  </a:lnTo>
                  <a:lnTo>
                    <a:pt x="4760343" y="1458380"/>
                  </a:lnTo>
                  <a:lnTo>
                    <a:pt x="3896140" y="1325217"/>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5">
              <a:solidFill>
                <a:srgbClr val="EB91BB"/>
              </a:solidFill>
            </a:ln>
          </p:spPr>
          <p:txBody>
            <a:bodyPr wrap="square" lIns="0" tIns="0" rIns="0" bIns="0" rtlCol="0"/>
            <a:lstStyle/>
            <a:p>
              <a:endParaRPr/>
            </a:p>
          </p:txBody>
        </p:sp>
      </p:grpSp>
      <p:sp>
        <p:nvSpPr>
          <p:cNvPr id="43" name="object 43"/>
          <p:cNvSpPr txBox="1"/>
          <p:nvPr/>
        </p:nvSpPr>
        <p:spPr>
          <a:xfrm>
            <a:off x="266701" y="4191000"/>
            <a:ext cx="2263616" cy="959878"/>
          </a:xfrm>
          <a:prstGeom prst="rect">
            <a:avLst/>
          </a:prstGeom>
        </p:spPr>
        <p:txBody>
          <a:bodyPr vert="horz" wrap="square" lIns="0" tIns="36195" rIns="0" bIns="0" rtlCol="0">
            <a:spAutoFit/>
          </a:bodyPr>
          <a:lstStyle/>
          <a:p>
            <a:pPr marL="219075" marR="3810" indent="-209550">
              <a:lnSpc>
                <a:spcPts val="1800"/>
              </a:lnSpc>
              <a:spcBef>
                <a:spcPts val="285"/>
              </a:spcBef>
              <a:buChar char="•"/>
              <a:tabLst>
                <a:tab pos="218599" algn="l"/>
                <a:tab pos="219075" algn="l"/>
              </a:tabLst>
            </a:pPr>
            <a:r>
              <a:rPr sz="1650" spc="-4" dirty="0">
                <a:latin typeface="Arial MT"/>
                <a:cs typeface="Arial MT"/>
              </a:rPr>
              <a:t>Visualization</a:t>
            </a:r>
            <a:r>
              <a:rPr sz="1650" spc="-26" dirty="0">
                <a:latin typeface="Arial MT"/>
                <a:cs typeface="Arial MT"/>
              </a:rPr>
              <a:t> </a:t>
            </a:r>
            <a:r>
              <a:rPr sz="1650" spc="-4" dirty="0">
                <a:latin typeface="Arial MT"/>
                <a:cs typeface="Arial MT"/>
              </a:rPr>
              <a:t>for</a:t>
            </a:r>
            <a:r>
              <a:rPr sz="1650" spc="-30" dirty="0">
                <a:latin typeface="Arial MT"/>
                <a:cs typeface="Arial MT"/>
              </a:rPr>
              <a:t> </a:t>
            </a:r>
            <a:r>
              <a:rPr sz="1650" dirty="0">
                <a:latin typeface="Arial MT"/>
                <a:cs typeface="Arial MT"/>
              </a:rPr>
              <a:t>wider </a:t>
            </a:r>
            <a:r>
              <a:rPr sz="1650" spc="-446" dirty="0">
                <a:latin typeface="Arial MT"/>
                <a:cs typeface="Arial MT"/>
              </a:rPr>
              <a:t> </a:t>
            </a:r>
            <a:r>
              <a:rPr sz="1650" dirty="0">
                <a:latin typeface="Arial MT"/>
                <a:cs typeface="Arial MT"/>
              </a:rPr>
              <a:t>audience</a:t>
            </a:r>
            <a:endParaRPr sz="1650">
              <a:latin typeface="Arial MT"/>
              <a:cs typeface="Arial MT"/>
            </a:endParaRPr>
          </a:p>
          <a:p>
            <a:pPr marL="219075" marR="96679" indent="-209550">
              <a:lnSpc>
                <a:spcPts val="1800"/>
              </a:lnSpc>
              <a:buChar char="•"/>
              <a:tabLst>
                <a:tab pos="218599" algn="l"/>
                <a:tab pos="219075" algn="l"/>
              </a:tabLst>
            </a:pPr>
            <a:r>
              <a:rPr sz="1650" spc="-4" dirty="0">
                <a:latin typeface="Arial MT"/>
                <a:cs typeface="Arial MT"/>
              </a:rPr>
              <a:t>Visualization</a:t>
            </a:r>
            <a:r>
              <a:rPr sz="1650" spc="-23" dirty="0">
                <a:latin typeface="Arial MT"/>
                <a:cs typeface="Arial MT"/>
              </a:rPr>
              <a:t> </a:t>
            </a:r>
            <a:r>
              <a:rPr sz="1650" spc="-4" dirty="0">
                <a:latin typeface="Arial MT"/>
                <a:cs typeface="Arial MT"/>
              </a:rPr>
              <a:t>for</a:t>
            </a:r>
            <a:r>
              <a:rPr sz="1650" spc="-23" dirty="0">
                <a:latin typeface="Arial MT"/>
                <a:cs typeface="Arial MT"/>
              </a:rPr>
              <a:t> </a:t>
            </a:r>
            <a:r>
              <a:rPr sz="1650" spc="-4" dirty="0">
                <a:latin typeface="Arial MT"/>
                <a:cs typeface="Arial MT"/>
              </a:rPr>
              <a:t>data </a:t>
            </a:r>
            <a:r>
              <a:rPr sz="1650" spc="-446" dirty="0">
                <a:latin typeface="Arial MT"/>
                <a:cs typeface="Arial MT"/>
              </a:rPr>
              <a:t> </a:t>
            </a:r>
            <a:r>
              <a:rPr sz="1650" spc="-4" dirty="0">
                <a:latin typeface="Arial MT"/>
                <a:cs typeface="Arial MT"/>
              </a:rPr>
              <a:t>exploration</a:t>
            </a:r>
            <a:endParaRPr sz="1650">
              <a:latin typeface="Arial MT"/>
              <a:cs typeface="Arial MT"/>
            </a:endParaRPr>
          </a:p>
        </p:txBody>
      </p:sp>
      <p:sp>
        <p:nvSpPr>
          <p:cNvPr id="45" name="object 45"/>
          <p:cNvSpPr txBox="1"/>
          <p:nvPr/>
        </p:nvSpPr>
        <p:spPr>
          <a:xfrm>
            <a:off x="476251" y="5153592"/>
            <a:ext cx="2233136" cy="218008"/>
          </a:xfrm>
          <a:prstGeom prst="rect">
            <a:avLst/>
          </a:prstGeom>
        </p:spPr>
        <p:txBody>
          <a:bodyPr vert="horz" wrap="square" lIns="0" tIns="0" rIns="0" bIns="0" rtlCol="0">
            <a:spAutoFit/>
          </a:bodyPr>
          <a:lstStyle/>
          <a:p>
            <a:pPr marL="9525">
              <a:lnSpc>
                <a:spcPts val="1676"/>
              </a:lnSpc>
            </a:pPr>
            <a:r>
              <a:rPr sz="1650" spc="-4" dirty="0">
                <a:latin typeface="Arial MT"/>
                <a:cs typeface="Arial MT"/>
              </a:rPr>
              <a:t>Open</a:t>
            </a:r>
            <a:r>
              <a:rPr sz="1650" spc="-8" dirty="0">
                <a:latin typeface="Arial MT"/>
                <a:cs typeface="Arial MT"/>
              </a:rPr>
              <a:t> </a:t>
            </a:r>
            <a:r>
              <a:rPr sz="1650" spc="-4" dirty="0">
                <a:latin typeface="Arial MT"/>
                <a:cs typeface="Arial MT"/>
              </a:rPr>
              <a:t>data technologies</a:t>
            </a:r>
            <a:endParaRPr sz="1650">
              <a:latin typeface="Arial MT"/>
              <a:cs typeface="Arial MT"/>
            </a:endParaRPr>
          </a:p>
        </p:txBody>
      </p:sp>
      <p:sp>
        <p:nvSpPr>
          <p:cNvPr id="46" name="object 46"/>
          <p:cNvSpPr txBox="1"/>
          <p:nvPr/>
        </p:nvSpPr>
        <p:spPr>
          <a:xfrm>
            <a:off x="3876675" y="5182167"/>
            <a:ext cx="1390173" cy="448841"/>
          </a:xfrm>
          <a:prstGeom prst="rect">
            <a:avLst/>
          </a:prstGeom>
        </p:spPr>
        <p:txBody>
          <a:bodyPr vert="horz" wrap="square" lIns="0" tIns="0" rIns="0" bIns="0" rtlCol="0">
            <a:spAutoFit/>
          </a:bodyPr>
          <a:lstStyle/>
          <a:p>
            <a:pPr marL="9525">
              <a:lnSpc>
                <a:spcPts val="1586"/>
              </a:lnSpc>
            </a:pPr>
            <a:r>
              <a:rPr sz="1650" spc="-4" dirty="0">
                <a:solidFill>
                  <a:srgbClr val="FFFFFF"/>
                </a:solidFill>
                <a:latin typeface="Arial MT"/>
                <a:cs typeface="Arial MT"/>
              </a:rPr>
              <a:t>Visualization</a:t>
            </a:r>
            <a:r>
              <a:rPr sz="1650" spc="-53" dirty="0">
                <a:solidFill>
                  <a:srgbClr val="FFFFFF"/>
                </a:solidFill>
                <a:latin typeface="Arial MT"/>
                <a:cs typeface="Arial MT"/>
              </a:rPr>
              <a:t> </a:t>
            </a:r>
            <a:r>
              <a:rPr sz="1650" dirty="0">
                <a:solidFill>
                  <a:srgbClr val="FFFFFF"/>
                </a:solidFill>
                <a:latin typeface="Arial MT"/>
                <a:cs typeface="Arial MT"/>
              </a:rPr>
              <a:t>&amp;</a:t>
            </a:r>
            <a:endParaRPr sz="1650">
              <a:latin typeface="Arial MT"/>
              <a:cs typeface="Arial MT"/>
            </a:endParaRPr>
          </a:p>
          <a:p>
            <a:pPr marL="38100">
              <a:lnSpc>
                <a:spcPts val="1890"/>
              </a:lnSpc>
            </a:pPr>
            <a:r>
              <a:rPr sz="1650" spc="-4" dirty="0">
                <a:solidFill>
                  <a:srgbClr val="FFFFFF"/>
                </a:solidFill>
                <a:latin typeface="Arial MT"/>
                <a:cs typeface="Arial MT"/>
              </a:rPr>
              <a:t>Dissemination</a:t>
            </a:r>
            <a:endParaRPr sz="1650">
              <a:latin typeface="Arial MT"/>
              <a:cs typeface="Arial MT"/>
            </a:endParaRPr>
          </a:p>
        </p:txBody>
      </p:sp>
      <p:sp>
        <p:nvSpPr>
          <p:cNvPr id="47" name="object 47"/>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48" name="object 48"/>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
        <p:nvSpPr>
          <p:cNvPr id="44" name="object 44"/>
          <p:cNvSpPr txBox="1"/>
          <p:nvPr/>
        </p:nvSpPr>
        <p:spPr>
          <a:xfrm>
            <a:off x="266700" y="5105400"/>
            <a:ext cx="92869" cy="263534"/>
          </a:xfrm>
          <a:prstGeom prst="rect">
            <a:avLst/>
          </a:prstGeom>
        </p:spPr>
        <p:txBody>
          <a:bodyPr vert="horz" wrap="square" lIns="0" tIns="9525" rIns="0" bIns="0" rtlCol="0">
            <a:spAutoFit/>
          </a:bodyPr>
          <a:lstStyle/>
          <a:p>
            <a:pPr marL="9525">
              <a:spcBef>
                <a:spcPts val="75"/>
              </a:spcBef>
            </a:pPr>
            <a:r>
              <a:rPr sz="1650" dirty="0">
                <a:latin typeface="Arial MT"/>
                <a:cs typeface="Arial MT"/>
              </a:rPr>
              <a:t>•</a:t>
            </a:r>
            <a:endParaRPr sz="1650">
              <a:latin typeface="Arial MT"/>
              <a:cs typeface="Arial MT"/>
            </a:endParaRPr>
          </a:p>
        </p:txBody>
      </p:sp>
    </p:spTree>
    <p:extLst>
      <p:ext uri="{BB962C8B-B14F-4D97-AF65-F5344CB8AC3E}">
        <p14:creationId xmlns:p14="http://schemas.microsoft.com/office/powerpoint/2010/main" val="2039265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07745"/>
            <a:ext cx="5825966" cy="403957"/>
          </a:xfrm>
          <a:prstGeom prst="rect">
            <a:avLst/>
          </a:prstGeom>
        </p:spPr>
        <p:txBody>
          <a:bodyPr vert="horz" wrap="square" lIns="0" tIns="11430" rIns="0" bIns="0" rtlCol="0" anchor="t">
            <a:spAutoFit/>
          </a:bodyPr>
          <a:lstStyle/>
          <a:p>
            <a:pPr marL="9525">
              <a:spcBef>
                <a:spcPts val="90"/>
              </a:spcBef>
            </a:pPr>
            <a:r>
              <a:rPr sz="2550" spc="15" dirty="0"/>
              <a:t>C</a:t>
            </a:r>
            <a:r>
              <a:rPr sz="2025" spc="15" dirty="0"/>
              <a:t>ORE</a:t>
            </a:r>
            <a:r>
              <a:rPr sz="2025" spc="139" dirty="0"/>
              <a:t> </a:t>
            </a:r>
            <a:r>
              <a:rPr sz="2550" spc="15" dirty="0"/>
              <a:t>R</a:t>
            </a:r>
            <a:r>
              <a:rPr sz="2025" spc="15" dirty="0"/>
              <a:t>ESEARCH</a:t>
            </a:r>
            <a:r>
              <a:rPr sz="2025" spc="135" dirty="0"/>
              <a:t> </a:t>
            </a:r>
            <a:r>
              <a:rPr sz="2550" spc="15" dirty="0"/>
              <a:t>I</a:t>
            </a:r>
            <a:r>
              <a:rPr sz="2025" spc="15" dirty="0"/>
              <a:t>SSUES</a:t>
            </a:r>
            <a:r>
              <a:rPr sz="2025" spc="139" dirty="0"/>
              <a:t> </a:t>
            </a:r>
            <a:r>
              <a:rPr sz="2550" spc="8" dirty="0"/>
              <a:t>&amp;</a:t>
            </a:r>
            <a:r>
              <a:rPr sz="2550" spc="-8" dirty="0"/>
              <a:t> </a:t>
            </a:r>
            <a:r>
              <a:rPr sz="2550" spc="15" dirty="0"/>
              <a:t>I</a:t>
            </a:r>
            <a:r>
              <a:rPr sz="2025" spc="15" dirty="0"/>
              <a:t>NTERACTIONS</a:t>
            </a:r>
            <a:endParaRPr sz="2025"/>
          </a:p>
        </p:txBody>
      </p:sp>
      <p:grpSp>
        <p:nvGrpSpPr>
          <p:cNvPr id="3" name="object 3"/>
          <p:cNvGrpSpPr/>
          <p:nvPr/>
        </p:nvGrpSpPr>
        <p:grpSpPr>
          <a:xfrm>
            <a:off x="3728144" y="1631679"/>
            <a:ext cx="3298984" cy="2460784"/>
            <a:chOff x="4970858" y="1032572"/>
            <a:chExt cx="4398645" cy="3281045"/>
          </a:xfrm>
        </p:grpSpPr>
        <p:sp>
          <p:nvSpPr>
            <p:cNvPr id="4" name="object 4"/>
            <p:cNvSpPr/>
            <p:nvPr/>
          </p:nvSpPr>
          <p:spPr>
            <a:xfrm>
              <a:off x="4978796" y="1040509"/>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3"/>
                  </a:lnTo>
                  <a:lnTo>
                    <a:pt x="8779" y="1048969"/>
                  </a:lnTo>
                  <a:lnTo>
                    <a:pt x="32722" y="1084481"/>
                  </a:lnTo>
                  <a:lnTo>
                    <a:pt x="68233" y="1108424"/>
                  </a:lnTo>
                  <a:lnTo>
                    <a:pt x="111719" y="1117203"/>
                  </a:lnTo>
                  <a:lnTo>
                    <a:pt x="2122685" y="1117203"/>
                  </a:lnTo>
                  <a:lnTo>
                    <a:pt x="2166171" y="1108424"/>
                  </a:lnTo>
                  <a:lnTo>
                    <a:pt x="2201682" y="1084481"/>
                  </a:lnTo>
                  <a:lnTo>
                    <a:pt x="2225625" y="1048969"/>
                  </a:lnTo>
                  <a:lnTo>
                    <a:pt x="2234404" y="1005483"/>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5" name="object 5"/>
            <p:cNvSpPr/>
            <p:nvPr/>
          </p:nvSpPr>
          <p:spPr>
            <a:xfrm>
              <a:off x="4978796" y="1040509"/>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sp>
          <p:nvSpPr>
            <p:cNvPr id="6" name="object 6"/>
            <p:cNvSpPr/>
            <p:nvPr/>
          </p:nvSpPr>
          <p:spPr>
            <a:xfrm>
              <a:off x="712673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7" name="object 7"/>
            <p:cNvSpPr/>
            <p:nvPr/>
          </p:nvSpPr>
          <p:spPr>
            <a:xfrm>
              <a:off x="712673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sp>
          <p:nvSpPr>
            <p:cNvPr id="8" name="object 8"/>
            <p:cNvSpPr/>
            <p:nvPr/>
          </p:nvSpPr>
          <p:spPr>
            <a:xfrm>
              <a:off x="6757674" y="2260786"/>
              <a:ext cx="824865" cy="824865"/>
            </a:xfrm>
            <a:custGeom>
              <a:avLst/>
              <a:gdLst/>
              <a:ahLst/>
              <a:cxnLst/>
              <a:rect l="l" t="t" r="r" b="b"/>
              <a:pathLst>
                <a:path w="824865" h="824864">
                  <a:moveTo>
                    <a:pt x="276494" y="0"/>
                  </a:moveTo>
                  <a:lnTo>
                    <a:pt x="0" y="0"/>
                  </a:lnTo>
                  <a:lnTo>
                    <a:pt x="0" y="276494"/>
                  </a:lnTo>
                  <a:lnTo>
                    <a:pt x="55298" y="221194"/>
                  </a:lnTo>
                  <a:lnTo>
                    <a:pt x="603394" y="769291"/>
                  </a:lnTo>
                  <a:lnTo>
                    <a:pt x="548095" y="824589"/>
                  </a:lnTo>
                  <a:lnTo>
                    <a:pt x="824589" y="824589"/>
                  </a:lnTo>
                  <a:lnTo>
                    <a:pt x="824589" y="548095"/>
                  </a:lnTo>
                  <a:lnTo>
                    <a:pt x="769289" y="603394"/>
                  </a:lnTo>
                  <a:lnTo>
                    <a:pt x="221194" y="55299"/>
                  </a:lnTo>
                  <a:lnTo>
                    <a:pt x="276494" y="0"/>
                  </a:lnTo>
                  <a:close/>
                </a:path>
              </a:pathLst>
            </a:custGeom>
            <a:solidFill>
              <a:srgbClr val="D7A9AE"/>
            </a:solidFill>
          </p:spPr>
          <p:txBody>
            <a:bodyPr wrap="square" lIns="0" tIns="0" rIns="0" bIns="0" rtlCol="0"/>
            <a:lstStyle/>
            <a:p>
              <a:endParaRPr/>
            </a:p>
          </p:txBody>
        </p:sp>
      </p:grpSp>
      <p:sp>
        <p:nvSpPr>
          <p:cNvPr id="9" name="object 9"/>
          <p:cNvSpPr txBox="1"/>
          <p:nvPr/>
        </p:nvSpPr>
        <p:spPr>
          <a:xfrm>
            <a:off x="5629275" y="3409950"/>
            <a:ext cx="1114425" cy="498213"/>
          </a:xfrm>
          <a:prstGeom prst="rect">
            <a:avLst/>
          </a:prstGeom>
        </p:spPr>
        <p:txBody>
          <a:bodyPr vert="horz" wrap="square" lIns="0" tIns="36195" rIns="0" bIns="0" rtlCol="0">
            <a:spAutoFit/>
          </a:bodyPr>
          <a:lstStyle/>
          <a:p>
            <a:pPr marL="161925" marR="3810" indent="-152400">
              <a:lnSpc>
                <a:spcPts val="1800"/>
              </a:lnSpc>
              <a:spcBef>
                <a:spcPts val="285"/>
              </a:spcBef>
            </a:pPr>
            <a:r>
              <a:rPr sz="1650" dirty="0">
                <a:solidFill>
                  <a:srgbClr val="FFFFFF"/>
                </a:solidFill>
                <a:latin typeface="Arial MT"/>
                <a:cs typeface="Arial MT"/>
              </a:rPr>
              <a:t>Modelling</a:t>
            </a:r>
            <a:r>
              <a:rPr sz="1650" spc="-75" dirty="0">
                <a:solidFill>
                  <a:srgbClr val="FFFFFF"/>
                </a:solidFill>
                <a:latin typeface="Arial MT"/>
                <a:cs typeface="Arial MT"/>
              </a:rPr>
              <a:t> </a:t>
            </a:r>
            <a:r>
              <a:rPr sz="1650" dirty="0">
                <a:solidFill>
                  <a:srgbClr val="FFFFFF"/>
                </a:solidFill>
                <a:latin typeface="Arial MT"/>
                <a:cs typeface="Arial MT"/>
              </a:rPr>
              <a:t>&amp; </a:t>
            </a:r>
            <a:r>
              <a:rPr sz="1650" spc="-450" dirty="0">
                <a:solidFill>
                  <a:srgbClr val="FFFFFF"/>
                </a:solidFill>
                <a:latin typeface="Arial MT"/>
                <a:cs typeface="Arial MT"/>
              </a:rPr>
              <a:t> </a:t>
            </a:r>
            <a:r>
              <a:rPr sz="1650" dirty="0">
                <a:solidFill>
                  <a:srgbClr val="FFFFFF"/>
                </a:solidFill>
                <a:latin typeface="Arial MT"/>
                <a:cs typeface="Arial MT"/>
              </a:rPr>
              <a:t>Analysis</a:t>
            </a:r>
            <a:endParaRPr sz="1650">
              <a:latin typeface="Arial MT"/>
              <a:cs typeface="Arial MT"/>
            </a:endParaRPr>
          </a:p>
        </p:txBody>
      </p:sp>
      <p:grpSp>
        <p:nvGrpSpPr>
          <p:cNvPr id="10" name="object 10"/>
          <p:cNvGrpSpPr/>
          <p:nvPr/>
        </p:nvGrpSpPr>
        <p:grpSpPr>
          <a:xfrm>
            <a:off x="2117188" y="1222547"/>
            <a:ext cx="6645116" cy="4481036"/>
            <a:chOff x="2822917" y="487062"/>
            <a:chExt cx="8860155" cy="5974715"/>
          </a:xfrm>
        </p:grpSpPr>
        <p:sp>
          <p:nvSpPr>
            <p:cNvPr id="11" name="object 11"/>
            <p:cNvSpPr/>
            <p:nvPr/>
          </p:nvSpPr>
          <p:spPr>
            <a:xfrm>
              <a:off x="7211616" y="495000"/>
              <a:ext cx="4463415" cy="1590675"/>
            </a:xfrm>
            <a:custGeom>
              <a:avLst/>
              <a:gdLst/>
              <a:ahLst/>
              <a:cxnLst/>
              <a:rect l="l" t="t" r="r" b="b"/>
              <a:pathLst>
                <a:path w="4463415" h="1590675">
                  <a:moveTo>
                    <a:pt x="4463183" y="1325210"/>
                  </a:moveTo>
                  <a:lnTo>
                    <a:pt x="567043" y="1325210"/>
                  </a:lnTo>
                  <a:lnTo>
                    <a:pt x="571313" y="1372853"/>
                  </a:lnTo>
                  <a:lnTo>
                    <a:pt x="583625" y="1417694"/>
                  </a:lnTo>
                  <a:lnTo>
                    <a:pt x="603230" y="1458986"/>
                  </a:lnTo>
                  <a:lnTo>
                    <a:pt x="629379" y="1495978"/>
                  </a:lnTo>
                  <a:lnTo>
                    <a:pt x="661324" y="1527923"/>
                  </a:lnTo>
                  <a:lnTo>
                    <a:pt x="698317" y="1554072"/>
                  </a:lnTo>
                  <a:lnTo>
                    <a:pt x="739608" y="1573677"/>
                  </a:lnTo>
                  <a:lnTo>
                    <a:pt x="784449" y="1585989"/>
                  </a:lnTo>
                  <a:lnTo>
                    <a:pt x="832092" y="1590259"/>
                  </a:lnTo>
                  <a:lnTo>
                    <a:pt x="4198134" y="1590259"/>
                  </a:lnTo>
                  <a:lnTo>
                    <a:pt x="4245777" y="1585989"/>
                  </a:lnTo>
                  <a:lnTo>
                    <a:pt x="4290619" y="1573677"/>
                  </a:lnTo>
                  <a:lnTo>
                    <a:pt x="4331910" y="1554072"/>
                  </a:lnTo>
                  <a:lnTo>
                    <a:pt x="4368902" y="1527923"/>
                  </a:lnTo>
                  <a:lnTo>
                    <a:pt x="4400847" y="1495978"/>
                  </a:lnTo>
                  <a:lnTo>
                    <a:pt x="4426996" y="1458986"/>
                  </a:lnTo>
                  <a:lnTo>
                    <a:pt x="4446601" y="1417694"/>
                  </a:lnTo>
                  <a:lnTo>
                    <a:pt x="4458913" y="1372853"/>
                  </a:lnTo>
                  <a:lnTo>
                    <a:pt x="4463183" y="1325210"/>
                  </a:lnTo>
                  <a:close/>
                </a:path>
                <a:path w="4463415" h="1590675">
                  <a:moveTo>
                    <a:pt x="4198134" y="0"/>
                  </a:moveTo>
                  <a:lnTo>
                    <a:pt x="832092" y="0"/>
                  </a:lnTo>
                  <a:lnTo>
                    <a:pt x="784449" y="4270"/>
                  </a:lnTo>
                  <a:lnTo>
                    <a:pt x="739608" y="16582"/>
                  </a:lnTo>
                  <a:lnTo>
                    <a:pt x="698317" y="36186"/>
                  </a:lnTo>
                  <a:lnTo>
                    <a:pt x="661324" y="62336"/>
                  </a:lnTo>
                  <a:lnTo>
                    <a:pt x="629379" y="94281"/>
                  </a:lnTo>
                  <a:lnTo>
                    <a:pt x="603230" y="131273"/>
                  </a:lnTo>
                  <a:lnTo>
                    <a:pt x="583625" y="172564"/>
                  </a:lnTo>
                  <a:lnTo>
                    <a:pt x="571313" y="217406"/>
                  </a:lnTo>
                  <a:lnTo>
                    <a:pt x="567043" y="265049"/>
                  </a:lnTo>
                  <a:lnTo>
                    <a:pt x="567043" y="927651"/>
                  </a:lnTo>
                  <a:lnTo>
                    <a:pt x="0" y="1445116"/>
                  </a:lnTo>
                  <a:lnTo>
                    <a:pt x="567043" y="1325210"/>
                  </a:lnTo>
                  <a:lnTo>
                    <a:pt x="4463183" y="1325210"/>
                  </a:lnTo>
                  <a:lnTo>
                    <a:pt x="4463183" y="265049"/>
                  </a:lnTo>
                  <a:lnTo>
                    <a:pt x="4458913" y="217406"/>
                  </a:lnTo>
                  <a:lnTo>
                    <a:pt x="4446601" y="172564"/>
                  </a:lnTo>
                  <a:lnTo>
                    <a:pt x="4426996" y="131273"/>
                  </a:lnTo>
                  <a:lnTo>
                    <a:pt x="4400847" y="94281"/>
                  </a:lnTo>
                  <a:lnTo>
                    <a:pt x="4368902" y="62336"/>
                  </a:lnTo>
                  <a:lnTo>
                    <a:pt x="4331910" y="36186"/>
                  </a:lnTo>
                  <a:lnTo>
                    <a:pt x="4290619" y="16582"/>
                  </a:lnTo>
                  <a:lnTo>
                    <a:pt x="4245777" y="4270"/>
                  </a:lnTo>
                  <a:lnTo>
                    <a:pt x="4198134" y="0"/>
                  </a:lnTo>
                  <a:close/>
                </a:path>
              </a:pathLst>
            </a:custGeom>
            <a:solidFill>
              <a:srgbClr val="EB91BB">
                <a:alpha val="50000"/>
              </a:srgbClr>
            </a:solidFill>
          </p:spPr>
          <p:txBody>
            <a:bodyPr wrap="square" lIns="0" tIns="0" rIns="0" bIns="0" rtlCol="0"/>
            <a:lstStyle/>
            <a:p>
              <a:endParaRPr/>
            </a:p>
          </p:txBody>
        </p:sp>
        <p:sp>
          <p:nvSpPr>
            <p:cNvPr id="12" name="object 12"/>
            <p:cNvSpPr/>
            <p:nvPr/>
          </p:nvSpPr>
          <p:spPr>
            <a:xfrm>
              <a:off x="7211616" y="495000"/>
              <a:ext cx="4463415" cy="1590675"/>
            </a:xfrm>
            <a:custGeom>
              <a:avLst/>
              <a:gdLst/>
              <a:ahLst/>
              <a:cxnLst/>
              <a:rect l="l" t="t" r="r" b="b"/>
              <a:pathLst>
                <a:path w="4463415" h="1590675">
                  <a:moveTo>
                    <a:pt x="567044" y="265049"/>
                  </a:moveTo>
                  <a:lnTo>
                    <a:pt x="571314" y="217406"/>
                  </a:lnTo>
                  <a:lnTo>
                    <a:pt x="583626" y="172564"/>
                  </a:lnTo>
                  <a:lnTo>
                    <a:pt x="603231" y="131273"/>
                  </a:lnTo>
                  <a:lnTo>
                    <a:pt x="629380" y="94281"/>
                  </a:lnTo>
                  <a:lnTo>
                    <a:pt x="661325" y="62336"/>
                  </a:lnTo>
                  <a:lnTo>
                    <a:pt x="698317" y="36186"/>
                  </a:lnTo>
                  <a:lnTo>
                    <a:pt x="739608" y="16582"/>
                  </a:lnTo>
                  <a:lnTo>
                    <a:pt x="784450" y="4270"/>
                  </a:lnTo>
                  <a:lnTo>
                    <a:pt x="832092" y="0"/>
                  </a:lnTo>
                  <a:lnTo>
                    <a:pt x="1216401" y="0"/>
                  </a:lnTo>
                  <a:lnTo>
                    <a:pt x="4198134" y="0"/>
                  </a:lnTo>
                  <a:lnTo>
                    <a:pt x="4245777" y="4270"/>
                  </a:lnTo>
                  <a:lnTo>
                    <a:pt x="4290619" y="16582"/>
                  </a:lnTo>
                  <a:lnTo>
                    <a:pt x="4331910" y="36186"/>
                  </a:lnTo>
                  <a:lnTo>
                    <a:pt x="4368902" y="62336"/>
                  </a:lnTo>
                  <a:lnTo>
                    <a:pt x="4400847" y="94281"/>
                  </a:lnTo>
                  <a:lnTo>
                    <a:pt x="4426996" y="131273"/>
                  </a:lnTo>
                  <a:lnTo>
                    <a:pt x="4446601" y="172564"/>
                  </a:lnTo>
                  <a:lnTo>
                    <a:pt x="4458913" y="217406"/>
                  </a:lnTo>
                  <a:lnTo>
                    <a:pt x="4463183" y="265049"/>
                  </a:lnTo>
                  <a:lnTo>
                    <a:pt x="4463183" y="1325210"/>
                  </a:lnTo>
                  <a:lnTo>
                    <a:pt x="4458913" y="1372853"/>
                  </a:lnTo>
                  <a:lnTo>
                    <a:pt x="4446601" y="1417694"/>
                  </a:lnTo>
                  <a:lnTo>
                    <a:pt x="4426996" y="1458986"/>
                  </a:lnTo>
                  <a:lnTo>
                    <a:pt x="4400847" y="1495978"/>
                  </a:lnTo>
                  <a:lnTo>
                    <a:pt x="4368902" y="1527923"/>
                  </a:lnTo>
                  <a:lnTo>
                    <a:pt x="4331910" y="1554072"/>
                  </a:lnTo>
                  <a:lnTo>
                    <a:pt x="4290619" y="1573677"/>
                  </a:lnTo>
                  <a:lnTo>
                    <a:pt x="4245777" y="1585989"/>
                  </a:lnTo>
                  <a:lnTo>
                    <a:pt x="4198134" y="1590259"/>
                  </a:lnTo>
                  <a:lnTo>
                    <a:pt x="832092" y="1590259"/>
                  </a:lnTo>
                  <a:lnTo>
                    <a:pt x="784450" y="1585989"/>
                  </a:lnTo>
                  <a:lnTo>
                    <a:pt x="739608" y="1573677"/>
                  </a:lnTo>
                  <a:lnTo>
                    <a:pt x="698317" y="1554072"/>
                  </a:lnTo>
                  <a:lnTo>
                    <a:pt x="661325" y="1527923"/>
                  </a:lnTo>
                  <a:lnTo>
                    <a:pt x="629380" y="1495978"/>
                  </a:lnTo>
                  <a:lnTo>
                    <a:pt x="603231" y="1458986"/>
                  </a:lnTo>
                  <a:lnTo>
                    <a:pt x="583626" y="1417694"/>
                  </a:lnTo>
                  <a:lnTo>
                    <a:pt x="571314" y="1372853"/>
                  </a:lnTo>
                  <a:lnTo>
                    <a:pt x="567044" y="1325210"/>
                  </a:lnTo>
                  <a:lnTo>
                    <a:pt x="0" y="1445116"/>
                  </a:lnTo>
                  <a:lnTo>
                    <a:pt x="567044" y="927651"/>
                  </a:lnTo>
                  <a:lnTo>
                    <a:pt x="567044" y="265049"/>
                  </a:lnTo>
                  <a:close/>
                </a:path>
              </a:pathLst>
            </a:custGeom>
            <a:ln w="15875">
              <a:solidFill>
                <a:srgbClr val="EB91BB"/>
              </a:solidFill>
            </a:ln>
          </p:spPr>
          <p:txBody>
            <a:bodyPr wrap="square" lIns="0" tIns="0" rIns="0" bIns="0" rtlCol="0"/>
            <a:lstStyle/>
            <a:p>
              <a:endParaRPr/>
            </a:p>
          </p:txBody>
        </p:sp>
        <p:sp>
          <p:nvSpPr>
            <p:cNvPr id="13" name="object 13"/>
            <p:cNvSpPr/>
            <p:nvPr/>
          </p:nvSpPr>
          <p:spPr>
            <a:xfrm>
              <a:off x="2830855" y="3188450"/>
              <a:ext cx="2234565" cy="1117600"/>
            </a:xfrm>
            <a:custGeom>
              <a:avLst/>
              <a:gdLst/>
              <a:ahLst/>
              <a:cxnLst/>
              <a:rect l="l" t="t" r="r" b="b"/>
              <a:pathLst>
                <a:path w="2234565" h="1117600">
                  <a:moveTo>
                    <a:pt x="2122685" y="0"/>
                  </a:moveTo>
                  <a:lnTo>
                    <a:pt x="111720" y="0"/>
                  </a:lnTo>
                  <a:lnTo>
                    <a:pt x="68233" y="8779"/>
                  </a:lnTo>
                  <a:lnTo>
                    <a:pt x="32722" y="32722"/>
                  </a:lnTo>
                  <a:lnTo>
                    <a:pt x="8779" y="68233"/>
                  </a:lnTo>
                  <a:lnTo>
                    <a:pt x="0" y="111719"/>
                  </a:lnTo>
                  <a:lnTo>
                    <a:pt x="0" y="1005481"/>
                  </a:lnTo>
                  <a:lnTo>
                    <a:pt x="8779" y="1048968"/>
                  </a:lnTo>
                  <a:lnTo>
                    <a:pt x="32722" y="1084480"/>
                  </a:lnTo>
                  <a:lnTo>
                    <a:pt x="68233" y="1108422"/>
                  </a:lnTo>
                  <a:lnTo>
                    <a:pt x="111720" y="1117202"/>
                  </a:lnTo>
                  <a:lnTo>
                    <a:pt x="2122685" y="1117202"/>
                  </a:lnTo>
                  <a:lnTo>
                    <a:pt x="2166172" y="1108422"/>
                  </a:lnTo>
                  <a:lnTo>
                    <a:pt x="2201684" y="1084480"/>
                  </a:lnTo>
                  <a:lnTo>
                    <a:pt x="2225626" y="1048968"/>
                  </a:lnTo>
                  <a:lnTo>
                    <a:pt x="2234406" y="1005481"/>
                  </a:lnTo>
                  <a:lnTo>
                    <a:pt x="2234406" y="111719"/>
                  </a:lnTo>
                  <a:lnTo>
                    <a:pt x="2225626" y="68233"/>
                  </a:lnTo>
                  <a:lnTo>
                    <a:pt x="2201684" y="32722"/>
                  </a:lnTo>
                  <a:lnTo>
                    <a:pt x="2166172" y="8779"/>
                  </a:lnTo>
                  <a:lnTo>
                    <a:pt x="2122685" y="0"/>
                  </a:lnTo>
                  <a:close/>
                </a:path>
              </a:pathLst>
            </a:custGeom>
            <a:solidFill>
              <a:srgbClr val="B71E42"/>
            </a:solidFill>
          </p:spPr>
          <p:txBody>
            <a:bodyPr wrap="square" lIns="0" tIns="0" rIns="0" bIns="0" rtlCol="0"/>
            <a:lstStyle/>
            <a:p>
              <a:endParaRPr/>
            </a:p>
          </p:txBody>
        </p:sp>
        <p:sp>
          <p:nvSpPr>
            <p:cNvPr id="14" name="object 14"/>
            <p:cNvSpPr/>
            <p:nvPr/>
          </p:nvSpPr>
          <p:spPr>
            <a:xfrm>
              <a:off x="2830855" y="318845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sp>
          <p:nvSpPr>
            <p:cNvPr id="15" name="object 15"/>
            <p:cNvSpPr/>
            <p:nvPr/>
          </p:nvSpPr>
          <p:spPr>
            <a:xfrm>
              <a:off x="4978796" y="5336390"/>
              <a:ext cx="2234565" cy="1117600"/>
            </a:xfrm>
            <a:custGeom>
              <a:avLst/>
              <a:gdLst/>
              <a:ahLst/>
              <a:cxnLst/>
              <a:rect l="l" t="t" r="r" b="b"/>
              <a:pathLst>
                <a:path w="2234565" h="1117600">
                  <a:moveTo>
                    <a:pt x="2122685" y="0"/>
                  </a:moveTo>
                  <a:lnTo>
                    <a:pt x="111719" y="0"/>
                  </a:lnTo>
                  <a:lnTo>
                    <a:pt x="68233" y="8779"/>
                  </a:lnTo>
                  <a:lnTo>
                    <a:pt x="32722" y="32722"/>
                  </a:lnTo>
                  <a:lnTo>
                    <a:pt x="8779" y="68233"/>
                  </a:lnTo>
                  <a:lnTo>
                    <a:pt x="0" y="111720"/>
                  </a:lnTo>
                  <a:lnTo>
                    <a:pt x="0" y="1005482"/>
                  </a:lnTo>
                  <a:lnTo>
                    <a:pt x="8779" y="1048969"/>
                  </a:lnTo>
                  <a:lnTo>
                    <a:pt x="32722" y="1084480"/>
                  </a:lnTo>
                  <a:lnTo>
                    <a:pt x="68233" y="1108423"/>
                  </a:lnTo>
                  <a:lnTo>
                    <a:pt x="111719" y="1117202"/>
                  </a:lnTo>
                  <a:lnTo>
                    <a:pt x="2122685" y="1117202"/>
                  </a:lnTo>
                  <a:lnTo>
                    <a:pt x="2166171" y="1108423"/>
                  </a:lnTo>
                  <a:lnTo>
                    <a:pt x="2201682" y="1084480"/>
                  </a:lnTo>
                  <a:lnTo>
                    <a:pt x="2225625" y="1048969"/>
                  </a:lnTo>
                  <a:lnTo>
                    <a:pt x="2234404" y="1005482"/>
                  </a:lnTo>
                  <a:lnTo>
                    <a:pt x="2234404" y="111720"/>
                  </a:lnTo>
                  <a:lnTo>
                    <a:pt x="2225625" y="68233"/>
                  </a:lnTo>
                  <a:lnTo>
                    <a:pt x="2201682" y="32722"/>
                  </a:lnTo>
                  <a:lnTo>
                    <a:pt x="2166171" y="8779"/>
                  </a:lnTo>
                  <a:lnTo>
                    <a:pt x="2122685" y="0"/>
                  </a:lnTo>
                  <a:close/>
                </a:path>
              </a:pathLst>
            </a:custGeom>
            <a:solidFill>
              <a:srgbClr val="B71E42"/>
            </a:solidFill>
          </p:spPr>
          <p:txBody>
            <a:bodyPr wrap="square" lIns="0" tIns="0" rIns="0" bIns="0" rtlCol="0"/>
            <a:lstStyle/>
            <a:p>
              <a:endParaRPr/>
            </a:p>
          </p:txBody>
        </p:sp>
        <p:sp>
          <p:nvSpPr>
            <p:cNvPr id="16" name="object 16"/>
            <p:cNvSpPr/>
            <p:nvPr/>
          </p:nvSpPr>
          <p:spPr>
            <a:xfrm>
              <a:off x="4978796" y="5336390"/>
              <a:ext cx="2234565" cy="1117600"/>
            </a:xfrm>
            <a:custGeom>
              <a:avLst/>
              <a:gdLst/>
              <a:ahLst/>
              <a:cxnLst/>
              <a:rect l="l" t="t" r="r" b="b"/>
              <a:pathLst>
                <a:path w="2234565" h="1117600">
                  <a:moveTo>
                    <a:pt x="111720" y="0"/>
                  </a:moveTo>
                  <a:lnTo>
                    <a:pt x="2122685" y="0"/>
                  </a:lnTo>
                  <a:lnTo>
                    <a:pt x="2166172" y="8779"/>
                  </a:lnTo>
                  <a:lnTo>
                    <a:pt x="2201684" y="32722"/>
                  </a:lnTo>
                  <a:lnTo>
                    <a:pt x="2225626" y="68233"/>
                  </a:lnTo>
                  <a:lnTo>
                    <a:pt x="2234406" y="111720"/>
                  </a:lnTo>
                  <a:lnTo>
                    <a:pt x="2234406" y="1005482"/>
                  </a:lnTo>
                  <a:lnTo>
                    <a:pt x="2225626" y="1048969"/>
                  </a:lnTo>
                  <a:lnTo>
                    <a:pt x="2201684" y="1084480"/>
                  </a:lnTo>
                  <a:lnTo>
                    <a:pt x="2166172" y="1108423"/>
                  </a:lnTo>
                  <a:lnTo>
                    <a:pt x="2122685" y="1117202"/>
                  </a:lnTo>
                  <a:lnTo>
                    <a:pt x="111720" y="1117202"/>
                  </a:lnTo>
                  <a:lnTo>
                    <a:pt x="68233" y="1108423"/>
                  </a:lnTo>
                  <a:lnTo>
                    <a:pt x="32722" y="1084480"/>
                  </a:lnTo>
                  <a:lnTo>
                    <a:pt x="8779" y="1048969"/>
                  </a:lnTo>
                  <a:lnTo>
                    <a:pt x="0" y="1005482"/>
                  </a:lnTo>
                  <a:lnTo>
                    <a:pt x="0" y="111720"/>
                  </a:lnTo>
                  <a:lnTo>
                    <a:pt x="8779" y="68233"/>
                  </a:lnTo>
                  <a:lnTo>
                    <a:pt x="32722" y="32722"/>
                  </a:lnTo>
                  <a:lnTo>
                    <a:pt x="68233" y="8779"/>
                  </a:lnTo>
                  <a:lnTo>
                    <a:pt x="111720" y="0"/>
                  </a:lnTo>
                  <a:close/>
                </a:path>
              </a:pathLst>
            </a:custGeom>
            <a:ln w="15874">
              <a:solidFill>
                <a:srgbClr val="FFFFFF"/>
              </a:solidFill>
            </a:ln>
          </p:spPr>
          <p:txBody>
            <a:bodyPr wrap="square" lIns="0" tIns="0" rIns="0" bIns="0" rtlCol="0"/>
            <a:lstStyle/>
            <a:p>
              <a:endParaRPr/>
            </a:p>
          </p:txBody>
        </p:sp>
        <p:sp>
          <p:nvSpPr>
            <p:cNvPr id="17" name="object 17"/>
            <p:cNvSpPr/>
            <p:nvPr/>
          </p:nvSpPr>
          <p:spPr>
            <a:xfrm>
              <a:off x="4609731" y="2260790"/>
              <a:ext cx="2973070" cy="2973070"/>
            </a:xfrm>
            <a:custGeom>
              <a:avLst/>
              <a:gdLst/>
              <a:ahLst/>
              <a:cxnLst/>
              <a:rect l="l" t="t" r="r" b="b"/>
              <a:pathLst>
                <a:path w="2973070" h="2973070">
                  <a:moveTo>
                    <a:pt x="824585" y="2696032"/>
                  </a:moveTo>
                  <a:lnTo>
                    <a:pt x="769289" y="2751340"/>
                  </a:lnTo>
                  <a:lnTo>
                    <a:pt x="221195" y="2203246"/>
                  </a:lnTo>
                  <a:lnTo>
                    <a:pt x="276491" y="2147938"/>
                  </a:lnTo>
                  <a:lnTo>
                    <a:pt x="0" y="2147938"/>
                  </a:lnTo>
                  <a:lnTo>
                    <a:pt x="0" y="2424430"/>
                  </a:lnTo>
                  <a:lnTo>
                    <a:pt x="55295" y="2369134"/>
                  </a:lnTo>
                  <a:lnTo>
                    <a:pt x="603389" y="2917228"/>
                  </a:lnTo>
                  <a:lnTo>
                    <a:pt x="548093" y="2972536"/>
                  </a:lnTo>
                  <a:lnTo>
                    <a:pt x="824585" y="2972536"/>
                  </a:lnTo>
                  <a:lnTo>
                    <a:pt x="824585" y="2696032"/>
                  </a:lnTo>
                  <a:close/>
                </a:path>
                <a:path w="2973070" h="2973070">
                  <a:moveTo>
                    <a:pt x="824585" y="0"/>
                  </a:moveTo>
                  <a:lnTo>
                    <a:pt x="548093" y="0"/>
                  </a:lnTo>
                  <a:lnTo>
                    <a:pt x="603389" y="55295"/>
                  </a:lnTo>
                  <a:lnTo>
                    <a:pt x="55295" y="603402"/>
                  </a:lnTo>
                  <a:lnTo>
                    <a:pt x="0" y="548093"/>
                  </a:lnTo>
                  <a:lnTo>
                    <a:pt x="0" y="824585"/>
                  </a:lnTo>
                  <a:lnTo>
                    <a:pt x="276491" y="824585"/>
                  </a:lnTo>
                  <a:lnTo>
                    <a:pt x="221195" y="769289"/>
                  </a:lnTo>
                  <a:lnTo>
                    <a:pt x="769289" y="221195"/>
                  </a:lnTo>
                  <a:lnTo>
                    <a:pt x="824585" y="276491"/>
                  </a:lnTo>
                  <a:lnTo>
                    <a:pt x="824585" y="0"/>
                  </a:lnTo>
                  <a:close/>
                </a:path>
                <a:path w="2973070" h="2973070">
                  <a:moveTo>
                    <a:pt x="2972524" y="2147938"/>
                  </a:moveTo>
                  <a:lnTo>
                    <a:pt x="2696032" y="2147938"/>
                  </a:lnTo>
                  <a:lnTo>
                    <a:pt x="2751328" y="2203246"/>
                  </a:lnTo>
                  <a:lnTo>
                    <a:pt x="2203234" y="2751340"/>
                  </a:lnTo>
                  <a:lnTo>
                    <a:pt x="2147938" y="2696032"/>
                  </a:lnTo>
                  <a:lnTo>
                    <a:pt x="2147938" y="2972536"/>
                  </a:lnTo>
                  <a:lnTo>
                    <a:pt x="2424430" y="2972536"/>
                  </a:lnTo>
                  <a:lnTo>
                    <a:pt x="2369134" y="2917228"/>
                  </a:lnTo>
                  <a:lnTo>
                    <a:pt x="2917228" y="2369134"/>
                  </a:lnTo>
                  <a:lnTo>
                    <a:pt x="2972524" y="2424430"/>
                  </a:lnTo>
                  <a:lnTo>
                    <a:pt x="2972524" y="2147938"/>
                  </a:lnTo>
                  <a:close/>
                </a:path>
              </a:pathLst>
            </a:custGeom>
            <a:solidFill>
              <a:srgbClr val="D7A9AE"/>
            </a:solidFill>
          </p:spPr>
          <p:txBody>
            <a:bodyPr wrap="square" lIns="0" tIns="0" rIns="0" bIns="0" rtlCol="0"/>
            <a:lstStyle/>
            <a:p>
              <a:endParaRPr/>
            </a:p>
          </p:txBody>
        </p:sp>
        <p:sp>
          <p:nvSpPr>
            <p:cNvPr id="18" name="object 18"/>
            <p:cNvSpPr/>
            <p:nvPr/>
          </p:nvSpPr>
          <p:spPr>
            <a:xfrm>
              <a:off x="5247860" y="3504736"/>
              <a:ext cx="1723389" cy="471170"/>
            </a:xfrm>
            <a:custGeom>
              <a:avLst/>
              <a:gdLst/>
              <a:ahLst/>
              <a:cxnLst/>
              <a:rect l="l" t="t" r="r" b="b"/>
              <a:pathLst>
                <a:path w="1723390" h="471170">
                  <a:moveTo>
                    <a:pt x="1487323" y="0"/>
                  </a:moveTo>
                  <a:lnTo>
                    <a:pt x="1487323" y="117728"/>
                  </a:lnTo>
                  <a:lnTo>
                    <a:pt x="235458" y="117728"/>
                  </a:lnTo>
                  <a:lnTo>
                    <a:pt x="235458" y="0"/>
                  </a:lnTo>
                  <a:lnTo>
                    <a:pt x="0" y="235457"/>
                  </a:lnTo>
                  <a:lnTo>
                    <a:pt x="235458" y="470915"/>
                  </a:lnTo>
                  <a:lnTo>
                    <a:pt x="235458" y="353187"/>
                  </a:lnTo>
                  <a:lnTo>
                    <a:pt x="1487323" y="353187"/>
                  </a:lnTo>
                  <a:lnTo>
                    <a:pt x="1487323" y="470915"/>
                  </a:lnTo>
                  <a:lnTo>
                    <a:pt x="1722781" y="235457"/>
                  </a:lnTo>
                  <a:lnTo>
                    <a:pt x="1487323" y="0"/>
                  </a:lnTo>
                  <a:close/>
                </a:path>
              </a:pathLst>
            </a:custGeom>
            <a:solidFill>
              <a:srgbClr val="D8ABB0"/>
            </a:solidFill>
          </p:spPr>
          <p:txBody>
            <a:bodyPr wrap="square" lIns="0" tIns="0" rIns="0" bIns="0" rtlCol="0"/>
            <a:lstStyle/>
            <a:p>
              <a:endParaRPr/>
            </a:p>
          </p:txBody>
        </p:sp>
        <p:sp>
          <p:nvSpPr>
            <p:cNvPr id="19" name="object 19"/>
            <p:cNvSpPr/>
            <p:nvPr/>
          </p:nvSpPr>
          <p:spPr>
            <a:xfrm>
              <a:off x="5247860" y="3504736"/>
              <a:ext cx="1723389" cy="471170"/>
            </a:xfrm>
            <a:custGeom>
              <a:avLst/>
              <a:gdLst/>
              <a:ahLst/>
              <a:cxnLst/>
              <a:rect l="l" t="t" r="r" b="b"/>
              <a:pathLst>
                <a:path w="1723390" h="471170">
                  <a:moveTo>
                    <a:pt x="235458" y="353187"/>
                  </a:moveTo>
                  <a:lnTo>
                    <a:pt x="235458" y="470916"/>
                  </a:lnTo>
                  <a:lnTo>
                    <a:pt x="0" y="235458"/>
                  </a:lnTo>
                  <a:lnTo>
                    <a:pt x="235458" y="0"/>
                  </a:lnTo>
                  <a:lnTo>
                    <a:pt x="235458" y="117729"/>
                  </a:lnTo>
                  <a:lnTo>
                    <a:pt x="1487323" y="117729"/>
                  </a:lnTo>
                  <a:lnTo>
                    <a:pt x="1487323" y="0"/>
                  </a:lnTo>
                  <a:lnTo>
                    <a:pt x="1722781" y="235458"/>
                  </a:lnTo>
                  <a:lnTo>
                    <a:pt x="1487323" y="470916"/>
                  </a:lnTo>
                  <a:lnTo>
                    <a:pt x="1487323" y="353187"/>
                  </a:lnTo>
                  <a:lnTo>
                    <a:pt x="235458" y="353187"/>
                  </a:lnTo>
                  <a:close/>
                </a:path>
              </a:pathLst>
            </a:custGeom>
            <a:ln w="9525">
              <a:solidFill>
                <a:srgbClr val="D8ABB0"/>
              </a:solidFill>
            </a:ln>
          </p:spPr>
          <p:txBody>
            <a:bodyPr wrap="square" lIns="0" tIns="0" rIns="0" bIns="0" rtlCol="0"/>
            <a:lstStyle/>
            <a:p>
              <a:endParaRPr/>
            </a:p>
          </p:txBody>
        </p:sp>
        <p:sp>
          <p:nvSpPr>
            <p:cNvPr id="20" name="object 20"/>
            <p:cNvSpPr/>
            <p:nvPr/>
          </p:nvSpPr>
          <p:spPr>
            <a:xfrm>
              <a:off x="5873793" y="2279373"/>
              <a:ext cx="471170" cy="2981960"/>
            </a:xfrm>
            <a:custGeom>
              <a:avLst/>
              <a:gdLst/>
              <a:ahLst/>
              <a:cxnLst/>
              <a:rect l="l" t="t" r="r" b="b"/>
              <a:pathLst>
                <a:path w="471170" h="2981960">
                  <a:moveTo>
                    <a:pt x="235458" y="0"/>
                  </a:moveTo>
                  <a:lnTo>
                    <a:pt x="0" y="235457"/>
                  </a:lnTo>
                  <a:lnTo>
                    <a:pt x="117728" y="235457"/>
                  </a:lnTo>
                  <a:lnTo>
                    <a:pt x="117728" y="2746281"/>
                  </a:lnTo>
                  <a:lnTo>
                    <a:pt x="0" y="2746281"/>
                  </a:lnTo>
                  <a:lnTo>
                    <a:pt x="235458" y="2981739"/>
                  </a:lnTo>
                  <a:lnTo>
                    <a:pt x="470915" y="2746281"/>
                  </a:lnTo>
                  <a:lnTo>
                    <a:pt x="353187" y="2746281"/>
                  </a:lnTo>
                  <a:lnTo>
                    <a:pt x="353187" y="235457"/>
                  </a:lnTo>
                  <a:lnTo>
                    <a:pt x="470915" y="235457"/>
                  </a:lnTo>
                  <a:lnTo>
                    <a:pt x="235458" y="0"/>
                  </a:lnTo>
                  <a:close/>
                </a:path>
              </a:pathLst>
            </a:custGeom>
            <a:solidFill>
              <a:srgbClr val="D8ABB0"/>
            </a:solidFill>
          </p:spPr>
          <p:txBody>
            <a:bodyPr wrap="square" lIns="0" tIns="0" rIns="0" bIns="0" rtlCol="0"/>
            <a:lstStyle/>
            <a:p>
              <a:endParaRPr/>
            </a:p>
          </p:txBody>
        </p:sp>
        <p:sp>
          <p:nvSpPr>
            <p:cNvPr id="21" name="object 21"/>
            <p:cNvSpPr/>
            <p:nvPr/>
          </p:nvSpPr>
          <p:spPr>
            <a:xfrm>
              <a:off x="5873793" y="2279373"/>
              <a:ext cx="471170" cy="2981960"/>
            </a:xfrm>
            <a:custGeom>
              <a:avLst/>
              <a:gdLst/>
              <a:ahLst/>
              <a:cxnLst/>
              <a:rect l="l" t="t" r="r" b="b"/>
              <a:pathLst>
                <a:path w="471170" h="2981960">
                  <a:moveTo>
                    <a:pt x="353187" y="2746281"/>
                  </a:moveTo>
                  <a:lnTo>
                    <a:pt x="470916" y="2746281"/>
                  </a:lnTo>
                  <a:lnTo>
                    <a:pt x="235458" y="2981739"/>
                  </a:lnTo>
                  <a:lnTo>
                    <a:pt x="0" y="2746281"/>
                  </a:lnTo>
                  <a:lnTo>
                    <a:pt x="117729" y="2746281"/>
                  </a:lnTo>
                  <a:lnTo>
                    <a:pt x="117729" y="235457"/>
                  </a:lnTo>
                  <a:lnTo>
                    <a:pt x="0" y="235457"/>
                  </a:lnTo>
                  <a:lnTo>
                    <a:pt x="235458" y="0"/>
                  </a:lnTo>
                  <a:lnTo>
                    <a:pt x="470916" y="235457"/>
                  </a:lnTo>
                  <a:lnTo>
                    <a:pt x="353187" y="235457"/>
                  </a:lnTo>
                  <a:lnTo>
                    <a:pt x="353187" y="2746281"/>
                  </a:lnTo>
                  <a:close/>
                </a:path>
              </a:pathLst>
            </a:custGeom>
            <a:ln w="9525">
              <a:solidFill>
                <a:srgbClr val="D8ABB0"/>
              </a:solidFill>
            </a:ln>
          </p:spPr>
          <p:txBody>
            <a:bodyPr wrap="square" lIns="0" tIns="0" rIns="0" bIns="0" rtlCol="0"/>
            <a:lstStyle/>
            <a:p>
              <a:endParaRPr/>
            </a:p>
          </p:txBody>
        </p:sp>
      </p:grpSp>
      <p:sp>
        <p:nvSpPr>
          <p:cNvPr id="22" name="object 22"/>
          <p:cNvSpPr txBox="1"/>
          <p:nvPr/>
        </p:nvSpPr>
        <p:spPr>
          <a:xfrm>
            <a:off x="5915025" y="1438275"/>
            <a:ext cx="1834515"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cleaning</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Sampling</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Data</a:t>
            </a:r>
            <a:r>
              <a:rPr sz="1650" spc="-64" dirty="0">
                <a:latin typeface="Arial MT"/>
                <a:cs typeface="Arial MT"/>
              </a:rPr>
              <a:t> </a:t>
            </a:r>
            <a:r>
              <a:rPr sz="1650" dirty="0">
                <a:latin typeface="Arial MT"/>
                <a:cs typeface="Arial MT"/>
              </a:rPr>
              <a:t>provenance</a:t>
            </a:r>
            <a:endParaRPr sz="1650">
              <a:latin typeface="Arial MT"/>
              <a:cs typeface="Arial MT"/>
            </a:endParaRPr>
          </a:p>
        </p:txBody>
      </p:sp>
      <p:grpSp>
        <p:nvGrpSpPr>
          <p:cNvPr id="23" name="object 23"/>
          <p:cNvGrpSpPr/>
          <p:nvPr/>
        </p:nvGrpSpPr>
        <p:grpSpPr>
          <a:xfrm>
            <a:off x="168490" y="1629587"/>
            <a:ext cx="2934176" cy="1622584"/>
            <a:chOff x="224652" y="1029782"/>
            <a:chExt cx="3912235" cy="2163445"/>
          </a:xfrm>
        </p:grpSpPr>
        <p:sp>
          <p:nvSpPr>
            <p:cNvPr id="24" name="object 24"/>
            <p:cNvSpPr/>
            <p:nvPr/>
          </p:nvSpPr>
          <p:spPr>
            <a:xfrm>
              <a:off x="232589" y="1037719"/>
              <a:ext cx="3896360" cy="2147570"/>
            </a:xfrm>
            <a:custGeom>
              <a:avLst/>
              <a:gdLst/>
              <a:ahLst/>
              <a:cxnLst/>
              <a:rect l="l" t="t" r="r" b="b"/>
              <a:pathLst>
                <a:path w="3896360" h="2147570">
                  <a:moveTo>
                    <a:pt x="3246783" y="1590259"/>
                  </a:moveTo>
                  <a:lnTo>
                    <a:pt x="2272747" y="1590259"/>
                  </a:lnTo>
                  <a:lnTo>
                    <a:pt x="3209835" y="2147486"/>
                  </a:lnTo>
                  <a:lnTo>
                    <a:pt x="3246783" y="1590259"/>
                  </a:lnTo>
                  <a:close/>
                </a:path>
                <a:path w="3896360" h="2147570">
                  <a:moveTo>
                    <a:pt x="3631091" y="0"/>
                  </a:moveTo>
                  <a:lnTo>
                    <a:pt x="265049"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7"/>
                  </a:lnTo>
                  <a:lnTo>
                    <a:pt x="4270" y="1372853"/>
                  </a:lnTo>
                  <a:lnTo>
                    <a:pt x="16582" y="1417694"/>
                  </a:lnTo>
                  <a:lnTo>
                    <a:pt x="36186" y="1458986"/>
                  </a:lnTo>
                  <a:lnTo>
                    <a:pt x="62336" y="1495978"/>
                  </a:lnTo>
                  <a:lnTo>
                    <a:pt x="94281" y="1527923"/>
                  </a:lnTo>
                  <a:lnTo>
                    <a:pt x="131273" y="1554072"/>
                  </a:lnTo>
                  <a:lnTo>
                    <a:pt x="172564" y="1573677"/>
                  </a:lnTo>
                  <a:lnTo>
                    <a:pt x="217406" y="1585989"/>
                  </a:lnTo>
                  <a:lnTo>
                    <a:pt x="265049" y="1590259"/>
                  </a:lnTo>
                  <a:lnTo>
                    <a:pt x="3631091" y="1590259"/>
                  </a:lnTo>
                  <a:lnTo>
                    <a:pt x="3678734" y="1585989"/>
                  </a:lnTo>
                  <a:lnTo>
                    <a:pt x="3723575" y="1573677"/>
                  </a:lnTo>
                  <a:lnTo>
                    <a:pt x="3764866" y="1554072"/>
                  </a:lnTo>
                  <a:lnTo>
                    <a:pt x="3801858" y="1527923"/>
                  </a:lnTo>
                  <a:lnTo>
                    <a:pt x="3833804" y="1495978"/>
                  </a:lnTo>
                  <a:lnTo>
                    <a:pt x="3859953" y="1458986"/>
                  </a:lnTo>
                  <a:lnTo>
                    <a:pt x="3879558" y="1417694"/>
                  </a:lnTo>
                  <a:lnTo>
                    <a:pt x="3891870" y="1372853"/>
                  </a:lnTo>
                  <a:lnTo>
                    <a:pt x="3896140" y="1325217"/>
                  </a:lnTo>
                  <a:lnTo>
                    <a:pt x="3896140" y="265049"/>
                  </a:lnTo>
                  <a:lnTo>
                    <a:pt x="3891870" y="217406"/>
                  </a:lnTo>
                  <a:lnTo>
                    <a:pt x="3879558" y="172564"/>
                  </a:lnTo>
                  <a:lnTo>
                    <a:pt x="3859953" y="131273"/>
                  </a:lnTo>
                  <a:lnTo>
                    <a:pt x="3833804" y="94281"/>
                  </a:lnTo>
                  <a:lnTo>
                    <a:pt x="3801858" y="62336"/>
                  </a:lnTo>
                  <a:lnTo>
                    <a:pt x="3764866" y="36186"/>
                  </a:lnTo>
                  <a:lnTo>
                    <a:pt x="3723575" y="16582"/>
                  </a:lnTo>
                  <a:lnTo>
                    <a:pt x="3678734" y="4270"/>
                  </a:lnTo>
                  <a:lnTo>
                    <a:pt x="3631091" y="0"/>
                  </a:lnTo>
                  <a:close/>
                </a:path>
              </a:pathLst>
            </a:custGeom>
            <a:solidFill>
              <a:srgbClr val="EB91BB">
                <a:alpha val="50000"/>
              </a:srgbClr>
            </a:solidFill>
          </p:spPr>
          <p:txBody>
            <a:bodyPr wrap="square" lIns="0" tIns="0" rIns="0" bIns="0" rtlCol="0"/>
            <a:lstStyle/>
            <a:p>
              <a:endParaRPr/>
            </a:p>
          </p:txBody>
        </p:sp>
        <p:sp>
          <p:nvSpPr>
            <p:cNvPr id="25" name="object 25"/>
            <p:cNvSpPr/>
            <p:nvPr/>
          </p:nvSpPr>
          <p:spPr>
            <a:xfrm>
              <a:off x="232589" y="1037719"/>
              <a:ext cx="3896360" cy="2147570"/>
            </a:xfrm>
            <a:custGeom>
              <a:avLst/>
              <a:gdLst/>
              <a:ahLst/>
              <a:cxnLst/>
              <a:rect l="l" t="t" r="r" b="b"/>
              <a:pathLst>
                <a:path w="3896360" h="2147570">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1325210"/>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3246782" y="1590259"/>
                  </a:lnTo>
                  <a:lnTo>
                    <a:pt x="3209834" y="2147487"/>
                  </a:lnTo>
                  <a:lnTo>
                    <a:pt x="2272747"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4">
              <a:solidFill>
                <a:srgbClr val="EB91BB"/>
              </a:solidFill>
            </a:ln>
          </p:spPr>
          <p:txBody>
            <a:bodyPr wrap="square" lIns="0" tIns="0" rIns="0" bIns="0" rtlCol="0"/>
            <a:lstStyle/>
            <a:p>
              <a:endParaRPr/>
            </a:p>
          </p:txBody>
        </p:sp>
      </p:grpSp>
      <p:sp>
        <p:nvSpPr>
          <p:cNvPr id="26" name="object 26"/>
          <p:cNvSpPr txBox="1"/>
          <p:nvPr/>
        </p:nvSpPr>
        <p:spPr>
          <a:xfrm>
            <a:off x="257175" y="1838325"/>
            <a:ext cx="2300288" cy="779059"/>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spc="-4" dirty="0">
                <a:latin typeface="Arial MT"/>
                <a:cs typeface="Arial MT"/>
              </a:rPr>
              <a:t>Data</a:t>
            </a:r>
            <a:r>
              <a:rPr sz="1650" spc="-30" dirty="0">
                <a:latin typeface="Arial MT"/>
                <a:cs typeface="Arial MT"/>
              </a:rPr>
              <a:t> </a:t>
            </a:r>
            <a:r>
              <a:rPr sz="1650" dirty="0">
                <a:latin typeface="Arial MT"/>
                <a:cs typeface="Arial MT"/>
              </a:rPr>
              <a:t>lakes</a:t>
            </a:r>
            <a:endParaRPr sz="1650">
              <a:latin typeface="Arial MT"/>
              <a:cs typeface="Arial MT"/>
            </a:endParaRPr>
          </a:p>
          <a:p>
            <a:pPr marL="228600" indent="-219075">
              <a:lnSpc>
                <a:spcPts val="1950"/>
              </a:lnSpc>
              <a:buChar char="•"/>
              <a:tabLst>
                <a:tab pos="228124" algn="l"/>
                <a:tab pos="228600" algn="l"/>
              </a:tabLst>
            </a:pPr>
            <a:r>
              <a:rPr sz="1650" spc="-4" dirty="0">
                <a:latin typeface="Arial MT"/>
                <a:cs typeface="Arial MT"/>
              </a:rPr>
              <a:t>Batch</a:t>
            </a:r>
            <a:r>
              <a:rPr sz="1650" spc="-23" dirty="0">
                <a:latin typeface="Arial MT"/>
                <a:cs typeface="Arial MT"/>
              </a:rPr>
              <a:t> </a:t>
            </a:r>
            <a:r>
              <a:rPr sz="1650" dirty="0">
                <a:latin typeface="Arial MT"/>
                <a:cs typeface="Arial MT"/>
              </a:rPr>
              <a:t>&amp;</a:t>
            </a:r>
            <a:r>
              <a:rPr sz="1650" spc="-19" dirty="0">
                <a:latin typeface="Arial MT"/>
                <a:cs typeface="Arial MT"/>
              </a:rPr>
              <a:t> </a:t>
            </a:r>
            <a:r>
              <a:rPr sz="1650" dirty="0">
                <a:latin typeface="Arial MT"/>
                <a:cs typeface="Arial MT"/>
              </a:rPr>
              <a:t>online</a:t>
            </a:r>
            <a:r>
              <a:rPr sz="1650" spc="-19" dirty="0">
                <a:latin typeface="Arial MT"/>
                <a:cs typeface="Arial MT"/>
              </a:rPr>
              <a:t> </a:t>
            </a:r>
            <a:r>
              <a:rPr sz="1650" dirty="0">
                <a:latin typeface="Arial MT"/>
                <a:cs typeface="Arial MT"/>
              </a:rPr>
              <a:t>access</a:t>
            </a:r>
            <a:endParaRPr sz="1650">
              <a:latin typeface="Arial MT"/>
              <a:cs typeface="Arial MT"/>
            </a:endParaRPr>
          </a:p>
          <a:p>
            <a:pPr marL="228600" indent="-219075">
              <a:lnSpc>
                <a:spcPts val="1965"/>
              </a:lnSpc>
              <a:buChar char="•"/>
              <a:tabLst>
                <a:tab pos="228124" algn="l"/>
                <a:tab pos="228600" algn="l"/>
              </a:tabLst>
            </a:pPr>
            <a:r>
              <a:rPr sz="1650" spc="-4" dirty="0">
                <a:latin typeface="Arial MT"/>
                <a:cs typeface="Arial MT"/>
              </a:rPr>
              <a:t>Platforms</a:t>
            </a:r>
            <a:endParaRPr sz="1650">
              <a:latin typeface="Arial MT"/>
              <a:cs typeface="Arial MT"/>
            </a:endParaRPr>
          </a:p>
        </p:txBody>
      </p:sp>
      <p:grpSp>
        <p:nvGrpSpPr>
          <p:cNvPr id="27" name="object 27"/>
          <p:cNvGrpSpPr/>
          <p:nvPr/>
        </p:nvGrpSpPr>
        <p:grpSpPr>
          <a:xfrm>
            <a:off x="6152994" y="4072044"/>
            <a:ext cx="2934176" cy="1333500"/>
            <a:chOff x="8203991" y="4286392"/>
            <a:chExt cx="3912235" cy="1778000"/>
          </a:xfrm>
        </p:grpSpPr>
        <p:sp>
          <p:nvSpPr>
            <p:cNvPr id="28" name="object 28"/>
            <p:cNvSpPr/>
            <p:nvPr/>
          </p:nvSpPr>
          <p:spPr>
            <a:xfrm>
              <a:off x="8211928" y="4294329"/>
              <a:ext cx="3896360" cy="1762125"/>
            </a:xfrm>
            <a:custGeom>
              <a:avLst/>
              <a:gdLst/>
              <a:ahLst/>
              <a:cxnLst/>
              <a:rect l="l" t="t" r="r" b="b"/>
              <a:pathLst>
                <a:path w="3896359" h="1762125">
                  <a:moveTo>
                    <a:pt x="3631091" y="171653"/>
                  </a:moveTo>
                  <a:lnTo>
                    <a:pt x="265049" y="171653"/>
                  </a:lnTo>
                  <a:lnTo>
                    <a:pt x="217406" y="175923"/>
                  </a:lnTo>
                  <a:lnTo>
                    <a:pt x="172565" y="188235"/>
                  </a:lnTo>
                  <a:lnTo>
                    <a:pt x="131274" y="207840"/>
                  </a:lnTo>
                  <a:lnTo>
                    <a:pt x="94281" y="233989"/>
                  </a:lnTo>
                  <a:lnTo>
                    <a:pt x="62336" y="265934"/>
                  </a:lnTo>
                  <a:lnTo>
                    <a:pt x="36187" y="302926"/>
                  </a:lnTo>
                  <a:lnTo>
                    <a:pt x="16582" y="344217"/>
                  </a:lnTo>
                  <a:lnTo>
                    <a:pt x="4270" y="389059"/>
                  </a:lnTo>
                  <a:lnTo>
                    <a:pt x="0" y="436695"/>
                  </a:lnTo>
                  <a:lnTo>
                    <a:pt x="0" y="1496864"/>
                  </a:lnTo>
                  <a:lnTo>
                    <a:pt x="4270" y="1544506"/>
                  </a:lnTo>
                  <a:lnTo>
                    <a:pt x="16582" y="1589348"/>
                  </a:lnTo>
                  <a:lnTo>
                    <a:pt x="36187" y="1630639"/>
                  </a:lnTo>
                  <a:lnTo>
                    <a:pt x="62336" y="1667631"/>
                  </a:lnTo>
                  <a:lnTo>
                    <a:pt x="94281" y="1699576"/>
                  </a:lnTo>
                  <a:lnTo>
                    <a:pt x="131274" y="1725726"/>
                  </a:lnTo>
                  <a:lnTo>
                    <a:pt x="172565" y="1745330"/>
                  </a:lnTo>
                  <a:lnTo>
                    <a:pt x="217406" y="1757642"/>
                  </a:lnTo>
                  <a:lnTo>
                    <a:pt x="265049" y="1761913"/>
                  </a:lnTo>
                  <a:lnTo>
                    <a:pt x="3631091" y="1761913"/>
                  </a:lnTo>
                  <a:lnTo>
                    <a:pt x="3678734" y="1757642"/>
                  </a:lnTo>
                  <a:lnTo>
                    <a:pt x="3723575" y="1745330"/>
                  </a:lnTo>
                  <a:lnTo>
                    <a:pt x="3764866" y="1725726"/>
                  </a:lnTo>
                  <a:lnTo>
                    <a:pt x="3801859" y="1699576"/>
                  </a:lnTo>
                  <a:lnTo>
                    <a:pt x="3833804" y="1667631"/>
                  </a:lnTo>
                  <a:lnTo>
                    <a:pt x="3859953" y="1630639"/>
                  </a:lnTo>
                  <a:lnTo>
                    <a:pt x="3879558" y="1589348"/>
                  </a:lnTo>
                  <a:lnTo>
                    <a:pt x="3891870" y="1544506"/>
                  </a:lnTo>
                  <a:lnTo>
                    <a:pt x="3896140" y="1496864"/>
                  </a:lnTo>
                  <a:lnTo>
                    <a:pt x="3896139" y="436695"/>
                  </a:lnTo>
                  <a:lnTo>
                    <a:pt x="3891870" y="389059"/>
                  </a:lnTo>
                  <a:lnTo>
                    <a:pt x="3879558" y="344217"/>
                  </a:lnTo>
                  <a:lnTo>
                    <a:pt x="3859953" y="302926"/>
                  </a:lnTo>
                  <a:lnTo>
                    <a:pt x="3833804" y="265934"/>
                  </a:lnTo>
                  <a:lnTo>
                    <a:pt x="3801859" y="233989"/>
                  </a:lnTo>
                  <a:lnTo>
                    <a:pt x="3764866" y="207840"/>
                  </a:lnTo>
                  <a:lnTo>
                    <a:pt x="3723575" y="188235"/>
                  </a:lnTo>
                  <a:lnTo>
                    <a:pt x="3678734" y="175923"/>
                  </a:lnTo>
                  <a:lnTo>
                    <a:pt x="3631091" y="171653"/>
                  </a:lnTo>
                  <a:close/>
                </a:path>
                <a:path w="3896359" h="1762125">
                  <a:moveTo>
                    <a:pt x="42546" y="0"/>
                  </a:moveTo>
                  <a:lnTo>
                    <a:pt x="649357" y="171653"/>
                  </a:lnTo>
                  <a:lnTo>
                    <a:pt x="1623392" y="171653"/>
                  </a:lnTo>
                  <a:lnTo>
                    <a:pt x="42546" y="0"/>
                  </a:lnTo>
                  <a:close/>
                </a:path>
              </a:pathLst>
            </a:custGeom>
            <a:solidFill>
              <a:srgbClr val="EB91BB">
                <a:alpha val="50000"/>
              </a:srgbClr>
            </a:solidFill>
          </p:spPr>
          <p:txBody>
            <a:bodyPr wrap="square" lIns="0" tIns="0" rIns="0" bIns="0" rtlCol="0"/>
            <a:lstStyle/>
            <a:p>
              <a:endParaRPr/>
            </a:p>
          </p:txBody>
        </p:sp>
        <p:sp>
          <p:nvSpPr>
            <p:cNvPr id="29" name="object 29"/>
            <p:cNvSpPr/>
            <p:nvPr/>
          </p:nvSpPr>
          <p:spPr>
            <a:xfrm>
              <a:off x="8211928" y="4294329"/>
              <a:ext cx="3896360" cy="1762125"/>
            </a:xfrm>
            <a:custGeom>
              <a:avLst/>
              <a:gdLst/>
              <a:ahLst/>
              <a:cxnLst/>
              <a:rect l="l" t="t" r="r" b="b"/>
              <a:pathLst>
                <a:path w="3896359" h="1762125">
                  <a:moveTo>
                    <a:pt x="0" y="436702"/>
                  </a:moveTo>
                  <a:lnTo>
                    <a:pt x="4270" y="389059"/>
                  </a:lnTo>
                  <a:lnTo>
                    <a:pt x="16582" y="344217"/>
                  </a:lnTo>
                  <a:lnTo>
                    <a:pt x="36186" y="302926"/>
                  </a:lnTo>
                  <a:lnTo>
                    <a:pt x="62336" y="265934"/>
                  </a:lnTo>
                  <a:lnTo>
                    <a:pt x="94281" y="233989"/>
                  </a:lnTo>
                  <a:lnTo>
                    <a:pt x="131273" y="207839"/>
                  </a:lnTo>
                  <a:lnTo>
                    <a:pt x="172564" y="188235"/>
                  </a:lnTo>
                  <a:lnTo>
                    <a:pt x="217406" y="175923"/>
                  </a:lnTo>
                  <a:lnTo>
                    <a:pt x="265049" y="171652"/>
                  </a:lnTo>
                  <a:lnTo>
                    <a:pt x="649356" y="171652"/>
                  </a:lnTo>
                  <a:lnTo>
                    <a:pt x="42546" y="0"/>
                  </a:lnTo>
                  <a:lnTo>
                    <a:pt x="1623391" y="171652"/>
                  </a:lnTo>
                  <a:lnTo>
                    <a:pt x="3631091" y="171652"/>
                  </a:lnTo>
                  <a:lnTo>
                    <a:pt x="3678734" y="175923"/>
                  </a:lnTo>
                  <a:lnTo>
                    <a:pt x="3723575" y="188235"/>
                  </a:lnTo>
                  <a:lnTo>
                    <a:pt x="3764866" y="207839"/>
                  </a:lnTo>
                  <a:lnTo>
                    <a:pt x="3801859" y="233989"/>
                  </a:lnTo>
                  <a:lnTo>
                    <a:pt x="3833804" y="265934"/>
                  </a:lnTo>
                  <a:lnTo>
                    <a:pt x="3859953" y="302926"/>
                  </a:lnTo>
                  <a:lnTo>
                    <a:pt x="3879558" y="344217"/>
                  </a:lnTo>
                  <a:lnTo>
                    <a:pt x="3891870" y="389059"/>
                  </a:lnTo>
                  <a:lnTo>
                    <a:pt x="3896140" y="436702"/>
                  </a:lnTo>
                  <a:lnTo>
                    <a:pt x="3896140" y="1496863"/>
                  </a:lnTo>
                  <a:lnTo>
                    <a:pt x="3891870" y="1544506"/>
                  </a:lnTo>
                  <a:lnTo>
                    <a:pt x="3879558" y="1589348"/>
                  </a:lnTo>
                  <a:lnTo>
                    <a:pt x="3859953" y="1630639"/>
                  </a:lnTo>
                  <a:lnTo>
                    <a:pt x="3833804" y="1667631"/>
                  </a:lnTo>
                  <a:lnTo>
                    <a:pt x="3801859" y="1699576"/>
                  </a:lnTo>
                  <a:lnTo>
                    <a:pt x="3764866" y="1725726"/>
                  </a:lnTo>
                  <a:lnTo>
                    <a:pt x="3723575" y="1745330"/>
                  </a:lnTo>
                  <a:lnTo>
                    <a:pt x="3678734" y="1757642"/>
                  </a:lnTo>
                  <a:lnTo>
                    <a:pt x="3631091" y="1761912"/>
                  </a:lnTo>
                  <a:lnTo>
                    <a:pt x="265049" y="1761912"/>
                  </a:lnTo>
                  <a:lnTo>
                    <a:pt x="217406" y="1757642"/>
                  </a:lnTo>
                  <a:lnTo>
                    <a:pt x="172564" y="1745330"/>
                  </a:lnTo>
                  <a:lnTo>
                    <a:pt x="131273" y="1725726"/>
                  </a:lnTo>
                  <a:lnTo>
                    <a:pt x="94281" y="1699576"/>
                  </a:lnTo>
                  <a:lnTo>
                    <a:pt x="62336" y="1667631"/>
                  </a:lnTo>
                  <a:lnTo>
                    <a:pt x="36186" y="1630639"/>
                  </a:lnTo>
                  <a:lnTo>
                    <a:pt x="16582" y="1589348"/>
                  </a:lnTo>
                  <a:lnTo>
                    <a:pt x="4270" y="1544506"/>
                  </a:lnTo>
                  <a:lnTo>
                    <a:pt x="0" y="1496863"/>
                  </a:lnTo>
                  <a:lnTo>
                    <a:pt x="0" y="436695"/>
                  </a:lnTo>
                  <a:close/>
                </a:path>
              </a:pathLst>
            </a:custGeom>
            <a:ln w="15875">
              <a:solidFill>
                <a:srgbClr val="EB91BB"/>
              </a:solidFill>
            </a:ln>
          </p:spPr>
          <p:txBody>
            <a:bodyPr wrap="square" lIns="0" tIns="0" rIns="0" bIns="0" rtlCol="0"/>
            <a:lstStyle/>
            <a:p>
              <a:endParaRPr/>
            </a:p>
          </p:txBody>
        </p:sp>
      </p:grpSp>
      <p:sp>
        <p:nvSpPr>
          <p:cNvPr id="30" name="object 30"/>
          <p:cNvSpPr txBox="1"/>
          <p:nvPr/>
        </p:nvSpPr>
        <p:spPr>
          <a:xfrm>
            <a:off x="6238875" y="4286250"/>
            <a:ext cx="2742724" cy="1047081"/>
          </a:xfrm>
          <a:prstGeom prst="rect">
            <a:avLst/>
          </a:prstGeom>
        </p:spPr>
        <p:txBody>
          <a:bodyPr vert="horz" wrap="square" lIns="0" tIns="20954" rIns="0" bIns="0" rtlCol="0">
            <a:spAutoFit/>
          </a:bodyPr>
          <a:lstStyle/>
          <a:p>
            <a:pPr marL="228600" marR="3810" indent="-219075">
              <a:lnSpc>
                <a:spcPts val="1950"/>
              </a:lnSpc>
              <a:spcBef>
                <a:spcPts val="164"/>
              </a:spcBef>
              <a:buChar char="•"/>
              <a:tabLst>
                <a:tab pos="228124" algn="l"/>
                <a:tab pos="228600" algn="l"/>
              </a:tabLst>
            </a:pPr>
            <a:r>
              <a:rPr sz="1650" dirty="0">
                <a:latin typeface="Arial MT"/>
                <a:cs typeface="Arial MT"/>
              </a:rPr>
              <a:t>Models</a:t>
            </a:r>
            <a:r>
              <a:rPr sz="1650" spc="-15" dirty="0">
                <a:latin typeface="Arial MT"/>
                <a:cs typeface="Arial MT"/>
              </a:rPr>
              <a:t> </a:t>
            </a:r>
            <a:r>
              <a:rPr sz="1650" dirty="0">
                <a:latin typeface="Arial MT"/>
                <a:cs typeface="Arial MT"/>
              </a:rPr>
              <a:t>&amp;</a:t>
            </a:r>
            <a:r>
              <a:rPr sz="1650" spc="-8" dirty="0">
                <a:latin typeface="Arial MT"/>
                <a:cs typeface="Arial MT"/>
              </a:rPr>
              <a:t> </a:t>
            </a:r>
            <a:r>
              <a:rPr sz="1650" spc="-4" dirty="0">
                <a:latin typeface="Arial MT"/>
                <a:cs typeface="Arial MT"/>
              </a:rPr>
              <a:t>methods</a:t>
            </a:r>
            <a:r>
              <a:rPr sz="1650" spc="-11" dirty="0">
                <a:latin typeface="Arial MT"/>
                <a:cs typeface="Arial MT"/>
              </a:rPr>
              <a:t> </a:t>
            </a:r>
            <a:r>
              <a:rPr sz="1650" spc="-4" dirty="0">
                <a:latin typeface="Arial MT"/>
                <a:cs typeface="Arial MT"/>
              </a:rPr>
              <a:t>for</a:t>
            </a:r>
            <a:r>
              <a:rPr sz="1650" spc="-11" dirty="0">
                <a:latin typeface="Arial MT"/>
                <a:cs typeface="Arial MT"/>
              </a:rPr>
              <a:t> </a:t>
            </a:r>
            <a:r>
              <a:rPr sz="1650" spc="-4" dirty="0">
                <a:latin typeface="Arial MT"/>
                <a:cs typeface="Arial MT"/>
              </a:rPr>
              <a:t>data </a:t>
            </a:r>
            <a:r>
              <a:rPr sz="1650" spc="-450" dirty="0">
                <a:latin typeface="Arial MT"/>
                <a:cs typeface="Arial MT"/>
              </a:rPr>
              <a:t> </a:t>
            </a:r>
            <a:r>
              <a:rPr sz="1650" dirty="0">
                <a:latin typeface="Arial MT"/>
                <a:cs typeface="Arial MT"/>
              </a:rPr>
              <a:t>lakes</a:t>
            </a:r>
            <a:endParaRPr sz="1650">
              <a:latin typeface="Arial MT"/>
              <a:cs typeface="Arial MT"/>
            </a:endParaRPr>
          </a:p>
          <a:p>
            <a:pPr marL="228600" marR="877253" indent="-219075">
              <a:lnSpc>
                <a:spcPts val="1950"/>
              </a:lnSpc>
              <a:buChar char="•"/>
              <a:tabLst>
                <a:tab pos="228124" algn="l"/>
                <a:tab pos="228600" algn="l"/>
              </a:tabLst>
            </a:pPr>
            <a:r>
              <a:rPr sz="1650" dirty="0">
                <a:latin typeface="Arial MT"/>
                <a:cs typeface="Arial MT"/>
              </a:rPr>
              <a:t>Unsupervised </a:t>
            </a:r>
            <a:r>
              <a:rPr sz="1650" spc="4" dirty="0">
                <a:latin typeface="Arial MT"/>
                <a:cs typeface="Arial MT"/>
              </a:rPr>
              <a:t> </a:t>
            </a:r>
            <a:r>
              <a:rPr sz="1650" spc="-4" dirty="0">
                <a:latin typeface="Arial MT"/>
                <a:cs typeface="Arial MT"/>
              </a:rPr>
              <a:t>classification</a:t>
            </a:r>
            <a:r>
              <a:rPr sz="1650" spc="-19" dirty="0">
                <a:latin typeface="Arial MT"/>
                <a:cs typeface="Arial MT"/>
              </a:rPr>
              <a:t> </a:t>
            </a:r>
            <a:r>
              <a:rPr sz="1650" dirty="0">
                <a:latin typeface="Arial MT"/>
                <a:cs typeface="Arial MT"/>
              </a:rPr>
              <a:t>&amp;</a:t>
            </a:r>
            <a:r>
              <a:rPr sz="1650" spc="-105" dirty="0">
                <a:latin typeface="Arial MT"/>
                <a:cs typeface="Arial MT"/>
              </a:rPr>
              <a:t> </a:t>
            </a:r>
            <a:r>
              <a:rPr sz="1650" dirty="0">
                <a:latin typeface="Arial MT"/>
                <a:cs typeface="Arial MT"/>
              </a:rPr>
              <a:t>AI</a:t>
            </a:r>
            <a:endParaRPr sz="1650">
              <a:latin typeface="Arial MT"/>
              <a:cs typeface="Arial MT"/>
            </a:endParaRPr>
          </a:p>
        </p:txBody>
      </p:sp>
      <p:grpSp>
        <p:nvGrpSpPr>
          <p:cNvPr id="31" name="object 31"/>
          <p:cNvGrpSpPr/>
          <p:nvPr/>
        </p:nvGrpSpPr>
        <p:grpSpPr>
          <a:xfrm>
            <a:off x="173675" y="4200784"/>
            <a:ext cx="3582353" cy="1204913"/>
            <a:chOff x="231567" y="4458045"/>
            <a:chExt cx="4776470" cy="1606550"/>
          </a:xfrm>
        </p:grpSpPr>
        <p:sp>
          <p:nvSpPr>
            <p:cNvPr id="32" name="object 32"/>
            <p:cNvSpPr/>
            <p:nvPr/>
          </p:nvSpPr>
          <p:spPr>
            <a:xfrm>
              <a:off x="239504" y="4465982"/>
              <a:ext cx="4760595" cy="1590675"/>
            </a:xfrm>
            <a:custGeom>
              <a:avLst/>
              <a:gdLst/>
              <a:ahLst/>
              <a:cxnLst/>
              <a:rect l="l" t="t" r="r" b="b"/>
              <a:pathLst>
                <a:path w="4760595" h="1590675">
                  <a:moveTo>
                    <a:pt x="3631090" y="0"/>
                  </a:moveTo>
                  <a:lnTo>
                    <a:pt x="265048" y="0"/>
                  </a:lnTo>
                  <a:lnTo>
                    <a:pt x="217406" y="4270"/>
                  </a:lnTo>
                  <a:lnTo>
                    <a:pt x="172564" y="16582"/>
                  </a:lnTo>
                  <a:lnTo>
                    <a:pt x="131273" y="36186"/>
                  </a:lnTo>
                  <a:lnTo>
                    <a:pt x="94281" y="62336"/>
                  </a:lnTo>
                  <a:lnTo>
                    <a:pt x="62336" y="94281"/>
                  </a:lnTo>
                  <a:lnTo>
                    <a:pt x="36186" y="131273"/>
                  </a:lnTo>
                  <a:lnTo>
                    <a:pt x="16582" y="172564"/>
                  </a:lnTo>
                  <a:lnTo>
                    <a:pt x="4270" y="217406"/>
                  </a:lnTo>
                  <a:lnTo>
                    <a:pt x="0" y="265049"/>
                  </a:lnTo>
                  <a:lnTo>
                    <a:pt x="0" y="1325216"/>
                  </a:lnTo>
                  <a:lnTo>
                    <a:pt x="4270" y="1372853"/>
                  </a:lnTo>
                  <a:lnTo>
                    <a:pt x="16582" y="1417695"/>
                  </a:lnTo>
                  <a:lnTo>
                    <a:pt x="36186" y="1458986"/>
                  </a:lnTo>
                  <a:lnTo>
                    <a:pt x="62336" y="1495978"/>
                  </a:lnTo>
                  <a:lnTo>
                    <a:pt x="94281" y="1527923"/>
                  </a:lnTo>
                  <a:lnTo>
                    <a:pt x="131273" y="1554072"/>
                  </a:lnTo>
                  <a:lnTo>
                    <a:pt x="172564" y="1573677"/>
                  </a:lnTo>
                  <a:lnTo>
                    <a:pt x="217406" y="1585989"/>
                  </a:lnTo>
                  <a:lnTo>
                    <a:pt x="265048" y="1590259"/>
                  </a:lnTo>
                  <a:lnTo>
                    <a:pt x="3631090" y="1590259"/>
                  </a:lnTo>
                  <a:lnTo>
                    <a:pt x="3678733" y="1585989"/>
                  </a:lnTo>
                  <a:lnTo>
                    <a:pt x="3723574" y="1573677"/>
                  </a:lnTo>
                  <a:lnTo>
                    <a:pt x="3764865" y="1554072"/>
                  </a:lnTo>
                  <a:lnTo>
                    <a:pt x="3801858" y="1527923"/>
                  </a:lnTo>
                  <a:lnTo>
                    <a:pt x="3833803" y="1495978"/>
                  </a:lnTo>
                  <a:lnTo>
                    <a:pt x="3859952" y="1458986"/>
                  </a:lnTo>
                  <a:lnTo>
                    <a:pt x="3879557" y="1417695"/>
                  </a:lnTo>
                  <a:lnTo>
                    <a:pt x="3891869" y="1372853"/>
                  </a:lnTo>
                  <a:lnTo>
                    <a:pt x="3896139" y="1325210"/>
                  </a:lnTo>
                  <a:lnTo>
                    <a:pt x="4543498" y="1325210"/>
                  </a:lnTo>
                  <a:lnTo>
                    <a:pt x="3896139" y="927652"/>
                  </a:lnTo>
                  <a:lnTo>
                    <a:pt x="3896139" y="265049"/>
                  </a:lnTo>
                  <a:lnTo>
                    <a:pt x="3891869" y="217406"/>
                  </a:lnTo>
                  <a:lnTo>
                    <a:pt x="3879557" y="172564"/>
                  </a:lnTo>
                  <a:lnTo>
                    <a:pt x="3859952" y="131273"/>
                  </a:lnTo>
                  <a:lnTo>
                    <a:pt x="3833803" y="94281"/>
                  </a:lnTo>
                  <a:lnTo>
                    <a:pt x="3801858" y="62336"/>
                  </a:lnTo>
                  <a:lnTo>
                    <a:pt x="3764865" y="36186"/>
                  </a:lnTo>
                  <a:lnTo>
                    <a:pt x="3723574" y="16582"/>
                  </a:lnTo>
                  <a:lnTo>
                    <a:pt x="3678733" y="4270"/>
                  </a:lnTo>
                  <a:lnTo>
                    <a:pt x="3631090" y="0"/>
                  </a:lnTo>
                  <a:close/>
                </a:path>
                <a:path w="4760595" h="1590675">
                  <a:moveTo>
                    <a:pt x="4543498" y="1325210"/>
                  </a:moveTo>
                  <a:lnTo>
                    <a:pt x="3896139" y="1325210"/>
                  </a:lnTo>
                  <a:lnTo>
                    <a:pt x="4760342" y="1458379"/>
                  </a:lnTo>
                  <a:lnTo>
                    <a:pt x="4543498" y="1325210"/>
                  </a:lnTo>
                  <a:close/>
                </a:path>
              </a:pathLst>
            </a:custGeom>
            <a:solidFill>
              <a:srgbClr val="EB91BB">
                <a:alpha val="50000"/>
              </a:srgbClr>
            </a:solidFill>
          </p:spPr>
          <p:txBody>
            <a:bodyPr wrap="square" lIns="0" tIns="0" rIns="0" bIns="0" rtlCol="0"/>
            <a:lstStyle/>
            <a:p>
              <a:endParaRPr/>
            </a:p>
          </p:txBody>
        </p:sp>
        <p:sp>
          <p:nvSpPr>
            <p:cNvPr id="33" name="object 33"/>
            <p:cNvSpPr/>
            <p:nvPr/>
          </p:nvSpPr>
          <p:spPr>
            <a:xfrm>
              <a:off x="239504" y="4465982"/>
              <a:ext cx="4760595" cy="1590675"/>
            </a:xfrm>
            <a:custGeom>
              <a:avLst/>
              <a:gdLst/>
              <a:ahLst/>
              <a:cxnLst/>
              <a:rect l="l" t="t" r="r" b="b"/>
              <a:pathLst>
                <a:path w="4760595" h="1590675">
                  <a:moveTo>
                    <a:pt x="0" y="265049"/>
                  </a:moveTo>
                  <a:lnTo>
                    <a:pt x="4270" y="217406"/>
                  </a:lnTo>
                  <a:lnTo>
                    <a:pt x="16582" y="172564"/>
                  </a:lnTo>
                  <a:lnTo>
                    <a:pt x="36186" y="131273"/>
                  </a:lnTo>
                  <a:lnTo>
                    <a:pt x="62336" y="94281"/>
                  </a:lnTo>
                  <a:lnTo>
                    <a:pt x="94281" y="62336"/>
                  </a:lnTo>
                  <a:lnTo>
                    <a:pt x="131273" y="36186"/>
                  </a:lnTo>
                  <a:lnTo>
                    <a:pt x="172564" y="16582"/>
                  </a:lnTo>
                  <a:lnTo>
                    <a:pt x="217406" y="4270"/>
                  </a:lnTo>
                  <a:lnTo>
                    <a:pt x="265049" y="0"/>
                  </a:lnTo>
                  <a:lnTo>
                    <a:pt x="2272747" y="0"/>
                  </a:lnTo>
                  <a:lnTo>
                    <a:pt x="3631091" y="0"/>
                  </a:lnTo>
                  <a:lnTo>
                    <a:pt x="3678734" y="4270"/>
                  </a:lnTo>
                  <a:lnTo>
                    <a:pt x="3723575" y="16582"/>
                  </a:lnTo>
                  <a:lnTo>
                    <a:pt x="3764866" y="36186"/>
                  </a:lnTo>
                  <a:lnTo>
                    <a:pt x="3801859" y="62336"/>
                  </a:lnTo>
                  <a:lnTo>
                    <a:pt x="3833804" y="94281"/>
                  </a:lnTo>
                  <a:lnTo>
                    <a:pt x="3859953" y="131273"/>
                  </a:lnTo>
                  <a:lnTo>
                    <a:pt x="3879558" y="172564"/>
                  </a:lnTo>
                  <a:lnTo>
                    <a:pt x="3891870" y="217406"/>
                  </a:lnTo>
                  <a:lnTo>
                    <a:pt x="3896140" y="265049"/>
                  </a:lnTo>
                  <a:lnTo>
                    <a:pt x="3896140" y="927651"/>
                  </a:lnTo>
                  <a:lnTo>
                    <a:pt x="4760343" y="1458380"/>
                  </a:lnTo>
                  <a:lnTo>
                    <a:pt x="3896140" y="1325217"/>
                  </a:lnTo>
                  <a:lnTo>
                    <a:pt x="3891870" y="1372853"/>
                  </a:lnTo>
                  <a:lnTo>
                    <a:pt x="3879558" y="1417694"/>
                  </a:lnTo>
                  <a:lnTo>
                    <a:pt x="3859953" y="1458986"/>
                  </a:lnTo>
                  <a:lnTo>
                    <a:pt x="3833804" y="1495978"/>
                  </a:lnTo>
                  <a:lnTo>
                    <a:pt x="3801859" y="1527923"/>
                  </a:lnTo>
                  <a:lnTo>
                    <a:pt x="3764866" y="1554072"/>
                  </a:lnTo>
                  <a:lnTo>
                    <a:pt x="3723575" y="1573677"/>
                  </a:lnTo>
                  <a:lnTo>
                    <a:pt x="3678734" y="1585989"/>
                  </a:lnTo>
                  <a:lnTo>
                    <a:pt x="3631091" y="1590259"/>
                  </a:lnTo>
                  <a:lnTo>
                    <a:pt x="265049" y="1590259"/>
                  </a:lnTo>
                  <a:lnTo>
                    <a:pt x="217406" y="1585989"/>
                  </a:lnTo>
                  <a:lnTo>
                    <a:pt x="172564" y="1573677"/>
                  </a:lnTo>
                  <a:lnTo>
                    <a:pt x="131273" y="1554072"/>
                  </a:lnTo>
                  <a:lnTo>
                    <a:pt x="94281" y="1527923"/>
                  </a:lnTo>
                  <a:lnTo>
                    <a:pt x="62336" y="1495978"/>
                  </a:lnTo>
                  <a:lnTo>
                    <a:pt x="36186" y="1458986"/>
                  </a:lnTo>
                  <a:lnTo>
                    <a:pt x="16582" y="1417694"/>
                  </a:lnTo>
                  <a:lnTo>
                    <a:pt x="4270" y="1372853"/>
                  </a:lnTo>
                  <a:lnTo>
                    <a:pt x="0" y="1325210"/>
                  </a:lnTo>
                  <a:lnTo>
                    <a:pt x="0" y="927651"/>
                  </a:lnTo>
                  <a:lnTo>
                    <a:pt x="0" y="265049"/>
                  </a:lnTo>
                  <a:close/>
                </a:path>
              </a:pathLst>
            </a:custGeom>
            <a:ln w="15875">
              <a:solidFill>
                <a:srgbClr val="EB91BB"/>
              </a:solidFill>
            </a:ln>
          </p:spPr>
          <p:txBody>
            <a:bodyPr wrap="square" lIns="0" tIns="0" rIns="0" bIns="0" rtlCol="0"/>
            <a:lstStyle/>
            <a:p>
              <a:endParaRPr/>
            </a:p>
          </p:txBody>
        </p:sp>
      </p:grpSp>
      <p:sp>
        <p:nvSpPr>
          <p:cNvPr id="34" name="object 34"/>
          <p:cNvSpPr txBox="1"/>
          <p:nvPr/>
        </p:nvSpPr>
        <p:spPr>
          <a:xfrm>
            <a:off x="266701" y="4191000"/>
            <a:ext cx="2263616" cy="959878"/>
          </a:xfrm>
          <a:prstGeom prst="rect">
            <a:avLst/>
          </a:prstGeom>
        </p:spPr>
        <p:txBody>
          <a:bodyPr vert="horz" wrap="square" lIns="0" tIns="36195" rIns="0" bIns="0" rtlCol="0">
            <a:spAutoFit/>
          </a:bodyPr>
          <a:lstStyle/>
          <a:p>
            <a:pPr marL="219075" marR="3810" indent="-209550">
              <a:lnSpc>
                <a:spcPts val="1800"/>
              </a:lnSpc>
              <a:spcBef>
                <a:spcPts val="285"/>
              </a:spcBef>
              <a:buChar char="•"/>
              <a:tabLst>
                <a:tab pos="218599" algn="l"/>
                <a:tab pos="219075" algn="l"/>
              </a:tabLst>
            </a:pPr>
            <a:r>
              <a:rPr sz="1650" spc="-4" dirty="0">
                <a:latin typeface="Arial MT"/>
                <a:cs typeface="Arial MT"/>
              </a:rPr>
              <a:t>Visualization</a:t>
            </a:r>
            <a:r>
              <a:rPr sz="1650" spc="-26" dirty="0">
                <a:latin typeface="Arial MT"/>
                <a:cs typeface="Arial MT"/>
              </a:rPr>
              <a:t> </a:t>
            </a:r>
            <a:r>
              <a:rPr sz="1650" spc="-4" dirty="0">
                <a:latin typeface="Arial MT"/>
                <a:cs typeface="Arial MT"/>
              </a:rPr>
              <a:t>for</a:t>
            </a:r>
            <a:r>
              <a:rPr sz="1650" spc="-30" dirty="0">
                <a:latin typeface="Arial MT"/>
                <a:cs typeface="Arial MT"/>
              </a:rPr>
              <a:t> </a:t>
            </a:r>
            <a:r>
              <a:rPr sz="1650" dirty="0">
                <a:latin typeface="Arial MT"/>
                <a:cs typeface="Arial MT"/>
              </a:rPr>
              <a:t>wider </a:t>
            </a:r>
            <a:r>
              <a:rPr sz="1650" spc="-446" dirty="0">
                <a:latin typeface="Arial MT"/>
                <a:cs typeface="Arial MT"/>
              </a:rPr>
              <a:t> </a:t>
            </a:r>
            <a:r>
              <a:rPr sz="1650" dirty="0">
                <a:latin typeface="Arial MT"/>
                <a:cs typeface="Arial MT"/>
              </a:rPr>
              <a:t>audience</a:t>
            </a:r>
            <a:endParaRPr sz="1650">
              <a:latin typeface="Arial MT"/>
              <a:cs typeface="Arial MT"/>
            </a:endParaRPr>
          </a:p>
          <a:p>
            <a:pPr marL="219075" marR="96679" indent="-209550">
              <a:lnSpc>
                <a:spcPts val="1800"/>
              </a:lnSpc>
              <a:buChar char="•"/>
              <a:tabLst>
                <a:tab pos="218599" algn="l"/>
                <a:tab pos="219075" algn="l"/>
              </a:tabLst>
            </a:pPr>
            <a:r>
              <a:rPr sz="1650" spc="-4" dirty="0">
                <a:latin typeface="Arial MT"/>
                <a:cs typeface="Arial MT"/>
              </a:rPr>
              <a:t>Visualization</a:t>
            </a:r>
            <a:r>
              <a:rPr sz="1650" spc="-23" dirty="0">
                <a:latin typeface="Arial MT"/>
                <a:cs typeface="Arial MT"/>
              </a:rPr>
              <a:t> </a:t>
            </a:r>
            <a:r>
              <a:rPr sz="1650" spc="-4" dirty="0">
                <a:latin typeface="Arial MT"/>
                <a:cs typeface="Arial MT"/>
              </a:rPr>
              <a:t>for</a:t>
            </a:r>
            <a:r>
              <a:rPr sz="1650" spc="-23" dirty="0">
                <a:latin typeface="Arial MT"/>
                <a:cs typeface="Arial MT"/>
              </a:rPr>
              <a:t> </a:t>
            </a:r>
            <a:r>
              <a:rPr sz="1650" spc="-4" dirty="0">
                <a:latin typeface="Arial MT"/>
                <a:cs typeface="Arial MT"/>
              </a:rPr>
              <a:t>data </a:t>
            </a:r>
            <a:r>
              <a:rPr sz="1650" spc="-446" dirty="0">
                <a:latin typeface="Arial MT"/>
                <a:cs typeface="Arial MT"/>
              </a:rPr>
              <a:t> </a:t>
            </a:r>
            <a:r>
              <a:rPr sz="1650" spc="-4" dirty="0">
                <a:latin typeface="Arial MT"/>
                <a:cs typeface="Arial MT"/>
              </a:rPr>
              <a:t>exploration</a:t>
            </a:r>
            <a:endParaRPr sz="1650">
              <a:latin typeface="Arial MT"/>
              <a:cs typeface="Arial MT"/>
            </a:endParaRPr>
          </a:p>
        </p:txBody>
      </p:sp>
      <p:sp>
        <p:nvSpPr>
          <p:cNvPr id="35" name="object 35"/>
          <p:cNvSpPr txBox="1"/>
          <p:nvPr/>
        </p:nvSpPr>
        <p:spPr>
          <a:xfrm>
            <a:off x="266700" y="5105400"/>
            <a:ext cx="92869" cy="263534"/>
          </a:xfrm>
          <a:prstGeom prst="rect">
            <a:avLst/>
          </a:prstGeom>
        </p:spPr>
        <p:txBody>
          <a:bodyPr vert="horz" wrap="square" lIns="0" tIns="9525" rIns="0" bIns="0" rtlCol="0">
            <a:spAutoFit/>
          </a:bodyPr>
          <a:lstStyle/>
          <a:p>
            <a:pPr marL="9525">
              <a:spcBef>
                <a:spcPts val="75"/>
              </a:spcBef>
            </a:pPr>
            <a:r>
              <a:rPr sz="1650" dirty="0">
                <a:latin typeface="Arial MT"/>
                <a:cs typeface="Arial MT"/>
              </a:rPr>
              <a:t>•</a:t>
            </a:r>
            <a:endParaRPr sz="1650">
              <a:latin typeface="Arial MT"/>
              <a:cs typeface="Arial MT"/>
            </a:endParaRPr>
          </a:p>
        </p:txBody>
      </p:sp>
      <p:grpSp>
        <p:nvGrpSpPr>
          <p:cNvPr id="36" name="object 36"/>
          <p:cNvGrpSpPr/>
          <p:nvPr/>
        </p:nvGrpSpPr>
        <p:grpSpPr>
          <a:xfrm>
            <a:off x="3151106" y="2215848"/>
            <a:ext cx="2775109" cy="2901315"/>
            <a:chOff x="4201474" y="1811464"/>
            <a:chExt cx="3700145" cy="3868420"/>
          </a:xfrm>
        </p:grpSpPr>
        <p:sp>
          <p:nvSpPr>
            <p:cNvPr id="37" name="object 37"/>
            <p:cNvSpPr/>
            <p:nvPr/>
          </p:nvSpPr>
          <p:spPr>
            <a:xfrm>
              <a:off x="4209412" y="1819401"/>
              <a:ext cx="3684270" cy="3852545"/>
            </a:xfrm>
            <a:custGeom>
              <a:avLst/>
              <a:gdLst/>
              <a:ahLst/>
              <a:cxnLst/>
              <a:rect l="l" t="t" r="r" b="b"/>
              <a:pathLst>
                <a:path w="3684270" h="3852545">
                  <a:moveTo>
                    <a:pt x="3069997" y="0"/>
                  </a:moveTo>
                  <a:lnTo>
                    <a:pt x="614013" y="0"/>
                  </a:lnTo>
                  <a:lnTo>
                    <a:pt x="566028" y="1847"/>
                  </a:lnTo>
                  <a:lnTo>
                    <a:pt x="519053" y="7298"/>
                  </a:lnTo>
                  <a:lnTo>
                    <a:pt x="473225" y="16216"/>
                  </a:lnTo>
                  <a:lnTo>
                    <a:pt x="428680" y="28465"/>
                  </a:lnTo>
                  <a:lnTo>
                    <a:pt x="385555" y="43908"/>
                  </a:lnTo>
                  <a:lnTo>
                    <a:pt x="343985" y="62409"/>
                  </a:lnTo>
                  <a:lnTo>
                    <a:pt x="304108" y="83830"/>
                  </a:lnTo>
                  <a:lnTo>
                    <a:pt x="266061" y="108037"/>
                  </a:lnTo>
                  <a:lnTo>
                    <a:pt x="229979" y="134891"/>
                  </a:lnTo>
                  <a:lnTo>
                    <a:pt x="195999" y="164258"/>
                  </a:lnTo>
                  <a:lnTo>
                    <a:pt x="164257" y="195999"/>
                  </a:lnTo>
                  <a:lnTo>
                    <a:pt x="134891" y="229979"/>
                  </a:lnTo>
                  <a:lnTo>
                    <a:pt x="108037" y="266061"/>
                  </a:lnTo>
                  <a:lnTo>
                    <a:pt x="83830" y="304109"/>
                  </a:lnTo>
                  <a:lnTo>
                    <a:pt x="62408" y="343986"/>
                  </a:lnTo>
                  <a:lnTo>
                    <a:pt x="43908" y="385555"/>
                  </a:lnTo>
                  <a:lnTo>
                    <a:pt x="28465" y="428681"/>
                  </a:lnTo>
                  <a:lnTo>
                    <a:pt x="16216" y="473226"/>
                  </a:lnTo>
                  <a:lnTo>
                    <a:pt x="7298" y="519054"/>
                  </a:lnTo>
                  <a:lnTo>
                    <a:pt x="1847" y="566029"/>
                  </a:lnTo>
                  <a:lnTo>
                    <a:pt x="0" y="614014"/>
                  </a:lnTo>
                  <a:lnTo>
                    <a:pt x="0" y="3238319"/>
                  </a:lnTo>
                  <a:lnTo>
                    <a:pt x="1847" y="3286304"/>
                  </a:lnTo>
                  <a:lnTo>
                    <a:pt x="7298" y="3333279"/>
                  </a:lnTo>
                  <a:lnTo>
                    <a:pt x="16216" y="3379107"/>
                  </a:lnTo>
                  <a:lnTo>
                    <a:pt x="28465" y="3423652"/>
                  </a:lnTo>
                  <a:lnTo>
                    <a:pt x="43908" y="3466777"/>
                  </a:lnTo>
                  <a:lnTo>
                    <a:pt x="62408" y="3508347"/>
                  </a:lnTo>
                  <a:lnTo>
                    <a:pt x="83830" y="3548224"/>
                  </a:lnTo>
                  <a:lnTo>
                    <a:pt x="108037" y="3586271"/>
                  </a:lnTo>
                  <a:lnTo>
                    <a:pt x="134891" y="3622354"/>
                  </a:lnTo>
                  <a:lnTo>
                    <a:pt x="164257" y="3656334"/>
                  </a:lnTo>
                  <a:lnTo>
                    <a:pt x="195999" y="3688075"/>
                  </a:lnTo>
                  <a:lnTo>
                    <a:pt x="229979" y="3717441"/>
                  </a:lnTo>
                  <a:lnTo>
                    <a:pt x="266061" y="3744296"/>
                  </a:lnTo>
                  <a:lnTo>
                    <a:pt x="304108" y="3768502"/>
                  </a:lnTo>
                  <a:lnTo>
                    <a:pt x="343985" y="3789924"/>
                  </a:lnTo>
                  <a:lnTo>
                    <a:pt x="385555" y="3808425"/>
                  </a:lnTo>
                  <a:lnTo>
                    <a:pt x="428680" y="3823868"/>
                  </a:lnTo>
                  <a:lnTo>
                    <a:pt x="473225" y="3836117"/>
                  </a:lnTo>
                  <a:lnTo>
                    <a:pt x="519053" y="3845035"/>
                  </a:lnTo>
                  <a:lnTo>
                    <a:pt x="566028" y="3850486"/>
                  </a:lnTo>
                  <a:lnTo>
                    <a:pt x="614013" y="3852333"/>
                  </a:lnTo>
                  <a:lnTo>
                    <a:pt x="3069997" y="3852333"/>
                  </a:lnTo>
                  <a:lnTo>
                    <a:pt x="3117982" y="3850486"/>
                  </a:lnTo>
                  <a:lnTo>
                    <a:pt x="3164957" y="3845035"/>
                  </a:lnTo>
                  <a:lnTo>
                    <a:pt x="3210785" y="3836117"/>
                  </a:lnTo>
                  <a:lnTo>
                    <a:pt x="3255330" y="3823868"/>
                  </a:lnTo>
                  <a:lnTo>
                    <a:pt x="3298455" y="3808425"/>
                  </a:lnTo>
                  <a:lnTo>
                    <a:pt x="3340025" y="3789924"/>
                  </a:lnTo>
                  <a:lnTo>
                    <a:pt x="3379901" y="3768502"/>
                  </a:lnTo>
                  <a:lnTo>
                    <a:pt x="3417949" y="3744296"/>
                  </a:lnTo>
                  <a:lnTo>
                    <a:pt x="3454031" y="3717441"/>
                  </a:lnTo>
                  <a:lnTo>
                    <a:pt x="3488011" y="3688075"/>
                  </a:lnTo>
                  <a:lnTo>
                    <a:pt x="3519752" y="3656334"/>
                  </a:lnTo>
                  <a:lnTo>
                    <a:pt x="3549119" y="3622354"/>
                  </a:lnTo>
                  <a:lnTo>
                    <a:pt x="3575973" y="3586271"/>
                  </a:lnTo>
                  <a:lnTo>
                    <a:pt x="3600180" y="3548224"/>
                  </a:lnTo>
                  <a:lnTo>
                    <a:pt x="3621601" y="3508347"/>
                  </a:lnTo>
                  <a:lnTo>
                    <a:pt x="3640102" y="3466777"/>
                  </a:lnTo>
                  <a:lnTo>
                    <a:pt x="3655545" y="3423652"/>
                  </a:lnTo>
                  <a:lnTo>
                    <a:pt x="3667794" y="3379107"/>
                  </a:lnTo>
                  <a:lnTo>
                    <a:pt x="3676712" y="3333279"/>
                  </a:lnTo>
                  <a:lnTo>
                    <a:pt x="3682163" y="3286304"/>
                  </a:lnTo>
                  <a:lnTo>
                    <a:pt x="3684010" y="3238319"/>
                  </a:lnTo>
                  <a:lnTo>
                    <a:pt x="3684010" y="614014"/>
                  </a:lnTo>
                  <a:lnTo>
                    <a:pt x="3682163" y="566029"/>
                  </a:lnTo>
                  <a:lnTo>
                    <a:pt x="3676712" y="519054"/>
                  </a:lnTo>
                  <a:lnTo>
                    <a:pt x="3667794" y="473226"/>
                  </a:lnTo>
                  <a:lnTo>
                    <a:pt x="3655545" y="428681"/>
                  </a:lnTo>
                  <a:lnTo>
                    <a:pt x="3640102" y="385555"/>
                  </a:lnTo>
                  <a:lnTo>
                    <a:pt x="3621601" y="343986"/>
                  </a:lnTo>
                  <a:lnTo>
                    <a:pt x="3600180" y="304109"/>
                  </a:lnTo>
                  <a:lnTo>
                    <a:pt x="3575973" y="266061"/>
                  </a:lnTo>
                  <a:lnTo>
                    <a:pt x="3549119" y="229979"/>
                  </a:lnTo>
                  <a:lnTo>
                    <a:pt x="3519752" y="195999"/>
                  </a:lnTo>
                  <a:lnTo>
                    <a:pt x="3488011" y="164258"/>
                  </a:lnTo>
                  <a:lnTo>
                    <a:pt x="3454031" y="134891"/>
                  </a:lnTo>
                  <a:lnTo>
                    <a:pt x="3417949" y="108037"/>
                  </a:lnTo>
                  <a:lnTo>
                    <a:pt x="3379901" y="83830"/>
                  </a:lnTo>
                  <a:lnTo>
                    <a:pt x="3340025" y="62409"/>
                  </a:lnTo>
                  <a:lnTo>
                    <a:pt x="3298455" y="43908"/>
                  </a:lnTo>
                  <a:lnTo>
                    <a:pt x="3255330" y="28465"/>
                  </a:lnTo>
                  <a:lnTo>
                    <a:pt x="3210785" y="16216"/>
                  </a:lnTo>
                  <a:lnTo>
                    <a:pt x="3164957" y="7298"/>
                  </a:lnTo>
                  <a:lnTo>
                    <a:pt x="3117982" y="1847"/>
                  </a:lnTo>
                  <a:lnTo>
                    <a:pt x="3069997" y="0"/>
                  </a:lnTo>
                  <a:close/>
                </a:path>
              </a:pathLst>
            </a:custGeom>
            <a:solidFill>
              <a:srgbClr val="EB91BB">
                <a:alpha val="69999"/>
              </a:srgbClr>
            </a:solidFill>
          </p:spPr>
          <p:txBody>
            <a:bodyPr wrap="square" lIns="0" tIns="0" rIns="0" bIns="0" rtlCol="0"/>
            <a:lstStyle/>
            <a:p>
              <a:endParaRPr/>
            </a:p>
          </p:txBody>
        </p:sp>
        <p:sp>
          <p:nvSpPr>
            <p:cNvPr id="38" name="object 38"/>
            <p:cNvSpPr/>
            <p:nvPr/>
          </p:nvSpPr>
          <p:spPr>
            <a:xfrm>
              <a:off x="4209412" y="1819401"/>
              <a:ext cx="3684270" cy="3852545"/>
            </a:xfrm>
            <a:custGeom>
              <a:avLst/>
              <a:gdLst/>
              <a:ahLst/>
              <a:cxnLst/>
              <a:rect l="l" t="t" r="r" b="b"/>
              <a:pathLst>
                <a:path w="3684270" h="3852545">
                  <a:moveTo>
                    <a:pt x="614014" y="0"/>
                  </a:moveTo>
                  <a:lnTo>
                    <a:pt x="3069997" y="0"/>
                  </a:lnTo>
                  <a:lnTo>
                    <a:pt x="3117982" y="1847"/>
                  </a:lnTo>
                  <a:lnTo>
                    <a:pt x="3164957" y="7298"/>
                  </a:lnTo>
                  <a:lnTo>
                    <a:pt x="3210785" y="16216"/>
                  </a:lnTo>
                  <a:lnTo>
                    <a:pt x="3255330" y="28465"/>
                  </a:lnTo>
                  <a:lnTo>
                    <a:pt x="3298456" y="43908"/>
                  </a:lnTo>
                  <a:lnTo>
                    <a:pt x="3340025" y="62409"/>
                  </a:lnTo>
                  <a:lnTo>
                    <a:pt x="3379902" y="83830"/>
                  </a:lnTo>
                  <a:lnTo>
                    <a:pt x="3417950" y="108037"/>
                  </a:lnTo>
                  <a:lnTo>
                    <a:pt x="3454032" y="134892"/>
                  </a:lnTo>
                  <a:lnTo>
                    <a:pt x="3488012" y="164258"/>
                  </a:lnTo>
                  <a:lnTo>
                    <a:pt x="3519753" y="195999"/>
                  </a:lnTo>
                  <a:lnTo>
                    <a:pt x="3549119" y="229979"/>
                  </a:lnTo>
                  <a:lnTo>
                    <a:pt x="3575974" y="266061"/>
                  </a:lnTo>
                  <a:lnTo>
                    <a:pt x="3600181" y="304109"/>
                  </a:lnTo>
                  <a:lnTo>
                    <a:pt x="3621602" y="343986"/>
                  </a:lnTo>
                  <a:lnTo>
                    <a:pt x="3640103" y="385555"/>
                  </a:lnTo>
                  <a:lnTo>
                    <a:pt x="3655546" y="428681"/>
                  </a:lnTo>
                  <a:lnTo>
                    <a:pt x="3667795" y="473226"/>
                  </a:lnTo>
                  <a:lnTo>
                    <a:pt x="3676713" y="519054"/>
                  </a:lnTo>
                  <a:lnTo>
                    <a:pt x="3682164" y="566029"/>
                  </a:lnTo>
                  <a:lnTo>
                    <a:pt x="3684012" y="614014"/>
                  </a:lnTo>
                  <a:lnTo>
                    <a:pt x="3684012" y="3238319"/>
                  </a:lnTo>
                  <a:lnTo>
                    <a:pt x="3682164" y="3286304"/>
                  </a:lnTo>
                  <a:lnTo>
                    <a:pt x="3676713" y="3333279"/>
                  </a:lnTo>
                  <a:lnTo>
                    <a:pt x="3667795" y="3379107"/>
                  </a:lnTo>
                  <a:lnTo>
                    <a:pt x="3655546" y="3423652"/>
                  </a:lnTo>
                  <a:lnTo>
                    <a:pt x="3640103" y="3466778"/>
                  </a:lnTo>
                  <a:lnTo>
                    <a:pt x="3621602" y="3508347"/>
                  </a:lnTo>
                  <a:lnTo>
                    <a:pt x="3600181" y="3548224"/>
                  </a:lnTo>
                  <a:lnTo>
                    <a:pt x="3575974" y="3586272"/>
                  </a:lnTo>
                  <a:lnTo>
                    <a:pt x="3549119" y="3622354"/>
                  </a:lnTo>
                  <a:lnTo>
                    <a:pt x="3519753" y="3656334"/>
                  </a:lnTo>
                  <a:lnTo>
                    <a:pt x="3488012" y="3688075"/>
                  </a:lnTo>
                  <a:lnTo>
                    <a:pt x="3454032" y="3717441"/>
                  </a:lnTo>
                  <a:lnTo>
                    <a:pt x="3417950" y="3744296"/>
                  </a:lnTo>
                  <a:lnTo>
                    <a:pt x="3379902" y="3768503"/>
                  </a:lnTo>
                  <a:lnTo>
                    <a:pt x="3340025" y="3789924"/>
                  </a:lnTo>
                  <a:lnTo>
                    <a:pt x="3298456" y="3808425"/>
                  </a:lnTo>
                  <a:lnTo>
                    <a:pt x="3255330" y="3823868"/>
                  </a:lnTo>
                  <a:lnTo>
                    <a:pt x="3210785" y="3836117"/>
                  </a:lnTo>
                  <a:lnTo>
                    <a:pt x="3164957" y="3845035"/>
                  </a:lnTo>
                  <a:lnTo>
                    <a:pt x="3117982" y="3850486"/>
                  </a:lnTo>
                  <a:lnTo>
                    <a:pt x="3069997" y="3852334"/>
                  </a:lnTo>
                  <a:lnTo>
                    <a:pt x="614014" y="3852334"/>
                  </a:lnTo>
                  <a:lnTo>
                    <a:pt x="566029" y="3850486"/>
                  </a:lnTo>
                  <a:lnTo>
                    <a:pt x="519054" y="3845035"/>
                  </a:lnTo>
                  <a:lnTo>
                    <a:pt x="473226" y="3836117"/>
                  </a:lnTo>
                  <a:lnTo>
                    <a:pt x="428681" y="3823868"/>
                  </a:lnTo>
                  <a:lnTo>
                    <a:pt x="385555" y="3808425"/>
                  </a:lnTo>
                  <a:lnTo>
                    <a:pt x="343986" y="3789924"/>
                  </a:lnTo>
                  <a:lnTo>
                    <a:pt x="304109" y="3768503"/>
                  </a:lnTo>
                  <a:lnTo>
                    <a:pt x="266061" y="3744296"/>
                  </a:lnTo>
                  <a:lnTo>
                    <a:pt x="229979" y="3717441"/>
                  </a:lnTo>
                  <a:lnTo>
                    <a:pt x="195999" y="3688075"/>
                  </a:lnTo>
                  <a:lnTo>
                    <a:pt x="164258" y="3656334"/>
                  </a:lnTo>
                  <a:lnTo>
                    <a:pt x="134892" y="3622354"/>
                  </a:lnTo>
                  <a:lnTo>
                    <a:pt x="108037" y="3586272"/>
                  </a:lnTo>
                  <a:lnTo>
                    <a:pt x="83830" y="3548224"/>
                  </a:lnTo>
                  <a:lnTo>
                    <a:pt x="62409" y="3508347"/>
                  </a:lnTo>
                  <a:lnTo>
                    <a:pt x="43908" y="3466778"/>
                  </a:lnTo>
                  <a:lnTo>
                    <a:pt x="28465" y="3423652"/>
                  </a:lnTo>
                  <a:lnTo>
                    <a:pt x="16216" y="3379107"/>
                  </a:lnTo>
                  <a:lnTo>
                    <a:pt x="7298" y="3333279"/>
                  </a:lnTo>
                  <a:lnTo>
                    <a:pt x="1847" y="3286304"/>
                  </a:lnTo>
                  <a:lnTo>
                    <a:pt x="0" y="3238319"/>
                  </a:lnTo>
                  <a:lnTo>
                    <a:pt x="0" y="614014"/>
                  </a:lnTo>
                  <a:lnTo>
                    <a:pt x="1847" y="566029"/>
                  </a:lnTo>
                  <a:lnTo>
                    <a:pt x="7298" y="519054"/>
                  </a:lnTo>
                  <a:lnTo>
                    <a:pt x="16216" y="473226"/>
                  </a:lnTo>
                  <a:lnTo>
                    <a:pt x="28465" y="428681"/>
                  </a:lnTo>
                  <a:lnTo>
                    <a:pt x="43908" y="385555"/>
                  </a:lnTo>
                  <a:lnTo>
                    <a:pt x="62409" y="343986"/>
                  </a:lnTo>
                  <a:lnTo>
                    <a:pt x="83830" y="304109"/>
                  </a:lnTo>
                  <a:lnTo>
                    <a:pt x="108037" y="266061"/>
                  </a:lnTo>
                  <a:lnTo>
                    <a:pt x="134892" y="229979"/>
                  </a:lnTo>
                  <a:lnTo>
                    <a:pt x="164258" y="195999"/>
                  </a:lnTo>
                  <a:lnTo>
                    <a:pt x="195999" y="164258"/>
                  </a:lnTo>
                  <a:lnTo>
                    <a:pt x="229979" y="134892"/>
                  </a:lnTo>
                  <a:lnTo>
                    <a:pt x="266061" y="108037"/>
                  </a:lnTo>
                  <a:lnTo>
                    <a:pt x="304109" y="83830"/>
                  </a:lnTo>
                  <a:lnTo>
                    <a:pt x="343986" y="62409"/>
                  </a:lnTo>
                  <a:lnTo>
                    <a:pt x="385555" y="43908"/>
                  </a:lnTo>
                  <a:lnTo>
                    <a:pt x="428681" y="28465"/>
                  </a:lnTo>
                  <a:lnTo>
                    <a:pt x="473226" y="16216"/>
                  </a:lnTo>
                  <a:lnTo>
                    <a:pt x="519054" y="7298"/>
                  </a:lnTo>
                  <a:lnTo>
                    <a:pt x="566029" y="1847"/>
                  </a:lnTo>
                  <a:lnTo>
                    <a:pt x="614014" y="0"/>
                  </a:lnTo>
                  <a:close/>
                </a:path>
              </a:pathLst>
            </a:custGeom>
            <a:ln w="15875">
              <a:solidFill>
                <a:srgbClr val="EB91BB"/>
              </a:solidFill>
            </a:ln>
          </p:spPr>
          <p:txBody>
            <a:bodyPr wrap="square" lIns="0" tIns="0" rIns="0" bIns="0" rtlCol="0"/>
            <a:lstStyle/>
            <a:p>
              <a:endParaRPr/>
            </a:p>
          </p:txBody>
        </p:sp>
      </p:grpSp>
      <p:sp>
        <p:nvSpPr>
          <p:cNvPr id="39" name="object 39"/>
          <p:cNvSpPr txBox="1"/>
          <p:nvPr/>
        </p:nvSpPr>
        <p:spPr>
          <a:xfrm>
            <a:off x="3314700" y="1685925"/>
            <a:ext cx="2440305" cy="1779783"/>
          </a:xfrm>
          <a:prstGeom prst="rect">
            <a:avLst/>
          </a:prstGeom>
        </p:spPr>
        <p:txBody>
          <a:bodyPr vert="horz" wrap="square" lIns="0" tIns="37148" rIns="0" bIns="0" rtlCol="0">
            <a:spAutoFit/>
          </a:bodyPr>
          <a:lstStyle/>
          <a:p>
            <a:pPr marL="666750" marR="590550" algn="ctr">
              <a:lnSpc>
                <a:spcPct val="89000"/>
              </a:lnSpc>
              <a:spcBef>
                <a:spcPts val="293"/>
              </a:spcBef>
            </a:pPr>
            <a:r>
              <a:rPr sz="1650" dirty="0">
                <a:solidFill>
                  <a:srgbClr val="FFFFFF"/>
                </a:solidFill>
                <a:latin typeface="Arial MT"/>
                <a:cs typeface="Arial MT"/>
              </a:rPr>
              <a:t>Making</a:t>
            </a:r>
            <a:r>
              <a:rPr sz="1650" spc="-64" dirty="0">
                <a:solidFill>
                  <a:srgbClr val="FFFFFF"/>
                </a:solidFill>
                <a:latin typeface="Arial MT"/>
                <a:cs typeface="Arial MT"/>
              </a:rPr>
              <a:t> </a:t>
            </a:r>
            <a:r>
              <a:rPr sz="1650" spc="-4" dirty="0">
                <a:solidFill>
                  <a:srgbClr val="FFFFFF"/>
                </a:solidFill>
                <a:latin typeface="Arial MT"/>
                <a:cs typeface="Arial MT"/>
              </a:rPr>
              <a:t>Data </a:t>
            </a:r>
            <a:r>
              <a:rPr sz="1650" spc="-446" dirty="0">
                <a:solidFill>
                  <a:srgbClr val="FFFFFF"/>
                </a:solidFill>
                <a:latin typeface="Arial MT"/>
                <a:cs typeface="Arial MT"/>
              </a:rPr>
              <a:t> </a:t>
            </a:r>
            <a:r>
              <a:rPr sz="1650" spc="-8" dirty="0">
                <a:solidFill>
                  <a:srgbClr val="FFFFFF"/>
                </a:solidFill>
                <a:latin typeface="Arial MT"/>
                <a:cs typeface="Arial MT"/>
              </a:rPr>
              <a:t>Trustable </a:t>
            </a:r>
            <a:r>
              <a:rPr sz="1650" dirty="0">
                <a:solidFill>
                  <a:srgbClr val="FFFFFF"/>
                </a:solidFill>
                <a:latin typeface="Arial MT"/>
                <a:cs typeface="Arial MT"/>
              </a:rPr>
              <a:t>&amp; </a:t>
            </a:r>
            <a:r>
              <a:rPr sz="1650" spc="4" dirty="0">
                <a:solidFill>
                  <a:srgbClr val="FFFFFF"/>
                </a:solidFill>
                <a:latin typeface="Arial MT"/>
                <a:cs typeface="Arial MT"/>
              </a:rPr>
              <a:t> </a:t>
            </a:r>
            <a:r>
              <a:rPr sz="1650" dirty="0">
                <a:solidFill>
                  <a:srgbClr val="FFFFFF"/>
                </a:solidFill>
                <a:latin typeface="Arial MT"/>
                <a:cs typeface="Arial MT"/>
              </a:rPr>
              <a:t>Usable</a:t>
            </a:r>
            <a:endParaRPr sz="1650">
              <a:latin typeface="Arial MT"/>
              <a:cs typeface="Arial MT"/>
            </a:endParaRPr>
          </a:p>
          <a:p>
            <a:pPr marL="228600" marR="819626" indent="-219075">
              <a:lnSpc>
                <a:spcPts val="1950"/>
              </a:lnSpc>
              <a:spcBef>
                <a:spcPts val="285"/>
              </a:spcBef>
              <a:buChar char="•"/>
              <a:tabLst>
                <a:tab pos="228124" algn="l"/>
                <a:tab pos="228600" algn="l"/>
              </a:tabLst>
            </a:pPr>
            <a:r>
              <a:rPr sz="1650" dirty="0">
                <a:latin typeface="Arial MT"/>
                <a:cs typeface="Arial MT"/>
              </a:rPr>
              <a:t>DM</a:t>
            </a:r>
            <a:r>
              <a:rPr sz="1650" spc="-38" dirty="0">
                <a:latin typeface="Arial MT"/>
                <a:cs typeface="Arial MT"/>
              </a:rPr>
              <a:t> </a:t>
            </a:r>
            <a:r>
              <a:rPr sz="1650" dirty="0">
                <a:latin typeface="Arial MT"/>
                <a:cs typeface="Arial MT"/>
              </a:rPr>
              <a:t>support</a:t>
            </a:r>
            <a:r>
              <a:rPr sz="1650" spc="-38" dirty="0">
                <a:latin typeface="Arial MT"/>
                <a:cs typeface="Arial MT"/>
              </a:rPr>
              <a:t> </a:t>
            </a:r>
            <a:r>
              <a:rPr sz="1650" spc="-4" dirty="0">
                <a:latin typeface="Arial MT"/>
                <a:cs typeface="Arial MT"/>
              </a:rPr>
              <a:t>for </a:t>
            </a:r>
            <a:r>
              <a:rPr sz="1650" spc="-446" dirty="0">
                <a:latin typeface="Arial MT"/>
                <a:cs typeface="Arial MT"/>
              </a:rPr>
              <a:t> </a:t>
            </a:r>
            <a:r>
              <a:rPr sz="1650" dirty="0">
                <a:latin typeface="Arial MT"/>
                <a:cs typeface="Arial MT"/>
              </a:rPr>
              <a:t>provenance</a:t>
            </a:r>
            <a:endParaRPr sz="1650">
              <a:latin typeface="Arial MT"/>
              <a:cs typeface="Arial MT"/>
            </a:endParaRPr>
          </a:p>
          <a:p>
            <a:pPr marL="228600" marR="3810" indent="-219075">
              <a:lnSpc>
                <a:spcPts val="1950"/>
              </a:lnSpc>
              <a:buChar char="•"/>
              <a:tabLst>
                <a:tab pos="228124" algn="l"/>
                <a:tab pos="228600" algn="l"/>
              </a:tabLst>
            </a:pPr>
            <a:r>
              <a:rPr sz="1650" spc="-4" dirty="0">
                <a:latin typeface="Arial MT"/>
                <a:cs typeface="Arial MT"/>
              </a:rPr>
              <a:t>Data preparation for </a:t>
            </a:r>
            <a:r>
              <a:rPr sz="1650" dirty="0">
                <a:latin typeface="Arial MT"/>
                <a:cs typeface="Arial MT"/>
              </a:rPr>
              <a:t>big </a:t>
            </a:r>
            <a:r>
              <a:rPr sz="1650" spc="-450" dirty="0">
                <a:latin typeface="Arial MT"/>
                <a:cs typeface="Arial MT"/>
              </a:rPr>
              <a:t> </a:t>
            </a:r>
            <a:r>
              <a:rPr sz="1650" spc="-4" dirty="0">
                <a:latin typeface="Arial MT"/>
                <a:cs typeface="Arial MT"/>
              </a:rPr>
              <a:t>data</a:t>
            </a:r>
            <a:r>
              <a:rPr sz="1650" spc="-8" dirty="0">
                <a:latin typeface="Arial MT"/>
                <a:cs typeface="Arial MT"/>
              </a:rPr>
              <a:t> </a:t>
            </a:r>
            <a:r>
              <a:rPr sz="1650" dirty="0">
                <a:latin typeface="Arial MT"/>
                <a:cs typeface="Arial MT"/>
              </a:rPr>
              <a:t>management</a:t>
            </a:r>
            <a:endParaRPr sz="1650">
              <a:latin typeface="Arial MT"/>
              <a:cs typeface="Arial MT"/>
            </a:endParaRPr>
          </a:p>
        </p:txBody>
      </p:sp>
      <p:sp>
        <p:nvSpPr>
          <p:cNvPr id="43" name="object 43"/>
          <p:cNvSpPr txBox="1"/>
          <p:nvPr/>
        </p:nvSpPr>
        <p:spPr>
          <a:xfrm>
            <a:off x="476251" y="5153592"/>
            <a:ext cx="2233136" cy="218008"/>
          </a:xfrm>
          <a:prstGeom prst="rect">
            <a:avLst/>
          </a:prstGeom>
        </p:spPr>
        <p:txBody>
          <a:bodyPr vert="horz" wrap="square" lIns="0" tIns="0" rIns="0" bIns="0" rtlCol="0">
            <a:spAutoFit/>
          </a:bodyPr>
          <a:lstStyle/>
          <a:p>
            <a:pPr marL="9525">
              <a:lnSpc>
                <a:spcPts val="1676"/>
              </a:lnSpc>
            </a:pPr>
            <a:r>
              <a:rPr sz="1650" spc="-4" dirty="0">
                <a:latin typeface="Arial MT"/>
                <a:cs typeface="Arial MT"/>
              </a:rPr>
              <a:t>Open</a:t>
            </a:r>
            <a:r>
              <a:rPr sz="1650" spc="-8" dirty="0">
                <a:latin typeface="Arial MT"/>
                <a:cs typeface="Arial MT"/>
              </a:rPr>
              <a:t> </a:t>
            </a:r>
            <a:r>
              <a:rPr sz="1650" spc="-4" dirty="0">
                <a:latin typeface="Arial MT"/>
                <a:cs typeface="Arial MT"/>
              </a:rPr>
              <a:t>data technologies</a:t>
            </a:r>
            <a:endParaRPr sz="1650">
              <a:latin typeface="Arial MT"/>
              <a:cs typeface="Arial MT"/>
            </a:endParaRPr>
          </a:p>
        </p:txBody>
      </p:sp>
      <p:sp>
        <p:nvSpPr>
          <p:cNvPr id="44" name="object 44"/>
          <p:cNvSpPr txBox="1"/>
          <p:nvPr/>
        </p:nvSpPr>
        <p:spPr>
          <a:xfrm>
            <a:off x="3876675" y="5182167"/>
            <a:ext cx="1390173" cy="448841"/>
          </a:xfrm>
          <a:prstGeom prst="rect">
            <a:avLst/>
          </a:prstGeom>
        </p:spPr>
        <p:txBody>
          <a:bodyPr vert="horz" wrap="square" lIns="0" tIns="0" rIns="0" bIns="0" rtlCol="0">
            <a:spAutoFit/>
          </a:bodyPr>
          <a:lstStyle/>
          <a:p>
            <a:pPr marL="9525">
              <a:lnSpc>
                <a:spcPts val="1586"/>
              </a:lnSpc>
            </a:pPr>
            <a:r>
              <a:rPr sz="1650" spc="-4" dirty="0">
                <a:solidFill>
                  <a:srgbClr val="FFFFFF"/>
                </a:solidFill>
                <a:latin typeface="Arial MT"/>
                <a:cs typeface="Arial MT"/>
              </a:rPr>
              <a:t>Visualization</a:t>
            </a:r>
            <a:r>
              <a:rPr sz="1650" spc="-53" dirty="0">
                <a:solidFill>
                  <a:srgbClr val="FFFFFF"/>
                </a:solidFill>
                <a:latin typeface="Arial MT"/>
                <a:cs typeface="Arial MT"/>
              </a:rPr>
              <a:t> </a:t>
            </a:r>
            <a:r>
              <a:rPr sz="1650" dirty="0">
                <a:solidFill>
                  <a:srgbClr val="FFFFFF"/>
                </a:solidFill>
                <a:latin typeface="Arial MT"/>
                <a:cs typeface="Arial MT"/>
              </a:rPr>
              <a:t>&amp;</a:t>
            </a:r>
            <a:endParaRPr sz="1650">
              <a:latin typeface="Arial MT"/>
              <a:cs typeface="Arial MT"/>
            </a:endParaRPr>
          </a:p>
          <a:p>
            <a:pPr marL="38100">
              <a:lnSpc>
                <a:spcPts val="1890"/>
              </a:lnSpc>
            </a:pPr>
            <a:r>
              <a:rPr sz="1650" spc="-4" dirty="0">
                <a:solidFill>
                  <a:srgbClr val="FFFFFF"/>
                </a:solidFill>
                <a:latin typeface="Arial MT"/>
                <a:cs typeface="Arial MT"/>
              </a:rPr>
              <a:t>Dissemination</a:t>
            </a:r>
            <a:endParaRPr sz="1650">
              <a:latin typeface="Arial MT"/>
              <a:cs typeface="Arial MT"/>
            </a:endParaRPr>
          </a:p>
        </p:txBody>
      </p:sp>
      <p:sp>
        <p:nvSpPr>
          <p:cNvPr id="45" name="object 45"/>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46" name="object 46"/>
          <p:cNvSpPr txBox="1"/>
          <p:nvPr/>
        </p:nvSpPr>
        <p:spPr>
          <a:xfrm>
            <a:off x="8885574" y="5750475"/>
            <a:ext cx="125254"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17</a:t>
            </a:r>
            <a:endParaRPr sz="750">
              <a:latin typeface="Arial MT"/>
              <a:cs typeface="Arial MT"/>
            </a:endParaRPr>
          </a:p>
        </p:txBody>
      </p:sp>
      <p:sp>
        <p:nvSpPr>
          <p:cNvPr id="40" name="object 40"/>
          <p:cNvSpPr txBox="1"/>
          <p:nvPr/>
        </p:nvSpPr>
        <p:spPr>
          <a:xfrm>
            <a:off x="2552700" y="3400425"/>
            <a:ext cx="2596515" cy="263534"/>
          </a:xfrm>
          <a:prstGeom prst="rect">
            <a:avLst/>
          </a:prstGeom>
        </p:spPr>
        <p:txBody>
          <a:bodyPr vert="horz" wrap="square" lIns="0" tIns="9525" rIns="0" bIns="0" rtlCol="0">
            <a:spAutoFit/>
          </a:bodyPr>
          <a:lstStyle/>
          <a:p>
            <a:pPr marL="9525">
              <a:spcBef>
                <a:spcPts val="75"/>
              </a:spcBef>
              <a:tabLst>
                <a:tab pos="990124" algn="l"/>
              </a:tabLst>
            </a:pPr>
            <a:r>
              <a:rPr sz="2475" baseline="-2525" dirty="0">
                <a:solidFill>
                  <a:srgbClr val="FFFFFF"/>
                </a:solidFill>
                <a:latin typeface="Arial MT"/>
                <a:cs typeface="Arial MT"/>
              </a:rPr>
              <a:t>Big </a:t>
            </a:r>
            <a:r>
              <a:rPr sz="2475" spc="-101" baseline="-2525" dirty="0">
                <a:solidFill>
                  <a:srgbClr val="FFFFFF"/>
                </a:solidFill>
                <a:latin typeface="Arial MT"/>
                <a:cs typeface="Arial MT"/>
              </a:rPr>
              <a:t>Data</a:t>
            </a:r>
            <a:r>
              <a:rPr sz="1650" spc="-68" dirty="0">
                <a:latin typeface="Arial MT"/>
                <a:cs typeface="Arial MT"/>
              </a:rPr>
              <a:t>•	</a:t>
            </a:r>
            <a:r>
              <a:rPr sz="1650" dirty="0">
                <a:latin typeface="Arial MT"/>
                <a:cs typeface="Arial MT"/>
              </a:rPr>
              <a:t>Cleaning</a:t>
            </a:r>
            <a:r>
              <a:rPr sz="1650" spc="-26" dirty="0">
                <a:latin typeface="Arial MT"/>
                <a:cs typeface="Arial MT"/>
              </a:rPr>
              <a:t> </a:t>
            </a:r>
            <a:r>
              <a:rPr sz="1650" spc="-4" dirty="0">
                <a:latin typeface="Arial MT"/>
                <a:cs typeface="Arial MT"/>
              </a:rPr>
              <a:t>for</a:t>
            </a:r>
            <a:r>
              <a:rPr sz="1650" spc="-30" dirty="0">
                <a:latin typeface="Arial MT"/>
                <a:cs typeface="Arial MT"/>
              </a:rPr>
              <a:t> </a:t>
            </a:r>
            <a:r>
              <a:rPr sz="1650" spc="-4" dirty="0">
                <a:latin typeface="Arial MT"/>
                <a:cs typeface="Arial MT"/>
              </a:rPr>
              <a:t>data</a:t>
            </a:r>
            <a:endParaRPr sz="1650">
              <a:latin typeface="Arial MT"/>
              <a:cs typeface="Arial MT"/>
            </a:endParaRPr>
          </a:p>
        </p:txBody>
      </p:sp>
      <p:sp>
        <p:nvSpPr>
          <p:cNvPr id="41" name="object 41"/>
          <p:cNvSpPr txBox="1"/>
          <p:nvPr/>
        </p:nvSpPr>
        <p:spPr>
          <a:xfrm>
            <a:off x="2343150" y="3638550"/>
            <a:ext cx="1966913" cy="263534"/>
          </a:xfrm>
          <a:prstGeom prst="rect">
            <a:avLst/>
          </a:prstGeom>
        </p:spPr>
        <p:txBody>
          <a:bodyPr vert="horz" wrap="square" lIns="0" tIns="9525" rIns="0" bIns="0" rtlCol="0">
            <a:spAutoFit/>
          </a:bodyPr>
          <a:lstStyle/>
          <a:p>
            <a:pPr marL="9525">
              <a:spcBef>
                <a:spcPts val="75"/>
              </a:spcBef>
            </a:pPr>
            <a:r>
              <a:rPr sz="1650" dirty="0">
                <a:solidFill>
                  <a:srgbClr val="FFFFFF"/>
                </a:solidFill>
                <a:latin typeface="Arial MT"/>
                <a:cs typeface="Arial MT"/>
              </a:rPr>
              <a:t>Managemen</a:t>
            </a:r>
            <a:r>
              <a:rPr sz="1650" spc="-259" dirty="0">
                <a:solidFill>
                  <a:srgbClr val="FFFFFF"/>
                </a:solidFill>
                <a:latin typeface="Arial MT"/>
                <a:cs typeface="Arial MT"/>
              </a:rPr>
              <a:t>t</a:t>
            </a:r>
            <a:r>
              <a:rPr sz="2475" baseline="-2525" dirty="0">
                <a:latin typeface="Arial MT"/>
                <a:cs typeface="Arial MT"/>
              </a:rPr>
              <a:t>analysis</a:t>
            </a:r>
            <a:endParaRPr sz="2475" baseline="-2525">
              <a:latin typeface="Arial MT"/>
              <a:cs typeface="Arial MT"/>
            </a:endParaRPr>
          </a:p>
        </p:txBody>
      </p:sp>
      <p:sp>
        <p:nvSpPr>
          <p:cNvPr id="42" name="object 42"/>
          <p:cNvSpPr txBox="1"/>
          <p:nvPr/>
        </p:nvSpPr>
        <p:spPr>
          <a:xfrm>
            <a:off x="3314701" y="3895725"/>
            <a:ext cx="1678781" cy="1315104"/>
          </a:xfrm>
          <a:prstGeom prst="rect">
            <a:avLst/>
          </a:prstGeom>
        </p:spPr>
        <p:txBody>
          <a:bodyPr vert="horz" wrap="square" lIns="0" tIns="9525" rIns="0" bIns="0" rtlCol="0">
            <a:spAutoFit/>
          </a:bodyPr>
          <a:lstStyle/>
          <a:p>
            <a:pPr marL="228600" indent="-219075">
              <a:lnSpc>
                <a:spcPts val="1965"/>
              </a:lnSpc>
              <a:spcBef>
                <a:spcPts val="75"/>
              </a:spcBef>
              <a:buChar char="•"/>
              <a:tabLst>
                <a:tab pos="228124" algn="l"/>
                <a:tab pos="228600" algn="l"/>
              </a:tabLst>
            </a:pPr>
            <a:r>
              <a:rPr sz="1650" dirty="0">
                <a:latin typeface="Arial MT"/>
                <a:cs typeface="Arial MT"/>
              </a:rPr>
              <a:t>DM</a:t>
            </a:r>
            <a:r>
              <a:rPr sz="1650" spc="-38" dirty="0">
                <a:latin typeface="Arial MT"/>
                <a:cs typeface="Arial MT"/>
              </a:rPr>
              <a:t> </a:t>
            </a:r>
            <a:r>
              <a:rPr sz="1650" spc="-4" dirty="0">
                <a:latin typeface="Arial MT"/>
                <a:cs typeface="Arial MT"/>
              </a:rPr>
              <a:t>for</a:t>
            </a:r>
            <a:r>
              <a:rPr sz="1650" spc="-38" dirty="0">
                <a:latin typeface="Arial MT"/>
                <a:cs typeface="Arial MT"/>
              </a:rPr>
              <a:t> </a:t>
            </a:r>
            <a:r>
              <a:rPr sz="1650" dirty="0">
                <a:latin typeface="Arial MT"/>
                <a:cs typeface="Arial MT"/>
              </a:rPr>
              <a:t>ML</a:t>
            </a:r>
            <a:endParaRPr sz="1650">
              <a:latin typeface="Arial MT"/>
              <a:cs typeface="Arial MT"/>
            </a:endParaRPr>
          </a:p>
          <a:p>
            <a:pPr marL="228600" indent="-219075">
              <a:lnSpc>
                <a:spcPts val="1950"/>
              </a:lnSpc>
              <a:buChar char="•"/>
              <a:tabLst>
                <a:tab pos="228124" algn="l"/>
                <a:tab pos="228600" algn="l"/>
              </a:tabLst>
            </a:pPr>
            <a:r>
              <a:rPr sz="1650" dirty="0">
                <a:latin typeface="Arial MT"/>
                <a:cs typeface="Arial MT"/>
              </a:rPr>
              <a:t>ML</a:t>
            </a:r>
            <a:r>
              <a:rPr sz="1650" spc="-98" dirty="0">
                <a:latin typeface="Arial MT"/>
                <a:cs typeface="Arial MT"/>
              </a:rPr>
              <a:t> </a:t>
            </a:r>
            <a:r>
              <a:rPr sz="1650" spc="-4" dirty="0">
                <a:latin typeface="Arial MT"/>
                <a:cs typeface="Arial MT"/>
              </a:rPr>
              <a:t>for</a:t>
            </a:r>
            <a:r>
              <a:rPr sz="1650" spc="-38" dirty="0">
                <a:latin typeface="Arial MT"/>
                <a:cs typeface="Arial MT"/>
              </a:rPr>
              <a:t> </a:t>
            </a:r>
            <a:r>
              <a:rPr sz="1650" dirty="0">
                <a:latin typeface="Arial MT"/>
                <a:cs typeface="Arial MT"/>
              </a:rPr>
              <a:t>DM</a:t>
            </a:r>
            <a:endParaRPr sz="1650">
              <a:latin typeface="Arial MT"/>
              <a:cs typeface="Arial MT"/>
            </a:endParaRPr>
          </a:p>
          <a:p>
            <a:pPr marL="228600" indent="-219075">
              <a:lnSpc>
                <a:spcPts val="1950"/>
              </a:lnSpc>
              <a:buChar char="•"/>
              <a:tabLst>
                <a:tab pos="228124" algn="l"/>
                <a:tab pos="228600" algn="l"/>
              </a:tabLst>
            </a:pPr>
            <a:r>
              <a:rPr sz="1650" spc="-8" dirty="0">
                <a:latin typeface="Arial MT"/>
                <a:cs typeface="Arial MT"/>
              </a:rPr>
              <a:t>Visual</a:t>
            </a:r>
            <a:r>
              <a:rPr sz="1650" spc="-26" dirty="0">
                <a:latin typeface="Arial MT"/>
                <a:cs typeface="Arial MT"/>
              </a:rPr>
              <a:t> </a:t>
            </a:r>
            <a:r>
              <a:rPr sz="1650" spc="-4" dirty="0">
                <a:latin typeface="Arial MT"/>
                <a:cs typeface="Arial MT"/>
              </a:rPr>
              <a:t>analytics</a:t>
            </a:r>
            <a:endParaRPr sz="1650">
              <a:latin typeface="Arial MT"/>
              <a:cs typeface="Arial MT"/>
            </a:endParaRPr>
          </a:p>
          <a:p>
            <a:pPr marL="1114425">
              <a:lnSpc>
                <a:spcPts val="1965"/>
              </a:lnSpc>
            </a:pPr>
            <a:r>
              <a:rPr sz="1650" dirty="0">
                <a:latin typeface="Arial MT"/>
                <a:cs typeface="Arial MT"/>
              </a:rPr>
              <a:t>…</a:t>
            </a:r>
            <a:endParaRPr sz="1650">
              <a:latin typeface="Arial MT"/>
              <a:cs typeface="Arial MT"/>
            </a:endParaRPr>
          </a:p>
          <a:p>
            <a:pPr marL="1038225">
              <a:spcBef>
                <a:spcPts val="194"/>
              </a:spcBef>
            </a:pPr>
            <a:r>
              <a:rPr sz="1650" spc="-4" dirty="0">
                <a:solidFill>
                  <a:srgbClr val="FFFFFF"/>
                </a:solidFill>
                <a:latin typeface="Arial MT"/>
                <a:cs typeface="Arial MT"/>
              </a:rPr>
              <a:t>Data</a:t>
            </a:r>
            <a:endParaRPr sz="1650">
              <a:latin typeface="Arial MT"/>
              <a:cs typeface="Arial MT"/>
            </a:endParaRPr>
          </a:p>
        </p:txBody>
      </p:sp>
    </p:spTree>
    <p:extLst>
      <p:ext uri="{BB962C8B-B14F-4D97-AF65-F5344CB8AC3E}">
        <p14:creationId xmlns:p14="http://schemas.microsoft.com/office/powerpoint/2010/main" val="31302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Big Data</a:t>
            </a:r>
            <a:endParaRPr lang="en-US" altLang="en-US" dirty="0" smtClean="0">
              <a:ea typeface="ＭＳ Ｐゴシック" panose="020B0600070205080204" pitchFamily="34" charset="-128"/>
            </a:endParaRPr>
          </a:p>
        </p:txBody>
      </p:sp>
      <p:sp>
        <p:nvSpPr>
          <p:cNvPr id="3" name="Content Placeholder 2"/>
          <p:cNvSpPr>
            <a:spLocks noGrp="1"/>
          </p:cNvSpPr>
          <p:nvPr>
            <p:ph idx="1"/>
          </p:nvPr>
        </p:nvSpPr>
        <p:spPr>
          <a:xfrm>
            <a:off x="304800" y="1524000"/>
            <a:ext cx="8382000" cy="5029200"/>
          </a:xfrm>
        </p:spPr>
        <p:txBody>
          <a:bodyPr>
            <a:normAutofit/>
          </a:bodyPr>
          <a:lstStyle/>
          <a:p>
            <a:pPr marL="342900" lvl="1" indent="-342900" algn="just" eaLnBrk="1" hangingPunct="1">
              <a:buSzPct val="75000"/>
              <a:buBlip>
                <a:blip r:embed="rId2"/>
              </a:buBlip>
              <a:defRPr/>
            </a:pPr>
            <a:r>
              <a:rPr lang="en-US" altLang="en-US" sz="2000" dirty="0" smtClean="0">
                <a:solidFill>
                  <a:schemeClr val="tx1"/>
                </a:solidFill>
              </a:rPr>
              <a:t>Big </a:t>
            </a:r>
            <a:r>
              <a:rPr lang="en-US" altLang="en-US" sz="2000" dirty="0">
                <a:solidFill>
                  <a:schemeClr val="tx1"/>
                </a:solidFill>
              </a:rPr>
              <a:t>Data </a:t>
            </a:r>
            <a:r>
              <a:rPr lang="en-US" sz="2000" dirty="0" smtClean="0">
                <a:solidFill>
                  <a:schemeClr val="tx1"/>
                </a:solidFill>
              </a:rPr>
              <a:t>is </a:t>
            </a:r>
            <a:r>
              <a:rPr lang="en-US" sz="2000" dirty="0">
                <a:solidFill>
                  <a:schemeClr val="tx1"/>
                </a:solidFill>
              </a:rPr>
              <a:t>any data that is expensive to manage and hard to extract value from </a:t>
            </a:r>
            <a:endParaRPr lang="en-US" sz="2000" dirty="0" smtClean="0">
              <a:solidFill>
                <a:schemeClr val="tx1"/>
              </a:solidFill>
            </a:endParaRPr>
          </a:p>
          <a:p>
            <a:pPr lvl="1" algn="just" eaLnBrk="1" hangingPunct="1">
              <a:defRPr/>
            </a:pPr>
            <a:r>
              <a:rPr lang="en-US" altLang="en-US" sz="2000" dirty="0" smtClean="0"/>
              <a:t>Volume</a:t>
            </a:r>
          </a:p>
          <a:p>
            <a:pPr lvl="2" algn="just" eaLnBrk="1" hangingPunct="1">
              <a:defRPr/>
            </a:pPr>
            <a:r>
              <a:rPr lang="en-US" altLang="en-US" sz="1800" dirty="0" smtClean="0"/>
              <a:t>The size of the data</a:t>
            </a:r>
            <a:endParaRPr lang="en-US" altLang="en-US" sz="1800" dirty="0"/>
          </a:p>
          <a:p>
            <a:pPr lvl="1" algn="just" eaLnBrk="1" hangingPunct="1">
              <a:defRPr/>
            </a:pPr>
            <a:r>
              <a:rPr lang="en-US" altLang="en-US" sz="2000" dirty="0" smtClean="0"/>
              <a:t>Velocity</a:t>
            </a:r>
          </a:p>
          <a:p>
            <a:pPr lvl="2" algn="just" eaLnBrk="1" hangingPunct="1">
              <a:defRPr/>
            </a:pPr>
            <a:r>
              <a:rPr lang="en-US" sz="1800" dirty="0" smtClean="0"/>
              <a:t>The </a:t>
            </a:r>
            <a:r>
              <a:rPr lang="en-US" sz="1800" dirty="0"/>
              <a:t>latency of data processing relative to the growing demand for </a:t>
            </a:r>
            <a:r>
              <a:rPr lang="en-US" sz="1800" dirty="0" smtClean="0"/>
              <a:t>interactivity</a:t>
            </a:r>
          </a:p>
          <a:p>
            <a:pPr lvl="1" algn="just" eaLnBrk="1" hangingPunct="1">
              <a:defRPr/>
            </a:pPr>
            <a:r>
              <a:rPr lang="en-US" altLang="en-US" sz="2000" dirty="0" smtClean="0"/>
              <a:t>Variety and Complexity</a:t>
            </a:r>
          </a:p>
          <a:p>
            <a:pPr lvl="2" algn="just" eaLnBrk="1" hangingPunct="1">
              <a:defRPr/>
            </a:pPr>
            <a:r>
              <a:rPr lang="en-US" sz="1800" dirty="0"/>
              <a:t>the diversity of sources, formats, quality, structures.</a:t>
            </a:r>
          </a:p>
          <a:p>
            <a:pPr marL="914400" lvl="2" indent="0" algn="just" eaLnBrk="1" hangingPunct="1">
              <a:buNone/>
              <a:defRPr/>
            </a:pPr>
            <a:endParaRPr lang="en-US" altLang="en-US" sz="1800" dirty="0"/>
          </a:p>
        </p:txBody>
      </p:sp>
    </p:spTree>
    <p:extLst>
      <p:ext uri="{BB962C8B-B14F-4D97-AF65-F5344CB8AC3E}">
        <p14:creationId xmlns:p14="http://schemas.microsoft.com/office/powerpoint/2010/main" val="3254017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325" y="327350"/>
            <a:ext cx="6589199" cy="1280890"/>
          </a:xfrm>
        </p:spPr>
        <p:txBody>
          <a:bodyPr/>
          <a:lstStyle/>
          <a:p>
            <a:r>
              <a:rPr lang="en-US" dirty="0" smtClean="0"/>
              <a:t>Big Data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082879"/>
            <a:ext cx="7418449" cy="5410200"/>
          </a:xfrm>
          <a:prstGeom prst="rect">
            <a:avLst/>
          </a:prstGeom>
        </p:spPr>
      </p:pic>
    </p:spTree>
    <p:extLst>
      <p:ext uri="{BB962C8B-B14F-4D97-AF65-F5344CB8AC3E}">
        <p14:creationId xmlns:p14="http://schemas.microsoft.com/office/powerpoint/2010/main" val="2669070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We </a:t>
            </a:r>
            <a:r>
              <a:rPr lang="en-US" dirty="0"/>
              <a:t>H</a:t>
            </a:r>
            <a:r>
              <a:rPr lang="en-US" dirty="0" smtClean="0"/>
              <a:t>ave</a:t>
            </a:r>
            <a:endParaRPr lang="en-US" dirty="0"/>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smtClean="0"/>
              <a:t>Streaming </a:t>
            </a:r>
            <a:r>
              <a:rPr lang="en-US" dirty="0"/>
              <a:t>Data </a:t>
            </a:r>
          </a:p>
          <a:p>
            <a:pPr marL="0" indent="0">
              <a:buNone/>
            </a:pPr>
            <a:endParaRPr lang="en-US" dirty="0"/>
          </a:p>
        </p:txBody>
      </p:sp>
    </p:spTree>
    <p:extLst>
      <p:ext uri="{BB962C8B-B14F-4D97-AF65-F5344CB8AC3E}">
        <p14:creationId xmlns:p14="http://schemas.microsoft.com/office/powerpoint/2010/main" val="1594913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T</a:t>
            </a:r>
            <a:r>
              <a:rPr lang="en-US" dirty="0" smtClean="0"/>
              <a:t>o </a:t>
            </a:r>
            <a:r>
              <a:rPr lang="en-US" dirty="0"/>
              <a:t>D</a:t>
            </a:r>
            <a:r>
              <a:rPr lang="en-US" dirty="0" smtClean="0"/>
              <a:t>o With </a:t>
            </a:r>
            <a:r>
              <a:rPr lang="en-US" dirty="0"/>
              <a:t>T</a:t>
            </a:r>
            <a:r>
              <a:rPr lang="en-US" dirty="0" smtClean="0"/>
              <a:t>hese Data?</a:t>
            </a:r>
            <a:endParaRPr lang="en-US" dirty="0"/>
          </a:p>
        </p:txBody>
      </p:sp>
      <p:sp>
        <p:nvSpPr>
          <p:cNvPr id="3" name="Content Placeholder 2"/>
          <p:cNvSpPr>
            <a:spLocks noGrp="1"/>
          </p:cNvSpPr>
          <p:nvPr>
            <p:ph idx="1"/>
          </p:nvPr>
        </p:nvSpPr>
        <p:spPr/>
        <p:txBody>
          <a:bodyPr>
            <a:normAutofit/>
          </a:bodyPr>
          <a:lstStyle/>
          <a:p>
            <a:r>
              <a:rPr lang="en-US" sz="2000" dirty="0"/>
              <a:t>Aggregation and Statistics </a:t>
            </a:r>
          </a:p>
          <a:p>
            <a:pPr lvl="1"/>
            <a:r>
              <a:rPr lang="en-US" sz="1800" dirty="0"/>
              <a:t>Data </a:t>
            </a:r>
            <a:r>
              <a:rPr lang="en-US" sz="1800" dirty="0" smtClean="0"/>
              <a:t>warehousing </a:t>
            </a:r>
            <a:r>
              <a:rPr lang="en-US" sz="1800" dirty="0"/>
              <a:t>and OLAP</a:t>
            </a:r>
          </a:p>
          <a:p>
            <a:r>
              <a:rPr lang="en-US" sz="2000" dirty="0"/>
              <a:t>Indexing, Searching, and Querying</a:t>
            </a:r>
          </a:p>
          <a:p>
            <a:pPr lvl="1"/>
            <a:r>
              <a:rPr lang="en-US" sz="1800" dirty="0"/>
              <a:t>Keyword based search </a:t>
            </a:r>
          </a:p>
          <a:p>
            <a:pPr lvl="1"/>
            <a:r>
              <a:rPr lang="en-US" sz="1800" dirty="0"/>
              <a:t>Pattern matching (XML/RDF)</a:t>
            </a:r>
          </a:p>
          <a:p>
            <a:r>
              <a:rPr lang="en-US" sz="2000" dirty="0"/>
              <a:t>Knowledge discovery</a:t>
            </a:r>
          </a:p>
          <a:p>
            <a:pPr lvl="1"/>
            <a:r>
              <a:rPr lang="en-US" sz="1800" dirty="0"/>
              <a:t>Data Mining</a:t>
            </a:r>
          </a:p>
          <a:p>
            <a:pPr lvl="1"/>
            <a:r>
              <a:rPr lang="en-US" sz="1800" dirty="0"/>
              <a:t>Statistical Modeling</a:t>
            </a:r>
          </a:p>
          <a:p>
            <a:endParaRPr lang="en-US" sz="2000" dirty="0"/>
          </a:p>
        </p:txBody>
      </p:sp>
    </p:spTree>
    <p:extLst>
      <p:ext uri="{BB962C8B-B14F-4D97-AF65-F5344CB8AC3E}">
        <p14:creationId xmlns:p14="http://schemas.microsoft.com/office/powerpoint/2010/main" val="2096566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ea typeface="ＭＳ Ｐゴシック" pitchFamily="34" charset="-128"/>
              </a:rPr>
              <a:t>What is Data Science?</a:t>
            </a:r>
          </a:p>
        </p:txBody>
      </p:sp>
      <p:sp>
        <p:nvSpPr>
          <p:cNvPr id="3" name="Content Placeholder 2"/>
          <p:cNvSpPr>
            <a:spLocks noGrp="1"/>
          </p:cNvSpPr>
          <p:nvPr>
            <p:ph idx="1"/>
          </p:nvPr>
        </p:nvSpPr>
        <p:spPr/>
        <p:txBody>
          <a:bodyPr>
            <a:normAutofit/>
          </a:bodyPr>
          <a:lstStyle/>
          <a:p>
            <a:pPr algn="just">
              <a:defRPr/>
            </a:pPr>
            <a:r>
              <a:rPr lang="en-US" sz="2000" dirty="0" smtClean="0">
                <a:ea typeface="+mn-ea"/>
              </a:rPr>
              <a:t>An </a:t>
            </a:r>
            <a:r>
              <a:rPr lang="en-US" sz="2000" dirty="0">
                <a:ea typeface="+mn-ea"/>
              </a:rPr>
              <a:t>area that manages, manipulates, extracts, and interprets knowledge from tremendous amount of </a:t>
            </a:r>
            <a:r>
              <a:rPr lang="en-US" sz="2000" dirty="0" smtClean="0">
                <a:ea typeface="+mn-ea"/>
              </a:rPr>
              <a:t>data</a:t>
            </a:r>
          </a:p>
          <a:p>
            <a:pPr algn="just">
              <a:defRPr/>
            </a:pPr>
            <a:r>
              <a:rPr lang="en-US" sz="2000" dirty="0" smtClean="0">
                <a:ea typeface="+mn-ea"/>
              </a:rPr>
              <a:t>Data </a:t>
            </a:r>
            <a:r>
              <a:rPr lang="en-US" sz="2000" dirty="0">
                <a:ea typeface="+mn-ea"/>
              </a:rPr>
              <a:t>science </a:t>
            </a:r>
            <a:r>
              <a:rPr lang="en-US" sz="2000" dirty="0" smtClean="0">
                <a:ea typeface="+mn-ea"/>
              </a:rPr>
              <a:t>(DS) is </a:t>
            </a:r>
            <a:r>
              <a:rPr lang="en-US" sz="2000" dirty="0">
                <a:ea typeface="+mn-ea"/>
              </a:rPr>
              <a:t>a multidisciplinary field of study with goal to address </a:t>
            </a:r>
            <a:r>
              <a:rPr lang="en-US" sz="2000" dirty="0" smtClean="0">
                <a:ea typeface="+mn-ea"/>
              </a:rPr>
              <a:t>the challenges in </a:t>
            </a:r>
            <a:r>
              <a:rPr lang="en-US" sz="2000" dirty="0">
                <a:ea typeface="+mn-ea"/>
              </a:rPr>
              <a:t>big </a:t>
            </a:r>
            <a:r>
              <a:rPr lang="en-US" sz="2000" dirty="0" smtClean="0">
                <a:ea typeface="+mn-ea"/>
              </a:rPr>
              <a:t>data</a:t>
            </a:r>
            <a:endParaRPr lang="en-US" sz="2000" dirty="0">
              <a:ea typeface="+mn-ea"/>
            </a:endParaRPr>
          </a:p>
          <a:p>
            <a:pPr algn="just">
              <a:defRPr/>
            </a:pPr>
            <a:r>
              <a:rPr lang="en-US" sz="2000" dirty="0">
                <a:solidFill>
                  <a:srgbClr val="000066"/>
                </a:solidFill>
                <a:ea typeface="+mn-ea"/>
              </a:rPr>
              <a:t>Data science principles apply to all data – big and </a:t>
            </a:r>
            <a:r>
              <a:rPr lang="en-US" sz="2000" dirty="0" smtClean="0">
                <a:solidFill>
                  <a:srgbClr val="000066"/>
                </a:solidFill>
                <a:ea typeface="+mn-ea"/>
              </a:rPr>
              <a:t>small</a:t>
            </a:r>
          </a:p>
        </p:txBody>
      </p:sp>
      <p:sp>
        <p:nvSpPr>
          <p:cNvPr id="2" name="TextBox 1"/>
          <p:cNvSpPr txBox="1"/>
          <p:nvPr/>
        </p:nvSpPr>
        <p:spPr>
          <a:xfrm>
            <a:off x="1600200" y="6324600"/>
            <a:ext cx="5483745" cy="276999"/>
          </a:xfrm>
          <a:prstGeom prst="rect">
            <a:avLst/>
          </a:prstGeom>
          <a:noFill/>
        </p:spPr>
        <p:txBody>
          <a:bodyPr wrap="none" rtlCol="0">
            <a:spAutoFit/>
          </a:bodyPr>
          <a:lstStyle/>
          <a:p>
            <a:r>
              <a:rPr lang="en-US" sz="1200" b="1" dirty="0">
                <a:solidFill>
                  <a:schemeClr val="bg1">
                    <a:lumMod val="65000"/>
                  </a:schemeClr>
                </a:solidFill>
              </a:rPr>
              <a:t>https://</a:t>
            </a:r>
            <a:r>
              <a:rPr lang="en-US" sz="1200" b="1" dirty="0" smtClean="0">
                <a:solidFill>
                  <a:schemeClr val="bg1">
                    <a:lumMod val="65000"/>
                  </a:schemeClr>
                </a:solidFill>
              </a:rPr>
              <a:t>hbr.org/2012/10/data-scientist-the-sexiest-job-of-the-21st-century</a:t>
            </a:r>
            <a:r>
              <a:rPr lang="en-US" sz="1200" b="1" dirty="0">
                <a:solidFill>
                  <a:schemeClr val="bg1">
                    <a:lumMod val="65000"/>
                  </a:schemeClr>
                </a:solidFill>
              </a:rPr>
              <a:t>/</a:t>
            </a:r>
            <a:endParaRPr lang="en-US" sz="12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1017269"/>
            <a:ext cx="3433286" cy="403957"/>
          </a:xfrm>
          <a:prstGeom prst="rect">
            <a:avLst/>
          </a:prstGeom>
        </p:spPr>
        <p:txBody>
          <a:bodyPr vert="horz" wrap="square" lIns="0" tIns="11430" rIns="0" bIns="0" rtlCol="0" anchor="t">
            <a:spAutoFit/>
          </a:bodyPr>
          <a:lstStyle/>
          <a:p>
            <a:pPr marL="9525">
              <a:spcBef>
                <a:spcPts val="90"/>
              </a:spcBef>
            </a:pPr>
            <a:r>
              <a:rPr sz="2550" spc="-23" dirty="0"/>
              <a:t>W</a:t>
            </a:r>
            <a:r>
              <a:rPr sz="2025" spc="-23" dirty="0"/>
              <a:t>HAT</a:t>
            </a:r>
            <a:r>
              <a:rPr sz="2025" spc="139" dirty="0"/>
              <a:t> </a:t>
            </a:r>
            <a:r>
              <a:rPr sz="2025" spc="8" dirty="0"/>
              <a:t>IS</a:t>
            </a:r>
            <a:r>
              <a:rPr sz="2025" spc="139" dirty="0"/>
              <a:t> </a:t>
            </a:r>
            <a:r>
              <a:rPr sz="2550" spc="-64" dirty="0"/>
              <a:t>D</a:t>
            </a:r>
            <a:r>
              <a:rPr sz="2025" spc="-64" dirty="0"/>
              <a:t>ATA</a:t>
            </a:r>
            <a:r>
              <a:rPr sz="2025" spc="139" dirty="0"/>
              <a:t> </a:t>
            </a:r>
            <a:r>
              <a:rPr sz="2550" spc="11" dirty="0"/>
              <a:t>S</a:t>
            </a:r>
            <a:r>
              <a:rPr sz="2025" spc="11" dirty="0"/>
              <a:t>CIENCE</a:t>
            </a:r>
            <a:r>
              <a:rPr sz="2550" spc="11" dirty="0"/>
              <a:t>?</a:t>
            </a:r>
            <a:endParaRPr sz="2550"/>
          </a:p>
        </p:txBody>
      </p:sp>
      <p:sp>
        <p:nvSpPr>
          <p:cNvPr id="3" name="object 3"/>
          <p:cNvSpPr txBox="1"/>
          <p:nvPr/>
        </p:nvSpPr>
        <p:spPr>
          <a:xfrm>
            <a:off x="381000" y="1560195"/>
            <a:ext cx="6531769" cy="3791231"/>
          </a:xfrm>
          <a:prstGeom prst="rect">
            <a:avLst/>
          </a:prstGeom>
        </p:spPr>
        <p:txBody>
          <a:bodyPr vert="horz" wrap="square" lIns="0" tIns="1905" rIns="0" bIns="0" rtlCol="0">
            <a:spAutoFit/>
          </a:bodyPr>
          <a:lstStyle/>
          <a:p>
            <a:pPr marL="180975" marR="487204" indent="-171450">
              <a:lnSpc>
                <a:spcPct val="120700"/>
              </a:lnSpc>
              <a:spcBef>
                <a:spcPts val="15"/>
              </a:spcBef>
              <a:buClr>
                <a:srgbClr val="B71E42"/>
              </a:buClr>
              <a:buChar char="•"/>
              <a:tabLst>
                <a:tab pos="180975" algn="l"/>
              </a:tabLst>
            </a:pPr>
            <a:r>
              <a:rPr dirty="0">
                <a:latin typeface="Arial MT"/>
                <a:cs typeface="Arial MT"/>
              </a:rPr>
              <a:t>“</a:t>
            </a:r>
            <a:r>
              <a:rPr b="1" dirty="0">
                <a:latin typeface="Arial"/>
                <a:cs typeface="Arial"/>
              </a:rPr>
              <a:t>Data </a:t>
            </a:r>
            <a:r>
              <a:rPr b="1" spc="-4" dirty="0">
                <a:latin typeface="Arial"/>
                <a:cs typeface="Arial"/>
              </a:rPr>
              <a:t>science</a:t>
            </a:r>
            <a:r>
              <a:rPr spc="-4" dirty="0">
                <a:latin typeface="Arial MT"/>
                <a:cs typeface="Arial MT"/>
              </a:rPr>
              <a:t>, </a:t>
            </a:r>
            <a:r>
              <a:rPr dirty="0">
                <a:latin typeface="Arial MT"/>
                <a:cs typeface="Arial MT"/>
              </a:rPr>
              <a:t>also known as </a:t>
            </a:r>
            <a:r>
              <a:rPr b="1" spc="-4" dirty="0">
                <a:latin typeface="Arial"/>
                <a:cs typeface="Arial"/>
              </a:rPr>
              <a:t>data-driven science</a:t>
            </a:r>
            <a:r>
              <a:rPr spc="-4" dirty="0">
                <a:latin typeface="Arial MT"/>
                <a:cs typeface="Arial MT"/>
              </a:rPr>
              <a:t>, </a:t>
            </a:r>
            <a:r>
              <a:rPr dirty="0">
                <a:latin typeface="Arial MT"/>
                <a:cs typeface="Arial MT"/>
              </a:rPr>
              <a:t>is an </a:t>
            </a:r>
            <a:r>
              <a:rPr spc="-491" dirty="0">
                <a:latin typeface="Arial MT"/>
                <a:cs typeface="Arial MT"/>
              </a:rPr>
              <a:t> </a:t>
            </a:r>
            <a:r>
              <a:rPr spc="-4" dirty="0">
                <a:latin typeface="Arial MT"/>
                <a:cs typeface="Arial MT"/>
              </a:rPr>
              <a:t>interdisciplinary</a:t>
            </a:r>
            <a:r>
              <a:rPr dirty="0">
                <a:latin typeface="Arial MT"/>
                <a:cs typeface="Arial MT"/>
              </a:rPr>
              <a:t> </a:t>
            </a:r>
            <a:r>
              <a:rPr spc="-4" dirty="0">
                <a:latin typeface="Arial MT"/>
                <a:cs typeface="Arial MT"/>
              </a:rPr>
              <a:t>field</a:t>
            </a:r>
            <a:r>
              <a:rPr spc="4" dirty="0">
                <a:latin typeface="Arial MT"/>
                <a:cs typeface="Arial MT"/>
              </a:rPr>
              <a:t> </a:t>
            </a:r>
            <a:r>
              <a:rPr dirty="0">
                <a:latin typeface="Arial MT"/>
                <a:cs typeface="Arial MT"/>
              </a:rPr>
              <a:t>of </a:t>
            </a:r>
            <a:r>
              <a:rPr spc="-4" dirty="0">
                <a:latin typeface="Arial MT"/>
                <a:cs typeface="Arial MT"/>
              </a:rPr>
              <a:t>scientific</a:t>
            </a:r>
            <a:r>
              <a:rPr spc="4" dirty="0">
                <a:latin typeface="Arial MT"/>
                <a:cs typeface="Arial MT"/>
              </a:rPr>
              <a:t> </a:t>
            </a:r>
            <a:r>
              <a:rPr spc="-4" dirty="0">
                <a:latin typeface="Arial MT"/>
                <a:cs typeface="Arial MT"/>
              </a:rPr>
              <a:t>methods,</a:t>
            </a:r>
            <a:r>
              <a:rPr dirty="0">
                <a:latin typeface="Arial MT"/>
                <a:cs typeface="Arial MT"/>
              </a:rPr>
              <a:t> processes, </a:t>
            </a:r>
            <a:r>
              <a:rPr spc="4" dirty="0">
                <a:latin typeface="Arial MT"/>
                <a:cs typeface="Arial MT"/>
              </a:rPr>
              <a:t> </a:t>
            </a:r>
            <a:r>
              <a:rPr spc="-4" dirty="0">
                <a:latin typeface="Arial MT"/>
                <a:cs typeface="Arial MT"/>
              </a:rPr>
              <a:t>algorithms </a:t>
            </a:r>
            <a:r>
              <a:rPr dirty="0">
                <a:latin typeface="Arial MT"/>
                <a:cs typeface="Arial MT"/>
              </a:rPr>
              <a:t>and</a:t>
            </a:r>
            <a:r>
              <a:rPr spc="4" dirty="0">
                <a:latin typeface="Arial MT"/>
                <a:cs typeface="Arial MT"/>
              </a:rPr>
              <a:t> </a:t>
            </a:r>
            <a:r>
              <a:rPr spc="-4" dirty="0">
                <a:latin typeface="Arial MT"/>
                <a:cs typeface="Arial MT"/>
              </a:rPr>
              <a:t>systems</a:t>
            </a:r>
            <a:r>
              <a:rPr dirty="0">
                <a:latin typeface="Arial MT"/>
                <a:cs typeface="Arial MT"/>
              </a:rPr>
              <a:t> </a:t>
            </a:r>
            <a:r>
              <a:rPr spc="-4" dirty="0">
                <a:latin typeface="Arial MT"/>
                <a:cs typeface="Arial MT"/>
              </a:rPr>
              <a:t>to</a:t>
            </a:r>
            <a:r>
              <a:rPr spc="4" dirty="0">
                <a:latin typeface="Arial MT"/>
                <a:cs typeface="Arial MT"/>
              </a:rPr>
              <a:t> </a:t>
            </a:r>
            <a:r>
              <a:rPr spc="-4" dirty="0">
                <a:latin typeface="Arial MT"/>
                <a:cs typeface="Arial MT"/>
              </a:rPr>
              <a:t>extract</a:t>
            </a:r>
            <a:r>
              <a:rPr dirty="0">
                <a:solidFill>
                  <a:srgbClr val="FA2B5C"/>
                </a:solidFill>
                <a:latin typeface="Arial MT"/>
                <a:cs typeface="Arial MT"/>
              </a:rPr>
              <a:t> </a:t>
            </a:r>
            <a:r>
              <a:rPr u="heavy" dirty="0">
                <a:solidFill>
                  <a:srgbClr val="FA2B5C"/>
                </a:solidFill>
                <a:uFill>
                  <a:solidFill>
                    <a:srgbClr val="FA2B5C"/>
                  </a:solidFill>
                </a:uFill>
                <a:latin typeface="Arial MT"/>
                <a:cs typeface="Arial MT"/>
              </a:rPr>
              <a:t>knowledge</a:t>
            </a:r>
            <a:r>
              <a:rPr dirty="0">
                <a:solidFill>
                  <a:srgbClr val="FA2B5C"/>
                </a:solidFill>
                <a:latin typeface="Arial MT"/>
                <a:cs typeface="Arial MT"/>
              </a:rPr>
              <a:t> </a:t>
            </a:r>
            <a:r>
              <a:rPr dirty="0">
                <a:latin typeface="Arial MT"/>
                <a:cs typeface="Arial MT"/>
              </a:rPr>
              <a:t>or </a:t>
            </a:r>
            <a:r>
              <a:rPr spc="-4" dirty="0">
                <a:latin typeface="Arial MT"/>
                <a:cs typeface="Arial MT"/>
              </a:rPr>
              <a:t>insights </a:t>
            </a:r>
            <a:r>
              <a:rPr dirty="0">
                <a:latin typeface="Arial MT"/>
                <a:cs typeface="Arial MT"/>
              </a:rPr>
              <a:t> </a:t>
            </a:r>
            <a:r>
              <a:rPr spc="-4" dirty="0">
                <a:latin typeface="Arial MT"/>
                <a:cs typeface="Arial MT"/>
              </a:rPr>
              <a:t>from</a:t>
            </a:r>
            <a:r>
              <a:rPr spc="-4" dirty="0">
                <a:solidFill>
                  <a:srgbClr val="FA2B5C"/>
                </a:solidFill>
                <a:latin typeface="Arial MT"/>
                <a:cs typeface="Arial MT"/>
              </a:rPr>
              <a:t> </a:t>
            </a:r>
            <a:r>
              <a:rPr u="heavy" dirty="0">
                <a:solidFill>
                  <a:srgbClr val="FA2B5C"/>
                </a:solidFill>
                <a:uFill>
                  <a:solidFill>
                    <a:srgbClr val="FA2B5C"/>
                  </a:solidFill>
                </a:uFill>
                <a:latin typeface="Arial MT"/>
                <a:cs typeface="Arial MT"/>
              </a:rPr>
              <a:t>data</a:t>
            </a:r>
            <a:r>
              <a:rPr dirty="0">
                <a:solidFill>
                  <a:srgbClr val="FA2B5C"/>
                </a:solidFill>
                <a:latin typeface="Arial MT"/>
                <a:cs typeface="Arial MT"/>
              </a:rPr>
              <a:t> </a:t>
            </a:r>
            <a:r>
              <a:rPr dirty="0">
                <a:latin typeface="Arial MT"/>
                <a:cs typeface="Arial MT"/>
              </a:rPr>
              <a:t>in various </a:t>
            </a:r>
            <a:r>
              <a:rPr spc="-4" dirty="0">
                <a:latin typeface="Arial MT"/>
                <a:cs typeface="Arial MT"/>
              </a:rPr>
              <a:t>forms, either structured </a:t>
            </a:r>
            <a:r>
              <a:rPr dirty="0">
                <a:latin typeface="Arial MT"/>
                <a:cs typeface="Arial MT"/>
              </a:rPr>
              <a:t>or </a:t>
            </a:r>
            <a:r>
              <a:rPr spc="4" dirty="0">
                <a:latin typeface="Arial MT"/>
                <a:cs typeface="Arial MT"/>
              </a:rPr>
              <a:t> </a:t>
            </a:r>
            <a:r>
              <a:rPr spc="-4" dirty="0">
                <a:latin typeface="Arial MT"/>
                <a:cs typeface="Arial MT"/>
              </a:rPr>
              <a:t>unstructured, </a:t>
            </a:r>
            <a:r>
              <a:rPr dirty="0">
                <a:latin typeface="Arial MT"/>
                <a:cs typeface="Arial MT"/>
              </a:rPr>
              <a:t>similar</a:t>
            </a:r>
            <a:r>
              <a:rPr spc="-4" dirty="0">
                <a:latin typeface="Arial MT"/>
                <a:cs typeface="Arial MT"/>
              </a:rPr>
              <a:t> to</a:t>
            </a:r>
            <a:r>
              <a:rPr spc="-4" dirty="0">
                <a:solidFill>
                  <a:srgbClr val="FA2B5C"/>
                </a:solidFill>
                <a:latin typeface="Arial MT"/>
                <a:cs typeface="Arial MT"/>
              </a:rPr>
              <a:t> </a:t>
            </a:r>
            <a:r>
              <a:rPr u="heavy" spc="-4" dirty="0">
                <a:solidFill>
                  <a:srgbClr val="FA2B5C"/>
                </a:solidFill>
                <a:uFill>
                  <a:solidFill>
                    <a:srgbClr val="FA2B5C"/>
                  </a:solidFill>
                </a:uFill>
                <a:latin typeface="Arial MT"/>
                <a:cs typeface="Arial MT"/>
              </a:rPr>
              <a:t>data</a:t>
            </a:r>
            <a:r>
              <a:rPr u="heavy" dirty="0">
                <a:solidFill>
                  <a:srgbClr val="FA2B5C"/>
                </a:solidFill>
                <a:uFill>
                  <a:solidFill>
                    <a:srgbClr val="FA2B5C"/>
                  </a:solidFill>
                </a:uFill>
                <a:latin typeface="Arial MT"/>
                <a:cs typeface="Arial MT"/>
              </a:rPr>
              <a:t> </a:t>
            </a:r>
            <a:r>
              <a:rPr u="heavy" spc="-4" dirty="0">
                <a:solidFill>
                  <a:srgbClr val="FA2B5C"/>
                </a:solidFill>
                <a:uFill>
                  <a:solidFill>
                    <a:srgbClr val="FA2B5C"/>
                  </a:solidFill>
                </a:uFill>
                <a:latin typeface="Arial MT"/>
                <a:cs typeface="Arial MT"/>
              </a:rPr>
              <a:t>mining</a:t>
            </a:r>
            <a:r>
              <a:rPr spc="-4" dirty="0">
                <a:latin typeface="Arial MT"/>
                <a:cs typeface="Arial MT"/>
              </a:rPr>
              <a:t>.”</a:t>
            </a:r>
            <a:endParaRPr>
              <a:latin typeface="Arial MT"/>
              <a:cs typeface="Arial MT"/>
            </a:endParaRPr>
          </a:p>
          <a:p>
            <a:pPr marL="180975" marR="3810" indent="-171450">
              <a:lnSpc>
                <a:spcPct val="120800"/>
              </a:lnSpc>
              <a:spcBef>
                <a:spcPts val="769"/>
              </a:spcBef>
              <a:buClr>
                <a:srgbClr val="B71E42"/>
              </a:buClr>
              <a:buChar char="•"/>
              <a:tabLst>
                <a:tab pos="180975" algn="l"/>
              </a:tabLst>
            </a:pPr>
            <a:r>
              <a:rPr spc="-4" dirty="0">
                <a:latin typeface="Arial MT"/>
                <a:cs typeface="Arial MT"/>
              </a:rPr>
              <a:t>“Data</a:t>
            </a:r>
            <a:r>
              <a:rPr dirty="0">
                <a:latin typeface="Arial MT"/>
                <a:cs typeface="Arial MT"/>
              </a:rPr>
              <a:t> science </a:t>
            </a:r>
            <a:r>
              <a:rPr spc="-4" dirty="0">
                <a:latin typeface="Arial MT"/>
                <a:cs typeface="Arial MT"/>
              </a:rPr>
              <a:t>intends to</a:t>
            </a:r>
            <a:r>
              <a:rPr spc="4" dirty="0">
                <a:latin typeface="Arial MT"/>
                <a:cs typeface="Arial MT"/>
              </a:rPr>
              <a:t> </a:t>
            </a:r>
            <a:r>
              <a:rPr dirty="0">
                <a:latin typeface="Arial MT"/>
                <a:cs typeface="Arial MT"/>
              </a:rPr>
              <a:t>analyze and </a:t>
            </a:r>
            <a:r>
              <a:rPr spc="-4" dirty="0">
                <a:latin typeface="Arial MT"/>
                <a:cs typeface="Arial MT"/>
              </a:rPr>
              <a:t>understand</a:t>
            </a:r>
            <a:r>
              <a:rPr dirty="0">
                <a:latin typeface="Arial MT"/>
                <a:cs typeface="Arial MT"/>
              </a:rPr>
              <a:t> </a:t>
            </a:r>
            <a:r>
              <a:rPr spc="-4" dirty="0">
                <a:latin typeface="Arial MT"/>
                <a:cs typeface="Arial MT"/>
              </a:rPr>
              <a:t>actual </a:t>
            </a:r>
            <a:r>
              <a:rPr dirty="0">
                <a:latin typeface="Arial MT"/>
                <a:cs typeface="Arial MT"/>
              </a:rPr>
              <a:t> phenomena</a:t>
            </a:r>
            <a:r>
              <a:rPr spc="-4" dirty="0">
                <a:latin typeface="Arial MT"/>
                <a:cs typeface="Arial MT"/>
              </a:rPr>
              <a:t> with</a:t>
            </a:r>
            <a:r>
              <a:rPr dirty="0">
                <a:latin typeface="Arial MT"/>
                <a:cs typeface="Arial MT"/>
              </a:rPr>
              <a:t> </a:t>
            </a:r>
            <a:r>
              <a:rPr spc="-4" dirty="0">
                <a:latin typeface="Arial MT"/>
                <a:cs typeface="Arial MT"/>
              </a:rPr>
              <a:t>‘data’. In</a:t>
            </a:r>
            <a:r>
              <a:rPr dirty="0">
                <a:latin typeface="Arial MT"/>
                <a:cs typeface="Arial MT"/>
              </a:rPr>
              <a:t> </a:t>
            </a:r>
            <a:r>
              <a:rPr spc="-4" dirty="0">
                <a:latin typeface="Arial MT"/>
                <a:cs typeface="Arial MT"/>
              </a:rPr>
              <a:t>other </a:t>
            </a:r>
            <a:r>
              <a:rPr dirty="0">
                <a:latin typeface="Arial MT"/>
                <a:cs typeface="Arial MT"/>
              </a:rPr>
              <a:t>words,</a:t>
            </a:r>
            <a:r>
              <a:rPr spc="-4" dirty="0">
                <a:latin typeface="Arial MT"/>
                <a:cs typeface="Arial MT"/>
              </a:rPr>
              <a:t> the</a:t>
            </a:r>
            <a:r>
              <a:rPr dirty="0">
                <a:latin typeface="Arial MT"/>
                <a:cs typeface="Arial MT"/>
              </a:rPr>
              <a:t> aim</a:t>
            </a:r>
            <a:r>
              <a:rPr spc="-4" dirty="0">
                <a:latin typeface="Arial MT"/>
                <a:cs typeface="Arial MT"/>
              </a:rPr>
              <a:t> </a:t>
            </a:r>
            <a:r>
              <a:rPr dirty="0">
                <a:latin typeface="Arial MT"/>
                <a:cs typeface="Arial MT"/>
              </a:rPr>
              <a:t>of</a:t>
            </a:r>
            <a:r>
              <a:rPr spc="-4" dirty="0">
                <a:latin typeface="Arial MT"/>
                <a:cs typeface="Arial MT"/>
              </a:rPr>
              <a:t> data</a:t>
            </a:r>
            <a:r>
              <a:rPr dirty="0">
                <a:latin typeface="Arial MT"/>
                <a:cs typeface="Arial MT"/>
              </a:rPr>
              <a:t> science </a:t>
            </a:r>
            <a:r>
              <a:rPr spc="-491" dirty="0">
                <a:latin typeface="Arial MT"/>
                <a:cs typeface="Arial MT"/>
              </a:rPr>
              <a:t> </a:t>
            </a:r>
            <a:r>
              <a:rPr dirty="0">
                <a:latin typeface="Arial MT"/>
                <a:cs typeface="Arial MT"/>
              </a:rPr>
              <a:t>is</a:t>
            </a:r>
            <a:r>
              <a:rPr spc="-4" dirty="0">
                <a:latin typeface="Arial MT"/>
                <a:cs typeface="Arial MT"/>
              </a:rPr>
              <a:t> to</a:t>
            </a:r>
            <a:r>
              <a:rPr spc="4" dirty="0">
                <a:latin typeface="Arial MT"/>
                <a:cs typeface="Arial MT"/>
              </a:rPr>
              <a:t> </a:t>
            </a:r>
            <a:r>
              <a:rPr dirty="0">
                <a:latin typeface="Arial MT"/>
                <a:cs typeface="Arial MT"/>
              </a:rPr>
              <a:t>reveal</a:t>
            </a:r>
            <a:r>
              <a:rPr spc="4" dirty="0">
                <a:latin typeface="Arial MT"/>
                <a:cs typeface="Arial MT"/>
              </a:rPr>
              <a:t> </a:t>
            </a:r>
            <a:r>
              <a:rPr spc="-4" dirty="0">
                <a:latin typeface="Arial MT"/>
                <a:cs typeface="Arial MT"/>
              </a:rPr>
              <a:t>the</a:t>
            </a:r>
            <a:r>
              <a:rPr dirty="0">
                <a:latin typeface="Arial MT"/>
                <a:cs typeface="Arial MT"/>
              </a:rPr>
              <a:t> </a:t>
            </a:r>
            <a:r>
              <a:rPr spc="-4" dirty="0">
                <a:latin typeface="Arial MT"/>
                <a:cs typeface="Arial MT"/>
              </a:rPr>
              <a:t>features</a:t>
            </a:r>
            <a:r>
              <a:rPr dirty="0">
                <a:latin typeface="Arial MT"/>
                <a:cs typeface="Arial MT"/>
              </a:rPr>
              <a:t> or </a:t>
            </a:r>
            <a:r>
              <a:rPr spc="-4" dirty="0">
                <a:latin typeface="Arial MT"/>
                <a:cs typeface="Arial MT"/>
              </a:rPr>
              <a:t>the</a:t>
            </a:r>
            <a:r>
              <a:rPr dirty="0">
                <a:latin typeface="Arial MT"/>
                <a:cs typeface="Arial MT"/>
              </a:rPr>
              <a:t> hidden</a:t>
            </a:r>
            <a:r>
              <a:rPr spc="4" dirty="0">
                <a:latin typeface="Arial MT"/>
                <a:cs typeface="Arial MT"/>
              </a:rPr>
              <a:t> </a:t>
            </a:r>
            <a:r>
              <a:rPr spc="-4" dirty="0">
                <a:latin typeface="Arial MT"/>
                <a:cs typeface="Arial MT"/>
              </a:rPr>
              <a:t>structure</a:t>
            </a:r>
            <a:r>
              <a:rPr spc="4" dirty="0">
                <a:latin typeface="Arial MT"/>
                <a:cs typeface="Arial MT"/>
              </a:rPr>
              <a:t> </a:t>
            </a:r>
            <a:r>
              <a:rPr dirty="0">
                <a:latin typeface="Arial MT"/>
                <a:cs typeface="Arial MT"/>
              </a:rPr>
              <a:t>of </a:t>
            </a:r>
            <a:r>
              <a:rPr spc="-4" dirty="0">
                <a:latin typeface="Arial MT"/>
                <a:cs typeface="Arial MT"/>
              </a:rPr>
              <a:t>complicated </a:t>
            </a:r>
            <a:r>
              <a:rPr dirty="0">
                <a:latin typeface="Arial MT"/>
                <a:cs typeface="Arial MT"/>
              </a:rPr>
              <a:t> </a:t>
            </a:r>
            <a:r>
              <a:rPr spc="-4" dirty="0">
                <a:latin typeface="Arial MT"/>
                <a:cs typeface="Arial MT"/>
              </a:rPr>
              <a:t>natural, </a:t>
            </a:r>
            <a:r>
              <a:rPr dirty="0">
                <a:latin typeface="Arial MT"/>
                <a:cs typeface="Arial MT"/>
              </a:rPr>
              <a:t>human, and social phenomena </a:t>
            </a:r>
            <a:r>
              <a:rPr spc="-4" dirty="0">
                <a:latin typeface="Arial MT"/>
                <a:cs typeface="Arial MT"/>
              </a:rPr>
              <a:t>with data from </a:t>
            </a:r>
            <a:r>
              <a:rPr dirty="0">
                <a:latin typeface="Arial MT"/>
                <a:cs typeface="Arial MT"/>
              </a:rPr>
              <a:t>a </a:t>
            </a:r>
            <a:r>
              <a:rPr spc="4" dirty="0">
                <a:latin typeface="Arial MT"/>
                <a:cs typeface="Arial MT"/>
              </a:rPr>
              <a:t> </a:t>
            </a:r>
            <a:r>
              <a:rPr spc="-8" dirty="0">
                <a:latin typeface="Arial MT"/>
                <a:cs typeface="Arial MT"/>
              </a:rPr>
              <a:t>different</a:t>
            </a:r>
            <a:r>
              <a:rPr dirty="0">
                <a:latin typeface="Arial MT"/>
                <a:cs typeface="Arial MT"/>
              </a:rPr>
              <a:t> point</a:t>
            </a:r>
            <a:r>
              <a:rPr spc="4" dirty="0">
                <a:latin typeface="Arial MT"/>
                <a:cs typeface="Arial MT"/>
              </a:rPr>
              <a:t> </a:t>
            </a:r>
            <a:r>
              <a:rPr dirty="0">
                <a:latin typeface="Arial MT"/>
                <a:cs typeface="Arial MT"/>
              </a:rPr>
              <a:t>of</a:t>
            </a:r>
            <a:r>
              <a:rPr spc="4" dirty="0">
                <a:latin typeface="Arial MT"/>
                <a:cs typeface="Arial MT"/>
              </a:rPr>
              <a:t> </a:t>
            </a:r>
            <a:r>
              <a:rPr dirty="0">
                <a:latin typeface="Arial MT"/>
                <a:cs typeface="Arial MT"/>
              </a:rPr>
              <a:t>view</a:t>
            </a:r>
            <a:r>
              <a:rPr spc="4" dirty="0">
                <a:latin typeface="Arial MT"/>
                <a:cs typeface="Arial MT"/>
              </a:rPr>
              <a:t> </a:t>
            </a:r>
            <a:r>
              <a:rPr spc="-4" dirty="0">
                <a:latin typeface="Arial MT"/>
                <a:cs typeface="Arial MT"/>
              </a:rPr>
              <a:t>from</a:t>
            </a:r>
            <a:r>
              <a:rPr spc="4" dirty="0">
                <a:latin typeface="Arial MT"/>
                <a:cs typeface="Arial MT"/>
              </a:rPr>
              <a:t> </a:t>
            </a:r>
            <a:r>
              <a:rPr spc="-4" dirty="0">
                <a:latin typeface="Arial MT"/>
                <a:cs typeface="Arial MT"/>
              </a:rPr>
              <a:t>the</a:t>
            </a:r>
            <a:r>
              <a:rPr spc="8" dirty="0">
                <a:latin typeface="Arial MT"/>
                <a:cs typeface="Arial MT"/>
              </a:rPr>
              <a:t> </a:t>
            </a:r>
            <a:r>
              <a:rPr spc="-4" dirty="0">
                <a:latin typeface="Arial MT"/>
                <a:cs typeface="Arial MT"/>
              </a:rPr>
              <a:t>established</a:t>
            </a:r>
            <a:r>
              <a:rPr spc="8" dirty="0">
                <a:latin typeface="Arial MT"/>
                <a:cs typeface="Arial MT"/>
              </a:rPr>
              <a:t> </a:t>
            </a:r>
            <a:r>
              <a:rPr dirty="0">
                <a:latin typeface="Arial MT"/>
                <a:cs typeface="Arial MT"/>
              </a:rPr>
              <a:t>or </a:t>
            </a:r>
            <a:r>
              <a:rPr spc="-4" dirty="0">
                <a:latin typeface="Arial MT"/>
                <a:cs typeface="Arial MT"/>
              </a:rPr>
              <a:t>traditional</a:t>
            </a:r>
            <a:r>
              <a:rPr spc="8" dirty="0">
                <a:latin typeface="Arial MT"/>
                <a:cs typeface="Arial MT"/>
              </a:rPr>
              <a:t> </a:t>
            </a:r>
            <a:r>
              <a:rPr spc="-4" dirty="0">
                <a:latin typeface="Arial MT"/>
                <a:cs typeface="Arial MT"/>
              </a:rPr>
              <a:t>theory </a:t>
            </a:r>
            <a:r>
              <a:rPr spc="-488" dirty="0">
                <a:latin typeface="Arial MT"/>
                <a:cs typeface="Arial MT"/>
              </a:rPr>
              <a:t> </a:t>
            </a:r>
            <a:r>
              <a:rPr dirty="0">
                <a:latin typeface="Arial MT"/>
                <a:cs typeface="Arial MT"/>
              </a:rPr>
              <a:t>and</a:t>
            </a:r>
            <a:r>
              <a:rPr spc="-4" dirty="0">
                <a:latin typeface="Arial MT"/>
                <a:cs typeface="Arial MT"/>
              </a:rPr>
              <a:t> method.”</a:t>
            </a:r>
            <a:endParaRPr>
              <a:latin typeface="Arial MT"/>
              <a:cs typeface="Arial MT"/>
            </a:endParaRPr>
          </a:p>
        </p:txBody>
      </p:sp>
      <p:pic>
        <p:nvPicPr>
          <p:cNvPr id="4" name="object 4"/>
          <p:cNvPicPr/>
          <p:nvPr/>
        </p:nvPicPr>
        <p:blipFill>
          <a:blip r:embed="rId2" cstate="print"/>
          <a:stretch>
            <a:fillRect/>
          </a:stretch>
        </p:blipFill>
        <p:spPr>
          <a:xfrm>
            <a:off x="7362825" y="1304925"/>
            <a:ext cx="1504950" cy="1733550"/>
          </a:xfrm>
          <a:prstGeom prst="rect">
            <a:avLst/>
          </a:prstGeom>
        </p:spPr>
      </p:pic>
      <p:grpSp>
        <p:nvGrpSpPr>
          <p:cNvPr id="5" name="object 5"/>
          <p:cNvGrpSpPr/>
          <p:nvPr/>
        </p:nvGrpSpPr>
        <p:grpSpPr>
          <a:xfrm>
            <a:off x="6877050" y="3096867"/>
            <a:ext cx="2038350" cy="2904172"/>
            <a:chOff x="9169400" y="2986156"/>
            <a:chExt cx="2717800" cy="3872229"/>
          </a:xfrm>
        </p:grpSpPr>
        <p:pic>
          <p:nvPicPr>
            <p:cNvPr id="6" name="object 6"/>
            <p:cNvPicPr/>
            <p:nvPr/>
          </p:nvPicPr>
          <p:blipFill>
            <a:blip r:embed="rId3" cstate="print"/>
            <a:stretch>
              <a:fillRect/>
            </a:stretch>
          </p:blipFill>
          <p:spPr>
            <a:xfrm>
              <a:off x="9949342" y="2986156"/>
              <a:ext cx="1937857" cy="2792343"/>
            </a:xfrm>
            <a:prstGeom prst="rect">
              <a:avLst/>
            </a:prstGeom>
          </p:spPr>
        </p:pic>
        <p:pic>
          <p:nvPicPr>
            <p:cNvPr id="7" name="object 7"/>
            <p:cNvPicPr/>
            <p:nvPr/>
          </p:nvPicPr>
          <p:blipFill>
            <a:blip r:embed="rId4" cstate="print"/>
            <a:stretch>
              <a:fillRect/>
            </a:stretch>
          </p:blipFill>
          <p:spPr>
            <a:xfrm>
              <a:off x="9169400" y="4635500"/>
              <a:ext cx="1561499" cy="2222500"/>
            </a:xfrm>
            <a:prstGeom prst="rect">
              <a:avLst/>
            </a:prstGeom>
          </p:spPr>
        </p:pic>
      </p:grpSp>
      <p:sp>
        <p:nvSpPr>
          <p:cNvPr id="8" name="object 8"/>
          <p:cNvSpPr txBox="1">
            <a:spLocks noGrp="1"/>
          </p:cNvSpPr>
          <p:nvPr>
            <p:ph type="ftr" sz="quarter" idx="4294967295"/>
          </p:nvPr>
        </p:nvSpPr>
        <p:spPr>
          <a:xfrm>
            <a:off x="0" y="857250"/>
            <a:ext cx="0" cy="2769989"/>
          </a:xfrm>
          <a:prstGeom prst="rect">
            <a:avLst/>
          </a:prstGeom>
        </p:spPr>
        <p:txBody>
          <a:bodyPr vert="horz" wrap="square" lIns="0" tIns="0" rIns="0" bIns="0" rtlCol="0">
            <a:spAutoFit/>
          </a:bodyPr>
          <a:lstStyle/>
          <a:p>
            <a:pPr marL="9525">
              <a:lnSpc>
                <a:spcPts val="803"/>
              </a:lnSpc>
            </a:pPr>
            <a:r>
              <a:rPr dirty="0"/>
              <a:t>Canadian</a:t>
            </a:r>
            <a:r>
              <a:rPr spc="-19" dirty="0"/>
              <a:t> </a:t>
            </a:r>
            <a:r>
              <a:rPr dirty="0"/>
              <a:t>Data</a:t>
            </a:r>
            <a:r>
              <a:rPr spc="-19" dirty="0"/>
              <a:t> </a:t>
            </a:r>
            <a:r>
              <a:rPr dirty="0"/>
              <a:t>Science</a:t>
            </a:r>
            <a:r>
              <a:rPr spc="-19" dirty="0"/>
              <a:t> </a:t>
            </a:r>
            <a:r>
              <a:rPr spc="-4" dirty="0"/>
              <a:t>Workshop</a:t>
            </a:r>
          </a:p>
        </p:txBody>
      </p:sp>
      <p:sp>
        <p:nvSpPr>
          <p:cNvPr id="9" name="object 9"/>
          <p:cNvSpPr txBox="1"/>
          <p:nvPr/>
        </p:nvSpPr>
        <p:spPr>
          <a:xfrm>
            <a:off x="8939786" y="5749523"/>
            <a:ext cx="72390" cy="102592"/>
          </a:xfrm>
          <a:prstGeom prst="rect">
            <a:avLst/>
          </a:prstGeom>
        </p:spPr>
        <p:txBody>
          <a:bodyPr vert="horz" wrap="square" lIns="0" tIns="0" rIns="0" bIns="0" rtlCol="0">
            <a:spAutoFit/>
          </a:bodyPr>
          <a:lstStyle/>
          <a:p>
            <a:pPr marL="9525">
              <a:lnSpc>
                <a:spcPts val="803"/>
              </a:lnSpc>
            </a:pPr>
            <a:r>
              <a:rPr sz="750" dirty="0">
                <a:solidFill>
                  <a:srgbClr val="888888"/>
                </a:solidFill>
                <a:latin typeface="Arial MT"/>
                <a:cs typeface="Arial MT"/>
              </a:rPr>
              <a:t>5</a:t>
            </a:r>
            <a:endParaRPr sz="750">
              <a:latin typeface="Arial MT"/>
              <a:cs typeface="Arial MT"/>
            </a:endParaRPr>
          </a:p>
        </p:txBody>
      </p:sp>
    </p:spTree>
    <p:extLst>
      <p:ext uri="{BB962C8B-B14F-4D97-AF65-F5344CB8AC3E}">
        <p14:creationId xmlns:p14="http://schemas.microsoft.com/office/powerpoint/2010/main" val="623751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a:t>
            </a:r>
            <a:endParaRPr lang="en-US" dirty="0"/>
          </a:p>
        </p:txBody>
      </p:sp>
      <p:sp>
        <p:nvSpPr>
          <p:cNvPr id="3" name="Content Placeholder 2"/>
          <p:cNvSpPr>
            <a:spLocks noGrp="1"/>
          </p:cNvSpPr>
          <p:nvPr>
            <p:ph idx="1"/>
          </p:nvPr>
        </p:nvSpPr>
        <p:spPr>
          <a:xfrm>
            <a:off x="1942415" y="1600200"/>
            <a:ext cx="6591985" cy="4311022"/>
          </a:xfrm>
        </p:spPr>
        <p:txBody>
          <a:bodyPr>
            <a:normAutofit fontScale="77500" lnSpcReduction="20000"/>
          </a:bodyPr>
          <a:lstStyle/>
          <a:p>
            <a:pPr algn="just"/>
            <a:r>
              <a:rPr lang="en-US" sz="2800" dirty="0"/>
              <a:t>Theories and techniques from many fields and disciplines are used to investigate and analyze a large amount of data to help decision makers in many industries such as science, engineering, economics, politics, finance, and </a:t>
            </a:r>
            <a:r>
              <a:rPr lang="en-US" sz="2800" dirty="0" smtClean="0"/>
              <a:t>education</a:t>
            </a:r>
          </a:p>
          <a:p>
            <a:pPr lvl="1" algn="just"/>
            <a:r>
              <a:rPr lang="en-US" sz="2400" dirty="0" smtClean="0"/>
              <a:t>Computer Science</a:t>
            </a:r>
          </a:p>
          <a:p>
            <a:pPr lvl="2" algn="just"/>
            <a:r>
              <a:rPr lang="en-US" sz="2000" dirty="0" smtClean="0"/>
              <a:t>Pattern recognition, visualization, data warehousing, High performance computing, Databases, AI</a:t>
            </a:r>
          </a:p>
          <a:p>
            <a:pPr lvl="1" algn="just"/>
            <a:r>
              <a:rPr lang="en-US" sz="2400" dirty="0" smtClean="0"/>
              <a:t>Mathematics</a:t>
            </a:r>
          </a:p>
          <a:p>
            <a:pPr lvl="2" algn="just"/>
            <a:r>
              <a:rPr lang="en-US" sz="2000" dirty="0" smtClean="0"/>
              <a:t>Mathematical Modeling</a:t>
            </a:r>
          </a:p>
          <a:p>
            <a:pPr lvl="1" algn="just"/>
            <a:r>
              <a:rPr lang="en-US" sz="2400" dirty="0" smtClean="0"/>
              <a:t>Statistics</a:t>
            </a:r>
          </a:p>
          <a:p>
            <a:pPr lvl="2" algn="just"/>
            <a:r>
              <a:rPr lang="en-US" sz="2000" dirty="0"/>
              <a:t>Statistical and Stochastic modeling, </a:t>
            </a:r>
            <a:r>
              <a:rPr lang="en-US" sz="2000" dirty="0" smtClean="0"/>
              <a:t>Probability.</a:t>
            </a:r>
            <a:endParaRPr lang="en-US" dirty="0"/>
          </a:p>
        </p:txBody>
      </p:sp>
    </p:spTree>
    <p:extLst>
      <p:ext uri="{BB962C8B-B14F-4D97-AF65-F5344CB8AC3E}">
        <p14:creationId xmlns:p14="http://schemas.microsoft.com/office/powerpoint/2010/main" val="3110249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DataScience</Template>
  <TotalTime>167</TotalTime>
  <Words>1069</Words>
  <Application>Microsoft Office PowerPoint</Application>
  <PresentationFormat>On-screen Show (4:3)</PresentationFormat>
  <Paragraphs>253</Paragraphs>
  <Slides>29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ＭＳ Ｐゴシック</vt:lpstr>
      <vt:lpstr>Arial</vt:lpstr>
      <vt:lpstr>Arial MT</vt:lpstr>
      <vt:lpstr>Calibri</vt:lpstr>
      <vt:lpstr>Century Gothic</vt:lpstr>
      <vt:lpstr>Wingdings 3</vt:lpstr>
      <vt:lpstr>Custom Design</vt:lpstr>
      <vt:lpstr>Wisp</vt:lpstr>
      <vt:lpstr>Module 1 - Introduction to Data Science</vt:lpstr>
      <vt:lpstr>Data All Around</vt:lpstr>
      <vt:lpstr>Big Data</vt:lpstr>
      <vt:lpstr>Big Data</vt:lpstr>
      <vt:lpstr>Types of Data We Have</vt:lpstr>
      <vt:lpstr>What To Do With These Data?</vt:lpstr>
      <vt:lpstr>What is Data Science?</vt:lpstr>
      <vt:lpstr>WHAT IS DATA SCIENCE?</vt:lpstr>
      <vt:lpstr>What is Data Science?</vt:lpstr>
      <vt:lpstr>Data Science</vt:lpstr>
      <vt:lpstr>Data Science</vt:lpstr>
      <vt:lpstr>DATA SCIENCE AND ARTIFICIAL INTELLIGENCE</vt:lpstr>
      <vt:lpstr>DATA SCIENCE APPLICATION EXAMPLES</vt:lpstr>
      <vt:lpstr>DATA SCIENCE APPLICATION EXAMPLES</vt:lpstr>
      <vt:lpstr>DATA SCIENCE APPLICATION EXAMPLES</vt:lpstr>
      <vt:lpstr>DATA SCIENCE APPLICATION EXAMPLES</vt:lpstr>
      <vt:lpstr>Real Life Examples</vt:lpstr>
      <vt:lpstr>Data Scientists</vt:lpstr>
      <vt:lpstr>Data Scientists</vt:lpstr>
      <vt:lpstr>What other Job Roles</vt:lpstr>
      <vt:lpstr>What do Data Scientists do?</vt:lpstr>
      <vt:lpstr>Concentration in Data Science</vt:lpstr>
      <vt:lpstr>HOLISTIC APPROACH TO DATA SCIENCE</vt:lpstr>
      <vt:lpstr>CORE RESEARCH ISSUES &amp; INTERACTIONS</vt:lpstr>
      <vt:lpstr>CORE RESEARCH ISSUES &amp; INTERACTIONS</vt:lpstr>
      <vt:lpstr>CORE RESEARCH ISSUES &amp; INTERACTIONS</vt:lpstr>
      <vt:lpstr>CORE RESEARCH ISSUES &amp; INTERACTIONS</vt:lpstr>
      <vt:lpstr>CORE RESEARCH ISSUES &amp; INTERACTIONS</vt:lpstr>
      <vt:lpstr>CORE RESEARCH ISSUES &amp;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kal;Kamal Al Nasr</dc:creator>
  <cp:lastModifiedBy>Windows User</cp:lastModifiedBy>
  <cp:revision>25</cp:revision>
  <dcterms:created xsi:type="dcterms:W3CDTF">2015-03-22T23:49:48Z</dcterms:created>
  <dcterms:modified xsi:type="dcterms:W3CDTF">2024-11-11T06:07:57Z</dcterms:modified>
</cp:coreProperties>
</file>