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5" r:id="rId10"/>
    <p:sldId id="266" r:id="rId11"/>
    <p:sldId id="267" r:id="rId12"/>
    <p:sldId id="268" r:id="rId13"/>
    <p:sldId id="269" r:id="rId14"/>
    <p:sldId id="270" r:id="rId15"/>
    <p:sldId id="271" r:id="rId16"/>
    <p:sldId id="272" r:id="rId17"/>
    <p:sldId id="280" r:id="rId18"/>
    <p:sldId id="281" r:id="rId19"/>
    <p:sldId id="282" r:id="rId20"/>
    <p:sldId id="283" r:id="rId21"/>
    <p:sldId id="28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1A8E4E-CE36-47C8-B798-22FAB76E0D3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371594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1A8E4E-CE36-47C8-B798-22FAB76E0D3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216666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1A8E4E-CE36-47C8-B798-22FAB76E0D3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9D39CE-4490-442B-BA24-3E051BB89C3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7056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1A8E4E-CE36-47C8-B798-22FAB76E0D3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13611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1A8E4E-CE36-47C8-B798-22FAB76E0D3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9D39CE-4490-442B-BA24-3E051BB89C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8393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1A8E4E-CE36-47C8-B798-22FAB76E0D3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2077357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1A8E4E-CE36-47C8-B798-22FAB76E0D3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239163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1A8E4E-CE36-47C8-B798-22FAB76E0D3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129145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1A8E4E-CE36-47C8-B798-22FAB76E0D3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109173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1A8E4E-CE36-47C8-B798-22FAB76E0D3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426693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1A8E4E-CE36-47C8-B798-22FAB76E0D33}"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331062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1A8E4E-CE36-47C8-B798-22FAB76E0D33}" type="datetimeFigureOut">
              <a:rPr lang="en-IN" smtClean="0"/>
              <a:t>11-11-2024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114030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1A8E4E-CE36-47C8-B798-22FAB76E0D33}" type="datetimeFigureOut">
              <a:rPr lang="en-IN" smtClean="0"/>
              <a:t>11-11-2024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219781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A8E4E-CE36-47C8-B798-22FAB76E0D33}" type="datetimeFigureOut">
              <a:rPr lang="en-IN" smtClean="0"/>
              <a:t>11-11-2024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145006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1A8E4E-CE36-47C8-B798-22FAB76E0D33}"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413952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D1A8E4E-CE36-47C8-B798-22FAB76E0D33}"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9D39CE-4490-442B-BA24-3E051BB89C3E}" type="slidenum">
              <a:rPr lang="en-IN" smtClean="0"/>
              <a:t>‹#›</a:t>
            </a:fld>
            <a:endParaRPr lang="en-IN"/>
          </a:p>
        </p:txBody>
      </p:sp>
    </p:spTree>
    <p:extLst>
      <p:ext uri="{BB962C8B-B14F-4D97-AF65-F5344CB8AC3E}">
        <p14:creationId xmlns:p14="http://schemas.microsoft.com/office/powerpoint/2010/main" val="10810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1A8E4E-CE36-47C8-B798-22FAB76E0D33}" type="datetimeFigureOut">
              <a:rPr lang="en-IN" smtClean="0"/>
              <a:t>11-11-2024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9D39CE-4490-442B-BA24-3E051BB89C3E}" type="slidenum">
              <a:rPr lang="en-IN" smtClean="0"/>
              <a:t>‹#›</a:t>
            </a:fld>
            <a:endParaRPr lang="en-IN"/>
          </a:p>
        </p:txBody>
      </p:sp>
    </p:spTree>
    <p:extLst>
      <p:ext uri="{BB962C8B-B14F-4D97-AF65-F5344CB8AC3E}">
        <p14:creationId xmlns:p14="http://schemas.microsoft.com/office/powerpoint/2010/main" val="4123610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428" y="898072"/>
            <a:ext cx="10178143" cy="3048000"/>
          </a:xfrm>
        </p:spPr>
        <p:txBody>
          <a:bodyPr/>
          <a:lstStyle/>
          <a:p>
            <a:r>
              <a:rPr lang="en-US" dirty="0" smtClean="0">
                <a:solidFill>
                  <a:srgbClr val="0070C0"/>
                </a:solidFill>
              </a:rPr>
              <a:t>Module 2</a:t>
            </a:r>
            <a:r>
              <a:rPr lang="en-US" dirty="0" smtClean="0"/>
              <a:t/>
            </a:r>
            <a:br>
              <a:rPr lang="en-US" dirty="0" smtClean="0"/>
            </a:br>
            <a:r>
              <a:rPr lang="en-US" dirty="0" smtClean="0">
                <a:solidFill>
                  <a:srgbClr val="FF0000"/>
                </a:solidFill>
              </a:rPr>
              <a:t>Statistics and Data Visualization</a:t>
            </a:r>
            <a:endParaRPr lang="en-IN" dirty="0">
              <a:solidFill>
                <a:srgbClr val="FF0000"/>
              </a:solidFill>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06246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849087"/>
            <a:ext cx="8762373" cy="5192276"/>
          </a:xfrm>
        </p:spPr>
        <p:txBody>
          <a:bodyPr>
            <a:noAutofit/>
          </a:bodyPr>
          <a:lstStyle/>
          <a:p>
            <a:r>
              <a:rPr lang="en-IN" sz="2000" dirty="0"/>
              <a:t>Interpretation</a:t>
            </a:r>
          </a:p>
          <a:p>
            <a:pPr lvl="1"/>
            <a:r>
              <a:rPr lang="en-US" sz="2000" b="1" dirty="0"/>
              <a:t>Positive covariance</a:t>
            </a:r>
            <a:r>
              <a:rPr lang="en-US" sz="2000" dirty="0"/>
              <a:t>: The two variables increase together.</a:t>
            </a:r>
          </a:p>
          <a:p>
            <a:pPr lvl="1"/>
            <a:r>
              <a:rPr lang="en-US" sz="2000" b="1" dirty="0"/>
              <a:t>Negative covariance</a:t>
            </a:r>
            <a:r>
              <a:rPr lang="en-US" sz="2000" dirty="0"/>
              <a:t>: As one variable increases, the other decreases.</a:t>
            </a:r>
          </a:p>
          <a:p>
            <a:pPr lvl="1"/>
            <a:r>
              <a:rPr lang="en-US" sz="2000" b="1" dirty="0"/>
              <a:t>Zero (or close to zero)</a:t>
            </a:r>
            <a:r>
              <a:rPr lang="en-US" sz="2000" dirty="0"/>
              <a:t>: There's no linear relationship between the variables.</a:t>
            </a:r>
            <a:endParaRPr lang="en-IN" sz="2000" dirty="0"/>
          </a:p>
          <a:p>
            <a:r>
              <a:rPr lang="en-IN" sz="2000" dirty="0" smtClean="0"/>
              <a:t>Example:</a:t>
            </a:r>
          </a:p>
          <a:p>
            <a:pPr lvl="1"/>
            <a:r>
              <a:rPr lang="en-US" sz="2000" dirty="0"/>
              <a:t>Let’s say you’re analyzing the amount of time a student studies (X) and their exam score (Y). If both tend to increase together, the covariance will be positive, meaning there’s a direct relationship between study time and performance.</a:t>
            </a:r>
            <a:endParaRPr lang="en-IN" sz="2000" dirty="0"/>
          </a:p>
          <a:p>
            <a:r>
              <a:rPr lang="en-US" sz="2000" b="1" dirty="0"/>
              <a:t>Limitation</a:t>
            </a:r>
            <a:r>
              <a:rPr lang="en-US" sz="2000" dirty="0"/>
              <a:t>: Covariance gives us the </a:t>
            </a:r>
            <a:r>
              <a:rPr lang="en-US" sz="2000" b="1" dirty="0"/>
              <a:t>direction</a:t>
            </a:r>
            <a:r>
              <a:rPr lang="en-US" sz="2000" dirty="0"/>
              <a:t> of the relationship (positive or negative) but doesn’t tell us the </a:t>
            </a:r>
            <a:r>
              <a:rPr lang="en-US" sz="2000" b="1" dirty="0"/>
              <a:t>strength</a:t>
            </a:r>
            <a:r>
              <a:rPr lang="en-US" sz="2000" dirty="0"/>
              <a:t> of the relationship. Also, the units of covariance depend on the units of X and Y, which makes it difficult to compare across different datasets.</a:t>
            </a:r>
            <a:endParaRPr lang="en-IN" sz="2000" dirty="0"/>
          </a:p>
          <a:p>
            <a:endParaRPr lang="en-IN" sz="2000" dirty="0"/>
          </a:p>
        </p:txBody>
      </p:sp>
    </p:spTree>
    <p:extLst>
      <p:ext uri="{BB962C8B-B14F-4D97-AF65-F5344CB8AC3E}">
        <p14:creationId xmlns:p14="http://schemas.microsoft.com/office/powerpoint/2010/main" val="1688915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IN" dirty="0"/>
          </a:p>
        </p:txBody>
      </p:sp>
      <p:sp>
        <p:nvSpPr>
          <p:cNvPr id="3" name="Content Placeholder 2"/>
          <p:cNvSpPr>
            <a:spLocks noGrp="1"/>
          </p:cNvSpPr>
          <p:nvPr>
            <p:ph idx="1"/>
          </p:nvPr>
        </p:nvSpPr>
        <p:spPr>
          <a:xfrm>
            <a:off x="522514" y="1404257"/>
            <a:ext cx="8751488" cy="4637105"/>
          </a:xfrm>
        </p:spPr>
        <p:txBody>
          <a:bodyPr/>
          <a:lstStyle/>
          <a:p>
            <a:r>
              <a:rPr lang="en-US" dirty="0"/>
              <a:t>Correlation measures both the </a:t>
            </a:r>
            <a:r>
              <a:rPr lang="en-US" b="1" dirty="0"/>
              <a:t>strength</a:t>
            </a:r>
            <a:r>
              <a:rPr lang="en-US" dirty="0"/>
              <a:t> and </a:t>
            </a:r>
            <a:r>
              <a:rPr lang="en-US" b="1" dirty="0"/>
              <a:t>direction</a:t>
            </a:r>
            <a:r>
              <a:rPr lang="en-US" dirty="0"/>
              <a:t> of the linear relationship between two variables, but unlike covariance, it is standardized, meaning it has no units. Correlation is always between -1 and 1</a:t>
            </a:r>
            <a:r>
              <a:rPr lang="en-US" dirty="0" smtClean="0"/>
              <a:t>.</a:t>
            </a:r>
          </a:p>
          <a:p>
            <a:r>
              <a:rPr lang="en-IN" dirty="0"/>
              <a:t>Formula</a:t>
            </a:r>
          </a:p>
        </p:txBody>
      </p:sp>
      <p:pic>
        <p:nvPicPr>
          <p:cNvPr id="4" name="Picture 3"/>
          <p:cNvPicPr>
            <a:picLocks noChangeAspect="1"/>
          </p:cNvPicPr>
          <p:nvPr/>
        </p:nvPicPr>
        <p:blipFill>
          <a:blip r:embed="rId2"/>
          <a:stretch>
            <a:fillRect/>
          </a:stretch>
        </p:blipFill>
        <p:spPr>
          <a:xfrm>
            <a:off x="2926885" y="2991294"/>
            <a:ext cx="2724170" cy="619130"/>
          </a:xfrm>
          <a:prstGeom prst="rect">
            <a:avLst/>
          </a:prstGeom>
        </p:spPr>
      </p:pic>
      <p:pic>
        <p:nvPicPr>
          <p:cNvPr id="5" name="Picture 4"/>
          <p:cNvPicPr>
            <a:picLocks noChangeAspect="1"/>
          </p:cNvPicPr>
          <p:nvPr/>
        </p:nvPicPr>
        <p:blipFill>
          <a:blip r:embed="rId3"/>
          <a:stretch>
            <a:fillRect/>
          </a:stretch>
        </p:blipFill>
        <p:spPr>
          <a:xfrm>
            <a:off x="2383956" y="4043128"/>
            <a:ext cx="3810028" cy="723905"/>
          </a:xfrm>
          <a:prstGeom prst="rect">
            <a:avLst/>
          </a:prstGeom>
        </p:spPr>
      </p:pic>
      <p:pic>
        <p:nvPicPr>
          <p:cNvPr id="6" name="Picture 5"/>
          <p:cNvPicPr>
            <a:picLocks noChangeAspect="1"/>
          </p:cNvPicPr>
          <p:nvPr/>
        </p:nvPicPr>
        <p:blipFill>
          <a:blip r:embed="rId4"/>
          <a:stretch>
            <a:fillRect/>
          </a:stretch>
        </p:blipFill>
        <p:spPr>
          <a:xfrm>
            <a:off x="7435310" y="2725057"/>
            <a:ext cx="3677383" cy="2671603"/>
          </a:xfrm>
          <a:prstGeom prst="rect">
            <a:avLst/>
          </a:prstGeom>
        </p:spPr>
      </p:pic>
    </p:spTree>
    <p:extLst>
      <p:ext uri="{BB962C8B-B14F-4D97-AF65-F5344CB8AC3E}">
        <p14:creationId xmlns:p14="http://schemas.microsoft.com/office/powerpoint/2010/main" val="2111153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171" y="707571"/>
            <a:ext cx="8718831" cy="5333791"/>
          </a:xfrm>
        </p:spPr>
        <p:txBody>
          <a:bodyPr/>
          <a:lstStyle/>
          <a:p>
            <a:r>
              <a:rPr lang="en-IN" dirty="0" smtClean="0"/>
              <a:t>Interpretation:</a:t>
            </a:r>
          </a:p>
          <a:p>
            <a:pPr lvl="1"/>
            <a:r>
              <a:rPr lang="en-US" b="1" dirty="0"/>
              <a:t>+1</a:t>
            </a:r>
            <a:r>
              <a:rPr lang="en-US" dirty="0"/>
              <a:t>: Perfect positive correlation (if X increases, Y always increases in a perfectly linear manner</a:t>
            </a:r>
            <a:r>
              <a:rPr lang="en-US" dirty="0" smtClean="0"/>
              <a:t>).</a:t>
            </a:r>
          </a:p>
          <a:p>
            <a:pPr lvl="1"/>
            <a:r>
              <a:rPr lang="en-US" b="1" dirty="0"/>
              <a:t>-1</a:t>
            </a:r>
            <a:r>
              <a:rPr lang="en-US" dirty="0"/>
              <a:t>: Perfect negative correlation (if X increases, Y always decreases in a perfectly linear manner</a:t>
            </a:r>
            <a:r>
              <a:rPr lang="en-US" dirty="0" smtClean="0"/>
              <a:t>).</a:t>
            </a:r>
          </a:p>
          <a:p>
            <a:pPr lvl="1"/>
            <a:r>
              <a:rPr lang="en-US" b="1" dirty="0"/>
              <a:t>0</a:t>
            </a:r>
            <a:r>
              <a:rPr lang="en-US" dirty="0"/>
              <a:t>: No linear relationship between X and Y.</a:t>
            </a:r>
            <a:endParaRPr lang="en-IN" dirty="0" smtClean="0"/>
          </a:p>
          <a:p>
            <a:r>
              <a:rPr lang="en-IN" dirty="0" smtClean="0"/>
              <a:t>Example:</a:t>
            </a:r>
          </a:p>
          <a:p>
            <a:pPr lvl="1"/>
            <a:r>
              <a:rPr lang="en-US" dirty="0"/>
              <a:t>If you're analyzing the relationship between temperature and ice cream sales, and you find a correlation of +0.9, it means there's a strong positive relationship: as temperature rises, ice cream sales increase.</a:t>
            </a:r>
            <a:endParaRPr lang="en-IN" dirty="0" smtClean="0"/>
          </a:p>
          <a:p>
            <a:r>
              <a:rPr lang="en-IN" dirty="0" smtClean="0"/>
              <a:t>Advantages</a:t>
            </a:r>
          </a:p>
          <a:p>
            <a:pPr lvl="1"/>
            <a:r>
              <a:rPr lang="en-US" b="1" dirty="0"/>
              <a:t>Standardized</a:t>
            </a:r>
            <a:r>
              <a:rPr lang="en-US" dirty="0"/>
              <a:t>: Correlation gives you a clearer idea of how strongly two variables are related, without the confusion of units</a:t>
            </a:r>
            <a:r>
              <a:rPr lang="en-US" dirty="0" smtClean="0"/>
              <a:t>.</a:t>
            </a:r>
          </a:p>
          <a:p>
            <a:pPr lvl="1"/>
            <a:r>
              <a:rPr lang="en-US" b="1" dirty="0"/>
              <a:t>Easy to Interpret</a:t>
            </a:r>
            <a:r>
              <a:rPr lang="en-US" dirty="0"/>
              <a:t>: Correlation values between -1 and 1 make it easier to compare relationships across different datasets.</a:t>
            </a:r>
            <a:endParaRPr lang="en-IN" dirty="0"/>
          </a:p>
        </p:txBody>
      </p:sp>
    </p:spTree>
    <p:extLst>
      <p:ext uri="{BB962C8B-B14F-4D97-AF65-F5344CB8AC3E}">
        <p14:creationId xmlns:p14="http://schemas.microsoft.com/office/powerpoint/2010/main" val="4018993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5957" y="1563450"/>
            <a:ext cx="9155585" cy="4685799"/>
          </a:xfrm>
          <a:prstGeom prst="rect">
            <a:avLst/>
          </a:prstGeom>
        </p:spPr>
      </p:pic>
      <p:sp>
        <p:nvSpPr>
          <p:cNvPr id="3" name="Title 1"/>
          <p:cNvSpPr txBox="1">
            <a:spLocks/>
          </p:cNvSpPr>
          <p:nvPr/>
        </p:nvSpPr>
        <p:spPr>
          <a:xfrm>
            <a:off x="677334" y="609600"/>
            <a:ext cx="11122780" cy="107768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Key differences between Covariance and Correlation</a:t>
            </a:r>
            <a:endParaRPr lang="en-IN" dirty="0"/>
          </a:p>
        </p:txBody>
      </p:sp>
    </p:spTree>
    <p:extLst>
      <p:ext uri="{BB962C8B-B14F-4D97-AF65-F5344CB8AC3E}">
        <p14:creationId xmlns:p14="http://schemas.microsoft.com/office/powerpoint/2010/main" val="1862760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in Data Science</a:t>
            </a:r>
            <a:endParaRPr lang="en-IN" dirty="0"/>
          </a:p>
        </p:txBody>
      </p:sp>
      <p:sp>
        <p:nvSpPr>
          <p:cNvPr id="3" name="Content Placeholder 2"/>
          <p:cNvSpPr>
            <a:spLocks noGrp="1"/>
          </p:cNvSpPr>
          <p:nvPr>
            <p:ph idx="1"/>
          </p:nvPr>
        </p:nvSpPr>
        <p:spPr/>
        <p:txBody>
          <a:bodyPr/>
          <a:lstStyle/>
          <a:p>
            <a:r>
              <a:rPr lang="en-US" b="1" dirty="0"/>
              <a:t>Covariance</a:t>
            </a:r>
            <a:r>
              <a:rPr lang="en-US" dirty="0"/>
              <a:t>: Covariance is useful when you just want to know whether two variables move together or in opposite directions. However, its units make it harder to interpret in practice</a:t>
            </a:r>
            <a:r>
              <a:rPr lang="en-US" dirty="0" smtClean="0"/>
              <a:t>.</a:t>
            </a:r>
          </a:p>
          <a:p>
            <a:r>
              <a:rPr lang="en-US" b="1" dirty="0"/>
              <a:t>Correlation</a:t>
            </a:r>
            <a:r>
              <a:rPr lang="en-US" dirty="0"/>
              <a:t>: Correlation is used much more often in data science because it not only tells us the direction of the relationship but also the strength, and it’s easy to interpret.</a:t>
            </a:r>
            <a:endParaRPr lang="en-IN" dirty="0"/>
          </a:p>
        </p:txBody>
      </p:sp>
    </p:spTree>
    <p:extLst>
      <p:ext uri="{BB962C8B-B14F-4D97-AF65-F5344CB8AC3E}">
        <p14:creationId xmlns:p14="http://schemas.microsoft.com/office/powerpoint/2010/main" val="277151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in Practice</a:t>
            </a:r>
          </a:p>
        </p:txBody>
      </p:sp>
      <p:sp>
        <p:nvSpPr>
          <p:cNvPr id="3" name="Content Placeholder 2"/>
          <p:cNvSpPr>
            <a:spLocks noGrp="1"/>
          </p:cNvSpPr>
          <p:nvPr>
            <p:ph idx="1"/>
          </p:nvPr>
        </p:nvSpPr>
        <p:spPr>
          <a:xfrm>
            <a:off x="402771" y="1611087"/>
            <a:ext cx="8871231" cy="4430276"/>
          </a:xfrm>
        </p:spPr>
        <p:txBody>
          <a:bodyPr/>
          <a:lstStyle/>
          <a:p>
            <a:r>
              <a:rPr lang="en-US" dirty="0"/>
              <a:t>Let’s say you’re working with a dataset of houses and you want to know if there’s a relationship between the size of the house (in square feet) and its price</a:t>
            </a:r>
            <a:r>
              <a:rPr lang="en-US" dirty="0" smtClean="0"/>
              <a:t>.</a:t>
            </a:r>
          </a:p>
          <a:p>
            <a:endParaRPr lang="en-US" dirty="0"/>
          </a:p>
          <a:p>
            <a:r>
              <a:rPr lang="en-US" b="1" dirty="0"/>
              <a:t>Covariance</a:t>
            </a:r>
            <a:r>
              <a:rPr lang="en-US" dirty="0"/>
              <a:t> would tell you whether the house size and price tend to move in the same direction (positive covariance) or in opposite directions (negative covariance). However, you might get a large number with units like “dollars * square feet,” which doesn’t directly tell you much about the strength of the relationship</a:t>
            </a:r>
            <a:r>
              <a:rPr lang="en-US" dirty="0" smtClean="0"/>
              <a:t>.</a:t>
            </a:r>
          </a:p>
          <a:p>
            <a:endParaRPr lang="en-US" dirty="0"/>
          </a:p>
          <a:p>
            <a:r>
              <a:rPr lang="en-US" b="1" dirty="0"/>
              <a:t>Correlation</a:t>
            </a:r>
            <a:r>
              <a:rPr lang="en-US" dirty="0"/>
              <a:t> would tell you not only that larger houses tend to be more expensive (positive correlation) but also </a:t>
            </a:r>
            <a:r>
              <a:rPr lang="en-US" b="1" dirty="0"/>
              <a:t>how strong</a:t>
            </a:r>
            <a:r>
              <a:rPr lang="en-US" dirty="0"/>
              <a:t> that relationship is (e.g., a correlation of +0.85 would indicate a strong positive relationship).</a:t>
            </a:r>
            <a:endParaRPr lang="en-IN" dirty="0"/>
          </a:p>
        </p:txBody>
      </p:sp>
    </p:spTree>
    <p:extLst>
      <p:ext uri="{BB962C8B-B14F-4D97-AF65-F5344CB8AC3E}">
        <p14:creationId xmlns:p14="http://schemas.microsoft.com/office/powerpoint/2010/main" val="2935023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a:xfrm>
            <a:off x="533399" y="1534886"/>
            <a:ext cx="9035143" cy="4865913"/>
          </a:xfrm>
        </p:spPr>
        <p:txBody>
          <a:bodyPr>
            <a:normAutofit/>
          </a:bodyPr>
          <a:lstStyle/>
          <a:p>
            <a:r>
              <a:rPr lang="en-US" b="1" dirty="0"/>
              <a:t>Mean</a:t>
            </a:r>
            <a:r>
              <a:rPr lang="en-US" dirty="0"/>
              <a:t>: Average of the </a:t>
            </a:r>
            <a:r>
              <a:rPr lang="en-US" dirty="0" smtClean="0"/>
              <a:t>data</a:t>
            </a:r>
          </a:p>
          <a:p>
            <a:r>
              <a:rPr lang="en-US" b="1" dirty="0"/>
              <a:t>Median</a:t>
            </a:r>
            <a:r>
              <a:rPr lang="en-US" dirty="0"/>
              <a:t>: Middle value of sorted data, good for skewed </a:t>
            </a:r>
            <a:r>
              <a:rPr lang="en-US" dirty="0" smtClean="0"/>
              <a:t>data</a:t>
            </a:r>
          </a:p>
          <a:p>
            <a:r>
              <a:rPr lang="en-US" b="1" dirty="0"/>
              <a:t>Mode</a:t>
            </a:r>
            <a:r>
              <a:rPr lang="en-US" dirty="0"/>
              <a:t>: Most frequent value, useful for categorical data</a:t>
            </a:r>
            <a:r>
              <a:rPr lang="en-US" dirty="0" smtClean="0"/>
              <a:t>.</a:t>
            </a:r>
          </a:p>
          <a:p>
            <a:r>
              <a:rPr lang="en-US" b="1" dirty="0"/>
              <a:t>Variance</a:t>
            </a:r>
            <a:r>
              <a:rPr lang="en-US" dirty="0"/>
              <a:t>: Measures the spread of data, shows how much the data varies from the mean</a:t>
            </a:r>
            <a:r>
              <a:rPr lang="en-US" dirty="0" smtClean="0"/>
              <a:t>.</a:t>
            </a:r>
          </a:p>
          <a:p>
            <a:r>
              <a:rPr lang="en-US" b="1" dirty="0"/>
              <a:t>Standard Deviation</a:t>
            </a:r>
            <a:r>
              <a:rPr lang="en-US" dirty="0"/>
              <a:t>: Square root of variance, shows how much the data deviates from the mean in the same units</a:t>
            </a:r>
            <a:r>
              <a:rPr lang="en-US" dirty="0" smtClean="0"/>
              <a:t>.</a:t>
            </a:r>
          </a:p>
          <a:p>
            <a:r>
              <a:rPr lang="en-US" dirty="0" smtClean="0"/>
              <a:t>In </a:t>
            </a:r>
            <a:r>
              <a:rPr lang="en-US" dirty="0"/>
              <a:t>data science, understanding these measures is crucial for summarizing and interpreting datasets, spotting patterns, and making data-driven decisions</a:t>
            </a:r>
            <a:r>
              <a:rPr lang="en-US" dirty="0" smtClean="0"/>
              <a:t>.</a:t>
            </a:r>
          </a:p>
          <a:p>
            <a:r>
              <a:rPr lang="en-US" b="1" dirty="0"/>
              <a:t>Covariance</a:t>
            </a:r>
            <a:r>
              <a:rPr lang="en-US" dirty="0"/>
              <a:t> is useful for determining the direction of a relationship but is </a:t>
            </a:r>
            <a:r>
              <a:rPr lang="en-US" dirty="0" err="1" smtClean="0"/>
              <a:t>har</a:t>
            </a:r>
            <a:endParaRPr lang="en-US" dirty="0" smtClean="0"/>
          </a:p>
          <a:p>
            <a:r>
              <a:rPr lang="en-US" b="1" dirty="0"/>
              <a:t>Correlation</a:t>
            </a:r>
            <a:r>
              <a:rPr lang="en-US" dirty="0"/>
              <a:t> is much more practical in data science as it tells both the direction and the strength of the relationship in a standardized </a:t>
            </a:r>
            <a:r>
              <a:rPr lang="en-US" dirty="0" err="1"/>
              <a:t>way.der</a:t>
            </a:r>
            <a:r>
              <a:rPr lang="en-US" dirty="0"/>
              <a:t> to interpret because of units.</a:t>
            </a:r>
            <a:endParaRPr lang="en-IN" dirty="0"/>
          </a:p>
        </p:txBody>
      </p:sp>
    </p:spTree>
    <p:extLst>
      <p:ext uri="{BB962C8B-B14F-4D97-AF65-F5344CB8AC3E}">
        <p14:creationId xmlns:p14="http://schemas.microsoft.com/office/powerpoint/2010/main" val="908160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IN" dirty="0"/>
          </a:p>
        </p:txBody>
      </p:sp>
      <p:sp>
        <p:nvSpPr>
          <p:cNvPr id="3" name="Content Placeholder 2"/>
          <p:cNvSpPr>
            <a:spLocks noGrp="1"/>
          </p:cNvSpPr>
          <p:nvPr>
            <p:ph idx="1"/>
          </p:nvPr>
        </p:nvSpPr>
        <p:spPr>
          <a:xfrm>
            <a:off x="500743" y="1458686"/>
            <a:ext cx="8773259" cy="4942113"/>
          </a:xfrm>
        </p:spPr>
        <p:txBody>
          <a:bodyPr/>
          <a:lstStyle/>
          <a:p>
            <a:r>
              <a:rPr lang="en-US" b="1" dirty="0"/>
              <a:t>Problem 1: Finding Mean and Median</a:t>
            </a:r>
          </a:p>
          <a:p>
            <a:pPr marL="0" indent="0">
              <a:buNone/>
            </a:pPr>
            <a:r>
              <a:rPr lang="en-US" dirty="0"/>
              <a:t>You are working with a dataset containing the </a:t>
            </a:r>
            <a:r>
              <a:rPr lang="en-US" b="1" dirty="0"/>
              <a:t>monthly sales</a:t>
            </a:r>
            <a:r>
              <a:rPr lang="en-US" dirty="0"/>
              <a:t> (in $) of a small business for the last 12 months:</a:t>
            </a:r>
            <a:br>
              <a:rPr lang="en-US" dirty="0"/>
            </a:br>
            <a:r>
              <a:rPr lang="en-US" dirty="0" smtClean="0"/>
              <a:t>[</a:t>
            </a:r>
            <a:r>
              <a:rPr lang="en-US" dirty="0"/>
              <a:t>1200, 1500, 1700, 1300, 1800, 2000, 2500, 1400, 1600, 2200, 2300, 1900</a:t>
            </a:r>
            <a:r>
              <a:rPr lang="en-US" dirty="0" smtClean="0"/>
              <a:t>].</a:t>
            </a:r>
            <a:endParaRPr lang="en-US" dirty="0"/>
          </a:p>
          <a:p>
            <a:pPr marL="0" indent="0">
              <a:buNone/>
            </a:pPr>
            <a:r>
              <a:rPr lang="en-US" b="1" dirty="0"/>
              <a:t>Task</a:t>
            </a:r>
            <a:r>
              <a:rPr lang="en-US" dirty="0"/>
              <a:t>: Calculate the </a:t>
            </a:r>
            <a:r>
              <a:rPr lang="en-US" b="1" dirty="0"/>
              <a:t>mean</a:t>
            </a:r>
            <a:r>
              <a:rPr lang="en-US" dirty="0"/>
              <a:t> and </a:t>
            </a:r>
            <a:r>
              <a:rPr lang="en-US" b="1" dirty="0"/>
              <a:t>median</a:t>
            </a:r>
            <a:r>
              <a:rPr lang="en-US" dirty="0"/>
              <a:t> sales.</a:t>
            </a:r>
          </a:p>
          <a:p>
            <a:pPr marL="0" indent="0">
              <a:buNone/>
            </a:pPr>
            <a:r>
              <a:rPr lang="en-US" b="1" dirty="0"/>
              <a:t>Goal</a:t>
            </a:r>
            <a:r>
              <a:rPr lang="en-US" dirty="0"/>
              <a:t>: Understand the average sales and the middle point of sales over the year</a:t>
            </a:r>
            <a:r>
              <a:rPr lang="en-US" dirty="0" smtClean="0"/>
              <a:t>.</a:t>
            </a:r>
          </a:p>
          <a:p>
            <a:pPr marL="0" indent="0">
              <a:buNone/>
            </a:pPr>
            <a:endParaRPr lang="en-US" dirty="0"/>
          </a:p>
          <a:p>
            <a:r>
              <a:rPr lang="en-US" b="1" dirty="0"/>
              <a:t>Problem 2: Identifying the Mode</a:t>
            </a:r>
          </a:p>
          <a:p>
            <a:pPr marL="0" indent="0">
              <a:buNone/>
            </a:pPr>
            <a:r>
              <a:rPr lang="en-US" dirty="0"/>
              <a:t>You have data on the number of products sold per day over the past two weeks:</a:t>
            </a:r>
            <a:br>
              <a:rPr lang="en-US" dirty="0"/>
            </a:br>
            <a:r>
              <a:rPr lang="en-US" dirty="0" smtClean="0"/>
              <a:t>[</a:t>
            </a:r>
            <a:r>
              <a:rPr lang="en-US" dirty="0"/>
              <a:t>12, 14, 13, 15, 12, 14, 16, 17, 12, 18, 19, 15, 14, 12</a:t>
            </a:r>
            <a:r>
              <a:rPr lang="en-US" dirty="0" smtClean="0"/>
              <a:t>].</a:t>
            </a:r>
            <a:endParaRPr lang="en-US" dirty="0"/>
          </a:p>
          <a:p>
            <a:pPr marL="0" indent="0">
              <a:buNone/>
            </a:pPr>
            <a:r>
              <a:rPr lang="en-US" b="1" dirty="0"/>
              <a:t>Task</a:t>
            </a:r>
            <a:r>
              <a:rPr lang="en-US" dirty="0"/>
              <a:t>: Find the </a:t>
            </a:r>
            <a:r>
              <a:rPr lang="en-US" b="1" dirty="0"/>
              <a:t>mode</a:t>
            </a:r>
            <a:r>
              <a:rPr lang="en-US" dirty="0"/>
              <a:t> of the dataset.</a:t>
            </a:r>
          </a:p>
          <a:p>
            <a:pPr marL="0" indent="0">
              <a:buNone/>
            </a:pPr>
            <a:r>
              <a:rPr lang="en-US" b="1" dirty="0"/>
              <a:t>Goal</a:t>
            </a:r>
            <a:r>
              <a:rPr lang="en-US" dirty="0"/>
              <a:t>: Identify the most common number of products sold in a day.</a:t>
            </a:r>
          </a:p>
          <a:p>
            <a:pPr marL="0" indent="0">
              <a:buNone/>
            </a:pPr>
            <a:endParaRPr lang="en-US" dirty="0"/>
          </a:p>
          <a:p>
            <a:endParaRPr lang="en-IN" dirty="0"/>
          </a:p>
        </p:txBody>
      </p:sp>
    </p:spTree>
    <p:extLst>
      <p:ext uri="{BB962C8B-B14F-4D97-AF65-F5344CB8AC3E}">
        <p14:creationId xmlns:p14="http://schemas.microsoft.com/office/powerpoint/2010/main" val="1170353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029" y="304800"/>
            <a:ext cx="9688285" cy="6215743"/>
          </a:xfrm>
        </p:spPr>
        <p:txBody>
          <a:bodyPr>
            <a:normAutofit fontScale="92500" lnSpcReduction="10000"/>
          </a:bodyPr>
          <a:lstStyle/>
          <a:p>
            <a:r>
              <a:rPr lang="en-US" b="1" dirty="0"/>
              <a:t>Problem 3: Comparing Mean and Median</a:t>
            </a:r>
          </a:p>
          <a:p>
            <a:pPr marL="0" indent="0">
              <a:buNone/>
            </a:pPr>
            <a:r>
              <a:rPr lang="en-US" dirty="0"/>
              <a:t>A tech company recorded the </a:t>
            </a:r>
            <a:r>
              <a:rPr lang="en-US" b="1" dirty="0"/>
              <a:t>salaries</a:t>
            </a:r>
            <a:r>
              <a:rPr lang="en-US" dirty="0"/>
              <a:t> of 10 employees in thousands:</a:t>
            </a:r>
            <a:br>
              <a:rPr lang="en-US" dirty="0"/>
            </a:br>
            <a:r>
              <a:rPr lang="en-US" dirty="0" smtClean="0"/>
              <a:t>[</a:t>
            </a:r>
            <a:r>
              <a:rPr lang="en-US" dirty="0"/>
              <a:t>40, 42, 45, 48, 50, 52, 55, 60, 120, 150</a:t>
            </a:r>
            <a:r>
              <a:rPr lang="en-US" dirty="0" smtClean="0"/>
              <a:t>].</a:t>
            </a:r>
            <a:endParaRPr lang="en-US" dirty="0"/>
          </a:p>
          <a:p>
            <a:pPr marL="0" indent="0">
              <a:buNone/>
            </a:pPr>
            <a:r>
              <a:rPr lang="en-US" b="1" dirty="0"/>
              <a:t>Task</a:t>
            </a:r>
            <a:r>
              <a:rPr lang="en-US" dirty="0"/>
              <a:t>: Calculate the </a:t>
            </a:r>
            <a:r>
              <a:rPr lang="en-US" b="1" dirty="0"/>
              <a:t>mean</a:t>
            </a:r>
            <a:r>
              <a:rPr lang="en-US" dirty="0"/>
              <a:t> and </a:t>
            </a:r>
            <a:r>
              <a:rPr lang="en-US" b="1" dirty="0"/>
              <a:t>median</a:t>
            </a:r>
            <a:r>
              <a:rPr lang="en-US" dirty="0"/>
              <a:t> salary.</a:t>
            </a:r>
          </a:p>
          <a:p>
            <a:pPr marL="0" indent="0">
              <a:buNone/>
            </a:pPr>
            <a:r>
              <a:rPr lang="en-US" b="1" dirty="0"/>
              <a:t>Goal</a:t>
            </a:r>
            <a:r>
              <a:rPr lang="en-US" dirty="0"/>
              <a:t>: Compare the </a:t>
            </a:r>
            <a:r>
              <a:rPr lang="en-US" b="1" dirty="0"/>
              <a:t>impact of outliers</a:t>
            </a:r>
            <a:r>
              <a:rPr lang="en-US" dirty="0"/>
              <a:t> (120k and 150k) on the mean and median.</a:t>
            </a:r>
          </a:p>
          <a:p>
            <a:endParaRPr lang="en-US" dirty="0" smtClean="0"/>
          </a:p>
          <a:p>
            <a:r>
              <a:rPr lang="en-US" b="1" dirty="0"/>
              <a:t>Problem 4: Calculating Variance and Standard Deviation</a:t>
            </a:r>
          </a:p>
          <a:p>
            <a:pPr marL="0" indent="0">
              <a:buNone/>
            </a:pPr>
            <a:r>
              <a:rPr lang="en-US" dirty="0"/>
              <a:t>A retail store wants to analyze the </a:t>
            </a:r>
            <a:r>
              <a:rPr lang="en-US" b="1" dirty="0"/>
              <a:t>daily foot traffic</a:t>
            </a:r>
            <a:r>
              <a:rPr lang="en-US" dirty="0"/>
              <a:t> in its store for 10 days</a:t>
            </a:r>
            <a:r>
              <a:rPr lang="en-US" dirty="0" smtClean="0"/>
              <a:t>:</a:t>
            </a:r>
            <a:br>
              <a:rPr lang="en-US" dirty="0" smtClean="0"/>
            </a:br>
            <a:r>
              <a:rPr lang="en-US" dirty="0" smtClean="0"/>
              <a:t>[</a:t>
            </a:r>
            <a:r>
              <a:rPr lang="en-US" dirty="0"/>
              <a:t>80, 85, 78, 90, 95, 88, 92, 89, 84, 100</a:t>
            </a:r>
            <a:r>
              <a:rPr lang="en-US" dirty="0" smtClean="0"/>
              <a:t>].</a:t>
            </a:r>
            <a:endParaRPr lang="en-US" dirty="0"/>
          </a:p>
          <a:p>
            <a:pPr marL="0" indent="0">
              <a:buNone/>
            </a:pPr>
            <a:r>
              <a:rPr lang="en-US" b="1" dirty="0"/>
              <a:t>Task</a:t>
            </a:r>
            <a:r>
              <a:rPr lang="en-US" dirty="0"/>
              <a:t>: Calculate the </a:t>
            </a:r>
            <a:r>
              <a:rPr lang="en-US" b="1" dirty="0"/>
              <a:t>variance</a:t>
            </a:r>
            <a:r>
              <a:rPr lang="en-US" dirty="0"/>
              <a:t> and </a:t>
            </a:r>
            <a:r>
              <a:rPr lang="en-US" b="1" dirty="0"/>
              <a:t>standard deviation</a:t>
            </a:r>
            <a:r>
              <a:rPr lang="en-US" dirty="0"/>
              <a:t> of daily visitors.</a:t>
            </a:r>
          </a:p>
          <a:p>
            <a:pPr marL="0" indent="0">
              <a:buNone/>
            </a:pPr>
            <a:r>
              <a:rPr lang="en-US" b="1" dirty="0"/>
              <a:t>Goal</a:t>
            </a:r>
            <a:r>
              <a:rPr lang="en-US" dirty="0"/>
              <a:t>: Understand how much the number of visitors fluctuates around the mean</a:t>
            </a:r>
            <a:r>
              <a:rPr lang="en-US" dirty="0" smtClean="0"/>
              <a:t>.</a:t>
            </a:r>
          </a:p>
          <a:p>
            <a:pPr marL="0" indent="0">
              <a:buNone/>
            </a:pPr>
            <a:endParaRPr lang="en-US" dirty="0"/>
          </a:p>
          <a:p>
            <a:r>
              <a:rPr lang="en-US" b="1" dirty="0"/>
              <a:t>Problem 5: Understanding Spread with Standard Deviation</a:t>
            </a:r>
          </a:p>
          <a:p>
            <a:pPr marL="0" indent="0">
              <a:buNone/>
            </a:pPr>
            <a:r>
              <a:rPr lang="en-US" dirty="0"/>
              <a:t>A data scientist is analyzing the </a:t>
            </a:r>
            <a:r>
              <a:rPr lang="en-US" b="1" dirty="0"/>
              <a:t>response time</a:t>
            </a:r>
            <a:r>
              <a:rPr lang="en-US" dirty="0"/>
              <a:t> (in milliseconds) of a website over 7 days:</a:t>
            </a:r>
            <a:br>
              <a:rPr lang="en-US" dirty="0"/>
            </a:br>
            <a:r>
              <a:rPr lang="en-US" dirty="0"/>
              <a:t>$[100, 110, 95, 105, 120, 115, 90]$.</a:t>
            </a:r>
          </a:p>
          <a:p>
            <a:pPr marL="0" indent="0">
              <a:buNone/>
            </a:pPr>
            <a:r>
              <a:rPr lang="en-US" b="1" dirty="0"/>
              <a:t>Task</a:t>
            </a:r>
            <a:r>
              <a:rPr lang="en-US" dirty="0"/>
              <a:t>: Calculate the </a:t>
            </a:r>
            <a:r>
              <a:rPr lang="en-US" b="1" dirty="0"/>
              <a:t>mean</a:t>
            </a:r>
            <a:r>
              <a:rPr lang="en-US" dirty="0"/>
              <a:t> and </a:t>
            </a:r>
            <a:r>
              <a:rPr lang="en-US" b="1" dirty="0"/>
              <a:t>standard deviation</a:t>
            </a:r>
            <a:r>
              <a:rPr lang="en-US" dirty="0"/>
              <a:t>.</a:t>
            </a:r>
          </a:p>
          <a:p>
            <a:pPr marL="0" indent="0">
              <a:buNone/>
            </a:pPr>
            <a:r>
              <a:rPr lang="en-US" b="1" dirty="0"/>
              <a:t>Goal</a:t>
            </a:r>
            <a:r>
              <a:rPr lang="en-US" dirty="0"/>
              <a:t>: Assess the consistency of website response times and whether there are significant fluctuations.</a:t>
            </a:r>
          </a:p>
          <a:p>
            <a:pPr marL="0" indent="0">
              <a:buNone/>
            </a:pPr>
            <a:endParaRPr lang="en-US" dirty="0"/>
          </a:p>
          <a:p>
            <a:endParaRPr lang="en-IN" dirty="0"/>
          </a:p>
        </p:txBody>
      </p:sp>
    </p:spTree>
    <p:extLst>
      <p:ext uri="{BB962C8B-B14F-4D97-AF65-F5344CB8AC3E}">
        <p14:creationId xmlns:p14="http://schemas.microsoft.com/office/powerpoint/2010/main" val="3733814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029" y="304800"/>
            <a:ext cx="9688285" cy="6215743"/>
          </a:xfrm>
        </p:spPr>
        <p:txBody>
          <a:bodyPr>
            <a:normAutofit/>
          </a:bodyPr>
          <a:lstStyle/>
          <a:p>
            <a:r>
              <a:rPr lang="en-US" b="1" dirty="0"/>
              <a:t>Problem 6: Analyzing Covariance in Stock Prices</a:t>
            </a:r>
          </a:p>
          <a:p>
            <a:pPr marL="0" indent="0">
              <a:buNone/>
            </a:pPr>
            <a:r>
              <a:rPr lang="en-US" dirty="0"/>
              <a:t>You are analyzing the </a:t>
            </a:r>
            <a:r>
              <a:rPr lang="en-US" b="1" dirty="0"/>
              <a:t>stock prices</a:t>
            </a:r>
            <a:r>
              <a:rPr lang="en-US" dirty="0"/>
              <a:t> of two companies, X and Y, over the last 6 days:</a:t>
            </a:r>
          </a:p>
          <a:p>
            <a:pPr marL="0" indent="0">
              <a:buNone/>
            </a:pPr>
            <a:r>
              <a:rPr lang="en-US" b="1" dirty="0"/>
              <a:t>Stock X</a:t>
            </a:r>
            <a:r>
              <a:rPr lang="en-US" dirty="0"/>
              <a:t> prices: $[100, 105, 110, 115, 120, 125]$</a:t>
            </a:r>
          </a:p>
          <a:p>
            <a:pPr marL="0" indent="0">
              <a:buNone/>
            </a:pPr>
            <a:r>
              <a:rPr lang="en-US" b="1" dirty="0"/>
              <a:t>Stock Y</a:t>
            </a:r>
            <a:r>
              <a:rPr lang="en-US" dirty="0"/>
              <a:t> prices: $[80, 85, 90, 100, 105, 110]$</a:t>
            </a:r>
          </a:p>
          <a:p>
            <a:pPr marL="0" indent="0">
              <a:buNone/>
            </a:pPr>
            <a:r>
              <a:rPr lang="en-US" b="1" dirty="0"/>
              <a:t>Task</a:t>
            </a:r>
            <a:r>
              <a:rPr lang="en-US" dirty="0"/>
              <a:t>: Calculate the </a:t>
            </a:r>
            <a:r>
              <a:rPr lang="en-US" b="1" dirty="0"/>
              <a:t>covariance</a:t>
            </a:r>
            <a:r>
              <a:rPr lang="en-US" dirty="0"/>
              <a:t> between stock X and stock Y prices.</a:t>
            </a:r>
          </a:p>
          <a:p>
            <a:pPr marL="0" indent="0">
              <a:buNone/>
            </a:pPr>
            <a:r>
              <a:rPr lang="en-US" b="1" dirty="0"/>
              <a:t>Goal</a:t>
            </a:r>
            <a:r>
              <a:rPr lang="en-US" dirty="0"/>
              <a:t>: Determine whether the two stocks tend to increase or decrease together</a:t>
            </a:r>
            <a:r>
              <a:rPr lang="en-US" dirty="0" smtClean="0"/>
              <a:t>.</a:t>
            </a:r>
          </a:p>
          <a:p>
            <a:pPr marL="0" indent="0">
              <a:buNone/>
            </a:pPr>
            <a:endParaRPr lang="en-US" dirty="0"/>
          </a:p>
          <a:p>
            <a:r>
              <a:rPr lang="en-US" b="1" dirty="0"/>
              <a:t>Problem 7: Interpreting Correlation between Study Hours and Exam Scores</a:t>
            </a:r>
          </a:p>
          <a:p>
            <a:pPr marL="0" indent="0">
              <a:buNone/>
            </a:pPr>
            <a:r>
              <a:rPr lang="en-US" dirty="0"/>
              <a:t>You have data on the </a:t>
            </a:r>
            <a:r>
              <a:rPr lang="en-US" b="1" dirty="0"/>
              <a:t>number of hours students studied</a:t>
            </a:r>
            <a:r>
              <a:rPr lang="en-US" dirty="0"/>
              <a:t> and their </a:t>
            </a:r>
            <a:r>
              <a:rPr lang="en-US" b="1" dirty="0"/>
              <a:t>exam scores</a:t>
            </a:r>
            <a:r>
              <a:rPr lang="en-US" dirty="0"/>
              <a:t>:</a:t>
            </a:r>
          </a:p>
          <a:p>
            <a:pPr marL="0" indent="0">
              <a:buNone/>
            </a:pPr>
            <a:r>
              <a:rPr lang="en-US" b="1" dirty="0"/>
              <a:t>Hours studied</a:t>
            </a:r>
            <a:r>
              <a:rPr lang="en-US" dirty="0"/>
              <a:t>: $[3, 4, 5, 6, 7, 8, 9]$</a:t>
            </a:r>
          </a:p>
          <a:p>
            <a:pPr marL="0" indent="0">
              <a:buNone/>
            </a:pPr>
            <a:r>
              <a:rPr lang="en-US" b="1" dirty="0"/>
              <a:t>Exam scores</a:t>
            </a:r>
            <a:r>
              <a:rPr lang="en-US" dirty="0"/>
              <a:t>: $[50, 55, 60, 65, 70, 75, 80]$</a:t>
            </a:r>
          </a:p>
          <a:p>
            <a:pPr marL="0" indent="0">
              <a:buNone/>
            </a:pPr>
            <a:r>
              <a:rPr lang="en-US" b="1" dirty="0"/>
              <a:t>Task</a:t>
            </a:r>
            <a:r>
              <a:rPr lang="en-US" dirty="0"/>
              <a:t>: Calculate the </a:t>
            </a:r>
            <a:r>
              <a:rPr lang="en-US" b="1" dirty="0"/>
              <a:t>correlation coefficient</a:t>
            </a:r>
            <a:r>
              <a:rPr lang="en-US" dirty="0"/>
              <a:t> between hours studied and exam scores.</a:t>
            </a:r>
          </a:p>
          <a:p>
            <a:pPr marL="0" indent="0">
              <a:buNone/>
            </a:pPr>
            <a:r>
              <a:rPr lang="en-US" b="1" dirty="0"/>
              <a:t>Goal</a:t>
            </a:r>
            <a:r>
              <a:rPr lang="en-US" dirty="0"/>
              <a:t>: Understand the strength of the relationship between study time and performance.</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836900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IN" dirty="0"/>
          </a:p>
        </p:txBody>
      </p:sp>
      <p:sp>
        <p:nvSpPr>
          <p:cNvPr id="3" name="Content Placeholder 2"/>
          <p:cNvSpPr>
            <a:spLocks noGrp="1"/>
          </p:cNvSpPr>
          <p:nvPr>
            <p:ph idx="1"/>
          </p:nvPr>
        </p:nvSpPr>
        <p:spPr>
          <a:xfrm>
            <a:off x="348343" y="1676401"/>
            <a:ext cx="8925659" cy="4364962"/>
          </a:xfrm>
        </p:spPr>
        <p:txBody>
          <a:bodyPr>
            <a:normAutofit fontScale="92500" lnSpcReduction="20000"/>
          </a:bodyPr>
          <a:lstStyle/>
          <a:p>
            <a:r>
              <a:rPr lang="en-US" sz="3200" dirty="0" smtClean="0">
                <a:solidFill>
                  <a:srgbClr val="FF0000"/>
                </a:solidFill>
              </a:rPr>
              <a:t>Statistical measures</a:t>
            </a:r>
          </a:p>
          <a:p>
            <a:pPr lvl="1"/>
            <a:r>
              <a:rPr lang="en-US" sz="3000" dirty="0" smtClean="0"/>
              <a:t>Mean</a:t>
            </a:r>
          </a:p>
          <a:p>
            <a:pPr lvl="1"/>
            <a:r>
              <a:rPr lang="en-US" sz="3000" dirty="0" smtClean="0">
                <a:solidFill>
                  <a:srgbClr val="0070C0"/>
                </a:solidFill>
              </a:rPr>
              <a:t>Median</a:t>
            </a:r>
          </a:p>
          <a:p>
            <a:pPr lvl="1"/>
            <a:r>
              <a:rPr lang="en-US" sz="3000" dirty="0" smtClean="0"/>
              <a:t>Mode</a:t>
            </a:r>
          </a:p>
          <a:p>
            <a:pPr lvl="1"/>
            <a:r>
              <a:rPr lang="en-US" sz="3000" dirty="0" smtClean="0">
                <a:solidFill>
                  <a:srgbClr val="0070C0"/>
                </a:solidFill>
              </a:rPr>
              <a:t>Variance and standard deviation</a:t>
            </a:r>
          </a:p>
          <a:p>
            <a:pPr lvl="1"/>
            <a:r>
              <a:rPr lang="en-US" sz="3000" dirty="0" smtClean="0"/>
              <a:t>Correlation and covariance </a:t>
            </a:r>
          </a:p>
          <a:p>
            <a:r>
              <a:rPr lang="en-US" sz="3200" dirty="0" smtClean="0">
                <a:solidFill>
                  <a:srgbClr val="FF0000"/>
                </a:solidFill>
              </a:rPr>
              <a:t>Data visualization tools</a:t>
            </a:r>
          </a:p>
          <a:p>
            <a:pPr lvl="1"/>
            <a:r>
              <a:rPr lang="en-US" sz="3000" dirty="0" smtClean="0"/>
              <a:t>Power BI</a:t>
            </a:r>
          </a:p>
          <a:p>
            <a:pPr lvl="1"/>
            <a:r>
              <a:rPr lang="en-US" sz="3000" dirty="0" smtClean="0">
                <a:solidFill>
                  <a:srgbClr val="0070C0"/>
                </a:solidFill>
              </a:rPr>
              <a:t>Visualization with Pandas</a:t>
            </a:r>
            <a:endParaRPr lang="en-IN" sz="3000" dirty="0">
              <a:solidFill>
                <a:srgbClr val="0070C0"/>
              </a:solidFill>
            </a:endParaRPr>
          </a:p>
        </p:txBody>
      </p:sp>
    </p:spTree>
    <p:extLst>
      <p:ext uri="{BB962C8B-B14F-4D97-AF65-F5344CB8AC3E}">
        <p14:creationId xmlns:p14="http://schemas.microsoft.com/office/powerpoint/2010/main" val="3863806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029" y="304800"/>
            <a:ext cx="9688285" cy="6215743"/>
          </a:xfrm>
        </p:spPr>
        <p:txBody>
          <a:bodyPr>
            <a:normAutofit/>
          </a:bodyPr>
          <a:lstStyle/>
          <a:p>
            <a:r>
              <a:rPr lang="en-US" b="1" dirty="0"/>
              <a:t>Problem 8: Correlation in Marketing Spend vs. Revenue</a:t>
            </a:r>
          </a:p>
          <a:p>
            <a:pPr marL="0" indent="0">
              <a:buNone/>
            </a:pPr>
            <a:r>
              <a:rPr lang="en-US" dirty="0"/>
              <a:t>A company tracks </a:t>
            </a:r>
            <a:r>
              <a:rPr lang="en-US" b="1" dirty="0"/>
              <a:t>marketing spend</a:t>
            </a:r>
            <a:r>
              <a:rPr lang="en-US" dirty="0"/>
              <a:t> (in $1000s) and the corresponding </a:t>
            </a:r>
            <a:r>
              <a:rPr lang="en-US" b="1" dirty="0"/>
              <a:t>revenue</a:t>
            </a:r>
            <a:r>
              <a:rPr lang="en-US" dirty="0"/>
              <a:t> generated (in $1000s):</a:t>
            </a:r>
          </a:p>
          <a:p>
            <a:pPr marL="0" indent="0">
              <a:buNone/>
            </a:pPr>
            <a:r>
              <a:rPr lang="en-US" b="1" dirty="0"/>
              <a:t>Marketing Spend</a:t>
            </a:r>
            <a:r>
              <a:rPr lang="en-US" dirty="0"/>
              <a:t>: $[2, 4, 6, 8, 10, 12]$</a:t>
            </a:r>
          </a:p>
          <a:p>
            <a:pPr marL="0" indent="0">
              <a:buNone/>
            </a:pPr>
            <a:r>
              <a:rPr lang="en-US" b="1" dirty="0"/>
              <a:t>Revenue</a:t>
            </a:r>
            <a:r>
              <a:rPr lang="en-US" dirty="0"/>
              <a:t>: $[50, 65, 80, 90, 105, 110]$</a:t>
            </a:r>
          </a:p>
          <a:p>
            <a:pPr marL="0" indent="0">
              <a:buNone/>
            </a:pPr>
            <a:r>
              <a:rPr lang="en-US" b="1" dirty="0"/>
              <a:t>Task</a:t>
            </a:r>
            <a:r>
              <a:rPr lang="en-US" dirty="0"/>
              <a:t>: Calculate the </a:t>
            </a:r>
            <a:r>
              <a:rPr lang="en-US" b="1" dirty="0"/>
              <a:t>correlation</a:t>
            </a:r>
            <a:r>
              <a:rPr lang="en-US" dirty="0"/>
              <a:t> between marketing spend and revenue.</a:t>
            </a:r>
          </a:p>
          <a:p>
            <a:pPr marL="0" indent="0">
              <a:buNone/>
            </a:pPr>
            <a:r>
              <a:rPr lang="en-US" b="1" dirty="0"/>
              <a:t>Goal</a:t>
            </a:r>
            <a:r>
              <a:rPr lang="en-US" dirty="0"/>
              <a:t>: Determine how closely revenue is related to marketing spend</a:t>
            </a:r>
            <a:r>
              <a:rPr lang="en-US" dirty="0" smtClean="0"/>
              <a:t>.</a:t>
            </a:r>
          </a:p>
          <a:p>
            <a:pPr marL="0" indent="0">
              <a:buNone/>
            </a:pPr>
            <a:endParaRPr lang="en-US" dirty="0"/>
          </a:p>
          <a:p>
            <a:r>
              <a:rPr lang="en-US" b="1" dirty="0"/>
              <a:t>Problem 9: Customer Satisfaction Analysis</a:t>
            </a:r>
          </a:p>
          <a:p>
            <a:pPr marL="0" indent="0">
              <a:buNone/>
            </a:pPr>
            <a:r>
              <a:rPr lang="en-US" dirty="0"/>
              <a:t>You have survey data that rates customer satisfaction on a scale from 1 to 10 for 20 customers:</a:t>
            </a:r>
            <a:br>
              <a:rPr lang="en-US" dirty="0"/>
            </a:br>
            <a:r>
              <a:rPr lang="en-US" dirty="0" smtClean="0"/>
              <a:t>[</a:t>
            </a:r>
            <a:r>
              <a:rPr lang="en-US" dirty="0"/>
              <a:t>5, 6, 7, 8, 6, 9, 7, 5, 6, 9, 8, 10, 9, 6, 7, 8, 9, 6, 7, 10]$.</a:t>
            </a:r>
          </a:p>
          <a:p>
            <a:pPr marL="0" indent="0">
              <a:buNone/>
            </a:pPr>
            <a:r>
              <a:rPr lang="en-US" b="1" dirty="0"/>
              <a:t>Task</a:t>
            </a:r>
            <a:r>
              <a:rPr lang="en-US" dirty="0"/>
              <a:t>: Calculate the </a:t>
            </a:r>
            <a:r>
              <a:rPr lang="en-US" b="1" dirty="0"/>
              <a:t>mean</a:t>
            </a:r>
            <a:r>
              <a:rPr lang="en-US" dirty="0"/>
              <a:t>, </a:t>
            </a:r>
            <a:r>
              <a:rPr lang="en-US" b="1" dirty="0"/>
              <a:t>mode</a:t>
            </a:r>
            <a:r>
              <a:rPr lang="en-US" dirty="0"/>
              <a:t>, </a:t>
            </a:r>
            <a:r>
              <a:rPr lang="en-US" b="1" dirty="0"/>
              <a:t>variance</a:t>
            </a:r>
            <a:r>
              <a:rPr lang="en-US" dirty="0"/>
              <a:t>, and </a:t>
            </a:r>
            <a:r>
              <a:rPr lang="en-US" b="1" dirty="0"/>
              <a:t>standard deviation</a:t>
            </a:r>
            <a:r>
              <a:rPr lang="en-US" dirty="0"/>
              <a:t> of the ratings.</a:t>
            </a:r>
          </a:p>
          <a:p>
            <a:pPr marL="0" indent="0">
              <a:buNone/>
            </a:pPr>
            <a:r>
              <a:rPr lang="en-US" b="1" dirty="0"/>
              <a:t>Goal</a:t>
            </a:r>
            <a:r>
              <a:rPr lang="en-US" dirty="0"/>
              <a:t>: Understand the distribution and variability of customer satisfaction scores.</a:t>
            </a:r>
          </a:p>
          <a:p>
            <a:pPr marL="0" indent="0">
              <a:buNone/>
            </a:pPr>
            <a:endParaRPr lang="en-US"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2517781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029" y="304800"/>
            <a:ext cx="9688285" cy="6215743"/>
          </a:xfrm>
        </p:spPr>
        <p:txBody>
          <a:bodyPr>
            <a:normAutofit/>
          </a:bodyPr>
          <a:lstStyle/>
          <a:p>
            <a:r>
              <a:rPr lang="en-US" b="1" dirty="0"/>
              <a:t>Problem 10: Sales Performance of Different Stores</a:t>
            </a:r>
          </a:p>
          <a:p>
            <a:pPr marL="0" indent="0">
              <a:buNone/>
            </a:pPr>
            <a:r>
              <a:rPr lang="en-US" dirty="0"/>
              <a:t>You are comparing the </a:t>
            </a:r>
            <a:r>
              <a:rPr lang="en-US" b="1" dirty="0"/>
              <a:t>monthly sales</a:t>
            </a:r>
            <a:r>
              <a:rPr lang="en-US" dirty="0"/>
              <a:t> (in $1000s) of five stores over the last 6 months:</a:t>
            </a:r>
          </a:p>
          <a:p>
            <a:pPr marL="0" indent="0">
              <a:buNone/>
            </a:pPr>
            <a:r>
              <a:rPr lang="en-US" b="1" dirty="0"/>
              <a:t>Store A</a:t>
            </a:r>
            <a:r>
              <a:rPr lang="en-US" dirty="0"/>
              <a:t>: $[30, 35, 40, 45, 50, 55]$</a:t>
            </a:r>
          </a:p>
          <a:p>
            <a:pPr marL="0" indent="0">
              <a:buNone/>
            </a:pPr>
            <a:r>
              <a:rPr lang="en-US" b="1" dirty="0"/>
              <a:t>Store B</a:t>
            </a:r>
            <a:r>
              <a:rPr lang="en-US" dirty="0"/>
              <a:t>: $[25, 28, 32, 30, 40, 45]$</a:t>
            </a:r>
          </a:p>
          <a:p>
            <a:pPr marL="0" indent="0">
              <a:buNone/>
            </a:pPr>
            <a:r>
              <a:rPr lang="en-US" b="1" dirty="0"/>
              <a:t>Store C</a:t>
            </a:r>
            <a:r>
              <a:rPr lang="en-US" dirty="0"/>
              <a:t>: $[50, 55, 60, 65, 70, 75]$</a:t>
            </a:r>
          </a:p>
          <a:p>
            <a:pPr marL="0" indent="0">
              <a:buNone/>
            </a:pPr>
            <a:r>
              <a:rPr lang="en-US" b="1" dirty="0"/>
              <a:t>Task</a:t>
            </a:r>
            <a:r>
              <a:rPr lang="en-US" dirty="0"/>
              <a:t>: Calculate the </a:t>
            </a:r>
            <a:r>
              <a:rPr lang="en-US" b="1" dirty="0"/>
              <a:t>mean</a:t>
            </a:r>
            <a:r>
              <a:rPr lang="en-US" dirty="0"/>
              <a:t> and </a:t>
            </a:r>
            <a:r>
              <a:rPr lang="en-US" b="1" dirty="0"/>
              <a:t>variance</a:t>
            </a:r>
            <a:r>
              <a:rPr lang="en-US" dirty="0"/>
              <a:t> of sales for each store. Identify which store has </a:t>
            </a:r>
            <a:r>
              <a:rPr lang="en-US" dirty="0" smtClean="0"/>
              <a:t>the most </a:t>
            </a:r>
            <a:r>
              <a:rPr lang="en-US" dirty="0"/>
              <a:t>consistent sales.</a:t>
            </a:r>
          </a:p>
          <a:p>
            <a:pPr marL="0" indent="0">
              <a:buNone/>
            </a:pPr>
            <a:r>
              <a:rPr lang="en-US" b="1" dirty="0"/>
              <a:t>Goal</a:t>
            </a:r>
            <a:r>
              <a:rPr lang="en-US" dirty="0"/>
              <a:t>: Determine which store has stable performance and which has more fluctuating sales</a:t>
            </a:r>
            <a:r>
              <a:rPr lang="en-US" dirty="0" smtClean="0"/>
              <a:t>.</a:t>
            </a:r>
          </a:p>
          <a:p>
            <a:pPr marL="0" indent="0">
              <a:buNone/>
            </a:pPr>
            <a:endParaRPr lang="en-US" dirty="0"/>
          </a:p>
          <a:p>
            <a:r>
              <a:rPr lang="en-US" b="1" dirty="0"/>
              <a:t>Problem 11: Predictive Analysis Using Correlation</a:t>
            </a:r>
          </a:p>
          <a:p>
            <a:pPr marL="0" indent="0">
              <a:buNone/>
            </a:pPr>
            <a:r>
              <a:rPr lang="en-US" dirty="0"/>
              <a:t>A startup tracks </a:t>
            </a:r>
            <a:r>
              <a:rPr lang="en-US" b="1" dirty="0"/>
              <a:t>temperature</a:t>
            </a:r>
            <a:r>
              <a:rPr lang="en-US" dirty="0"/>
              <a:t> and </a:t>
            </a:r>
            <a:r>
              <a:rPr lang="en-US" b="1" dirty="0"/>
              <a:t>ice cream sales</a:t>
            </a:r>
            <a:r>
              <a:rPr lang="en-US" dirty="0"/>
              <a:t> every day during summer:</a:t>
            </a:r>
          </a:p>
          <a:p>
            <a:pPr marL="0" indent="0">
              <a:buNone/>
            </a:pPr>
            <a:r>
              <a:rPr lang="en-US" b="1" dirty="0"/>
              <a:t>Temperature (°C)</a:t>
            </a:r>
            <a:r>
              <a:rPr lang="en-US" dirty="0"/>
              <a:t>: $[30, 32, 35, 36, 34, 33, 31]$</a:t>
            </a:r>
          </a:p>
          <a:p>
            <a:pPr marL="0" indent="0">
              <a:buNone/>
            </a:pPr>
            <a:r>
              <a:rPr lang="en-US" b="1" dirty="0"/>
              <a:t>Ice cream sales ($)</a:t>
            </a:r>
            <a:r>
              <a:rPr lang="en-US" dirty="0"/>
              <a:t>: $[300, 350, 450, 500, 400, 370, 320]$</a:t>
            </a:r>
          </a:p>
          <a:p>
            <a:pPr marL="0" indent="0">
              <a:buNone/>
            </a:pPr>
            <a:r>
              <a:rPr lang="en-US" b="1" dirty="0"/>
              <a:t>Task</a:t>
            </a:r>
            <a:r>
              <a:rPr lang="en-US" dirty="0"/>
              <a:t>: Calculate the </a:t>
            </a:r>
            <a:r>
              <a:rPr lang="en-US" b="1" dirty="0"/>
              <a:t>correlation</a:t>
            </a:r>
            <a:r>
              <a:rPr lang="en-US" dirty="0"/>
              <a:t> between temperature and ice cream sales.</a:t>
            </a:r>
          </a:p>
          <a:p>
            <a:pPr marL="0" indent="0">
              <a:buNone/>
            </a:pPr>
            <a:r>
              <a:rPr lang="en-US" b="1" dirty="0"/>
              <a:t>Goal</a:t>
            </a:r>
            <a:r>
              <a:rPr lang="en-US" dirty="0"/>
              <a:t>: Use the correlation to predict how future temperature increases might impact sales.</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972687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029" y="304800"/>
            <a:ext cx="9688285" cy="6215743"/>
          </a:xfrm>
        </p:spPr>
        <p:txBody>
          <a:bodyPr>
            <a:normAutofit/>
          </a:bodyPr>
          <a:lstStyle/>
          <a:p>
            <a:r>
              <a:rPr lang="en-US" b="1" dirty="0"/>
              <a:t>Problem 12: Analyzing Health Data</a:t>
            </a:r>
          </a:p>
          <a:p>
            <a:pPr marL="0" indent="0">
              <a:buNone/>
            </a:pPr>
            <a:r>
              <a:rPr lang="en-US" dirty="0"/>
              <a:t>You are analyzing the </a:t>
            </a:r>
            <a:r>
              <a:rPr lang="en-US" b="1" dirty="0"/>
              <a:t>BMI</a:t>
            </a:r>
            <a:r>
              <a:rPr lang="en-US" dirty="0"/>
              <a:t> (Body Mass Index) of individuals and their </a:t>
            </a:r>
            <a:r>
              <a:rPr lang="en-US" b="1" dirty="0"/>
              <a:t>average daily steps</a:t>
            </a:r>
            <a:r>
              <a:rPr lang="en-US" dirty="0"/>
              <a:t>:</a:t>
            </a:r>
          </a:p>
          <a:p>
            <a:pPr marL="0" indent="0">
              <a:buNone/>
            </a:pPr>
            <a:r>
              <a:rPr lang="en-US" b="1" dirty="0"/>
              <a:t>BMI</a:t>
            </a:r>
            <a:r>
              <a:rPr lang="en-US" dirty="0"/>
              <a:t>: $[22, 24, 26, 28, 30, 32, 34]$</a:t>
            </a:r>
          </a:p>
          <a:p>
            <a:pPr marL="0" indent="0">
              <a:buNone/>
            </a:pPr>
            <a:r>
              <a:rPr lang="en-US" b="1" dirty="0"/>
              <a:t>Steps</a:t>
            </a:r>
            <a:r>
              <a:rPr lang="en-US" dirty="0"/>
              <a:t>: $[12000, 11500, 11000, 10500, 10000, 9500, 9000]$</a:t>
            </a:r>
          </a:p>
          <a:p>
            <a:pPr marL="0" indent="0">
              <a:buNone/>
            </a:pPr>
            <a:r>
              <a:rPr lang="en-US" b="1" dirty="0"/>
              <a:t>Task</a:t>
            </a:r>
            <a:r>
              <a:rPr lang="en-US" dirty="0"/>
              <a:t>: Calculate the </a:t>
            </a:r>
            <a:r>
              <a:rPr lang="en-US" b="1" dirty="0"/>
              <a:t>covariance</a:t>
            </a:r>
            <a:r>
              <a:rPr lang="en-US" dirty="0"/>
              <a:t> and </a:t>
            </a:r>
            <a:r>
              <a:rPr lang="en-US" b="1" dirty="0"/>
              <a:t>correlation</a:t>
            </a:r>
            <a:r>
              <a:rPr lang="en-US" dirty="0"/>
              <a:t> between BMI and steps.</a:t>
            </a:r>
          </a:p>
          <a:p>
            <a:pPr marL="0" indent="0">
              <a:buNone/>
            </a:pPr>
            <a:r>
              <a:rPr lang="en-US" b="1" dirty="0"/>
              <a:t>Goal</a:t>
            </a:r>
            <a:r>
              <a:rPr lang="en-US" dirty="0"/>
              <a:t>: Analyze the relationship between BMI and daily physical activity.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28731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3113" y="2775858"/>
            <a:ext cx="7728858" cy="1015663"/>
          </a:xfrm>
          <a:prstGeom prst="rect">
            <a:avLst/>
          </a:prstGeom>
        </p:spPr>
        <p:txBody>
          <a:bodyPr wrap="square">
            <a:spAutoFit/>
          </a:bodyPr>
          <a:lstStyle/>
          <a:p>
            <a:r>
              <a:rPr lang="en-US" sz="6000" dirty="0">
                <a:solidFill>
                  <a:srgbClr val="FF0000"/>
                </a:solidFill>
              </a:rPr>
              <a:t>Statistical measures</a:t>
            </a:r>
          </a:p>
        </p:txBody>
      </p:sp>
    </p:spTree>
    <p:extLst>
      <p:ext uri="{BB962C8B-B14F-4D97-AF65-F5344CB8AC3E}">
        <p14:creationId xmlns:p14="http://schemas.microsoft.com/office/powerpoint/2010/main" val="1390363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616131"/>
            <a:ext cx="8596668" cy="1320800"/>
          </a:xfrm>
        </p:spPr>
        <p:txBody>
          <a:bodyPr/>
          <a:lstStyle/>
          <a:p>
            <a:r>
              <a:rPr lang="en-US" dirty="0" smtClean="0"/>
              <a:t>Mean </a:t>
            </a:r>
            <a:endParaRPr lang="en-IN" dirty="0"/>
          </a:p>
        </p:txBody>
      </p:sp>
      <p:sp>
        <p:nvSpPr>
          <p:cNvPr id="3" name="Content Placeholder 2"/>
          <p:cNvSpPr>
            <a:spLocks noGrp="1"/>
          </p:cNvSpPr>
          <p:nvPr>
            <p:ph idx="1"/>
          </p:nvPr>
        </p:nvSpPr>
        <p:spPr>
          <a:xfrm>
            <a:off x="533400" y="1709057"/>
            <a:ext cx="8740602" cy="4332305"/>
          </a:xfrm>
        </p:spPr>
        <p:txBody>
          <a:bodyPr>
            <a:normAutofit/>
          </a:bodyPr>
          <a:lstStyle/>
          <a:p>
            <a:r>
              <a:rPr lang="en-US" dirty="0"/>
              <a:t>The mean is the sum of all data points divided by the number of data </a:t>
            </a:r>
            <a:r>
              <a:rPr lang="en-US" dirty="0" smtClean="0"/>
              <a:t>points.</a:t>
            </a:r>
          </a:p>
          <a:p>
            <a:r>
              <a:rPr lang="en-IN" dirty="0" smtClean="0">
                <a:solidFill>
                  <a:srgbClr val="FF0000"/>
                </a:solidFill>
              </a:rPr>
              <a:t>Formula</a:t>
            </a:r>
          </a:p>
          <a:p>
            <a:endParaRPr lang="en-US" dirty="0"/>
          </a:p>
          <a:p>
            <a:endParaRPr lang="en-US" dirty="0" smtClean="0"/>
          </a:p>
          <a:p>
            <a:endParaRPr lang="en-IN" dirty="0" smtClean="0"/>
          </a:p>
          <a:p>
            <a:r>
              <a:rPr lang="en-IN" dirty="0">
                <a:solidFill>
                  <a:srgbClr val="FF0000"/>
                </a:solidFill>
              </a:rPr>
              <a:t>Use in Data </a:t>
            </a:r>
            <a:r>
              <a:rPr lang="en-IN" dirty="0" smtClean="0">
                <a:solidFill>
                  <a:srgbClr val="FF0000"/>
                </a:solidFill>
              </a:rPr>
              <a:t>Science</a:t>
            </a:r>
            <a:r>
              <a:rPr lang="en-IN" dirty="0" smtClean="0"/>
              <a:t>:</a:t>
            </a:r>
          </a:p>
          <a:p>
            <a:pPr lvl="1"/>
            <a:r>
              <a:rPr lang="en-US" dirty="0"/>
              <a:t>The mean gives a central value for the dataset, often used to understand the general trend of the data</a:t>
            </a:r>
            <a:r>
              <a:rPr lang="en-US" dirty="0" smtClean="0"/>
              <a:t>.</a:t>
            </a:r>
          </a:p>
          <a:p>
            <a:pPr lvl="1"/>
            <a:r>
              <a:rPr lang="en-US" dirty="0"/>
              <a:t>Example: If you're analyzing the monthly income of a group of people, the mean would tell you the average income.</a:t>
            </a:r>
            <a:endParaRPr lang="en-IN" dirty="0" smtClean="0"/>
          </a:p>
          <a:p>
            <a:r>
              <a:rPr lang="en-US" b="1" dirty="0">
                <a:solidFill>
                  <a:srgbClr val="FF0000"/>
                </a:solidFill>
              </a:rPr>
              <a:t>Limitation</a:t>
            </a:r>
            <a:r>
              <a:rPr lang="en-US" dirty="0"/>
              <a:t>: The mean is sensitive to </a:t>
            </a:r>
            <a:r>
              <a:rPr lang="en-US" b="1" dirty="0"/>
              <a:t>outliers</a:t>
            </a:r>
            <a:r>
              <a:rPr lang="en-US" dirty="0"/>
              <a:t> (extremely high or low values), which can distort the result.</a:t>
            </a:r>
            <a:endParaRPr lang="en-IN" dirty="0" smtClean="0"/>
          </a:p>
          <a:p>
            <a:pPr lvl="1"/>
            <a:endParaRPr lang="en-IN" dirty="0"/>
          </a:p>
        </p:txBody>
      </p:sp>
      <p:pic>
        <p:nvPicPr>
          <p:cNvPr id="4" name="Picture 3"/>
          <p:cNvPicPr>
            <a:picLocks noChangeAspect="1"/>
          </p:cNvPicPr>
          <p:nvPr/>
        </p:nvPicPr>
        <p:blipFill>
          <a:blip r:embed="rId2"/>
          <a:stretch>
            <a:fillRect/>
          </a:stretch>
        </p:blipFill>
        <p:spPr>
          <a:xfrm>
            <a:off x="1971533" y="2614379"/>
            <a:ext cx="1647837" cy="657230"/>
          </a:xfrm>
          <a:prstGeom prst="rect">
            <a:avLst/>
          </a:prstGeom>
          <a:solidFill>
            <a:schemeClr val="bg1">
              <a:alpha val="2000"/>
            </a:schemeClr>
          </a:solidFill>
        </p:spPr>
      </p:pic>
      <p:pic>
        <p:nvPicPr>
          <p:cNvPr id="5" name="Picture 4"/>
          <p:cNvPicPr>
            <a:picLocks noChangeAspect="1"/>
          </p:cNvPicPr>
          <p:nvPr/>
        </p:nvPicPr>
        <p:blipFill>
          <a:blip r:embed="rId3"/>
          <a:stretch>
            <a:fillRect/>
          </a:stretch>
        </p:blipFill>
        <p:spPr>
          <a:xfrm>
            <a:off x="4017793" y="2681054"/>
            <a:ext cx="4857786" cy="523879"/>
          </a:xfrm>
          <a:prstGeom prst="rect">
            <a:avLst/>
          </a:prstGeom>
        </p:spPr>
      </p:pic>
      <p:pic>
        <p:nvPicPr>
          <p:cNvPr id="6" name="Picture 5"/>
          <p:cNvPicPr>
            <a:picLocks noChangeAspect="1"/>
          </p:cNvPicPr>
          <p:nvPr/>
        </p:nvPicPr>
        <p:blipFill>
          <a:blip r:embed="rId4"/>
          <a:stretch>
            <a:fillRect/>
          </a:stretch>
        </p:blipFill>
        <p:spPr>
          <a:xfrm>
            <a:off x="9098396" y="193207"/>
            <a:ext cx="2722588" cy="1842421"/>
          </a:xfrm>
          <a:prstGeom prst="rect">
            <a:avLst/>
          </a:prstGeom>
        </p:spPr>
      </p:pic>
    </p:spTree>
    <p:extLst>
      <p:ext uri="{BB962C8B-B14F-4D97-AF65-F5344CB8AC3E}">
        <p14:creationId xmlns:p14="http://schemas.microsoft.com/office/powerpoint/2010/main" val="1762784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a:t>
            </a:r>
            <a:endParaRPr lang="en-IN" dirty="0"/>
          </a:p>
        </p:txBody>
      </p:sp>
      <p:sp>
        <p:nvSpPr>
          <p:cNvPr id="3" name="Content Placeholder 2"/>
          <p:cNvSpPr>
            <a:spLocks noGrp="1"/>
          </p:cNvSpPr>
          <p:nvPr>
            <p:ph idx="1"/>
          </p:nvPr>
        </p:nvSpPr>
        <p:spPr>
          <a:xfrm>
            <a:off x="410547" y="1474237"/>
            <a:ext cx="8863455" cy="4567125"/>
          </a:xfrm>
        </p:spPr>
        <p:txBody>
          <a:bodyPr/>
          <a:lstStyle/>
          <a:p>
            <a:r>
              <a:rPr lang="en-US" dirty="0"/>
              <a:t>The median is the middle value when a dataset is ordered from lowest to highest. If the dataset has an even number of values, the median is the average of the two middle numbers</a:t>
            </a:r>
            <a:r>
              <a:rPr lang="en-US" dirty="0" smtClean="0"/>
              <a:t>.</a:t>
            </a:r>
          </a:p>
          <a:p>
            <a:r>
              <a:rPr lang="en-IN" dirty="0"/>
              <a:t>Steps to </a:t>
            </a:r>
            <a:r>
              <a:rPr lang="en-IN" dirty="0" smtClean="0"/>
              <a:t>Calculate</a:t>
            </a:r>
          </a:p>
          <a:p>
            <a:pPr lvl="1"/>
            <a:r>
              <a:rPr lang="en-IN" dirty="0"/>
              <a:t>Sort the data</a:t>
            </a:r>
            <a:r>
              <a:rPr lang="en-IN" dirty="0" smtClean="0"/>
              <a:t>.</a:t>
            </a:r>
          </a:p>
          <a:p>
            <a:pPr lvl="1"/>
            <a:r>
              <a:rPr lang="en-US" dirty="0"/>
              <a:t>If </a:t>
            </a:r>
            <a:r>
              <a:rPr lang="en-US" dirty="0" err="1"/>
              <a:t>nnn</a:t>
            </a:r>
            <a:r>
              <a:rPr lang="en-US" dirty="0"/>
              <a:t> is odd, median = middle </a:t>
            </a:r>
            <a:r>
              <a:rPr lang="en-US" dirty="0" smtClean="0"/>
              <a:t>value</a:t>
            </a:r>
          </a:p>
          <a:p>
            <a:pPr lvl="1"/>
            <a:r>
              <a:rPr lang="en-US" dirty="0"/>
              <a:t>If </a:t>
            </a:r>
            <a:r>
              <a:rPr lang="en-US" dirty="0" err="1"/>
              <a:t>nnn</a:t>
            </a:r>
            <a:r>
              <a:rPr lang="en-US" dirty="0"/>
              <a:t> is even, median = average of the two middle values.</a:t>
            </a:r>
            <a:endParaRPr lang="en-IN" dirty="0" smtClean="0"/>
          </a:p>
          <a:p>
            <a:r>
              <a:rPr lang="en-IN" dirty="0"/>
              <a:t>Use in Data </a:t>
            </a:r>
            <a:r>
              <a:rPr lang="en-IN" dirty="0" smtClean="0"/>
              <a:t>Science</a:t>
            </a:r>
          </a:p>
          <a:p>
            <a:pPr lvl="1"/>
            <a:r>
              <a:rPr lang="en-US" dirty="0"/>
              <a:t>The median is useful when you have skewed data (data with outliers). It gives a better idea of the central tendency when the mean is not </a:t>
            </a:r>
            <a:r>
              <a:rPr lang="en-US" dirty="0" smtClean="0"/>
              <a:t>reliable</a:t>
            </a:r>
          </a:p>
          <a:p>
            <a:pPr lvl="1"/>
            <a:r>
              <a:rPr lang="en-US" dirty="0"/>
              <a:t>Example: If you're analyzing home prices in a city, and there are a few very expensive homes, the median will give a better sense of typical home prices than the mean</a:t>
            </a:r>
            <a:endParaRPr lang="en-IN" dirty="0" smtClean="0"/>
          </a:p>
          <a:p>
            <a:r>
              <a:rPr lang="en-US" b="1" dirty="0"/>
              <a:t>Advantage</a:t>
            </a:r>
            <a:r>
              <a:rPr lang="en-US" dirty="0"/>
              <a:t>: The median is </a:t>
            </a:r>
            <a:r>
              <a:rPr lang="en-US" b="1" dirty="0"/>
              <a:t>resistant to outliers</a:t>
            </a:r>
            <a:r>
              <a:rPr lang="en-US" dirty="0"/>
              <a:t>, unlike the mean</a:t>
            </a:r>
            <a:endParaRPr lang="en-IN" dirty="0"/>
          </a:p>
        </p:txBody>
      </p:sp>
      <p:pic>
        <p:nvPicPr>
          <p:cNvPr id="5" name="Picture 4"/>
          <p:cNvPicPr>
            <a:picLocks noChangeAspect="1"/>
          </p:cNvPicPr>
          <p:nvPr/>
        </p:nvPicPr>
        <p:blipFill>
          <a:blip r:embed="rId2"/>
          <a:stretch>
            <a:fillRect/>
          </a:stretch>
        </p:blipFill>
        <p:spPr>
          <a:xfrm>
            <a:off x="9597110" y="526492"/>
            <a:ext cx="2152666" cy="1895489"/>
          </a:xfrm>
          <a:prstGeom prst="rect">
            <a:avLst/>
          </a:prstGeom>
        </p:spPr>
      </p:pic>
    </p:spTree>
    <p:extLst>
      <p:ext uri="{BB962C8B-B14F-4D97-AF65-F5344CB8AC3E}">
        <p14:creationId xmlns:p14="http://schemas.microsoft.com/office/powerpoint/2010/main" val="2759433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a:t>
            </a:r>
            <a:endParaRPr lang="en-IN" dirty="0"/>
          </a:p>
        </p:txBody>
      </p:sp>
      <p:sp>
        <p:nvSpPr>
          <p:cNvPr id="3" name="Content Placeholder 2"/>
          <p:cNvSpPr>
            <a:spLocks noGrp="1"/>
          </p:cNvSpPr>
          <p:nvPr>
            <p:ph idx="1"/>
          </p:nvPr>
        </p:nvSpPr>
        <p:spPr>
          <a:xfrm>
            <a:off x="485192" y="1548883"/>
            <a:ext cx="8788810" cy="4492480"/>
          </a:xfrm>
        </p:spPr>
        <p:txBody>
          <a:bodyPr/>
          <a:lstStyle/>
          <a:p>
            <a:r>
              <a:rPr lang="en-US" dirty="0"/>
              <a:t>The mode is the value that occurs most frequently in a dataset</a:t>
            </a:r>
            <a:r>
              <a:rPr lang="en-US" dirty="0" smtClean="0"/>
              <a:t>.</a:t>
            </a:r>
          </a:p>
          <a:p>
            <a:r>
              <a:rPr lang="en-US" b="1" dirty="0"/>
              <a:t>Example</a:t>
            </a:r>
            <a:r>
              <a:rPr lang="en-US" dirty="0"/>
              <a:t>: In the dataset {1, 2, 2, 3, 4}, the mode is 2 because it appears twice, more than any other number.</a:t>
            </a:r>
            <a:endParaRPr lang="en-US" dirty="0" smtClean="0"/>
          </a:p>
          <a:p>
            <a:r>
              <a:rPr lang="en-IN" dirty="0"/>
              <a:t>Use in Data </a:t>
            </a:r>
            <a:r>
              <a:rPr lang="en-IN" dirty="0" smtClean="0"/>
              <a:t>Science</a:t>
            </a:r>
          </a:p>
          <a:p>
            <a:pPr lvl="1"/>
            <a:r>
              <a:rPr lang="en-US" dirty="0"/>
              <a:t>The mode is useful when you want to know which value is the most common in categorical data or when analyzing repeated behaviors in the data</a:t>
            </a:r>
            <a:r>
              <a:rPr lang="en-US" dirty="0" smtClean="0"/>
              <a:t>.</a:t>
            </a:r>
          </a:p>
          <a:p>
            <a:pPr lvl="1"/>
            <a:r>
              <a:rPr lang="en-US" dirty="0"/>
              <a:t>Example: In customer feedback, if the rating "4" is the most frequent, that would be the mode.</a:t>
            </a:r>
            <a:endParaRPr lang="en-IN" dirty="0" smtClean="0"/>
          </a:p>
          <a:p>
            <a:r>
              <a:rPr lang="en-US" b="1" dirty="0"/>
              <a:t>Limitation</a:t>
            </a:r>
            <a:r>
              <a:rPr lang="en-US" dirty="0"/>
              <a:t>: Some datasets may have no mode (if no value repeats) or multiple modes (if more than one value is equally frequent).</a:t>
            </a:r>
            <a:endParaRPr lang="en-IN" dirty="0"/>
          </a:p>
        </p:txBody>
      </p:sp>
      <p:pic>
        <p:nvPicPr>
          <p:cNvPr id="4" name="Picture 3"/>
          <p:cNvPicPr>
            <a:picLocks noChangeAspect="1"/>
          </p:cNvPicPr>
          <p:nvPr/>
        </p:nvPicPr>
        <p:blipFill>
          <a:blip r:embed="rId2"/>
          <a:stretch>
            <a:fillRect/>
          </a:stretch>
        </p:blipFill>
        <p:spPr>
          <a:xfrm>
            <a:off x="9420897" y="456293"/>
            <a:ext cx="2252684" cy="1627414"/>
          </a:xfrm>
          <a:prstGeom prst="rect">
            <a:avLst/>
          </a:prstGeom>
        </p:spPr>
      </p:pic>
    </p:spTree>
    <p:extLst>
      <p:ext uri="{BB962C8B-B14F-4D97-AF65-F5344CB8AC3E}">
        <p14:creationId xmlns:p14="http://schemas.microsoft.com/office/powerpoint/2010/main" val="2106003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IN" dirty="0"/>
          </a:p>
        </p:txBody>
      </p:sp>
      <p:sp>
        <p:nvSpPr>
          <p:cNvPr id="3" name="Content Placeholder 2"/>
          <p:cNvSpPr>
            <a:spLocks noGrp="1"/>
          </p:cNvSpPr>
          <p:nvPr>
            <p:ph idx="1"/>
          </p:nvPr>
        </p:nvSpPr>
        <p:spPr>
          <a:xfrm>
            <a:off x="677334" y="1642188"/>
            <a:ext cx="8989180" cy="4814595"/>
          </a:xfrm>
        </p:spPr>
        <p:txBody>
          <a:bodyPr>
            <a:normAutofit/>
          </a:bodyPr>
          <a:lstStyle/>
          <a:p>
            <a:r>
              <a:rPr lang="en-US" dirty="0"/>
              <a:t>Variance measures the </a:t>
            </a:r>
            <a:r>
              <a:rPr lang="en-US" b="1" dirty="0"/>
              <a:t>spread</a:t>
            </a:r>
            <a:r>
              <a:rPr lang="en-US" dirty="0"/>
              <a:t> or </a:t>
            </a:r>
            <a:r>
              <a:rPr lang="en-US" b="1" dirty="0"/>
              <a:t>dispersion</a:t>
            </a:r>
            <a:r>
              <a:rPr lang="en-US" dirty="0"/>
              <a:t> of data points </a:t>
            </a:r>
            <a:endParaRPr lang="en-US" dirty="0" smtClean="0"/>
          </a:p>
          <a:p>
            <a:pPr marL="0" indent="0">
              <a:buNone/>
            </a:pPr>
            <a:r>
              <a:rPr lang="en-US" dirty="0" smtClean="0"/>
              <a:t>from </a:t>
            </a:r>
            <a:r>
              <a:rPr lang="en-US" dirty="0"/>
              <a:t>the mean. It tells us how much the data varies</a:t>
            </a:r>
            <a:r>
              <a:rPr lang="en-US" dirty="0" smtClean="0"/>
              <a:t>.</a:t>
            </a:r>
          </a:p>
          <a:p>
            <a:r>
              <a:rPr lang="en-IN" dirty="0" smtClean="0"/>
              <a:t>Formula:</a:t>
            </a:r>
          </a:p>
          <a:p>
            <a:endParaRPr lang="en-US" dirty="0" smtClean="0"/>
          </a:p>
          <a:p>
            <a:endParaRPr lang="en-IN" dirty="0" smtClean="0"/>
          </a:p>
          <a:p>
            <a:r>
              <a:rPr lang="en-IN" dirty="0"/>
              <a:t>Use in Data </a:t>
            </a:r>
            <a:r>
              <a:rPr lang="en-IN" dirty="0" smtClean="0"/>
              <a:t>Science</a:t>
            </a:r>
          </a:p>
          <a:p>
            <a:pPr lvl="1"/>
            <a:r>
              <a:rPr lang="en-US" dirty="0"/>
              <a:t>Variance helps you understand how spread out the data is. A high variance means the data points are very different from each other, while a low variance means they are close to each other</a:t>
            </a:r>
            <a:r>
              <a:rPr lang="en-US" dirty="0" smtClean="0"/>
              <a:t>.</a:t>
            </a:r>
          </a:p>
          <a:p>
            <a:pPr lvl="1"/>
            <a:r>
              <a:rPr lang="en-US" dirty="0"/>
              <a:t>Example: If you're analyzing the heights of people in two different cities, variance will tell you whether the heights are generally similar or very different within each city.</a:t>
            </a:r>
            <a:endParaRPr lang="en-IN" dirty="0" smtClean="0"/>
          </a:p>
          <a:p>
            <a:r>
              <a:rPr lang="en-US" b="1" dirty="0"/>
              <a:t>Limitation</a:t>
            </a:r>
            <a:r>
              <a:rPr lang="en-US" dirty="0"/>
              <a:t>: Since the formula squares the differences, the result is in squared units, which may not be intuitive (e.g., if you're measuring height, variance will be in "square centimeters").</a:t>
            </a:r>
            <a:endParaRPr lang="en-IN" dirty="0"/>
          </a:p>
        </p:txBody>
      </p:sp>
      <p:pic>
        <p:nvPicPr>
          <p:cNvPr id="4" name="Picture 3"/>
          <p:cNvPicPr>
            <a:picLocks noChangeAspect="1"/>
          </p:cNvPicPr>
          <p:nvPr/>
        </p:nvPicPr>
        <p:blipFill>
          <a:blip r:embed="rId2"/>
          <a:stretch>
            <a:fillRect/>
          </a:stretch>
        </p:blipFill>
        <p:spPr>
          <a:xfrm>
            <a:off x="1382734" y="2866775"/>
            <a:ext cx="2638444" cy="590554"/>
          </a:xfrm>
          <a:prstGeom prst="rect">
            <a:avLst/>
          </a:prstGeom>
        </p:spPr>
      </p:pic>
      <p:pic>
        <p:nvPicPr>
          <p:cNvPr id="5" name="Picture 4"/>
          <p:cNvPicPr>
            <a:picLocks noChangeAspect="1"/>
          </p:cNvPicPr>
          <p:nvPr/>
        </p:nvPicPr>
        <p:blipFill>
          <a:blip r:embed="rId3"/>
          <a:stretch>
            <a:fillRect/>
          </a:stretch>
        </p:blipFill>
        <p:spPr>
          <a:xfrm>
            <a:off x="4355373" y="2962988"/>
            <a:ext cx="6795677" cy="398131"/>
          </a:xfrm>
          <a:prstGeom prst="rect">
            <a:avLst/>
          </a:prstGeom>
        </p:spPr>
      </p:pic>
      <p:pic>
        <p:nvPicPr>
          <p:cNvPr id="6" name="Picture 5"/>
          <p:cNvPicPr>
            <a:picLocks noChangeAspect="1"/>
          </p:cNvPicPr>
          <p:nvPr/>
        </p:nvPicPr>
        <p:blipFill>
          <a:blip r:embed="rId4"/>
          <a:stretch>
            <a:fillRect/>
          </a:stretch>
        </p:blipFill>
        <p:spPr>
          <a:xfrm>
            <a:off x="7813082" y="474200"/>
            <a:ext cx="4213125" cy="1996846"/>
          </a:xfrm>
          <a:prstGeom prst="rect">
            <a:avLst/>
          </a:prstGeom>
        </p:spPr>
      </p:pic>
    </p:spTree>
    <p:extLst>
      <p:ext uri="{BB962C8B-B14F-4D97-AF65-F5344CB8AC3E}">
        <p14:creationId xmlns:p14="http://schemas.microsoft.com/office/powerpoint/2010/main" val="1884338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a:t>
            </a:r>
            <a:endParaRPr lang="en-IN" dirty="0"/>
          </a:p>
        </p:txBody>
      </p:sp>
      <p:sp>
        <p:nvSpPr>
          <p:cNvPr id="3" name="Content Placeholder 2"/>
          <p:cNvSpPr>
            <a:spLocks noGrp="1"/>
          </p:cNvSpPr>
          <p:nvPr>
            <p:ph idx="1"/>
          </p:nvPr>
        </p:nvSpPr>
        <p:spPr>
          <a:xfrm>
            <a:off x="500743" y="1491343"/>
            <a:ext cx="8773259" cy="4550019"/>
          </a:xfrm>
        </p:spPr>
        <p:txBody>
          <a:bodyPr/>
          <a:lstStyle/>
          <a:p>
            <a:r>
              <a:rPr lang="en-US" dirty="0"/>
              <a:t>Standard deviation is the square root of the variance. It provides a measure of spread in the </a:t>
            </a:r>
            <a:r>
              <a:rPr lang="en-US" b="1" dirty="0"/>
              <a:t>same units</a:t>
            </a:r>
            <a:r>
              <a:rPr lang="en-US" dirty="0"/>
              <a:t> as the original </a:t>
            </a:r>
            <a:r>
              <a:rPr lang="en-US" dirty="0" smtClean="0"/>
              <a:t>data.</a:t>
            </a:r>
          </a:p>
          <a:p>
            <a:r>
              <a:rPr lang="en-IN" dirty="0" smtClean="0"/>
              <a:t>Formula:</a:t>
            </a:r>
          </a:p>
          <a:p>
            <a:endParaRPr lang="en-US" dirty="0"/>
          </a:p>
          <a:p>
            <a:endParaRPr lang="en-IN" dirty="0" smtClean="0"/>
          </a:p>
          <a:p>
            <a:r>
              <a:rPr lang="en-IN" b="1" dirty="0"/>
              <a:t>Use in Data Science</a:t>
            </a:r>
            <a:r>
              <a:rPr lang="en-IN" dirty="0" smtClean="0"/>
              <a:t>:</a:t>
            </a:r>
          </a:p>
          <a:p>
            <a:pPr lvl="1"/>
            <a:r>
              <a:rPr lang="en-US" dirty="0"/>
              <a:t>Standard deviation is more interpretable because it's in the same units as the data. It tells you how much, on average, the data points deviate from the </a:t>
            </a:r>
            <a:r>
              <a:rPr lang="en-US" dirty="0" smtClean="0"/>
              <a:t>mean.</a:t>
            </a:r>
          </a:p>
          <a:p>
            <a:pPr lvl="1"/>
            <a:r>
              <a:rPr lang="en-US" dirty="0"/>
              <a:t>Example: If the standard deviation of exam scores is 5, it means that most students' scores are within 5 points above or below the average score.</a:t>
            </a:r>
            <a:endParaRPr lang="en-IN" dirty="0" smtClean="0"/>
          </a:p>
          <a:p>
            <a:r>
              <a:rPr lang="en-US" b="1" dirty="0"/>
              <a:t>Key Point</a:t>
            </a:r>
            <a:r>
              <a:rPr lang="en-US" dirty="0"/>
              <a:t>: In a normal distribution (bell curve), about 68% of the data lies within 1 standard deviation from the mean, and about 95% lies within 2 standard deviations.</a:t>
            </a:r>
            <a:endParaRPr lang="en-IN" dirty="0"/>
          </a:p>
        </p:txBody>
      </p:sp>
      <p:pic>
        <p:nvPicPr>
          <p:cNvPr id="4" name="Picture 3"/>
          <p:cNvPicPr>
            <a:picLocks noChangeAspect="1"/>
          </p:cNvPicPr>
          <p:nvPr/>
        </p:nvPicPr>
        <p:blipFill>
          <a:blip r:embed="rId2"/>
          <a:stretch>
            <a:fillRect/>
          </a:stretch>
        </p:blipFill>
        <p:spPr>
          <a:xfrm>
            <a:off x="1172242" y="2525483"/>
            <a:ext cx="4322582" cy="745674"/>
          </a:xfrm>
          <a:prstGeom prst="rect">
            <a:avLst/>
          </a:prstGeom>
        </p:spPr>
      </p:pic>
      <p:pic>
        <p:nvPicPr>
          <p:cNvPr id="5" name="Picture 4"/>
          <p:cNvPicPr>
            <a:picLocks noChangeAspect="1"/>
          </p:cNvPicPr>
          <p:nvPr/>
        </p:nvPicPr>
        <p:blipFill>
          <a:blip r:embed="rId3"/>
          <a:stretch>
            <a:fillRect/>
          </a:stretch>
        </p:blipFill>
        <p:spPr>
          <a:xfrm>
            <a:off x="5834741" y="2571746"/>
            <a:ext cx="2357700" cy="653147"/>
          </a:xfrm>
          <a:prstGeom prst="rect">
            <a:avLst/>
          </a:prstGeom>
        </p:spPr>
      </p:pic>
      <p:pic>
        <p:nvPicPr>
          <p:cNvPr id="6" name="Picture 5"/>
          <p:cNvPicPr>
            <a:picLocks noChangeAspect="1"/>
          </p:cNvPicPr>
          <p:nvPr/>
        </p:nvPicPr>
        <p:blipFill>
          <a:blip r:embed="rId4"/>
          <a:stretch>
            <a:fillRect/>
          </a:stretch>
        </p:blipFill>
        <p:spPr>
          <a:xfrm>
            <a:off x="9274002" y="1512614"/>
            <a:ext cx="2723481" cy="2118263"/>
          </a:xfrm>
          <a:prstGeom prst="rect">
            <a:avLst/>
          </a:prstGeom>
        </p:spPr>
      </p:pic>
    </p:spTree>
    <p:extLst>
      <p:ext uri="{BB962C8B-B14F-4D97-AF65-F5344CB8AC3E}">
        <p14:creationId xmlns:p14="http://schemas.microsoft.com/office/powerpoint/2010/main" val="2121581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a:t>
            </a:r>
            <a:endParaRPr lang="en-IN" dirty="0"/>
          </a:p>
        </p:txBody>
      </p:sp>
      <p:sp>
        <p:nvSpPr>
          <p:cNvPr id="3" name="Content Placeholder 2"/>
          <p:cNvSpPr>
            <a:spLocks noGrp="1"/>
          </p:cNvSpPr>
          <p:nvPr>
            <p:ph idx="1"/>
          </p:nvPr>
        </p:nvSpPr>
        <p:spPr>
          <a:xfrm>
            <a:off x="402771" y="1404257"/>
            <a:ext cx="9437915" cy="5083629"/>
          </a:xfrm>
        </p:spPr>
        <p:txBody>
          <a:bodyPr>
            <a:normAutofit/>
          </a:bodyPr>
          <a:lstStyle/>
          <a:p>
            <a:r>
              <a:rPr lang="en-US" sz="2000" dirty="0"/>
              <a:t>Covariance is a measure of how two variables change together. If one variable increases while the other also increases, the covariance is positive. If one increases while the other decreases, the covariance is negative. If there's no consistent pattern, the covariance is zero or close to zero</a:t>
            </a:r>
            <a:r>
              <a:rPr lang="en-US" sz="2000" dirty="0" smtClean="0"/>
              <a:t>.</a:t>
            </a:r>
          </a:p>
          <a:p>
            <a:r>
              <a:rPr lang="en-IN" sz="2000" dirty="0" smtClean="0"/>
              <a:t>Formula:</a:t>
            </a:r>
          </a:p>
          <a:p>
            <a:endParaRPr lang="en-US" sz="2000" dirty="0"/>
          </a:p>
          <a:p>
            <a:endParaRPr lang="en-IN" sz="2000" dirty="0" smtClean="0"/>
          </a:p>
        </p:txBody>
      </p:sp>
      <p:pic>
        <p:nvPicPr>
          <p:cNvPr id="4" name="Picture 3"/>
          <p:cNvPicPr>
            <a:picLocks noChangeAspect="1"/>
          </p:cNvPicPr>
          <p:nvPr/>
        </p:nvPicPr>
        <p:blipFill>
          <a:blip r:embed="rId2"/>
          <a:stretch>
            <a:fillRect/>
          </a:stretch>
        </p:blipFill>
        <p:spPr>
          <a:xfrm>
            <a:off x="2107535" y="3281813"/>
            <a:ext cx="4112501" cy="927329"/>
          </a:xfrm>
          <a:prstGeom prst="rect">
            <a:avLst/>
          </a:prstGeom>
        </p:spPr>
      </p:pic>
      <p:pic>
        <p:nvPicPr>
          <p:cNvPr id="5" name="Picture 4"/>
          <p:cNvPicPr>
            <a:picLocks noChangeAspect="1"/>
          </p:cNvPicPr>
          <p:nvPr/>
        </p:nvPicPr>
        <p:blipFill>
          <a:blip r:embed="rId3"/>
          <a:stretch>
            <a:fillRect/>
          </a:stretch>
        </p:blipFill>
        <p:spPr>
          <a:xfrm>
            <a:off x="867834" y="4432404"/>
            <a:ext cx="6735881" cy="1630144"/>
          </a:xfrm>
          <a:prstGeom prst="rect">
            <a:avLst/>
          </a:prstGeom>
        </p:spPr>
      </p:pic>
    </p:spTree>
    <p:extLst>
      <p:ext uri="{BB962C8B-B14F-4D97-AF65-F5344CB8AC3E}">
        <p14:creationId xmlns:p14="http://schemas.microsoft.com/office/powerpoint/2010/main" val="2009721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800</TotalTime>
  <Words>1984</Words>
  <Application>Microsoft Office PowerPoint</Application>
  <PresentationFormat>Widescreen</PresentationFormat>
  <Paragraphs>176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Module 2 Statistics and Data Visualization</vt:lpstr>
      <vt:lpstr>Content</vt:lpstr>
      <vt:lpstr>PowerPoint Presentation</vt:lpstr>
      <vt:lpstr>Mean </vt:lpstr>
      <vt:lpstr>Median</vt:lpstr>
      <vt:lpstr>Mode</vt:lpstr>
      <vt:lpstr>Variance</vt:lpstr>
      <vt:lpstr>Standard Deviation</vt:lpstr>
      <vt:lpstr>Covariance </vt:lpstr>
      <vt:lpstr>PowerPoint Presentation</vt:lpstr>
      <vt:lpstr>Correlation</vt:lpstr>
      <vt:lpstr>PowerPoint Presentation</vt:lpstr>
      <vt:lpstr>PowerPoint Presentation</vt:lpstr>
      <vt:lpstr>Use in Data Science</vt:lpstr>
      <vt:lpstr>Example in Practice</vt:lpstr>
      <vt:lpstr>Summary</vt:lpstr>
      <vt:lpstr>Problems</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Statistics and Data Visualization</dc:title>
  <dc:creator>murali karthik</dc:creator>
  <cp:lastModifiedBy>Windows User</cp:lastModifiedBy>
  <cp:revision>16</cp:revision>
  <dcterms:created xsi:type="dcterms:W3CDTF">2024-09-19T04:47:36Z</dcterms:created>
  <dcterms:modified xsi:type="dcterms:W3CDTF">2024-11-11T06:07:44Z</dcterms:modified>
</cp:coreProperties>
</file>