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5F9-4410-468C-8DA0-AC9E52C3B9DF}" type="datetimeFigureOut">
              <a:rPr lang="en-US" smtClean="0"/>
              <a:t>17-Mar-19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EC20-389A-4F6B-BBB7-5F7FF12C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5F9-4410-468C-8DA0-AC9E52C3B9DF}" type="datetimeFigureOut">
              <a:rPr lang="en-US" smtClean="0"/>
              <a:t>17-Mar-19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EC20-389A-4F6B-BBB7-5F7FF12C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5F9-4410-468C-8DA0-AC9E52C3B9DF}" type="datetimeFigureOut">
              <a:rPr lang="en-US" smtClean="0"/>
              <a:t>17-Mar-19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EC20-389A-4F6B-BBB7-5F7FF12C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7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5F9-4410-468C-8DA0-AC9E52C3B9DF}" type="datetimeFigureOut">
              <a:rPr lang="en-US" smtClean="0"/>
              <a:t>17-Mar-19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EC20-389A-4F6B-BBB7-5F7FF12C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1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5F9-4410-468C-8DA0-AC9E52C3B9DF}" type="datetimeFigureOut">
              <a:rPr lang="en-US" smtClean="0"/>
              <a:t>17-Mar-19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EC20-389A-4F6B-BBB7-5F7FF12C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1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5F9-4410-468C-8DA0-AC9E52C3B9DF}" type="datetimeFigureOut">
              <a:rPr lang="en-US" smtClean="0"/>
              <a:t>17-Mar-19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EC20-389A-4F6B-BBB7-5F7FF12C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5F9-4410-468C-8DA0-AC9E52C3B9DF}" type="datetimeFigureOut">
              <a:rPr lang="en-US" smtClean="0"/>
              <a:t>17-Mar-19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EC20-389A-4F6B-BBB7-5F7FF12C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7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5F9-4410-468C-8DA0-AC9E52C3B9DF}" type="datetimeFigureOut">
              <a:rPr lang="en-US" smtClean="0"/>
              <a:t>17-Mar-19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EC20-389A-4F6B-BBB7-5F7FF12C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5F9-4410-468C-8DA0-AC9E52C3B9DF}" type="datetimeFigureOut">
              <a:rPr lang="en-US" smtClean="0"/>
              <a:t>17-Mar-19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EC20-389A-4F6B-BBB7-5F7FF12C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4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5F9-4410-468C-8DA0-AC9E52C3B9DF}" type="datetimeFigureOut">
              <a:rPr lang="en-US" smtClean="0"/>
              <a:t>17-Mar-19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EC20-389A-4F6B-BBB7-5F7FF12C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5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5F9-4410-468C-8DA0-AC9E52C3B9DF}" type="datetimeFigureOut">
              <a:rPr lang="en-US" smtClean="0"/>
              <a:t>17-Mar-19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EC20-389A-4F6B-BBB7-5F7FF12C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7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0A5F9-4410-468C-8DA0-AC9E52C3B9DF}" type="datetimeFigureOut">
              <a:rPr lang="en-US" smtClean="0"/>
              <a:t>17-Mar-19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EC20-389A-4F6B-BBB7-5F7FF12C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1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Decision 7"/>
          <p:cNvSpPr/>
          <p:nvPr/>
        </p:nvSpPr>
        <p:spPr>
          <a:xfrm>
            <a:off x="6547829" y="4288900"/>
            <a:ext cx="1411304" cy="965915"/>
          </a:xfrm>
          <a:prstGeom prst="flowChartDecision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Check variance  is "Zero "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3788532" y="700616"/>
            <a:ext cx="1790164" cy="1068947"/>
          </a:xfrm>
          <a:prstGeom prst="flowChartProcess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Copy the payment </a:t>
            </a:r>
            <a:r>
              <a:rPr lang="en-US" sz="800" dirty="0" smtClean="0"/>
              <a:t>details</a:t>
            </a:r>
          </a:p>
          <a:p>
            <a:pPr algn="ctr"/>
            <a:r>
              <a:rPr lang="en-US" sz="800" dirty="0" smtClean="0"/>
              <a:t>From Raw File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176012" y="906678"/>
            <a:ext cx="901521" cy="656823"/>
          </a:xfrm>
          <a:prstGeom prst="flowChartConnector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Start</a:t>
            </a:r>
            <a:endParaRPr lang="en-US" sz="800" dirty="0"/>
          </a:p>
        </p:txBody>
      </p:sp>
      <p:sp>
        <p:nvSpPr>
          <p:cNvPr id="13" name="Flowchart: Connector 12"/>
          <p:cNvSpPr/>
          <p:nvPr/>
        </p:nvSpPr>
        <p:spPr>
          <a:xfrm>
            <a:off x="9346809" y="4443446"/>
            <a:ext cx="901521" cy="656823"/>
          </a:xfrm>
          <a:prstGeom prst="flowChartConnector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15" name="Flowchart: Process 14"/>
          <p:cNvSpPr/>
          <p:nvPr/>
        </p:nvSpPr>
        <p:spPr>
          <a:xfrm>
            <a:off x="6358399" y="700616"/>
            <a:ext cx="1790164" cy="1068947"/>
          </a:xfrm>
          <a:prstGeom prst="flowChartProcess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Open the daily cash sheet template</a:t>
            </a:r>
            <a:endParaRPr lang="en-US" sz="800" dirty="0"/>
          </a:p>
        </p:txBody>
      </p:sp>
      <p:sp>
        <p:nvSpPr>
          <p:cNvPr id="16" name="Flowchart: Process 15"/>
          <p:cNvSpPr/>
          <p:nvPr/>
        </p:nvSpPr>
        <p:spPr>
          <a:xfrm>
            <a:off x="8902487" y="700615"/>
            <a:ext cx="1790164" cy="1068948"/>
          </a:xfrm>
          <a:prstGeom prst="flowChartProcess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Paste the payment details in BMO upload </a:t>
            </a:r>
            <a:r>
              <a:rPr lang="en-US" sz="800" dirty="0" smtClean="0"/>
              <a:t>tab , </a:t>
            </a:r>
            <a:r>
              <a:rPr lang="en-US" sz="800" dirty="0"/>
              <a:t>the details will reflect in </a:t>
            </a:r>
            <a:r>
              <a:rPr lang="en-US" sz="800" dirty="0" smtClean="0"/>
              <a:t>BMO Cash Sheet </a:t>
            </a:r>
            <a:r>
              <a:rPr lang="en-US" sz="800" dirty="0"/>
              <a:t>tab</a:t>
            </a:r>
            <a:endParaRPr lang="en-US" sz="800" dirty="0"/>
          </a:p>
        </p:txBody>
      </p:sp>
      <p:sp>
        <p:nvSpPr>
          <p:cNvPr id="17" name="Flowchart: Process 16"/>
          <p:cNvSpPr/>
          <p:nvPr/>
        </p:nvSpPr>
        <p:spPr>
          <a:xfrm>
            <a:off x="8902487" y="2354646"/>
            <a:ext cx="1790164" cy="1225402"/>
          </a:xfrm>
          <a:prstGeom prst="flowChartProcess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Go to "Reconciliation Sheet"</a:t>
            </a:r>
            <a:endParaRPr lang="en-US" sz="800" dirty="0"/>
          </a:p>
        </p:txBody>
      </p:sp>
      <p:sp>
        <p:nvSpPr>
          <p:cNvPr id="19" name="Flowchart: Process 18"/>
          <p:cNvSpPr/>
          <p:nvPr/>
        </p:nvSpPr>
        <p:spPr>
          <a:xfrm>
            <a:off x="6358399" y="2369266"/>
            <a:ext cx="1790164" cy="1196163"/>
          </a:xfrm>
          <a:prstGeom prst="flowChartProcess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Update the </a:t>
            </a:r>
            <a:r>
              <a:rPr lang="en-US" sz="800" dirty="0" smtClean="0"/>
              <a:t>CAD &amp; USD</a:t>
            </a:r>
            <a:r>
              <a:rPr lang="en-US" sz="800" dirty="0"/>
              <a:t>  credit value in the </a:t>
            </a:r>
            <a:r>
              <a:rPr lang="en-US" sz="800" dirty="0" smtClean="0"/>
              <a:t>Reconciliation Sheet</a:t>
            </a:r>
            <a:r>
              <a:rPr lang="en-US" sz="800" dirty="0" smtClean="0"/>
              <a:t> </a:t>
            </a:r>
            <a:r>
              <a:rPr lang="en-US" sz="800" dirty="0"/>
              <a:t>from the statement download</a:t>
            </a:r>
            <a:endParaRPr lang="en-US" sz="800" dirty="0"/>
          </a:p>
        </p:txBody>
      </p:sp>
      <p:sp>
        <p:nvSpPr>
          <p:cNvPr id="20" name="Flowchart: Process 19"/>
          <p:cNvSpPr/>
          <p:nvPr/>
        </p:nvSpPr>
        <p:spPr>
          <a:xfrm>
            <a:off x="3788532" y="2369266"/>
            <a:ext cx="1790164" cy="1196163"/>
          </a:xfrm>
          <a:prstGeom prst="flowChartProcess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Total </a:t>
            </a:r>
            <a:r>
              <a:rPr lang="en-US" sz="800" dirty="0"/>
              <a:t>value of CAD  </a:t>
            </a:r>
            <a:r>
              <a:rPr lang="en-US" sz="800" dirty="0" smtClean="0"/>
              <a:t>&amp; USD payment in </a:t>
            </a:r>
            <a:r>
              <a:rPr lang="en-US" sz="800" dirty="0"/>
              <a:t>BMO cash sheet </a:t>
            </a:r>
            <a:r>
              <a:rPr lang="en-US" sz="800" dirty="0" smtClean="0"/>
              <a:t>will reflect in Reconciliation Sheet with </a:t>
            </a:r>
            <a:r>
              <a:rPr lang="en-US" sz="800" dirty="0"/>
              <a:t>help of coding</a:t>
            </a:r>
            <a:endParaRPr lang="en-US" sz="800" dirty="0"/>
          </a:p>
        </p:txBody>
      </p:sp>
      <p:sp>
        <p:nvSpPr>
          <p:cNvPr id="21" name="Flowchart: Process 20"/>
          <p:cNvSpPr/>
          <p:nvPr/>
        </p:nvSpPr>
        <p:spPr>
          <a:xfrm>
            <a:off x="1306671" y="2369266"/>
            <a:ext cx="1788544" cy="1196163"/>
          </a:xfrm>
          <a:prstGeom prst="flowChartProcess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Upload the value of </a:t>
            </a:r>
            <a:r>
              <a:rPr lang="en-US" sz="800" dirty="0" smtClean="0"/>
              <a:t>CAD &amp; USD "Deposit </a:t>
            </a:r>
            <a:r>
              <a:rPr lang="en-US" sz="800" dirty="0"/>
              <a:t>" in </a:t>
            </a:r>
            <a:r>
              <a:rPr lang="en-US" sz="800" dirty="0" smtClean="0"/>
              <a:t>Reconciliation Sheet </a:t>
            </a:r>
            <a:r>
              <a:rPr lang="en-US" sz="800" dirty="0"/>
              <a:t>from statement downloaded file</a:t>
            </a:r>
            <a:endParaRPr lang="en-US" sz="800" dirty="0"/>
          </a:p>
        </p:txBody>
      </p:sp>
      <p:sp>
        <p:nvSpPr>
          <p:cNvPr id="22" name="Flowchart: Process 21"/>
          <p:cNvSpPr/>
          <p:nvPr/>
        </p:nvSpPr>
        <p:spPr>
          <a:xfrm>
            <a:off x="1306671" y="4173776"/>
            <a:ext cx="1788544" cy="1196163"/>
          </a:xfrm>
          <a:prstGeom prst="flowChartProcess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Upload the value of </a:t>
            </a:r>
            <a:r>
              <a:rPr lang="en-US" sz="800" dirty="0" smtClean="0"/>
              <a:t>CAD &amp; USD "Deposit </a:t>
            </a:r>
            <a:r>
              <a:rPr lang="en-US" sz="800" dirty="0"/>
              <a:t>" in </a:t>
            </a:r>
            <a:r>
              <a:rPr lang="en-US" sz="800" dirty="0" smtClean="0"/>
              <a:t>Reconciliation Sheet </a:t>
            </a:r>
            <a:r>
              <a:rPr lang="en-US" sz="800" dirty="0"/>
              <a:t>from statement downloaded file</a:t>
            </a:r>
            <a:endParaRPr lang="en-US" sz="800" dirty="0"/>
          </a:p>
        </p:txBody>
      </p:sp>
      <p:sp>
        <p:nvSpPr>
          <p:cNvPr id="23" name="Flowchart: Process 22"/>
          <p:cNvSpPr/>
          <p:nvPr/>
        </p:nvSpPr>
        <p:spPr>
          <a:xfrm>
            <a:off x="3788532" y="4174423"/>
            <a:ext cx="1790164" cy="1194869"/>
          </a:xfrm>
          <a:prstGeom prst="flowChartProcess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Upload the value of </a:t>
            </a:r>
            <a:r>
              <a:rPr lang="en-US" sz="800" dirty="0" smtClean="0"/>
              <a:t>USD </a:t>
            </a:r>
            <a:r>
              <a:rPr lang="en-US" sz="800" dirty="0" smtClean="0"/>
              <a:t>"</a:t>
            </a:r>
            <a:r>
              <a:rPr lang="en-US" sz="800" dirty="0" smtClean="0"/>
              <a:t>Transfer </a:t>
            </a:r>
            <a:r>
              <a:rPr lang="en-US" sz="800" dirty="0"/>
              <a:t>of </a:t>
            </a:r>
            <a:r>
              <a:rPr lang="en-US" sz="800" dirty="0" smtClean="0"/>
              <a:t>Funds</a:t>
            </a:r>
            <a:r>
              <a:rPr lang="en-US" sz="800" dirty="0" smtClean="0"/>
              <a:t>"</a:t>
            </a:r>
            <a:r>
              <a:rPr lang="en-US" sz="800" dirty="0" smtClean="0"/>
              <a:t> in Reconciliation Sheet</a:t>
            </a:r>
            <a:endParaRPr lang="en-US" sz="800" dirty="0"/>
          </a:p>
        </p:txBody>
      </p:sp>
      <p:sp>
        <p:nvSpPr>
          <p:cNvPr id="25" name="Flowchart: Process 24"/>
          <p:cNvSpPr/>
          <p:nvPr/>
        </p:nvSpPr>
        <p:spPr>
          <a:xfrm>
            <a:off x="1306671" y="700616"/>
            <a:ext cx="1788544" cy="1068947"/>
          </a:xfrm>
          <a:prstGeom prst="flowChartProcess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Download Statement Download File and Raw File from BMO Website</a:t>
            </a:r>
          </a:p>
        </p:txBody>
      </p:sp>
      <p:sp>
        <p:nvSpPr>
          <p:cNvPr id="26" name="Flowchart: Connector 25"/>
          <p:cNvSpPr/>
          <p:nvPr/>
        </p:nvSpPr>
        <p:spPr>
          <a:xfrm>
            <a:off x="6802720" y="5978286"/>
            <a:ext cx="901521" cy="656823"/>
          </a:xfrm>
          <a:prstGeom prst="flowChartConnector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US" sz="800" dirty="0"/>
          </a:p>
        </p:txBody>
      </p:sp>
      <p:cxnSp>
        <p:nvCxnSpPr>
          <p:cNvPr id="34" name="Straight Arrow Connector 33"/>
          <p:cNvCxnSpPr>
            <a:stCxn id="10" idx="6"/>
            <a:endCxn id="25" idx="1"/>
          </p:cNvCxnSpPr>
          <p:nvPr/>
        </p:nvCxnSpPr>
        <p:spPr>
          <a:xfrm>
            <a:off x="1077533" y="1235090"/>
            <a:ext cx="229138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3"/>
            <a:endCxn id="9" idx="1"/>
          </p:cNvCxnSpPr>
          <p:nvPr/>
        </p:nvCxnSpPr>
        <p:spPr>
          <a:xfrm>
            <a:off x="3095215" y="1235090"/>
            <a:ext cx="693317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15" idx="1"/>
          </p:cNvCxnSpPr>
          <p:nvPr/>
        </p:nvCxnSpPr>
        <p:spPr>
          <a:xfrm>
            <a:off x="5578696" y="1235090"/>
            <a:ext cx="779703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5" idx="3"/>
            <a:endCxn id="16" idx="1"/>
          </p:cNvCxnSpPr>
          <p:nvPr/>
        </p:nvCxnSpPr>
        <p:spPr>
          <a:xfrm flipV="1">
            <a:off x="8148563" y="1235089"/>
            <a:ext cx="753924" cy="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2"/>
            <a:endCxn id="17" idx="0"/>
          </p:cNvCxnSpPr>
          <p:nvPr/>
        </p:nvCxnSpPr>
        <p:spPr>
          <a:xfrm>
            <a:off x="9797569" y="1769563"/>
            <a:ext cx="0" cy="585083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1"/>
            <a:endCxn id="19" idx="3"/>
          </p:cNvCxnSpPr>
          <p:nvPr/>
        </p:nvCxnSpPr>
        <p:spPr>
          <a:xfrm flipH="1">
            <a:off x="8148563" y="2967347"/>
            <a:ext cx="753924" cy="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9" idx="1"/>
            <a:endCxn id="20" idx="3"/>
          </p:cNvCxnSpPr>
          <p:nvPr/>
        </p:nvCxnSpPr>
        <p:spPr>
          <a:xfrm flipH="1">
            <a:off x="5578696" y="2967348"/>
            <a:ext cx="779703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0" idx="1"/>
            <a:endCxn id="21" idx="3"/>
          </p:cNvCxnSpPr>
          <p:nvPr/>
        </p:nvCxnSpPr>
        <p:spPr>
          <a:xfrm flipH="1">
            <a:off x="3095215" y="2967348"/>
            <a:ext cx="693317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2"/>
            <a:endCxn id="22" idx="0"/>
          </p:cNvCxnSpPr>
          <p:nvPr/>
        </p:nvCxnSpPr>
        <p:spPr>
          <a:xfrm>
            <a:off x="2200943" y="3565429"/>
            <a:ext cx="0" cy="608347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2" idx="3"/>
            <a:endCxn id="23" idx="1"/>
          </p:cNvCxnSpPr>
          <p:nvPr/>
        </p:nvCxnSpPr>
        <p:spPr>
          <a:xfrm>
            <a:off x="3095215" y="4771858"/>
            <a:ext cx="693317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3" idx="3"/>
            <a:endCxn id="8" idx="1"/>
          </p:cNvCxnSpPr>
          <p:nvPr/>
        </p:nvCxnSpPr>
        <p:spPr>
          <a:xfrm>
            <a:off x="5578696" y="4771858"/>
            <a:ext cx="969133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" idx="3"/>
            <a:endCxn id="13" idx="2"/>
          </p:cNvCxnSpPr>
          <p:nvPr/>
        </p:nvCxnSpPr>
        <p:spPr>
          <a:xfrm>
            <a:off x="7959133" y="4771858"/>
            <a:ext cx="1387676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" idx="2"/>
            <a:endCxn id="26" idx="0"/>
          </p:cNvCxnSpPr>
          <p:nvPr/>
        </p:nvCxnSpPr>
        <p:spPr>
          <a:xfrm>
            <a:off x="7253481" y="5254815"/>
            <a:ext cx="0" cy="72347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26" idx="2"/>
          </p:cNvCxnSpPr>
          <p:nvPr/>
        </p:nvCxnSpPr>
        <p:spPr>
          <a:xfrm rot="10800000">
            <a:off x="6116356" y="4783728"/>
            <a:ext cx="686364" cy="1522971"/>
          </a:xfrm>
          <a:prstGeom prst="bentConnector2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148563" y="4509481"/>
            <a:ext cx="660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dk1"/>
                </a:solidFill>
              </a:rPr>
              <a:t>Yes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887477" y="5408472"/>
            <a:ext cx="660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dk1"/>
                </a:solidFill>
              </a:rPr>
              <a:t>No</a:t>
            </a:r>
            <a:endParaRPr lang="en-US" sz="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9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/>
          <p:cNvSpPr/>
          <p:nvPr/>
        </p:nvSpPr>
        <p:spPr>
          <a:xfrm>
            <a:off x="1998899" y="2839093"/>
            <a:ext cx="901521" cy="650320"/>
          </a:xfrm>
          <a:prstGeom prst="flowChartConnector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US" sz="800" dirty="0"/>
          </a:p>
        </p:txBody>
      </p:sp>
      <p:sp>
        <p:nvSpPr>
          <p:cNvPr id="6" name="Flowchart: Process 5"/>
          <p:cNvSpPr/>
          <p:nvPr/>
        </p:nvSpPr>
        <p:spPr>
          <a:xfrm>
            <a:off x="3663504" y="2635071"/>
            <a:ext cx="1788544" cy="1058363"/>
          </a:xfrm>
          <a:prstGeom prst="flowChartProcess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the missing Payments from Statement Download File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6043949" y="2635070"/>
            <a:ext cx="1788544" cy="1058363"/>
          </a:xfrm>
          <a:prstGeom prst="flowChartProcess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Paste the missing payments in BMO Cash Sheet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8288594" y="2839090"/>
            <a:ext cx="901521" cy="650320"/>
          </a:xfrm>
          <a:prstGeom prst="flowChartConnector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End</a:t>
            </a:r>
            <a:endParaRPr lang="en-US" sz="800" dirty="0"/>
          </a:p>
        </p:txBody>
      </p:sp>
      <p:cxnSp>
        <p:nvCxnSpPr>
          <p:cNvPr id="9" name="Straight Arrow Connector 8"/>
          <p:cNvCxnSpPr>
            <a:stCxn id="5" idx="6"/>
            <a:endCxn id="6" idx="1"/>
          </p:cNvCxnSpPr>
          <p:nvPr/>
        </p:nvCxnSpPr>
        <p:spPr>
          <a:xfrm>
            <a:off x="2900420" y="3164253"/>
            <a:ext cx="763084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5452048" y="3164252"/>
            <a:ext cx="591901" cy="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2"/>
          </p:cNvCxnSpPr>
          <p:nvPr/>
        </p:nvCxnSpPr>
        <p:spPr>
          <a:xfrm flipV="1">
            <a:off x="7832493" y="3164250"/>
            <a:ext cx="456101" cy="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5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427675" y="1146452"/>
            <a:ext cx="901521" cy="656823"/>
          </a:xfrm>
          <a:prstGeom prst="flowChartConnector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5" name="Flowchart: Process 4"/>
          <p:cNvSpPr/>
          <p:nvPr/>
        </p:nvSpPr>
        <p:spPr>
          <a:xfrm>
            <a:off x="1821824" y="940389"/>
            <a:ext cx="1788544" cy="1068947"/>
          </a:xfrm>
          <a:prstGeom prst="flowChartProcess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GoTo</a:t>
            </a:r>
            <a:r>
              <a:rPr lang="en-US" sz="800" dirty="0" smtClean="0"/>
              <a:t> BMO Cash Sheet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4646856" y="940389"/>
            <a:ext cx="1788544" cy="1068947"/>
          </a:xfrm>
          <a:prstGeom prst="flowChartDecision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under detail1 Column, identify if any information started with "ESP</a:t>
            </a:r>
            <a:r>
              <a:rPr lang="en-US" sz="800" dirty="0" smtClean="0"/>
              <a:t>"“</a:t>
            </a:r>
            <a:endParaRPr lang="en-US" sz="800" dirty="0"/>
          </a:p>
        </p:txBody>
      </p:sp>
      <p:sp>
        <p:nvSpPr>
          <p:cNvPr id="7" name="Flowchart: Decision 6"/>
          <p:cNvSpPr/>
          <p:nvPr/>
        </p:nvSpPr>
        <p:spPr>
          <a:xfrm>
            <a:off x="7287026" y="940389"/>
            <a:ext cx="1788544" cy="1068947"/>
          </a:xfrm>
          <a:prstGeom prst="flowChartDecision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under Detail1 Column, identify if any information started with "INV" start with "9xxxx" series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4646856" y="2741285"/>
            <a:ext cx="1788544" cy="1068947"/>
          </a:xfrm>
          <a:prstGeom prst="flowChartProcess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Update "Coding criteria" column as "</a:t>
            </a:r>
            <a:r>
              <a:rPr lang="en-US" sz="800" dirty="0" smtClean="0"/>
              <a:t>ESP“ and  </a:t>
            </a:r>
            <a:r>
              <a:rPr lang="en-US" sz="800" dirty="0"/>
              <a:t>Use MID formula to find the AR number in  ESP file</a:t>
            </a:r>
            <a:endParaRPr lang="en-US" sz="800" dirty="0" smtClean="0"/>
          </a:p>
        </p:txBody>
      </p:sp>
      <p:sp>
        <p:nvSpPr>
          <p:cNvPr id="9" name="Flowchart: Process 8"/>
          <p:cNvSpPr/>
          <p:nvPr/>
        </p:nvSpPr>
        <p:spPr>
          <a:xfrm>
            <a:off x="7287026" y="2741284"/>
            <a:ext cx="1788544" cy="1068947"/>
          </a:xfrm>
          <a:prstGeom prst="flowChartProcess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Update Coding criteria column as </a:t>
            </a:r>
            <a:r>
              <a:rPr lang="en-US" sz="800" dirty="0" err="1"/>
              <a:t>Inv</a:t>
            </a:r>
            <a:r>
              <a:rPr lang="en-US" sz="800" dirty="0"/>
              <a:t> or </a:t>
            </a:r>
            <a:r>
              <a:rPr lang="en-US" sz="800" dirty="0" smtClean="0"/>
              <a:t>C/N and  </a:t>
            </a:r>
            <a:r>
              <a:rPr lang="en-US" sz="800" dirty="0"/>
              <a:t>Find AR number based on invoice number(VF03)</a:t>
            </a:r>
            <a:endParaRPr lang="en-US" sz="800" dirty="0" smtClean="0"/>
          </a:p>
        </p:txBody>
      </p:sp>
      <p:sp>
        <p:nvSpPr>
          <p:cNvPr id="10" name="Flowchart: Decision 9"/>
          <p:cNvSpPr/>
          <p:nvPr/>
        </p:nvSpPr>
        <p:spPr>
          <a:xfrm>
            <a:off x="9680350" y="940388"/>
            <a:ext cx="1788544" cy="1068947"/>
          </a:xfrm>
          <a:prstGeom prst="flowChartDecision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under Detail1 Column, identify if any information started with "DOC" start with "18xxxx" series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9680350" y="2741283"/>
            <a:ext cx="1788544" cy="1068947"/>
          </a:xfrm>
          <a:prstGeom prst="flowChartProcess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Update Coding criteria column as </a:t>
            </a:r>
            <a:r>
              <a:rPr lang="en-US" sz="800" dirty="0" err="1"/>
              <a:t>Inv</a:t>
            </a:r>
            <a:r>
              <a:rPr lang="en-US" sz="800" dirty="0"/>
              <a:t> or </a:t>
            </a:r>
            <a:r>
              <a:rPr lang="en-US" sz="800" dirty="0" smtClean="0"/>
              <a:t>C/N and  </a:t>
            </a:r>
            <a:r>
              <a:rPr lang="en-US" sz="800" dirty="0"/>
              <a:t>Find AR number based on invoice number(FB03)</a:t>
            </a:r>
            <a:endParaRPr lang="en-US" sz="800" dirty="0" smtClean="0"/>
          </a:p>
        </p:txBody>
      </p:sp>
      <p:sp>
        <p:nvSpPr>
          <p:cNvPr id="12" name="Flowchart: Decision 11"/>
          <p:cNvSpPr/>
          <p:nvPr/>
        </p:nvSpPr>
        <p:spPr>
          <a:xfrm>
            <a:off x="9680350" y="4864148"/>
            <a:ext cx="1788544" cy="1068947"/>
          </a:xfrm>
          <a:prstGeom prst="flowChartDecision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under Detail1 Column, identify if any information started with "DOC" start with "28xxxx", "30xxxx" series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7287026" y="4864151"/>
            <a:ext cx="1788544" cy="1068947"/>
          </a:xfrm>
          <a:prstGeom prst="flowChartProcess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Update Coding criteria column as </a:t>
            </a:r>
            <a:r>
              <a:rPr lang="en-US" sz="800" dirty="0" err="1"/>
              <a:t>Inv</a:t>
            </a:r>
            <a:r>
              <a:rPr lang="en-US" sz="800" dirty="0"/>
              <a:t> or </a:t>
            </a:r>
            <a:r>
              <a:rPr lang="en-US" sz="800" dirty="0" smtClean="0"/>
              <a:t>C/N and </a:t>
            </a:r>
            <a:r>
              <a:rPr lang="en-US" sz="800" dirty="0"/>
              <a:t>Find AR number based on invoice number(VA03)</a:t>
            </a:r>
            <a:endParaRPr lang="en-US" sz="800" dirty="0" smtClean="0"/>
          </a:p>
        </p:txBody>
      </p:sp>
      <p:sp>
        <p:nvSpPr>
          <p:cNvPr id="15" name="Flowchart: Process 14"/>
          <p:cNvSpPr/>
          <p:nvPr/>
        </p:nvSpPr>
        <p:spPr>
          <a:xfrm>
            <a:off x="4646856" y="4864149"/>
            <a:ext cx="1788544" cy="1068947"/>
          </a:xfrm>
          <a:prstGeom prst="flowChartProcess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Select remaining blanks, find the AR number based on customer name in dump file</a:t>
            </a:r>
            <a:endParaRPr lang="en-US" sz="800" dirty="0" smtClean="0"/>
          </a:p>
        </p:txBody>
      </p:sp>
      <p:sp>
        <p:nvSpPr>
          <p:cNvPr id="19" name="Flowchart: Process 18"/>
          <p:cNvSpPr/>
          <p:nvPr/>
        </p:nvSpPr>
        <p:spPr>
          <a:xfrm>
            <a:off x="1821824" y="4864148"/>
            <a:ext cx="1788544" cy="1068947"/>
          </a:xfrm>
          <a:prstGeom prst="flowChartProcess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Trigger a mail to Leads and Collection Team, regarding Status of Reconciliation and Identify AR for blanks</a:t>
            </a:r>
            <a:endParaRPr lang="en-US" sz="800" dirty="0"/>
          </a:p>
        </p:txBody>
      </p:sp>
      <p:cxnSp>
        <p:nvCxnSpPr>
          <p:cNvPr id="21" name="Straight Arrow Connector 20"/>
          <p:cNvCxnSpPr>
            <a:stCxn id="4" idx="6"/>
            <a:endCxn id="5" idx="1"/>
          </p:cNvCxnSpPr>
          <p:nvPr/>
        </p:nvCxnSpPr>
        <p:spPr>
          <a:xfrm flipV="1">
            <a:off x="1329196" y="1474863"/>
            <a:ext cx="492628" cy="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6" idx="1"/>
          </p:cNvCxnSpPr>
          <p:nvPr/>
        </p:nvCxnSpPr>
        <p:spPr>
          <a:xfrm>
            <a:off x="3610368" y="1474863"/>
            <a:ext cx="1036488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7" idx="1"/>
          </p:cNvCxnSpPr>
          <p:nvPr/>
        </p:nvCxnSpPr>
        <p:spPr>
          <a:xfrm>
            <a:off x="6435400" y="1474863"/>
            <a:ext cx="851626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10" idx="1"/>
          </p:cNvCxnSpPr>
          <p:nvPr/>
        </p:nvCxnSpPr>
        <p:spPr>
          <a:xfrm flipV="1">
            <a:off x="9075570" y="1474862"/>
            <a:ext cx="604780" cy="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1" idx="0"/>
          </p:cNvCxnSpPr>
          <p:nvPr/>
        </p:nvCxnSpPr>
        <p:spPr>
          <a:xfrm>
            <a:off x="10574622" y="2009335"/>
            <a:ext cx="0" cy="73194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  <a:endCxn id="9" idx="0"/>
          </p:cNvCxnSpPr>
          <p:nvPr/>
        </p:nvCxnSpPr>
        <p:spPr>
          <a:xfrm>
            <a:off x="8181298" y="2009336"/>
            <a:ext cx="0" cy="73194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8" idx="0"/>
          </p:cNvCxnSpPr>
          <p:nvPr/>
        </p:nvCxnSpPr>
        <p:spPr>
          <a:xfrm>
            <a:off x="5541128" y="2009336"/>
            <a:ext cx="0" cy="731949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2"/>
            <a:endCxn id="12" idx="0"/>
          </p:cNvCxnSpPr>
          <p:nvPr/>
        </p:nvCxnSpPr>
        <p:spPr>
          <a:xfrm>
            <a:off x="10574622" y="3810230"/>
            <a:ext cx="0" cy="105391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1"/>
            <a:endCxn id="19" idx="3"/>
          </p:cNvCxnSpPr>
          <p:nvPr/>
        </p:nvCxnSpPr>
        <p:spPr>
          <a:xfrm flipH="1" flipV="1">
            <a:off x="3610368" y="5398622"/>
            <a:ext cx="1036488" cy="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1"/>
            <a:endCxn id="15" idx="3"/>
          </p:cNvCxnSpPr>
          <p:nvPr/>
        </p:nvCxnSpPr>
        <p:spPr>
          <a:xfrm flipH="1" flipV="1">
            <a:off x="6435400" y="5398623"/>
            <a:ext cx="851626" cy="2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2" idx="1"/>
            <a:endCxn id="13" idx="3"/>
          </p:cNvCxnSpPr>
          <p:nvPr/>
        </p:nvCxnSpPr>
        <p:spPr>
          <a:xfrm flipH="1">
            <a:off x="9075570" y="5398622"/>
            <a:ext cx="604780" cy="3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8" idx="3"/>
            <a:endCxn id="7" idx="1"/>
          </p:cNvCxnSpPr>
          <p:nvPr/>
        </p:nvCxnSpPr>
        <p:spPr>
          <a:xfrm flipV="1">
            <a:off x="6435400" y="1474863"/>
            <a:ext cx="851626" cy="1800896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9" idx="3"/>
            <a:endCxn id="10" idx="1"/>
          </p:cNvCxnSpPr>
          <p:nvPr/>
        </p:nvCxnSpPr>
        <p:spPr>
          <a:xfrm flipV="1">
            <a:off x="9075570" y="1474862"/>
            <a:ext cx="604780" cy="1800896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10" idx="3"/>
            <a:endCxn id="12" idx="3"/>
          </p:cNvCxnSpPr>
          <p:nvPr/>
        </p:nvCxnSpPr>
        <p:spPr>
          <a:xfrm>
            <a:off x="11468894" y="1474862"/>
            <a:ext cx="12700" cy="3923760"/>
          </a:xfrm>
          <a:prstGeom prst="bentConnector3">
            <a:avLst>
              <a:gd name="adj1" fmla="val 2915496"/>
            </a:avLst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480893" y="2213128"/>
            <a:ext cx="660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dk1"/>
                </a:solidFill>
              </a:rPr>
              <a:t>Yes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121063" y="2213128"/>
            <a:ext cx="660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dk1"/>
                </a:solidFill>
              </a:rPr>
              <a:t>Yes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585889" y="2213128"/>
            <a:ext cx="660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dk1"/>
                </a:solidFill>
              </a:rPr>
              <a:t>Yes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85115" y="1259415"/>
            <a:ext cx="660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dk1"/>
                </a:solidFill>
              </a:rPr>
              <a:t>No</a:t>
            </a:r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350057" y="5164766"/>
            <a:ext cx="660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dk1"/>
                </a:solidFill>
              </a:rPr>
              <a:t>Yes</a:t>
            </a:r>
          </a:p>
        </p:txBody>
      </p:sp>
      <p:cxnSp>
        <p:nvCxnSpPr>
          <p:cNvPr id="100" name="Elbow Connector 99"/>
          <p:cNvCxnSpPr>
            <a:stCxn id="12" idx="2"/>
            <a:endCxn id="15" idx="2"/>
          </p:cNvCxnSpPr>
          <p:nvPr/>
        </p:nvCxnSpPr>
        <p:spPr>
          <a:xfrm rot="5400000">
            <a:off x="8057875" y="3416348"/>
            <a:ext cx="1" cy="5033494"/>
          </a:xfrm>
          <a:prstGeom prst="bentConnector3">
            <a:avLst>
              <a:gd name="adj1" fmla="val 22860100000"/>
            </a:avLst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9043107" y="1259415"/>
            <a:ext cx="660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dk1"/>
                </a:solidFill>
              </a:rPr>
              <a:t>No</a:t>
            </a:r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1444481" y="1259415"/>
            <a:ext cx="660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dk1"/>
                </a:solidFill>
              </a:rPr>
              <a:t>No</a:t>
            </a:r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350057" y="5972573"/>
            <a:ext cx="660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dk1"/>
                </a:solidFill>
              </a:rPr>
              <a:t>No</a:t>
            </a:r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112" name="Flowchart: Connector 111"/>
          <p:cNvSpPr/>
          <p:nvPr/>
        </p:nvSpPr>
        <p:spPr>
          <a:xfrm>
            <a:off x="402059" y="5051798"/>
            <a:ext cx="901521" cy="656823"/>
          </a:xfrm>
          <a:prstGeom prst="flowChartConnector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</a:t>
            </a:r>
          </a:p>
        </p:txBody>
      </p:sp>
      <p:cxnSp>
        <p:nvCxnSpPr>
          <p:cNvPr id="113" name="Straight Arrow Connector 112"/>
          <p:cNvCxnSpPr>
            <a:stCxn id="19" idx="1"/>
            <a:endCxn id="112" idx="6"/>
          </p:cNvCxnSpPr>
          <p:nvPr/>
        </p:nvCxnSpPr>
        <p:spPr>
          <a:xfrm flipH="1" flipV="1">
            <a:off x="1303580" y="5380210"/>
            <a:ext cx="518244" cy="18412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67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762671" y="1827276"/>
            <a:ext cx="901521" cy="656823"/>
          </a:xfrm>
          <a:prstGeom prst="flowChartConnector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2240248" y="1621214"/>
            <a:ext cx="1788544" cy="1068947"/>
          </a:xfrm>
          <a:prstGeom prst="flowChartProcess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the</a:t>
            </a:r>
            <a:r>
              <a:rPr lang="en-US" sz="800" dirty="0" smtClean="0"/>
              <a:t> LB Item which is part of EFT </a:t>
            </a:r>
          </a:p>
          <a:p>
            <a:pPr algn="ctr"/>
            <a:r>
              <a:rPr lang="en-US" sz="800" dirty="0" smtClean="0"/>
              <a:t> 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4453268" y="1621214"/>
            <a:ext cx="1788544" cy="1068947"/>
          </a:xfrm>
          <a:prstGeom prst="flowChartProcess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Goto</a:t>
            </a:r>
            <a:r>
              <a:rPr lang="en-US" sz="800" dirty="0" smtClean="0"/>
              <a:t> Sap Screen and Click F-04 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6741262" y="1621214"/>
            <a:ext cx="1788544" cy="1068947"/>
          </a:xfrm>
          <a:prstGeom prst="flowChartProcess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Enter the Required </a:t>
            </a:r>
            <a:r>
              <a:rPr lang="en-US" sz="800" dirty="0" err="1" smtClean="0"/>
              <a:t>Fileds</a:t>
            </a:r>
            <a:r>
              <a:rPr lang="en-US" sz="800" dirty="0" smtClean="0"/>
              <a:t> 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9099016" y="1621214"/>
            <a:ext cx="1788544" cy="1068947"/>
          </a:xfrm>
          <a:prstGeom prst="flowChartProcess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Ctrl+S</a:t>
            </a:r>
            <a:endParaRPr lang="en-US" sz="800" dirty="0" smtClean="0"/>
          </a:p>
        </p:txBody>
      </p:sp>
      <p:sp>
        <p:nvSpPr>
          <p:cNvPr id="13" name="Flowchart: Process 12"/>
          <p:cNvSpPr/>
          <p:nvPr/>
        </p:nvSpPr>
        <p:spPr>
          <a:xfrm>
            <a:off x="9099016" y="3945343"/>
            <a:ext cx="1788544" cy="1068947"/>
          </a:xfrm>
          <a:prstGeom prst="flowChartProcess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Copy Document Number and Paste in F column of BMO Cash Sheet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6741262" y="3945343"/>
            <a:ext cx="1788544" cy="1068947"/>
          </a:xfrm>
          <a:prstGeom prst="flowChartProcess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In SAP, Go to Display as </a:t>
            </a:r>
            <a:r>
              <a:rPr lang="en-US" sz="800" dirty="0" smtClean="0"/>
              <a:t>list and Take a Snap Shot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4453268" y="3945343"/>
            <a:ext cx="1788544" cy="1068947"/>
          </a:xfrm>
          <a:prstGeom prst="flowChartProcess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Trigger a mail with Snapshot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2683760" y="4151405"/>
            <a:ext cx="901521" cy="656823"/>
          </a:xfrm>
          <a:prstGeom prst="flowChartConnector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</a:t>
            </a:r>
          </a:p>
        </p:txBody>
      </p:sp>
      <p:cxnSp>
        <p:nvCxnSpPr>
          <p:cNvPr id="17" name="Straight Arrow Connector 16"/>
          <p:cNvCxnSpPr>
            <a:stCxn id="4" idx="6"/>
            <a:endCxn id="5" idx="1"/>
          </p:cNvCxnSpPr>
          <p:nvPr/>
        </p:nvCxnSpPr>
        <p:spPr>
          <a:xfrm>
            <a:off x="1664192" y="2155688"/>
            <a:ext cx="576056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10" idx="1"/>
          </p:cNvCxnSpPr>
          <p:nvPr/>
        </p:nvCxnSpPr>
        <p:spPr>
          <a:xfrm>
            <a:off x="4028792" y="2155688"/>
            <a:ext cx="424476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11" idx="1"/>
          </p:cNvCxnSpPr>
          <p:nvPr/>
        </p:nvCxnSpPr>
        <p:spPr>
          <a:xfrm>
            <a:off x="6241812" y="2155688"/>
            <a:ext cx="499450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2" idx="1"/>
          </p:cNvCxnSpPr>
          <p:nvPr/>
        </p:nvCxnSpPr>
        <p:spPr>
          <a:xfrm>
            <a:off x="8529806" y="2155688"/>
            <a:ext cx="569210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1"/>
            <a:endCxn id="15" idx="3"/>
          </p:cNvCxnSpPr>
          <p:nvPr/>
        </p:nvCxnSpPr>
        <p:spPr>
          <a:xfrm flipH="1">
            <a:off x="6241812" y="4479817"/>
            <a:ext cx="499450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1"/>
            <a:endCxn id="16" idx="6"/>
          </p:cNvCxnSpPr>
          <p:nvPr/>
        </p:nvCxnSpPr>
        <p:spPr>
          <a:xfrm flipH="1">
            <a:off x="3585281" y="4479817"/>
            <a:ext cx="867987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1"/>
            <a:endCxn id="14" idx="3"/>
          </p:cNvCxnSpPr>
          <p:nvPr/>
        </p:nvCxnSpPr>
        <p:spPr>
          <a:xfrm flipH="1">
            <a:off x="8529806" y="4479817"/>
            <a:ext cx="569210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3" idx="0"/>
          </p:cNvCxnSpPr>
          <p:nvPr/>
        </p:nvCxnSpPr>
        <p:spPr>
          <a:xfrm>
            <a:off x="9993288" y="2690161"/>
            <a:ext cx="0" cy="1255182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68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388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G K</dc:creator>
  <cp:lastModifiedBy>Siva G K</cp:lastModifiedBy>
  <cp:revision>23</cp:revision>
  <dcterms:created xsi:type="dcterms:W3CDTF">2019-03-17T05:31:03Z</dcterms:created>
  <dcterms:modified xsi:type="dcterms:W3CDTF">2019-03-17T13:35:07Z</dcterms:modified>
</cp:coreProperties>
</file>