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615E-8BAB-CD70-DBE4-7A043B5AA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67D08-3302-9B81-08E2-3D90BA2F1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60F6F-956C-1801-7F97-38910853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B252-8E34-4C85-8EF7-16D8590CAE4B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E82DA-E988-BF69-6320-D6A9DF040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83BBB-C86B-F567-2BDE-268D17955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C697C-1D9C-43BA-BF73-ADE38DB68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091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73FC8-D57B-BD54-DEF1-02CB630E8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C491A9-349C-BC1D-6B0A-05934425E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E555E-0F67-90A9-90FF-0D6B28E6F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B252-8E34-4C85-8EF7-16D8590CAE4B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96FFD-6D7F-CAE2-349C-8F7AF7E6B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51F65-9BAE-40C3-E9ED-2263A135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C697C-1D9C-43BA-BF73-ADE38DB68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3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E96AA7-DF78-3F12-1D91-4DA81913A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64C96-38E0-372C-72CA-8A3B545B7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C5856-7C59-B78F-EE28-FC46E4B8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B252-8E34-4C85-8EF7-16D8590CAE4B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78A38-C196-B53A-44D5-3AC52DE5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53897-C1AA-BD23-7E51-302124C9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C697C-1D9C-43BA-BF73-ADE38DB68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592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418B1-BCC9-C66C-5D41-CE5E8816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265778FA-8A27-F71C-CA9E-C885EC28B539}"/>
              </a:ext>
            </a:extLst>
          </p:cNvPr>
          <p:cNvSpPr>
            <a:spLocks noGrp="1"/>
          </p:cNvSpPr>
          <p:nvPr>
            <p:ph type="dgm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9AD0C-9FA9-B682-A4C6-58D4E04B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B252-8E34-4C85-8EF7-16D8590CAE4B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8B469-3B3E-45A1-E2E4-E14B45AF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4B629-8BEF-12BC-92D4-A4DE88A0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C697C-1D9C-43BA-BF73-ADE38DB68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04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535BD-1D0A-8036-D831-7883547C9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667B1-F46E-620B-A792-4FB3FD861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F2D82-4013-49D8-2BEA-535289DF2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B252-8E34-4C85-8EF7-16D8590CAE4B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38D0C-6711-390B-F1DC-FC8D92190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A60FD-49F3-8864-AE27-3BE2AAA1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C697C-1D9C-43BA-BF73-ADE38DB68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26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FD66-E55D-F9BC-10DD-E340269B8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20019-90CF-2D6B-CC07-C8768BBE7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84B07-D78F-FCC0-9F7D-C081BDA6E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B252-8E34-4C85-8EF7-16D8590CAE4B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36A27-3652-3E60-109E-A4B814611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E24AE-DC36-CE6D-1C14-FF2AFA5C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C697C-1D9C-43BA-BF73-ADE38DB68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4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A9018-A9E9-8978-E69E-63D9A0C27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E106D-2E3A-0E0B-D3A6-7A135FBFC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AF516-9E96-FD1F-FEAB-AE4AAF266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3F778-79AB-ACCD-33EC-35DA71175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B252-8E34-4C85-8EF7-16D8590CAE4B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20877-731D-A254-618A-5FB58060B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17528-2FF3-E38D-4C22-5D58CAE30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C697C-1D9C-43BA-BF73-ADE38DB68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70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0D2F5-A708-B0EB-1D68-DE58FFC22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5731D-F985-5AC7-4727-7138B8C21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EC27B-FAF1-E935-FA81-2CDEECE97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8D87C5-1DC8-7506-7726-282DDA129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63FA8-8110-D3F8-78AC-1CA938CC2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9BDAA5-7531-C7D3-DF67-6366C8B5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B252-8E34-4C85-8EF7-16D8590CAE4B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7F75BC-BCDD-B93C-CD53-84B76920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5494FE-E3F4-BB42-7FD4-C197DC1B4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C697C-1D9C-43BA-BF73-ADE38DB68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412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AB23-EBEB-8B8E-CA58-FF8010E1D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ECE276-E55E-1768-2B20-393212726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B252-8E34-4C85-8EF7-16D8590CAE4B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0E9A2-C4D4-5B7F-A714-B197682F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E6A2B-2F0C-3F4B-E553-87C4A2AC1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C697C-1D9C-43BA-BF73-ADE38DB68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61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4BBA4-6DA6-6BB7-5FD5-79F1B36D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B252-8E34-4C85-8EF7-16D8590CAE4B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C9CBE2-8641-C1A8-41DE-37B778DF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68DD1-FFBF-4169-DBDC-4BA0757F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C697C-1D9C-43BA-BF73-ADE38DB68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99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79BF-F06E-A9A4-C3DE-1FF1465A9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FA9B2-00E3-78BE-EE0B-7AD2CC56D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1D0AA-94DC-017D-E5F3-3A809348F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97AD4-3E6B-86BC-A84C-113A3C700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B252-8E34-4C85-8EF7-16D8590CAE4B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43064-F97F-845D-2A0D-FE283E408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9EF42-D66E-6834-7E1E-78F39A0DA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C697C-1D9C-43BA-BF73-ADE38DB68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96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B0AC-929F-24A1-C62A-42767B322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8615A9-9F7F-B087-5D60-7A4A88873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EA44-4E2D-B76A-7251-9CF5F9E32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70E33-0714-57E4-F189-45180A8A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FB252-8E34-4C85-8EF7-16D8590CAE4B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BBC89-BA06-1F31-61BD-2C9D669D1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95AC7-7B84-90E5-AFC2-92126E347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C697C-1D9C-43BA-BF73-ADE38DB68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933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70017A-C2A3-EF24-8EF6-91AC6BFA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A6C02-528D-5878-1326-7194F7A99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E4139-6EAF-A963-77F1-151D7B22D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B252-8E34-4C85-8EF7-16D8590CAE4B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FB632-7C2F-5D43-4736-0D13916479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77D2D-967A-EF0C-1A41-04647501A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C697C-1D9C-43BA-BF73-ADE38DB686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70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C4BD-EE7E-0C0F-6D17-AFD31D0C0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# 🚀 STRINGS IN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57CAC-1633-F62D-554D-601495C06D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852509-BF52-1AFC-246E-FD1BA99BA738}"/>
              </a:ext>
            </a:extLst>
          </p:cNvPr>
          <p:cNvSpPr txBox="1"/>
          <p:nvPr/>
        </p:nvSpPr>
        <p:spPr>
          <a:xfrm>
            <a:off x="914400" y="914400"/>
            <a:ext cx="3657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/>
              <a:t>🚀 STRINGS IN C++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D9E624-6D18-110D-9FF0-5F2B5D409D13}"/>
              </a:ext>
            </a:extLst>
          </p:cNvPr>
          <p:cNvSpPr txBox="1"/>
          <p:nvPr/>
        </p:nvSpPr>
        <p:spPr>
          <a:xfrm>
            <a:off x="914400" y="914400"/>
            <a:ext cx="3657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/>
              <a:t>Arrays With Character(s)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B46CD3-08D0-D7D2-5F89-63280A4B7127}"/>
              </a:ext>
            </a:extLst>
          </p:cNvPr>
          <p:cNvSpPr txBox="1"/>
          <p:nvPr/>
        </p:nvSpPr>
        <p:spPr>
          <a:xfrm>
            <a:off x="914400" y="914400"/>
            <a:ext cx="3657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/>
              <a:t>#DSAin45 - Day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4B9B07-1DFE-929E-B62F-E614168769DE}"/>
              </a:ext>
            </a:extLst>
          </p:cNvPr>
          <p:cNvSpPr txBox="1"/>
          <p:nvPr/>
        </p:nvSpPr>
        <p:spPr>
          <a:xfrm>
            <a:off x="914400" y="914400"/>
            <a:ext cx="3657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/>
              <a:t>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4B7D25-509F-CC06-D0F1-3DD4E6FA213C}"/>
              </a:ext>
            </a:extLst>
          </p:cNvPr>
          <p:cNvSpPr txBox="1"/>
          <p:nvPr/>
        </p:nvSpPr>
        <p:spPr>
          <a:xfrm>
            <a:off x="914400" y="914400"/>
            <a:ext cx="3657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/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D4A8D5-AAB9-F8B2-0EDB-19DE9761FA92}"/>
              </a:ext>
            </a:extLst>
          </p:cNvPr>
          <p:cNvSpPr txBox="1"/>
          <p:nvPr/>
        </p:nvSpPr>
        <p:spPr>
          <a:xfrm>
            <a:off x="914400" y="914400"/>
            <a:ext cx="3657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/>
              <a:t>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3DAA14-CD20-80C2-8DE8-CFE5B3A3FE25}"/>
              </a:ext>
            </a:extLst>
          </p:cNvPr>
          <p:cNvSpPr txBox="1"/>
          <p:nvPr/>
        </p:nvSpPr>
        <p:spPr>
          <a:xfrm>
            <a:off x="914400" y="914400"/>
            <a:ext cx="3657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/>
              <a:t>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69A11E-218F-8C46-10E8-D274C86FC1DD}"/>
              </a:ext>
            </a:extLst>
          </p:cNvPr>
          <p:cNvSpPr txBox="1"/>
          <p:nvPr/>
        </p:nvSpPr>
        <p:spPr>
          <a:xfrm>
            <a:off x="914400" y="914400"/>
            <a:ext cx="3657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/>
              <a:t>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E11AFB-CB5B-DC7C-7EBB-0D0264DE12D9}"/>
              </a:ext>
            </a:extLst>
          </p:cNvPr>
          <p:cNvSpPr txBox="1"/>
          <p:nvPr/>
        </p:nvSpPr>
        <p:spPr>
          <a:xfrm>
            <a:off x="914400" y="914400"/>
            <a:ext cx="3657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240621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13F8E-DD3B-326D-98B3-C353962C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What Exactly ARE Strings?</a:t>
            </a:r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FCA9F61B-A743-A292-21DA-66C66B1AA765}"/>
              </a:ext>
            </a:extLst>
          </p:cNvPr>
          <p:cNvSpPr>
            <a:spLocks noGrp="1"/>
          </p:cNvSpPr>
          <p:nvPr>
            <p:ph type="dgm" idx="1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E2426-B58E-5CBE-036D-BA2D2795F68F}"/>
              </a:ext>
            </a:extLst>
          </p:cNvPr>
          <p:cNvSpPr txBox="1"/>
          <p:nvPr/>
        </p:nvSpPr>
        <p:spPr>
          <a:xfrm>
            <a:off x="914400" y="914400"/>
            <a:ext cx="3657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/>
              <a:t>What Exactly ARE Strings?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C42FAA-B864-60A6-35A6-0B73C93BCDD9}"/>
              </a:ext>
            </a:extLst>
          </p:cNvPr>
          <p:cNvSpPr txBox="1"/>
          <p:nvPr/>
        </p:nvSpPr>
        <p:spPr>
          <a:xfrm>
            <a:off x="914400" y="914400"/>
            <a:ext cx="3657600" cy="9144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/>
              <a:t>At their core, strings are sequences of characters. But in C++, there are two main ways to represent them:</a:t>
            </a:r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6756A4-AC58-8727-E965-EED13B11D971}"/>
              </a:ext>
            </a:extLst>
          </p:cNvPr>
          <p:cNvSpPr/>
          <p:nvPr/>
        </p:nvSpPr>
        <p:spPr>
          <a:xfrm>
            <a:off x="914400" y="9144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F4BBEF-1363-8339-F37C-1CEC87664F53}"/>
              </a:ext>
            </a:extLst>
          </p:cNvPr>
          <p:cNvSpPr txBox="1"/>
          <p:nvPr/>
        </p:nvSpPr>
        <p:spPr>
          <a:xfrm>
            <a:off x="914400" y="914400"/>
            <a:ext cx="3657600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/>
              <a:t>1. C-style Strings (char arrays)
   :::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4EC0D1-4A6A-F9C2-EF55-9170BD770C96}"/>
              </a:ext>
            </a:extLst>
          </p:cNvPr>
          <p:cNvSpPr txBox="1"/>
          <p:nvPr/>
        </p:nvSpPr>
        <p:spPr>
          <a:xfrm>
            <a:off x="914400" y="914400"/>
            <a:ext cx="3657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/>
              <a:t>char greeting[] = "Hello"; // Adds '\0'</a:t>
            </a:r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4313AD-0C5B-B549-35A9-06234B81337D}"/>
              </a:ext>
            </a:extLst>
          </p:cNvPr>
          <p:cNvSpPr txBox="1"/>
          <p:nvPr/>
        </p:nvSpPr>
        <p:spPr>
          <a:xfrm>
            <a:off x="914400" y="914400"/>
            <a:ext cx="3657600" cy="175432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/>
              <a:t>• Fixed size determined at declaration
• Contiguous memory
• Relies on null terminator '\0' to determine end
• Prone to buffer overflows</a:t>
            </a:r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E290B1-4C02-F19A-2456-F391568D8F13}"/>
              </a:ext>
            </a:extLst>
          </p:cNvPr>
          <p:cNvSpPr/>
          <p:nvPr/>
        </p:nvSpPr>
        <p:spPr>
          <a:xfrm>
            <a:off x="914400" y="9144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745B20-4959-EF7F-8A55-3EB5E08093FA}"/>
              </a:ext>
            </a:extLst>
          </p:cNvPr>
          <p:cNvSpPr txBox="1"/>
          <p:nvPr/>
        </p:nvSpPr>
        <p:spPr>
          <a:xfrm>
            <a:off x="914400" y="914400"/>
            <a:ext cx="3657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/>
              <a:t>2. C++ std::string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3E04A4-8164-DF8D-E13D-738F250F580C}"/>
              </a:ext>
            </a:extLst>
          </p:cNvPr>
          <p:cNvSpPr txBox="1"/>
          <p:nvPr/>
        </p:nvSpPr>
        <p:spPr>
          <a:xfrm>
            <a:off x="914400" y="914400"/>
            <a:ext cx="3657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/>
              <a:t>std::string greeting = "Hello";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F80F3D-BCD9-8885-9B56-147604FCA5AF}"/>
              </a:ext>
            </a:extLst>
          </p:cNvPr>
          <p:cNvSpPr txBox="1"/>
          <p:nvPr/>
        </p:nvSpPr>
        <p:spPr>
          <a:xfrm>
            <a:off x="914400" y="914400"/>
            <a:ext cx="3657600" cy="203132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/>
              <a:t>Under the hood, std::string is a class that manages:
• A dynamically allocated character array
• Size tracking
• Memory management
• Various utility methods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72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BBDF-22F0-B9A3-0CBD-F34BD8D8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String Memory Layout</a:t>
            </a:r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FA129A38-BCC4-0587-A900-77E96F7F481F}"/>
              </a:ext>
            </a:extLst>
          </p:cNvPr>
          <p:cNvSpPr>
            <a:spLocks noGrp="1"/>
          </p:cNvSpPr>
          <p:nvPr>
            <p:ph type="dgm" idx="1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43E256-FCAE-E61C-4B69-3B83A417731F}"/>
              </a:ext>
            </a:extLst>
          </p:cNvPr>
          <p:cNvSpPr txBox="1"/>
          <p:nvPr/>
        </p:nvSpPr>
        <p:spPr>
          <a:xfrm>
            <a:off x="914400" y="914400"/>
            <a:ext cx="3657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/>
              <a:t>String Memory Layout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6145D1-B8F7-6041-3375-883588B07EFC}"/>
              </a:ext>
            </a:extLst>
          </p:cNvPr>
          <p:cNvSpPr txBox="1"/>
          <p:nvPr/>
        </p:nvSpPr>
        <p:spPr>
          <a:xfrm>
            <a:off x="914400" y="914400"/>
            <a:ext cx="3657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/>
              <a:t>C-style String Memory: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6AE1FD-83FC-E1BB-7627-0A043D3539CC}"/>
              </a:ext>
            </a:extLst>
          </p:cNvPr>
          <p:cNvSpPr txBox="1"/>
          <p:nvPr/>
        </p:nvSpPr>
        <p:spPr>
          <a:xfrm>
            <a:off x="914400" y="914400"/>
            <a:ext cx="3657600" cy="175432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/>
              <a:t>• Fixed size determined at declaration
• Contiguous memory
• Relies on null terminator to determine end
• Prone to buffer overflows</a:t>
            </a:r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318F6C-6A5A-B722-EEFF-E7CB9285425B}"/>
              </a:ext>
            </a:extLst>
          </p:cNvPr>
          <p:cNvSpPr/>
          <p:nvPr/>
        </p:nvSpPr>
        <p:spPr>
          <a:xfrm>
            <a:off x="914400" y="9144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48A95-7135-1E37-B5FD-BFFC34A19AC6}"/>
              </a:ext>
            </a:extLst>
          </p:cNvPr>
          <p:cNvSpPr txBox="1"/>
          <p:nvPr/>
        </p:nvSpPr>
        <p:spPr>
          <a:xfrm>
            <a:off x="914400" y="914400"/>
            <a:ext cx="3657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/>
              <a:t>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7CE695-F45F-F537-D688-6676A0A7AA36}"/>
              </a:ext>
            </a:extLst>
          </p:cNvPr>
          <p:cNvSpPr/>
          <p:nvPr/>
        </p:nvSpPr>
        <p:spPr>
          <a:xfrm>
            <a:off x="914400" y="9144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FD5D9C-3C0A-CA3C-D428-F167631A857C}"/>
              </a:ext>
            </a:extLst>
          </p:cNvPr>
          <p:cNvSpPr txBox="1"/>
          <p:nvPr/>
        </p:nvSpPr>
        <p:spPr>
          <a:xfrm>
            <a:off x="914400" y="914400"/>
            <a:ext cx="3657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/>
              <a:t>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41CD0B-54BD-D3F9-778A-C4D2B2ACA8C3}"/>
              </a:ext>
            </a:extLst>
          </p:cNvPr>
          <p:cNvSpPr/>
          <p:nvPr/>
        </p:nvSpPr>
        <p:spPr>
          <a:xfrm>
            <a:off x="914400" y="9144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6D9EB7-CFAC-379B-FBC9-8A698DDE25FA}"/>
              </a:ext>
            </a:extLst>
          </p:cNvPr>
          <p:cNvSpPr txBox="1"/>
          <p:nvPr/>
        </p:nvSpPr>
        <p:spPr>
          <a:xfrm>
            <a:off x="914400" y="914400"/>
            <a:ext cx="3657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/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AE5A36-F963-8BDF-1A9E-64969B3C743E}"/>
              </a:ext>
            </a:extLst>
          </p:cNvPr>
          <p:cNvSpPr/>
          <p:nvPr/>
        </p:nvSpPr>
        <p:spPr>
          <a:xfrm>
            <a:off x="914400" y="9144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E28477-97F2-A588-5CEF-340DB59EE2CD}"/>
              </a:ext>
            </a:extLst>
          </p:cNvPr>
          <p:cNvSpPr txBox="1"/>
          <p:nvPr/>
        </p:nvSpPr>
        <p:spPr>
          <a:xfrm>
            <a:off x="914400" y="914400"/>
            <a:ext cx="3657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/>
              <a:t>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CDB907-008A-FB4B-A9F8-2DBEE3BFE153}"/>
              </a:ext>
            </a:extLst>
          </p:cNvPr>
          <p:cNvSpPr/>
          <p:nvPr/>
        </p:nvSpPr>
        <p:spPr>
          <a:xfrm>
            <a:off x="914400" y="9144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F0147C-E872-7702-81C9-565007E98504}"/>
              </a:ext>
            </a:extLst>
          </p:cNvPr>
          <p:cNvSpPr txBox="1"/>
          <p:nvPr/>
        </p:nvSpPr>
        <p:spPr>
          <a:xfrm>
            <a:off x="914400" y="914400"/>
            <a:ext cx="3657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/>
              <a:t>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D164FC-7142-5D35-D1E7-1F3A8A6F21AE}"/>
              </a:ext>
            </a:extLst>
          </p:cNvPr>
          <p:cNvSpPr/>
          <p:nvPr/>
        </p:nvSpPr>
        <p:spPr>
          <a:xfrm>
            <a:off x="914400" y="9144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365385-6017-E6DD-BEFC-21F612AD345E}"/>
              </a:ext>
            </a:extLst>
          </p:cNvPr>
          <p:cNvSpPr txBox="1"/>
          <p:nvPr/>
        </p:nvSpPr>
        <p:spPr>
          <a:xfrm>
            <a:off x="914400" y="914400"/>
            <a:ext cx="3657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/>
              <a:t>\0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560790-EF92-2D9D-511C-4AFF505BC837}"/>
              </a:ext>
            </a:extLst>
          </p:cNvPr>
          <p:cNvSpPr txBox="1"/>
          <p:nvPr/>
        </p:nvSpPr>
        <p:spPr>
          <a:xfrm>
            <a:off x="914400" y="914400"/>
            <a:ext cx="3657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/>
              <a:t>0x100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10DE9E-C7C9-FC63-9751-0BD96F831443}"/>
              </a:ext>
            </a:extLst>
          </p:cNvPr>
          <p:cNvSpPr txBox="1"/>
          <p:nvPr/>
        </p:nvSpPr>
        <p:spPr>
          <a:xfrm>
            <a:off x="914400" y="914400"/>
            <a:ext cx="3657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/>
              <a:t>0x101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54D335-7BD6-86A2-3036-106C6BD11748}"/>
              </a:ext>
            </a:extLst>
          </p:cNvPr>
          <p:cNvSpPr txBox="1"/>
          <p:nvPr/>
        </p:nvSpPr>
        <p:spPr>
          <a:xfrm>
            <a:off x="914400" y="914400"/>
            <a:ext cx="3657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/>
              <a:t>0x102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9DA751-811A-9FE7-64CB-D71DA55BEF5F}"/>
              </a:ext>
            </a:extLst>
          </p:cNvPr>
          <p:cNvSpPr txBox="1"/>
          <p:nvPr/>
        </p:nvSpPr>
        <p:spPr>
          <a:xfrm>
            <a:off x="914400" y="914400"/>
            <a:ext cx="3657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/>
              <a:t>0x103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63E4EB-E6A3-3D38-E0BB-1A9F43785EEA}"/>
              </a:ext>
            </a:extLst>
          </p:cNvPr>
          <p:cNvSpPr txBox="1"/>
          <p:nvPr/>
        </p:nvSpPr>
        <p:spPr>
          <a:xfrm>
            <a:off x="914400" y="914400"/>
            <a:ext cx="3657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/>
              <a:t>0x104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D96C29-A024-4C50-5E5D-0BFA14EEA50E}"/>
              </a:ext>
            </a:extLst>
          </p:cNvPr>
          <p:cNvSpPr txBox="1"/>
          <p:nvPr/>
        </p:nvSpPr>
        <p:spPr>
          <a:xfrm>
            <a:off x="914400" y="914400"/>
            <a:ext cx="3657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/>
              <a:t>0x105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AD9F96-2AAA-0DEB-205B-55053F237AAA}"/>
              </a:ext>
            </a:extLst>
          </p:cNvPr>
          <p:cNvSpPr txBox="1"/>
          <p:nvPr/>
        </p:nvSpPr>
        <p:spPr>
          <a:xfrm>
            <a:off x="914400" y="914400"/>
            <a:ext cx="3657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/>
              <a:t>std::string Memory: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475A6D-B3B0-7470-0087-9A422F75DE12}"/>
              </a:ext>
            </a:extLst>
          </p:cNvPr>
          <p:cNvSpPr txBox="1"/>
          <p:nvPr/>
        </p:nvSpPr>
        <p:spPr>
          <a:xfrm>
            <a:off x="914400" y="914400"/>
            <a:ext cx="3657600" cy="203132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/>
              <a:t>• Uses Small String Optimization (SSO)
• Small strings (&lt;15 chars) stored in object
• Larger strings in dynamically allocated memory
• Tracks both size and capacity</a:t>
            </a:r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EA50D9-8F1E-7A60-FC6F-9FBC22E898D7}"/>
              </a:ext>
            </a:extLst>
          </p:cNvPr>
          <p:cNvSpPr/>
          <p:nvPr/>
        </p:nvSpPr>
        <p:spPr>
          <a:xfrm>
            <a:off x="914400" y="9144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D0D293-4955-D7E9-A1F3-250676DF04E6}"/>
              </a:ext>
            </a:extLst>
          </p:cNvPr>
          <p:cNvSpPr txBox="1"/>
          <p:nvPr/>
        </p:nvSpPr>
        <p:spPr>
          <a:xfrm>
            <a:off x="914400" y="914400"/>
            <a:ext cx="3657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/>
              <a:t>String Object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8F65C8-57AA-DCC5-B4F3-45120187923F}"/>
              </a:ext>
            </a:extLst>
          </p:cNvPr>
          <p:cNvSpPr txBox="1"/>
          <p:nvPr/>
        </p:nvSpPr>
        <p:spPr>
          <a:xfrm>
            <a:off x="914400" y="914400"/>
            <a:ext cx="3657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pt-BR"/>
              <a:t>H e l l o \0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75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C1B6-43F8-4746-7341-26D4F9D4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String Operations &amp; Complexity</a:t>
            </a:r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B4C1DB6F-C984-1A7B-A38C-B498A3CFB9EE}"/>
              </a:ext>
            </a:extLst>
          </p:cNvPr>
          <p:cNvSpPr>
            <a:spLocks noGrp="1"/>
          </p:cNvSpPr>
          <p:nvPr>
            <p:ph type="dgm" idx="1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D2A244-06AB-737C-5283-B22531F4AC7D}"/>
              </a:ext>
            </a:extLst>
          </p:cNvPr>
          <p:cNvSpPr txBox="1"/>
          <p:nvPr/>
        </p:nvSpPr>
        <p:spPr>
          <a:xfrm>
            <a:off x="914400" y="914400"/>
            <a:ext cx="3657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/>
              <a:t>String Operations &amp; Complexity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C45267-BB3A-9077-782E-85EF40B2DB6E}"/>
              </a:ext>
            </a:extLst>
          </p:cNvPr>
          <p:cNvSpPr/>
          <p:nvPr/>
        </p:nvSpPr>
        <p:spPr>
          <a:xfrm>
            <a:off x="914400" y="9144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3F473-CDF1-A090-93D7-07A62F476F37}"/>
              </a:ext>
            </a:extLst>
          </p:cNvPr>
          <p:cNvSpPr txBox="1"/>
          <p:nvPr/>
        </p:nvSpPr>
        <p:spPr>
          <a:xfrm>
            <a:off x="914400" y="914400"/>
            <a:ext cx="3657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/>
              <a:t>Operation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E76DDF-01E2-DA93-C6F0-B415D54B24F6}"/>
              </a:ext>
            </a:extLst>
          </p:cNvPr>
          <p:cNvSpPr txBox="1"/>
          <p:nvPr/>
        </p:nvSpPr>
        <p:spPr>
          <a:xfrm>
            <a:off x="914400" y="914400"/>
            <a:ext cx="3657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/>
              <a:t>C-style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337A01-1449-8D30-6EE7-53FDD7D1554E}"/>
              </a:ext>
            </a:extLst>
          </p:cNvPr>
          <p:cNvSpPr txBox="1"/>
          <p:nvPr/>
        </p:nvSpPr>
        <p:spPr>
          <a:xfrm>
            <a:off x="914400" y="914400"/>
            <a:ext cx="3657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/>
              <a:t>std::string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2EC7DE-0917-3229-A68E-28742F33E292}"/>
              </a:ext>
            </a:extLst>
          </p:cNvPr>
          <p:cNvSpPr/>
          <p:nvPr/>
        </p:nvSpPr>
        <p:spPr>
          <a:xfrm>
            <a:off x="914400" y="9144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BAAF93-D210-3DDE-130C-895178A62696}"/>
              </a:ext>
            </a:extLst>
          </p:cNvPr>
          <p:cNvSpPr txBox="1"/>
          <p:nvPr/>
        </p:nvSpPr>
        <p:spPr>
          <a:xfrm>
            <a:off x="914400" y="914400"/>
            <a:ext cx="3657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/>
              <a:t>Create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EABC6F-48D6-A2AE-0B0F-988F2A77DB9F}"/>
              </a:ext>
            </a:extLst>
          </p:cNvPr>
          <p:cNvSpPr/>
          <p:nvPr/>
        </p:nvSpPr>
        <p:spPr>
          <a:xfrm>
            <a:off x="914400" y="9144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770131-EF85-021F-4D1E-F285C4971086}"/>
              </a:ext>
            </a:extLst>
          </p:cNvPr>
          <p:cNvSpPr txBox="1"/>
          <p:nvPr/>
        </p:nvSpPr>
        <p:spPr>
          <a:xfrm>
            <a:off x="914400" y="914400"/>
            <a:ext cx="3657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/>
              <a:t>O(n)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41E03B-7E8C-C5AD-6FA3-5CC9D8658A0A}"/>
              </a:ext>
            </a:extLst>
          </p:cNvPr>
          <p:cNvSpPr/>
          <p:nvPr/>
        </p:nvSpPr>
        <p:spPr>
          <a:xfrm>
            <a:off x="914400" y="9144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88F4D7-AB99-DF19-2908-7AAB9CC33E3D}"/>
              </a:ext>
            </a:extLst>
          </p:cNvPr>
          <p:cNvSpPr txBox="1"/>
          <p:nvPr/>
        </p:nvSpPr>
        <p:spPr>
          <a:xfrm>
            <a:off x="914400" y="914400"/>
            <a:ext cx="3657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/>
              <a:t>O(n)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BA5B58-D673-C284-4F35-F41C2C627094}"/>
              </a:ext>
            </a:extLst>
          </p:cNvPr>
          <p:cNvSpPr/>
          <p:nvPr/>
        </p:nvSpPr>
        <p:spPr>
          <a:xfrm>
            <a:off x="914400" y="9144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D1FA17-9D41-CAF0-1FF4-9DC08D2E220E}"/>
              </a:ext>
            </a:extLst>
          </p:cNvPr>
          <p:cNvSpPr txBox="1"/>
          <p:nvPr/>
        </p:nvSpPr>
        <p:spPr>
          <a:xfrm>
            <a:off x="914400" y="914400"/>
            <a:ext cx="3657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/>
              <a:t>Length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FED8B-6C2B-1355-730E-7F2606A5D3B7}"/>
              </a:ext>
            </a:extLst>
          </p:cNvPr>
          <p:cNvSpPr/>
          <p:nvPr/>
        </p:nvSpPr>
        <p:spPr>
          <a:xfrm>
            <a:off x="914400" y="9144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78509F-DB1A-F101-9604-22A3D53DC3E9}"/>
              </a:ext>
            </a:extLst>
          </p:cNvPr>
          <p:cNvSpPr txBox="1"/>
          <p:nvPr/>
        </p:nvSpPr>
        <p:spPr>
          <a:xfrm>
            <a:off x="914400" y="914400"/>
            <a:ext cx="3657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/>
              <a:t>O(n)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219DF2-DFE6-322D-0887-778020BD5C7B}"/>
              </a:ext>
            </a:extLst>
          </p:cNvPr>
          <p:cNvSpPr/>
          <p:nvPr/>
        </p:nvSpPr>
        <p:spPr>
          <a:xfrm>
            <a:off x="914400" y="9144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C2906C-D0BF-6115-8429-6F9C1F69CE19}"/>
              </a:ext>
            </a:extLst>
          </p:cNvPr>
          <p:cNvSpPr txBox="1"/>
          <p:nvPr/>
        </p:nvSpPr>
        <p:spPr>
          <a:xfrm>
            <a:off x="914400" y="914400"/>
            <a:ext cx="3657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/>
              <a:t>O(1)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585E0C-D766-FC81-636D-4928024BEAF0}"/>
              </a:ext>
            </a:extLst>
          </p:cNvPr>
          <p:cNvSpPr/>
          <p:nvPr/>
        </p:nvSpPr>
        <p:spPr>
          <a:xfrm>
            <a:off x="914400" y="9144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957D49-43AA-691B-622A-8EF88A524938}"/>
              </a:ext>
            </a:extLst>
          </p:cNvPr>
          <p:cNvSpPr txBox="1"/>
          <p:nvPr/>
        </p:nvSpPr>
        <p:spPr>
          <a:xfrm>
            <a:off x="914400" y="914400"/>
            <a:ext cx="3657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/>
              <a:t>Access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3DAE58-E85D-0CAD-A92A-06B689ABAEEC}"/>
              </a:ext>
            </a:extLst>
          </p:cNvPr>
          <p:cNvSpPr/>
          <p:nvPr/>
        </p:nvSpPr>
        <p:spPr>
          <a:xfrm>
            <a:off x="914400" y="9144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B0D3B9-02C2-DDEB-BCCA-67D791AB421E}"/>
              </a:ext>
            </a:extLst>
          </p:cNvPr>
          <p:cNvSpPr txBox="1"/>
          <p:nvPr/>
        </p:nvSpPr>
        <p:spPr>
          <a:xfrm>
            <a:off x="914400" y="914400"/>
            <a:ext cx="3657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/>
              <a:t>O(1)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5658BD-EDCC-1A09-2A43-A6B62AC6783F}"/>
              </a:ext>
            </a:extLst>
          </p:cNvPr>
          <p:cNvSpPr/>
          <p:nvPr/>
        </p:nvSpPr>
        <p:spPr>
          <a:xfrm>
            <a:off x="914400" y="9144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D94206-F155-DA36-CEA6-ADBD3858B336}"/>
              </a:ext>
            </a:extLst>
          </p:cNvPr>
          <p:cNvSpPr txBox="1"/>
          <p:nvPr/>
        </p:nvSpPr>
        <p:spPr>
          <a:xfrm>
            <a:off x="914400" y="914400"/>
            <a:ext cx="3657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/>
              <a:t>O(1)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1EC69E-EC14-CC2C-989F-AD89E16B99CF}"/>
              </a:ext>
            </a:extLst>
          </p:cNvPr>
          <p:cNvSpPr/>
          <p:nvPr/>
        </p:nvSpPr>
        <p:spPr>
          <a:xfrm>
            <a:off x="914400" y="9144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F66BFA-9398-49D5-7FB9-60C3B0DEF1B0}"/>
              </a:ext>
            </a:extLst>
          </p:cNvPr>
          <p:cNvSpPr txBox="1"/>
          <p:nvPr/>
        </p:nvSpPr>
        <p:spPr>
          <a:xfrm>
            <a:off x="914400" y="914400"/>
            <a:ext cx="3657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/>
              <a:t>Find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0D99E9-CCEF-D179-5267-D448CE8B5CEC}"/>
              </a:ext>
            </a:extLst>
          </p:cNvPr>
          <p:cNvSpPr/>
          <p:nvPr/>
        </p:nvSpPr>
        <p:spPr>
          <a:xfrm>
            <a:off x="914400" y="9144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9F518C-784A-BACB-1EF8-FFBF356092FA}"/>
              </a:ext>
            </a:extLst>
          </p:cNvPr>
          <p:cNvSpPr txBox="1"/>
          <p:nvPr/>
        </p:nvSpPr>
        <p:spPr>
          <a:xfrm>
            <a:off x="914400" y="914400"/>
            <a:ext cx="3657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/>
              <a:t>O(n\*m)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BD5007-D1A6-B049-0ED6-94DB05D7DE9B}"/>
              </a:ext>
            </a:extLst>
          </p:cNvPr>
          <p:cNvSpPr/>
          <p:nvPr/>
        </p:nvSpPr>
        <p:spPr>
          <a:xfrm>
            <a:off x="914400" y="9144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E43D03-0C3A-72A4-809E-4F09A408223A}"/>
              </a:ext>
            </a:extLst>
          </p:cNvPr>
          <p:cNvSpPr txBox="1"/>
          <p:nvPr/>
        </p:nvSpPr>
        <p:spPr>
          <a:xfrm>
            <a:off x="914400" y="914400"/>
            <a:ext cx="3657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/>
              <a:t>O(n\*m)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19CF10-C32C-B0C4-0456-572BF2BBC06E}"/>
              </a:ext>
            </a:extLst>
          </p:cNvPr>
          <p:cNvSpPr/>
          <p:nvPr/>
        </p:nvSpPr>
        <p:spPr>
          <a:xfrm>
            <a:off x="914400" y="9144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368958-7F11-5BC2-A5A6-2894F9CFA9EF}"/>
              </a:ext>
            </a:extLst>
          </p:cNvPr>
          <p:cNvSpPr txBox="1"/>
          <p:nvPr/>
        </p:nvSpPr>
        <p:spPr>
          <a:xfrm>
            <a:off x="914400" y="914400"/>
            <a:ext cx="3657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/>
              <a:t>Concatenate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91E481A-46C5-1DA6-4A65-7EB5710FFEB5}"/>
              </a:ext>
            </a:extLst>
          </p:cNvPr>
          <p:cNvSpPr/>
          <p:nvPr/>
        </p:nvSpPr>
        <p:spPr>
          <a:xfrm>
            <a:off x="914400" y="9144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8470AF-3E4D-1642-4BA1-7C1D5EBEE001}"/>
              </a:ext>
            </a:extLst>
          </p:cNvPr>
          <p:cNvSpPr txBox="1"/>
          <p:nvPr/>
        </p:nvSpPr>
        <p:spPr>
          <a:xfrm>
            <a:off x="914400" y="914400"/>
            <a:ext cx="3657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/>
              <a:t>O(n+m)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6DD9FF8-9F95-62CE-52E0-6C51D5A145C3}"/>
              </a:ext>
            </a:extLst>
          </p:cNvPr>
          <p:cNvSpPr/>
          <p:nvPr/>
        </p:nvSpPr>
        <p:spPr>
          <a:xfrm>
            <a:off x="914400" y="9144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579EFD-521E-0EE0-C99E-A5D54FD61147}"/>
              </a:ext>
            </a:extLst>
          </p:cNvPr>
          <p:cNvSpPr txBox="1"/>
          <p:nvPr/>
        </p:nvSpPr>
        <p:spPr>
          <a:xfrm>
            <a:off x="914400" y="914400"/>
            <a:ext cx="3657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/>
              <a:t>O(n+m)</a:t>
            </a:r>
          </a:p>
        </p:txBody>
      </p:sp>
    </p:spTree>
    <p:extLst>
      <p:ext uri="{BB962C8B-B14F-4D97-AF65-F5344CB8AC3E}">
        <p14:creationId xmlns:p14="http://schemas.microsoft.com/office/powerpoint/2010/main" val="185223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7470D-76A5-9DC3-2283-5F5E749F0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String Manipulation Techniques</a:t>
            </a:r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B4C7C2D0-E8F5-E667-7BEF-67B14A1338CF}"/>
              </a:ext>
            </a:extLst>
          </p:cNvPr>
          <p:cNvSpPr>
            <a:spLocks noGrp="1"/>
          </p:cNvSpPr>
          <p:nvPr>
            <p:ph type="dgm" idx="1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EE5BA-800D-6653-FC99-4484F1A59FF3}"/>
              </a:ext>
            </a:extLst>
          </p:cNvPr>
          <p:cNvSpPr txBox="1"/>
          <p:nvPr/>
        </p:nvSpPr>
        <p:spPr>
          <a:xfrm>
            <a:off x="914400" y="914400"/>
            <a:ext cx="3657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/>
              <a:t>String Manipulation Techniques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14EF0-0F82-C14E-FA3C-4AD05E4EAF10}"/>
              </a:ext>
            </a:extLst>
          </p:cNvPr>
          <p:cNvSpPr txBox="1"/>
          <p:nvPr/>
        </p:nvSpPr>
        <p:spPr>
          <a:xfrm>
            <a:off x="914400" y="914400"/>
            <a:ext cx="3657600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/>
              <a:t>1. String Traversal
   :::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56434B-C8D4-23EF-5846-F5C1CDE8A110}"/>
              </a:ext>
            </a:extLst>
          </p:cNvPr>
          <p:cNvSpPr/>
          <p:nvPr/>
        </p:nvSpPr>
        <p:spPr>
          <a:xfrm>
            <a:off x="914400" y="9144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17C58E-2480-9545-C03A-3717049FB630}"/>
              </a:ext>
            </a:extLst>
          </p:cNvPr>
          <p:cNvSpPr txBox="1"/>
          <p:nvPr/>
        </p:nvSpPr>
        <p:spPr>
          <a:xfrm>
            <a:off x="914400" y="914400"/>
            <a:ext cx="3657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/>
              <a:t>For C-style strings: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3D2DFA-E903-0282-56AA-14C76D8BA6CF}"/>
              </a:ext>
            </a:extLst>
          </p:cNvPr>
          <p:cNvSpPr txBox="1"/>
          <p:nvPr/>
        </p:nvSpPr>
        <p:spPr>
          <a:xfrm>
            <a:off x="914400" y="914400"/>
            <a:ext cx="3657600" cy="147732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/>
              <a:t>char str[] = "Hello";
for (int i = 0; str[i] != '\0'; i++) {
char c = str[i];
// Process character c
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F04131-96C0-D692-2952-D403129DF3F1}"/>
              </a:ext>
            </a:extLst>
          </p:cNvPr>
          <p:cNvSpPr/>
          <p:nvPr/>
        </p:nvSpPr>
        <p:spPr>
          <a:xfrm>
            <a:off x="914400" y="9144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71A121-81CF-39B7-93D7-2FEC76FC99B5}"/>
              </a:ext>
            </a:extLst>
          </p:cNvPr>
          <p:cNvSpPr txBox="1"/>
          <p:nvPr/>
        </p:nvSpPr>
        <p:spPr>
          <a:xfrm>
            <a:off x="914400" y="914400"/>
            <a:ext cx="3657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/>
              <a:t>For std::string: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1CA874-6D31-B833-221E-0A4A5FA8C283}"/>
              </a:ext>
            </a:extLst>
          </p:cNvPr>
          <p:cNvSpPr txBox="1"/>
          <p:nvPr/>
        </p:nvSpPr>
        <p:spPr>
          <a:xfrm>
            <a:off x="914400" y="914400"/>
            <a:ext cx="3657600" cy="12003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/>
              <a:t>std::string str = "Hello";
for (char c : str) {
// Process character c
}</a:t>
            </a:r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C38E1F-A67B-AFD3-7D69-CEA2FECDF563}"/>
              </a:ext>
            </a:extLst>
          </p:cNvPr>
          <p:cNvSpPr txBox="1"/>
          <p:nvPr/>
        </p:nvSpPr>
        <p:spPr>
          <a:xfrm>
            <a:off x="914400" y="914400"/>
            <a:ext cx="3657600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/>
              <a:t>2. String Transformation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DDC748-CB0F-5972-99AD-512A8C75B4A7}"/>
              </a:ext>
            </a:extLst>
          </p:cNvPr>
          <p:cNvSpPr/>
          <p:nvPr/>
        </p:nvSpPr>
        <p:spPr>
          <a:xfrm>
            <a:off x="914400" y="9144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64A2AA-B4A5-B4A3-FA53-B0DF4402541A}"/>
              </a:ext>
            </a:extLst>
          </p:cNvPr>
          <p:cNvSpPr txBox="1"/>
          <p:nvPr/>
        </p:nvSpPr>
        <p:spPr>
          <a:xfrm>
            <a:off x="914400" y="914400"/>
            <a:ext cx="3657600" cy="12003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IN"/>
              <a:t>std::string str = "Hello";
std::transform(str.begin(), str.end(),
str.begin(), ::toupper);
// Result: "HELLO"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A2C485-0E1B-2510-51A1-C00C2ED9C6F1}"/>
              </a:ext>
            </a:extLst>
          </p:cNvPr>
          <p:cNvSpPr/>
          <p:nvPr/>
        </p:nvSpPr>
        <p:spPr>
          <a:xfrm>
            <a:off x="914400" y="9144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7E1025-3552-D8A2-6FA0-CC4210EA9D96}"/>
              </a:ext>
            </a:extLst>
          </p:cNvPr>
          <p:cNvSpPr txBox="1"/>
          <p:nvPr/>
        </p:nvSpPr>
        <p:spPr>
          <a:xfrm>
            <a:off x="914400" y="914400"/>
            <a:ext cx="3657600" cy="91440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/>
              <a:t>std::string str = "Hello World";
std::string sub = str.substr(6, 5);
// Result: "World"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138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</Words>
  <Application>Microsoft Office PowerPoint</Application>
  <PresentationFormat>Custom</PresentationFormat>
  <Paragraphs>98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# 🚀 STRINGS IN C++</vt:lpstr>
      <vt:lpstr>What Exactly ARE Strings?</vt:lpstr>
      <vt:lpstr>String Memory Layout</vt:lpstr>
      <vt:lpstr>String Operations &amp; Complexity</vt:lpstr>
      <vt:lpstr>String Manipulation Techniques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SAURAV RAYAL</dc:creator>
  <cp:lastModifiedBy>SAURAV RAYAL</cp:lastModifiedBy>
  <cp:revision>1</cp:revision>
  <dcterms:created xsi:type="dcterms:W3CDTF">2025-04-03T11:55:45Z</dcterms:created>
  <dcterms:modified xsi:type="dcterms:W3CDTF">2025-04-03T11:55:45Z</dcterms:modified>
</cp:coreProperties>
</file>