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Float In for 'Title', Direction: From Left, Duration: 1.5s</a:t>
            </a:r>
          </a:p>
          <a:p>
            <a:r>
              <a:t>Animation: Fade for 'Subtitle', Duration: 1s, Delay: 0.3s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Split for 'Title', Direction: Horizontal Out, Duration: 1s</a:t>
            </a:r>
          </a:p>
          <a:p>
            <a:r>
              <a:t>Animation: Fade for 'Definition paragraph', Duration: 0.7s</a:t>
            </a:r>
          </a:p>
          <a:p>
            <a:r>
              <a:t>Animation: Wipe for 'C-style section', Direction: From Left, Duration: 0.8s</a:t>
            </a:r>
          </a:p>
          <a:p>
            <a:r>
              <a:t>Animation: Wipe for 'std::string section', Direction: From Right, Duration: 0.8s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Fade for 'Title', Duration: 0.7s</a:t>
            </a:r>
          </a:p>
          <a:p>
            <a:r>
              <a:t>Animation: Fade for 'C-style heading', Duration: 0.5s</a:t>
            </a:r>
          </a:p>
          <a:p>
            <a:r>
              <a:t>Animation: Fade for 'std::string heading', Duration: 0.5s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Fade for 'Title', Duration: 0.7s</a:t>
            </a:r>
          </a:p>
          <a:p>
            <a:r>
              <a:t>Animation: Wipe for 'Table header', Direction: From Top, Duration: 0.5s</a:t>
            </a:r>
          </a:p>
          <a:p>
            <a:r>
              <a:t>Animation: Wipe for 'Table rows', Direction: From Left, Duration: 0.5s, Delay: 0.1s</a:t>
            </a:r>
          </a:p>
          <a:p>
            <a:r>
              <a:t>Animation: Float Up for 'Quote', Duration: 0.8s, Delay: 0.5s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Fade for 'Title', Duration: 0.7s</a:t>
            </a:r>
          </a:p>
          <a:p>
            <a:r>
              <a:t>Animation: Fade for 'String Traversal heading', Duration: 0.5s</a:t>
            </a:r>
          </a:p>
          <a:p>
            <a:r>
              <a:t>Animation: Appear for 'C-style traversal code', Duration: 0.5s, Delay: 0.2s</a:t>
            </a:r>
          </a:p>
          <a:p>
            <a:r>
              <a:t>Animation: Appear for 'std::string traversal code', Duration: 0.5s, Delay: 0.3s</a:t>
            </a:r>
          </a:p>
          <a:p>
            <a:r>
              <a:t>Animation: Fade for 'String Transformation heading', Duration: 0.5s, Delay: 0.3s</a:t>
            </a:r>
          </a:p>
          <a:p>
            <a:r>
              <a:t>Animation: Appear for 'transformation code', Duration: 0.5s, Delay: 0.2s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200400" y="2743200"/>
            <a:ext cx="6400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800" b="1" i="0">
                <a:solidFill>
                  <a:srgbClr val="00FFFF"/>
                </a:solidFill>
                <a:latin typeface="Segoe UI Light"/>
              </a:rPr>
              <a:t>🧵 STRINGS IN C++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114800"/>
            <a:ext cx="5486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0" i="0">
                <a:solidFill>
                  <a:srgbClr val="BB86FC"/>
                </a:solidFill>
                <a:latin typeface="Segoe UI"/>
              </a:rPr>
              <a:t>Arrays With Character(s)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5029200"/>
            <a:ext cx="2743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 b="0" i="0">
                <a:solidFill>
                  <a:srgbClr val="E0E0E0"/>
                </a:solidFill>
                <a:latin typeface="Segoe UI"/>
              </a:rPr>
              <a:t>#DSAin45 - Day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000" b="1" i="0">
                <a:solidFill>
                  <a:srgbClr val="00FFFF"/>
                </a:solidFill>
                <a:latin typeface="Segoe UI Light"/>
              </a:rPr>
              <a:t>What Exactly ARE Strings?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E0E0E0"/>
                </a:solidFill>
                <a:latin typeface="Segoe UI"/>
              </a:rPr>
              <a:t>At their core, strings are sequences of characters. But in C++, there are two main ways to represent them: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743200"/>
            <a:ext cx="5029200" cy="4572000"/>
          </a:xfrm>
          <a:prstGeom prst="rect">
            <a:avLst/>
          </a:prstGeom>
          <a:solidFill>
            <a:srgbClr val="2D2D2D"/>
          </a:solidFill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143000" y="2926080"/>
            <a:ext cx="4572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 b="1" i="0">
                <a:solidFill>
                  <a:srgbClr val="00FFFF"/>
                </a:solidFill>
                <a:latin typeface="Segoe UI"/>
              </a:rPr>
              <a:t>1. C-style Strings (char arrays)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657600"/>
            <a:ext cx="4572000" cy="548640"/>
          </a:xfrm>
          <a:prstGeom prst="rect">
            <a:avLst/>
          </a:prstGeom>
          <a:solidFill>
            <a:srgbClr val="2525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234440" y="3749039"/>
            <a:ext cx="4389120" cy="365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r>
              <a:rPr sz="1600">
                <a:solidFill>
                  <a:srgbClr val="FF79C6"/>
                </a:solidFill>
                <a:latin typeface="Consolas"/>
              </a:rPr>
              <a:t>char</a:t>
            </a:r>
            <a:r>
              <a:rPr sz="1600">
                <a:solidFill>
                  <a:srgbClr val="03DAC6"/>
                </a:solidFill>
                <a:latin typeface="Consolas"/>
              </a:rPr>
              <a:t> greeting[] = </a:t>
            </a:r>
            <a:r>
              <a:rPr sz="1600">
                <a:solidFill>
                  <a:srgbClr val="F1FA8C"/>
                </a:solidFill>
                <a:latin typeface="Consolas"/>
              </a:rPr>
              <a:t>"Hello"</a:t>
            </a:r>
            <a:r>
              <a:rPr sz="1600">
                <a:solidFill>
                  <a:srgbClr val="03DAC6"/>
                </a:solidFill>
                <a:latin typeface="Consolas"/>
              </a:rPr>
              <a:t>; </a:t>
            </a:r>
            <a:r>
              <a:rPr sz="1600">
                <a:solidFill>
                  <a:srgbClr val="6272A4"/>
                </a:solidFill>
                <a:latin typeface="Consolas"/>
              </a:rPr>
              <a:t>// Compiler adds null terminator '\0'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2743200"/>
            <a:ext cx="5029200" cy="4572000"/>
          </a:xfrm>
          <a:prstGeom prst="rect">
            <a:avLst/>
          </a:prstGeom>
          <a:solidFill>
            <a:srgbClr val="2D2D2D"/>
          </a:solidFill>
          <a:ln w="12700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086600" y="2926080"/>
            <a:ext cx="4572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 b="1" i="0">
                <a:solidFill>
                  <a:srgbClr val="BB86FC"/>
                </a:solidFill>
                <a:latin typeface="Segoe UI"/>
              </a:rPr>
              <a:t>2. C++ std::string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86600" y="3657600"/>
            <a:ext cx="4572000" cy="548640"/>
          </a:xfrm>
          <a:prstGeom prst="rect">
            <a:avLst/>
          </a:prstGeom>
          <a:solidFill>
            <a:srgbClr val="2525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178040" y="3749039"/>
            <a:ext cx="4389120" cy="365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r>
              <a:rPr sz="1600">
                <a:solidFill>
                  <a:srgbClr val="8BE9FD"/>
                </a:solidFill>
                <a:latin typeface="Consolas"/>
              </a:rPr>
              <a:t>std</a:t>
            </a:r>
            <a:r>
              <a:rPr sz="1600">
                <a:solidFill>
                  <a:srgbClr val="03DAC6"/>
                </a:solidFill>
                <a:latin typeface="Consolas"/>
              </a:rPr>
              <a:t>::</a:t>
            </a:r>
            <a:r>
              <a:rPr sz="1600">
                <a:solidFill>
                  <a:srgbClr val="8BE9FD"/>
                </a:solidFill>
                <a:latin typeface="Consolas"/>
              </a:rPr>
              <a:t>string</a:t>
            </a:r>
            <a:r>
              <a:rPr sz="1600">
                <a:solidFill>
                  <a:srgbClr val="03DAC6"/>
                </a:solidFill>
                <a:latin typeface="Consolas"/>
              </a:rPr>
              <a:t> greeting = </a:t>
            </a:r>
            <a:r>
              <a:rPr sz="1600">
                <a:solidFill>
                  <a:srgbClr val="F1FA8C"/>
                </a:solidFill>
                <a:latin typeface="Consolas"/>
              </a:rPr>
              <a:t>"Hello"</a:t>
            </a:r>
            <a:r>
              <a:rPr sz="1600">
                <a:solidFill>
                  <a:srgbClr val="03DAC6"/>
                </a:solidFill>
                <a:latin typeface="Consolas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000" b="1" i="0">
                <a:solidFill>
                  <a:srgbClr val="00FFFF"/>
                </a:solidFill>
                <a:latin typeface="Segoe UI Light"/>
              </a:rPr>
              <a:t>String Memory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4572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400" b="1" i="0">
                <a:solidFill>
                  <a:srgbClr val="00FFFF"/>
                </a:solidFill>
                <a:latin typeface="Segoe UI"/>
              </a:rPr>
              <a:t>C-style String Memory: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1828800"/>
            <a:ext cx="4572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400" b="1" i="0">
                <a:solidFill>
                  <a:srgbClr val="BB86FC"/>
                </a:solidFill>
                <a:latin typeface="Segoe UI"/>
              </a:rPr>
              <a:t>std::string Memory: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000" b="1" i="0">
                <a:solidFill>
                  <a:srgbClr val="00FFFF"/>
                </a:solidFill>
                <a:latin typeface="Segoe UI Light"/>
              </a:rPr>
              <a:t>String Operations &amp; Complexity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10972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514350">
                <a:tc>
                  <a:txBody>
                    <a:bodyPr/>
                    <a:lstStyle/>
                    <a:p>
                      <a:pPr algn="l"/>
                      <a:r>
                        <a:rPr sz="2000" b="1">
                          <a:solidFill>
                            <a:srgbClr val="FFFFFF"/>
                          </a:solidFill>
                          <a:latin typeface="Segoe UI"/>
                        </a:rPr>
                        <a:t>Operation</a:t>
                      </a:r>
                    </a:p>
                  </a:txBody>
                  <a:tcPr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1">
                          <a:solidFill>
                            <a:srgbClr val="00FFFF"/>
                          </a:solidFill>
                          <a:latin typeface="Segoe UI"/>
                        </a:rPr>
                        <a:t>C-style</a:t>
                      </a:r>
                    </a:p>
                  </a:txBody>
                  <a:tcPr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1">
                          <a:solidFill>
                            <a:srgbClr val="BB86FC"/>
                          </a:solidFill>
                          <a:latin typeface="Segoe UI"/>
                        </a:rPr>
                        <a:t>std::string</a:t>
                      </a:r>
                    </a:p>
                  </a:txBody>
                  <a:tcPr>
                    <a:solidFill>
                      <a:srgbClr val="3D3D3D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l"/>
                      <a:r>
                        <a:rPr sz="1600" b="0">
                          <a:solidFill>
                            <a:srgbClr val="E0E0E0"/>
                          </a:solidFill>
                          <a:latin typeface="Segoe UI"/>
                        </a:rPr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600" b="0">
                          <a:solidFill>
                            <a:srgbClr val="E0E0E0"/>
                          </a:solidFill>
                          <a:latin typeface="Segoe UI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600" b="0">
                          <a:solidFill>
                            <a:srgbClr val="E0E0E0"/>
                          </a:solidFill>
                          <a:latin typeface="Segoe UI"/>
                        </a:rPr>
                        <a:t>O(1)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l"/>
                      <a:r>
                        <a:rPr sz="1600" b="0">
                          <a:solidFill>
                            <a:srgbClr val="E0E0E0"/>
                          </a:solidFill>
                          <a:latin typeface="Segoe UI"/>
                        </a:rPr>
                        <a:t>Length</a:t>
                      </a:r>
                    </a:p>
                  </a:txBody>
                  <a:tcP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600" b="0">
                          <a:solidFill>
                            <a:srgbClr val="E0E0E0"/>
                          </a:solidFill>
                          <a:latin typeface="Segoe UI"/>
                        </a:rPr>
                        <a:t>O(n)</a:t>
                      </a:r>
                    </a:p>
                  </a:txBody>
                  <a:tcP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600" b="0">
                          <a:solidFill>
                            <a:srgbClr val="E0E0E0"/>
                          </a:solidFill>
                          <a:latin typeface="Segoe UI"/>
                        </a:rPr>
                        <a:t>O(1)</a:t>
                      </a:r>
                    </a:p>
                  </a:txBody>
                  <a:tcPr>
                    <a:solidFill>
                      <a:srgbClr val="333333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l"/>
                      <a:r>
                        <a:rPr sz="1600" b="0">
                          <a:solidFill>
                            <a:srgbClr val="E0E0E0"/>
                          </a:solidFill>
                          <a:latin typeface="Segoe UI"/>
                        </a:rPr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600" b="0">
                          <a:solidFill>
                            <a:srgbClr val="E0E0E0"/>
                          </a:solidFill>
                          <a:latin typeface="Segoe UI"/>
                        </a:rPr>
                        <a:t>O(n+m)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600" b="0">
                          <a:solidFill>
                            <a:srgbClr val="E0E0E0"/>
                          </a:solidFill>
                          <a:latin typeface="Segoe UI"/>
                        </a:rPr>
                        <a:t>O(n+m)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/>
                  </a:txBody>
                  <a:tcP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333333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/>
                  </a:txBody>
                  <a:tcP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333333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943600"/>
            <a:ext cx="109728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600" b="0" i="1">
                <a:solidFill>
                  <a:srgbClr val="E0E0E0"/>
                </a:solidFill>
                <a:latin typeface="Segoe UI"/>
              </a:rPr>
              <a:t>"A programmer's evolution: First you love strings, then you hate them, then you understand them, and finally you accept that they'll always be a source of bugs regardless."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000" b="1" i="0">
                <a:solidFill>
                  <a:srgbClr val="00FFFF"/>
                </a:solidFill>
                <a:latin typeface="Segoe UI Light"/>
              </a:rPr>
              <a:t>String Manipulation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 b="1" i="0">
                <a:solidFill>
                  <a:srgbClr val="03DAC6"/>
                </a:solidFill>
                <a:latin typeface="Segoe UI"/>
              </a:rPr>
              <a:t>1. String Traversal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560320"/>
            <a:ext cx="4572000" cy="1645920"/>
          </a:xfrm>
          <a:prstGeom prst="rect">
            <a:avLst/>
          </a:prstGeom>
          <a:solidFill>
            <a:srgbClr val="2525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05840" y="2651760"/>
            <a:ext cx="438912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r>
              <a:rPr sz="1400">
                <a:solidFill>
                  <a:srgbClr val="FF79C6"/>
                </a:solidFill>
                <a:latin typeface="Consolas"/>
              </a:rPr>
              <a:t>char</a:t>
            </a:r>
            <a:r>
              <a:rPr sz="1400">
                <a:solidFill>
                  <a:srgbClr val="03DAC6"/>
                </a:solidFill>
                <a:latin typeface="Consolas"/>
              </a:rPr>
              <a:t> str[] = </a:t>
            </a:r>
            <a:r>
              <a:rPr sz="1400">
                <a:solidFill>
                  <a:srgbClr val="F1FA8C"/>
                </a:solidFill>
                <a:latin typeface="Consolas"/>
              </a:rPr>
              <a:t>"Hello"</a:t>
            </a:r>
            <a:r>
              <a:rPr sz="1400">
                <a:solidFill>
                  <a:srgbClr val="03DAC6"/>
                </a:solidFill>
                <a:latin typeface="Consolas"/>
              </a:rPr>
              <a:t>;</a:t>
            </a:r>
          </a:p>
          <a:p>
            <a:r>
              <a:rPr sz="1400">
                <a:solidFill>
                  <a:srgbClr val="FF79C6"/>
                </a:solidFill>
                <a:latin typeface="Consolas"/>
              </a:rPr>
              <a:t>for</a:t>
            </a:r>
            <a:r>
              <a:rPr sz="1400">
                <a:solidFill>
                  <a:srgbClr val="03DAC6"/>
                </a:solidFill>
                <a:latin typeface="Consolas"/>
              </a:rPr>
              <a:t> (</a:t>
            </a:r>
            <a:r>
              <a:rPr sz="1400">
                <a:solidFill>
                  <a:srgbClr val="FF79C6"/>
                </a:solidFill>
                <a:latin typeface="Consolas"/>
              </a:rPr>
              <a:t>int</a:t>
            </a:r>
            <a:r>
              <a:rPr sz="1400">
                <a:solidFill>
                  <a:srgbClr val="03DAC6"/>
                </a:solidFill>
                <a:latin typeface="Consolas"/>
              </a:rPr>
              <a:t> i = 0; str[i] != '\0'; i++) {</a:t>
            </a:r>
          </a:p>
          <a:p>
            <a:r>
              <a:rPr sz="1400">
                <a:solidFill>
                  <a:srgbClr val="03DAC6"/>
                </a:solidFill>
                <a:latin typeface="Consolas"/>
              </a:rPr>
              <a:t>    </a:t>
            </a:r>
            <a:r>
              <a:rPr sz="1400">
                <a:solidFill>
                  <a:srgbClr val="FF79C6"/>
                </a:solidFill>
                <a:latin typeface="Consolas"/>
              </a:rPr>
              <a:t>char</a:t>
            </a:r>
            <a:r>
              <a:rPr sz="1400">
                <a:solidFill>
                  <a:srgbClr val="03DAC6"/>
                </a:solidFill>
                <a:latin typeface="Consolas"/>
              </a:rPr>
              <a:t> c = str[i];</a:t>
            </a:r>
          </a:p>
          <a:p>
            <a:r>
              <a:rPr sz="1400">
                <a:solidFill>
                  <a:srgbClr val="03DAC6"/>
                </a:solidFill>
                <a:latin typeface="Consolas"/>
              </a:rPr>
              <a:t>    </a:t>
            </a:r>
            <a:r>
              <a:rPr sz="1400">
                <a:solidFill>
                  <a:srgbClr val="6272A4"/>
                </a:solidFill>
                <a:latin typeface="Consolas"/>
              </a:rPr>
              <a:t>// Process character c</a:t>
            </a:r>
          </a:p>
          <a:p>
            <a:r>
              <a:rPr sz="1400">
                <a:solidFill>
                  <a:srgbClr val="03DAC6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2560320"/>
            <a:ext cx="4572000" cy="1645920"/>
          </a:xfrm>
          <a:prstGeom prst="rect">
            <a:avLst/>
          </a:prstGeom>
          <a:solidFill>
            <a:srgbClr val="2525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92240" y="2651760"/>
            <a:ext cx="438912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r>
              <a:rPr sz="1400">
                <a:solidFill>
                  <a:srgbClr val="8BE9FD"/>
                </a:solidFill>
                <a:latin typeface="Consolas"/>
              </a:rPr>
              <a:t>std</a:t>
            </a:r>
            <a:r>
              <a:rPr sz="1400">
                <a:solidFill>
                  <a:srgbClr val="03DAC6"/>
                </a:solidFill>
                <a:latin typeface="Consolas"/>
              </a:rPr>
              <a:t>::</a:t>
            </a:r>
            <a:r>
              <a:rPr sz="1400">
                <a:solidFill>
                  <a:srgbClr val="8BE9FD"/>
                </a:solidFill>
                <a:latin typeface="Consolas"/>
              </a:rPr>
              <a:t>string</a:t>
            </a:r>
            <a:r>
              <a:rPr sz="1400">
                <a:solidFill>
                  <a:srgbClr val="03DAC6"/>
                </a:solidFill>
                <a:latin typeface="Consolas"/>
              </a:rPr>
              <a:t> str = </a:t>
            </a:r>
            <a:r>
              <a:rPr sz="1400">
                <a:solidFill>
                  <a:srgbClr val="F1FA8C"/>
                </a:solidFill>
                <a:latin typeface="Consolas"/>
              </a:rPr>
              <a:t>"Hello"</a:t>
            </a:r>
            <a:r>
              <a:rPr sz="1400">
                <a:solidFill>
                  <a:srgbClr val="03DAC6"/>
                </a:solidFill>
                <a:latin typeface="Consolas"/>
              </a:rPr>
              <a:t>;</a:t>
            </a:r>
          </a:p>
          <a:p>
            <a:r>
              <a:rPr sz="1400">
                <a:solidFill>
                  <a:srgbClr val="FF79C6"/>
                </a:solidFill>
                <a:latin typeface="Consolas"/>
              </a:rPr>
              <a:t>for</a:t>
            </a:r>
            <a:r>
              <a:rPr sz="1400">
                <a:solidFill>
                  <a:srgbClr val="03DAC6"/>
                </a:solidFill>
                <a:latin typeface="Consolas"/>
              </a:rPr>
              <a:t> (</a:t>
            </a:r>
            <a:r>
              <a:rPr sz="1400">
                <a:solidFill>
                  <a:srgbClr val="FF79C6"/>
                </a:solidFill>
                <a:latin typeface="Consolas"/>
              </a:rPr>
              <a:t>char</a:t>
            </a:r>
            <a:r>
              <a:rPr sz="1400">
                <a:solidFill>
                  <a:srgbClr val="03DAC6"/>
                </a:solidFill>
                <a:latin typeface="Consolas"/>
              </a:rPr>
              <a:t> c : str) {</a:t>
            </a:r>
          </a:p>
          <a:p>
            <a:r>
              <a:rPr sz="1400">
                <a:solidFill>
                  <a:srgbClr val="03DAC6"/>
                </a:solidFill>
                <a:latin typeface="Consolas"/>
              </a:rPr>
              <a:t>    </a:t>
            </a:r>
            <a:r>
              <a:rPr sz="1400">
                <a:solidFill>
                  <a:srgbClr val="6272A4"/>
                </a:solidFill>
                <a:latin typeface="Consolas"/>
              </a:rPr>
              <a:t>// Process character c</a:t>
            </a:r>
          </a:p>
          <a:p>
            <a:r>
              <a:rPr sz="1400">
                <a:solidFill>
                  <a:srgbClr val="03DAC6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109728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 b="1" i="0">
                <a:solidFill>
                  <a:srgbClr val="03DAC6"/>
                </a:solidFill>
                <a:latin typeface="Segoe UI"/>
              </a:rPr>
              <a:t>2. String Transformation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5303520"/>
            <a:ext cx="5029200" cy="1371600"/>
          </a:xfrm>
          <a:prstGeom prst="rect">
            <a:avLst/>
          </a:prstGeom>
          <a:solidFill>
            <a:srgbClr val="25252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005840" y="5394959"/>
            <a:ext cx="484632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r>
              <a:rPr sz="1400">
                <a:solidFill>
                  <a:srgbClr val="8BE9FD"/>
                </a:solidFill>
                <a:latin typeface="Consolas"/>
              </a:rPr>
              <a:t>std</a:t>
            </a:r>
            <a:r>
              <a:rPr sz="1400">
                <a:solidFill>
                  <a:srgbClr val="03DAC6"/>
                </a:solidFill>
                <a:latin typeface="Consolas"/>
              </a:rPr>
              <a:t>::</a:t>
            </a:r>
            <a:r>
              <a:rPr sz="1400">
                <a:solidFill>
                  <a:srgbClr val="8BE9FD"/>
                </a:solidFill>
                <a:latin typeface="Consolas"/>
              </a:rPr>
              <a:t>string</a:t>
            </a:r>
            <a:r>
              <a:rPr sz="1400">
                <a:solidFill>
                  <a:srgbClr val="03DAC6"/>
                </a:solidFill>
                <a:latin typeface="Consolas"/>
              </a:rPr>
              <a:t> str = </a:t>
            </a:r>
            <a:r>
              <a:rPr sz="1400">
                <a:solidFill>
                  <a:srgbClr val="F1FA8C"/>
                </a:solidFill>
                <a:latin typeface="Consolas"/>
              </a:rPr>
              <a:t>"Hello"</a:t>
            </a:r>
            <a:r>
              <a:rPr sz="1400">
                <a:solidFill>
                  <a:srgbClr val="03DAC6"/>
                </a:solidFill>
                <a:latin typeface="Consolas"/>
              </a:rPr>
              <a:t>;</a:t>
            </a:r>
          </a:p>
          <a:p>
            <a:r>
              <a:rPr sz="1400">
                <a:solidFill>
                  <a:srgbClr val="8BE9FD"/>
                </a:solidFill>
                <a:latin typeface="Consolas"/>
              </a:rPr>
              <a:t>std</a:t>
            </a:r>
            <a:r>
              <a:rPr sz="1400">
                <a:solidFill>
                  <a:srgbClr val="03DAC6"/>
                </a:solidFill>
                <a:latin typeface="Consolas"/>
              </a:rPr>
              <a:t>::transform(str.begin(), str.end(),</a:t>
            </a:r>
          </a:p>
          <a:p>
            <a:r>
              <a:rPr sz="1400">
                <a:solidFill>
                  <a:srgbClr val="03DAC6"/>
                </a:solidFill>
                <a:latin typeface="Consolas"/>
              </a:rPr>
              <a:t>               str.begin(), ::toupper);</a:t>
            </a:r>
          </a:p>
          <a:p>
            <a:r>
              <a:rPr sz="1400">
                <a:solidFill>
                  <a:srgbClr val="6272A4"/>
                </a:solidFill>
                <a:latin typeface="Consolas"/>
              </a:rPr>
              <a:t>// Result: "HELLO"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