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i="0">
                <a:solidFill>
                  <a:srgbClr val="003366"/>
                </a:solidFill>
                <a:latin typeface="Arial"/>
              </a:rP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🚀 STRINGS IN C++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9260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Arrays With Character(s)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i="0">
                <a:solidFill>
                  <a:srgbClr val="003366"/>
                </a:solidFill>
                <a:latin typeface="Arial"/>
              </a:rPr>
              <a:t>DSAin45 - Day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i="0">
                <a:solidFill>
                  <a:srgbClr val="003366"/>
                </a:solidFill>
                <a:latin typeface="Arial"/>
              </a:rPr>
              <a:t>What Exactly ARE 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At their core, strings are sequences of characters. But in C++, there are two main ways to represent them: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92608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600" b="1" i="0">
                <a:solidFill>
                  <a:srgbClr val="000000"/>
                </a:solidFill>
                <a:latin typeface="Arial"/>
              </a:rPr>
              <a:t>1. C-style Strings (char arrays)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84048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char greeting[] = "Hello"; // Compiler adds null terminator '\0'</a:t>
            </a:r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914400" y="356616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cpp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85216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That \0 at the end is the null terminator - it tells functions where the string ends.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694944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600" b="1" i="0">
                <a:solidFill>
                  <a:srgbClr val="000000"/>
                </a:solidFill>
                <a:latin typeface="Arial"/>
              </a:rPr>
              <a:t>2. C++ std::string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786384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std::string greeting = "Hello";</a:t>
            </a:r>
            <a:br/>
          </a:p>
        </p:txBody>
      </p:sp>
      <p:sp>
        <p:nvSpPr>
          <p:cNvPr id="11" name="TextBox 10"/>
          <p:cNvSpPr txBox="1"/>
          <p:nvPr/>
        </p:nvSpPr>
        <p:spPr>
          <a:xfrm>
            <a:off x="914400" y="758952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cpp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987552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Under the hood, std::string is a class that manages: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109728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A dynamically allocated character array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Size tracking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Memory management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Various utility methods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11887200"/>
            <a:ext cx="6400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pPr>
              <a:defRPr i="1" sz="2000"/>
            </a:pPr>
            <a:r>
              <a:rPr sz="2000" i="1">
                <a:solidFill>
                  <a:srgbClr val="99CCFF"/>
                </a:solidFill>
                <a:latin typeface="Arial"/>
              </a:rPr>
              <a:t>*If C-style strings are a manual typewriter, std::string is a modern word processor with spell-check, auto-save, and therapy built in.*</a:t>
            </a:r>
            <a:br/>
          </a:p>
        </p:txBody>
      </p:sp>
      <p:sp>
        <p:nvSpPr>
          <p:cNvPr id="15" name="Rectangle 14"/>
          <p:cNvSpPr/>
          <p:nvPr/>
        </p:nvSpPr>
        <p:spPr>
          <a:xfrm>
            <a:off x="914400" y="11887200"/>
            <a:ext cx="91440" cy="1371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i="0">
                <a:solidFill>
                  <a:srgbClr val="003366"/>
                </a:solidFill>
                <a:latin typeface="Arial"/>
              </a:rPr>
              <a:t>String Memory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600" b="1" i="0">
                <a:solidFill>
                  <a:srgbClr val="000000"/>
                </a:solidFill>
                <a:latin typeface="Arial"/>
              </a:rPr>
              <a:t>C-style String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Fixed size determined at declaration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Contiguous memory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Relies on null terminator to determine end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Prone to buffer overflows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Memory representation of "Hello":</a:t>
            </a:r>
            <a:br/>
            <a:r>
              <a:t>H | e | l | l | o | \0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600" b="1" i="0">
                <a:solidFill>
                  <a:srgbClr val="000000"/>
                </a:solidFill>
                <a:latin typeface="Arial"/>
              </a:rPr>
              <a:t>std::string 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66928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Often uses Small String Optimization (SSO)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Small strings (&lt;15 chars) stored directly in object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Larger strings stored in dynamically allocated memory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Tracks both size and capacity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6583680"/>
            <a:ext cx="6400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pPr>
              <a:defRPr i="1" sz="2000"/>
            </a:pPr>
            <a:r>
              <a:rPr sz="2000" i="1">
                <a:solidFill>
                  <a:srgbClr val="99CCFF"/>
                </a:solidFill>
                <a:latin typeface="Arial"/>
              </a:rPr>
              <a:t>*Small String Optimization is like keeping a small shopping list in your pocket vs. having to go home to get your big shopping list from the fridge.*</a:t>
            </a:r>
            <a:br/>
          </a:p>
        </p:txBody>
      </p:sp>
      <p:sp>
        <p:nvSpPr>
          <p:cNvPr id="10" name="Rectangle 9"/>
          <p:cNvSpPr/>
          <p:nvPr/>
        </p:nvSpPr>
        <p:spPr>
          <a:xfrm>
            <a:off x="914400" y="6583680"/>
            <a:ext cx="91440" cy="1371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i="0">
                <a:solidFill>
                  <a:srgbClr val="003366"/>
                </a:solidFill>
                <a:latin typeface="Arial"/>
              </a:rPr>
              <a:t>String Operations &amp;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pPr>
              <a:defRPr i="1" sz="2000"/>
            </a:pPr>
            <a:r>
              <a:rPr sz="2000" i="1">
                <a:solidFill>
                  <a:srgbClr val="99CCFF"/>
                </a:solidFill>
                <a:latin typeface="Arial"/>
              </a:rPr>
              <a:t>*A programmer's evolution: First you love strings, then you hate them, then you understand them, and finally you accept that they'll always be a source of bugs regardless.*</a:t>
            </a:r>
            <a:br/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91440" cy="1371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i="0">
                <a:solidFill>
                  <a:srgbClr val="003366"/>
                </a:solidFill>
                <a:latin typeface="Arial"/>
              </a:rPr>
              <a:t>String Manipulation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600" b="1" i="0">
                <a:solidFill>
                  <a:srgbClr val="000000"/>
                </a:solidFill>
                <a:latin typeface="Arial"/>
              </a:rPr>
              <a:t>1. String Traversal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For C-style strings: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84048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char str[] = "Hello";</a:t>
            </a:r>
            <a:br/>
            <a:r>
              <a:t>for (int i = 0; str[i] != '\0'; i++) {</a:t>
            </a:r>
            <a:br/>
            <a:r>
              <a:t>    char c = str[i];</a:t>
            </a:r>
            <a:br/>
            <a:r>
              <a:t>    // Process character c</a:t>
            </a:r>
            <a:br/>
            <a:r>
              <a:t>}</a:t>
            </a:r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914400" y="356616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cpp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85216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For std::string: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694944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std::string str = "Hello";</a:t>
            </a:r>
            <a:br/>
            <a:r>
              <a:t>for (char c : str) {</a:t>
            </a:r>
            <a:br/>
            <a:r>
              <a:t>    // Process character c</a:t>
            </a:r>
            <a:br/>
            <a:r>
              <a:t>}</a:t>
            </a:r>
            <a:br/>
          </a:p>
        </p:txBody>
      </p:sp>
      <p:sp>
        <p:nvSpPr>
          <p:cNvPr id="10" name="TextBox 9"/>
          <p:cNvSpPr txBox="1"/>
          <p:nvPr/>
        </p:nvSpPr>
        <p:spPr>
          <a:xfrm>
            <a:off x="914400" y="667512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cpp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89611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600" b="1" i="0">
                <a:solidFill>
                  <a:srgbClr val="000000"/>
                </a:solidFill>
                <a:latin typeface="Arial"/>
              </a:rPr>
              <a:t>2. String Transformation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987552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Case conversion: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1097280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std::string str = "Hello";</a:t>
            </a:r>
            <a:br/>
            <a:r>
              <a:t>std::transform(str.begin(), str.end(),</a:t>
            </a:r>
            <a:br/>
            <a:r>
              <a:t>              str.begin(), ::toupper);</a:t>
            </a:r>
            <a:br/>
            <a:r>
              <a:t>// Result: "HELLO"</a:t>
            </a:r>
            <a:br/>
          </a:p>
        </p:txBody>
      </p:sp>
      <p:sp>
        <p:nvSpPr>
          <p:cNvPr id="14" name="TextBox 13"/>
          <p:cNvSpPr txBox="1"/>
          <p:nvPr/>
        </p:nvSpPr>
        <p:spPr>
          <a:xfrm>
            <a:off x="914400" y="1069848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cpp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12984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Substring extraction: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1408176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std::string str = "Hello World";</a:t>
            </a:r>
            <a:br/>
            <a:r>
              <a:t>std::string sub = str.substr(6, 5);</a:t>
            </a:r>
            <a:br/>
            <a:r>
              <a:t>// Result: "World"</a:t>
            </a:r>
            <a:br/>
          </a:p>
        </p:txBody>
      </p:sp>
      <p:sp>
        <p:nvSpPr>
          <p:cNvPr id="17" name="TextBox 16"/>
          <p:cNvSpPr txBox="1"/>
          <p:nvPr/>
        </p:nvSpPr>
        <p:spPr>
          <a:xfrm>
            <a:off x="914400" y="1380744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cpp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i="0">
                <a:solidFill>
                  <a:srgbClr val="003366"/>
                </a:solidFill>
                <a:latin typeface="Arial"/>
              </a:rPr>
              <a:t>Common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600" b="1" i="0">
                <a:solidFill>
                  <a:srgbClr val="000000"/>
                </a:solidFill>
                <a:latin typeface="Arial"/>
              </a:rPr>
              <a:t>String Concatenation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C-style (using strcat):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84048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char str1[20] = "Hello";</a:t>
            </a:r>
            <a:br/>
            <a:r>
              <a:t>char str2[] = " World";</a:t>
            </a:r>
            <a:br/>
            <a:r>
              <a:t>strcat(str1, str2);  // str1 becomes "Hello World"</a:t>
            </a:r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914400" y="356616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cpp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85216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std::string: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694944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std::string str1 = "Hello";</a:t>
            </a:r>
            <a:br/>
            <a:r>
              <a:t>std::string str2 = " World";</a:t>
            </a:r>
            <a:br/>
            <a:r>
              <a:t>std::string result = str1 + str2;  // "Hello World"</a:t>
            </a:r>
            <a:br/>
          </a:p>
        </p:txBody>
      </p:sp>
      <p:sp>
        <p:nvSpPr>
          <p:cNvPr id="10" name="TextBox 9"/>
          <p:cNvSpPr txBox="1"/>
          <p:nvPr/>
        </p:nvSpPr>
        <p:spPr>
          <a:xfrm>
            <a:off x="914400" y="667512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cpp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89611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600" b="1" i="0">
                <a:solidFill>
                  <a:srgbClr val="000000"/>
                </a:solidFill>
                <a:latin typeface="Arial"/>
              </a:rPr>
              <a:t>String Comparison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987552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C-style (using strcmp):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1097280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char str1[] = "Hello";</a:t>
            </a:r>
            <a:br/>
            <a:r>
              <a:t>char str2[] = "World";</a:t>
            </a:r>
            <a:br/>
            <a:r>
              <a:t>if (strcmp(str1, str2) &lt; 0) {</a:t>
            </a:r>
            <a:br/>
            <a:r>
              <a:t>    // str1 comes before str2 lexicographically</a:t>
            </a:r>
            <a:br/>
            <a:r>
              <a:t>}</a:t>
            </a:r>
            <a:br/>
          </a:p>
        </p:txBody>
      </p:sp>
      <p:sp>
        <p:nvSpPr>
          <p:cNvPr id="14" name="TextBox 13"/>
          <p:cNvSpPr txBox="1"/>
          <p:nvPr/>
        </p:nvSpPr>
        <p:spPr>
          <a:xfrm>
            <a:off x="914400" y="1069848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cpp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12984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 i="0">
                <a:solidFill>
                  <a:srgbClr val="000000"/>
                </a:solidFill>
                <a:latin typeface="Arial"/>
              </a:rPr>
              <a:t>std::string: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14081760"/>
            <a:ext cx="7315200" cy="18288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 lIns="101600" rIns="101600" tIns="101600" bIns="101600"/>
          <a:lstStyle/>
          <a:p>
            <a:pPr algn="ctr">
              <a:defRPr sz="1000">
                <a:solidFill>
                  <a:srgbClr val="000000"/>
                </a:solidFill>
                <a:latin typeface="Courier New"/>
              </a:defRPr>
            </a:pPr>
            <a:r>
              <a:t>std::string str1 = "Hello";</a:t>
            </a:r>
            <a:br/>
            <a:r>
              <a:t>std::string str2 = "World";</a:t>
            </a:r>
            <a:br/>
            <a:r>
              <a:t>if (str1 &lt; str2) {</a:t>
            </a:r>
            <a:br/>
            <a:r>
              <a:t>    // str1 comes before str2 lexicographically</a:t>
            </a:r>
            <a:br/>
            <a:r>
              <a:t>}</a:t>
            </a:r>
            <a:br/>
          </a:p>
        </p:txBody>
      </p:sp>
      <p:sp>
        <p:nvSpPr>
          <p:cNvPr id="17" name="TextBox 16"/>
          <p:cNvSpPr txBox="1"/>
          <p:nvPr/>
        </p:nvSpPr>
        <p:spPr>
          <a:xfrm>
            <a:off x="914400" y="13807440"/>
            <a:ext cx="18288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b="1">
                <a:solidFill>
                  <a:srgbClr val="646464"/>
                </a:solidFill>
              </a:rPr>
              <a:t>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 i="0">
                <a:solidFill>
                  <a:srgbClr val="003366"/>
                </a:solidFill>
                <a:latin typeface="Arial"/>
              </a:rP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Use std::string by default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Only use C-style strings when interfacing with C APIs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Be careful with string literals vs. string objects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Always check string bounds before accessing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For performance-critical code, consider string_view (C++17)</a:t>
            </a:r>
          </a:p>
          <a:p>
            <a:pPr>
              <a:defRPr sz="2000"/>
            </a:pPr>
            <a:r>
              <a:rPr sz="2000">
                <a:solidFill>
                  <a:srgbClr val="000000"/>
                </a:solidFill>
                <a:latin typeface="Arial"/>
              </a:rPr>
              <a:t>Remember that strings are mutable in C++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43200"/>
            <a:ext cx="6400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pPr>
              <a:defRPr i="1" sz="2000"/>
            </a:pPr>
            <a:r>
              <a:rPr sz="2000" i="1">
                <a:solidFill>
                  <a:srgbClr val="99CCFF"/>
                </a:solidFill>
                <a:latin typeface="Arial"/>
              </a:rPr>
              <a:t>*"Always use std::string unless you have a very compelling reason not to. Your future self will thank you."*</a:t>
            </a:r>
            <a:br/>
          </a:p>
        </p:txBody>
      </p:sp>
      <p:sp>
        <p:nvSpPr>
          <p:cNvPr id="6" name="Rectangle 5"/>
          <p:cNvSpPr/>
          <p:nvPr/>
        </p:nvSpPr>
        <p:spPr>
          <a:xfrm>
            <a:off x="914400" y="2743200"/>
            <a:ext cx="91440" cy="13716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