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2004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 i="0" u="none">
                <a:solidFill>
                  <a:srgbClr val="00FFFF"/>
                </a:solidFill>
                <a:latin typeface="Segoe UI Light"/>
              </a:rPr>
              <a:t>🚀 STRINGS IN 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754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0" i="0" u="none">
                <a:solidFill>
                  <a:srgbClr val="BB86FC"/>
                </a:solidFill>
                <a:latin typeface="Segoe UI"/>
              </a:rPr>
              <a:t>Arrays With Character(s)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943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E0E0E0"/>
                </a:solidFill>
                <a:latin typeface="Segoe UI"/>
              </a:rPr>
              <a:t>#DSAin45 - Day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FFFF"/>
                </a:solidFill>
                <a:latin typeface="Consolas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6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40FFFF"/>
                </a:solidFill>
                <a:latin typeface="Consolas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80FFFF"/>
                </a:solidFill>
                <a:latin typeface="Consola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928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BFFF"/>
                </a:solidFill>
                <a:latin typeface="Consolas"/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224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40BFFF"/>
                </a:solidFill>
                <a:latin typeface="Consolas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80BFFF"/>
                </a:solidFill>
                <a:latin typeface="Consolas"/>
              </a:rPr>
              <a:t>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18" name="Rectangle 17"/>
          <p:cNvSpPr/>
          <p:nvPr/>
        </p:nvSpPr>
        <p:spPr>
          <a:xfrm>
            <a:off x="6995160" y="3566160"/>
            <a:ext cx="4754880" cy="73152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51560" y="3566160"/>
            <a:ext cx="4754880" cy="73152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What Exactly ARE Strings?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E0E0E0"/>
                </a:solidFill>
                <a:latin typeface="Segoe UI"/>
              </a:rPr>
              <a:t>At their core, strings are sequences of characters. But in C++, there are two main ways to represent them: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5029200" cy="4572000"/>
          </a:xfrm>
          <a:prstGeom prst="roundRect">
            <a:avLst/>
          </a:prstGeom>
          <a:solidFill>
            <a:srgbClr val="2D2D2D"/>
          </a:solidFill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430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00FFFF"/>
                </a:solidFill>
                <a:latin typeface="Segoe UI"/>
              </a:rPr>
              <a:t>1. C-style Strings (char arrays)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3DAC6"/>
                </a:solidFill>
                <a:latin typeface="Consolas"/>
              </a:rPr>
              <a:t>char greeting[] = "Hello"; // Compiler adds null terminator '\0'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31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88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624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51206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1" u="none">
                <a:solidFill>
                  <a:srgbClr val="E0E0E0"/>
                </a:solidFill>
                <a:latin typeface="Segoe UI"/>
              </a:rPr>
              <a:t>That \0 at the end is the null terminator - it tells functions where the string ends.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00" y="2743200"/>
            <a:ext cx="5029200" cy="4572000"/>
          </a:xfrm>
          <a:prstGeom prst="roundRect">
            <a:avLst/>
          </a:prstGeom>
          <a:solidFill>
            <a:srgbClr val="2D2D2D"/>
          </a:solidFill>
          <a:ln w="127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0866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BB86FC"/>
                </a:solidFill>
                <a:latin typeface="Segoe UI"/>
              </a:rPr>
              <a:t>2. C++ std::string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3DAC6"/>
                </a:solidFill>
                <a:latin typeface="Consolas"/>
              </a:rPr>
              <a:t>std::string greeting = "Hello";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43891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Under the hood, std::string is a class that manages: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A dynamically allocated character array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Size tracking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Memory management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Various utility methods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_If C-style strings are a manual typewriter, std::string is a modern word processor with spell-check, auto-save, and therapy built in._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Memory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00FFFF"/>
                </a:solidFill>
                <a:latin typeface="Segoe UI"/>
              </a:rPr>
              <a:t>C-style String Memory: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Fixed size determined at declaration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Contiguous memory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Relies on null terminator to determine end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Prone to buffer overflows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3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468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9039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7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44336"/>
                </a:solidFill>
                <a:latin typeface="Consolas"/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21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44336"/>
                </a:solidFill>
                <a:latin typeface="Consolas"/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0" i="0" u="none">
                <a:solidFill>
                  <a:srgbClr val="808080"/>
                </a:solidFill>
                <a:latin typeface="Consolas"/>
              </a:rPr>
              <a:t>0x100     0x101     0x102     0x103     0x104     0x105     0x106     0x107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34840" y="5303520"/>
            <a:ext cx="1143000" cy="274320"/>
          </a:xfrm>
          <a:prstGeom prst="rightArrow">
            <a:avLst/>
          </a:prstGeom>
          <a:solidFill>
            <a:srgbClr val="F44336"/>
          </a:solidFill>
          <a:ln w="1270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BB86FC"/>
                </a:solidFill>
                <a:latin typeface="Segoe UI"/>
              </a:rPr>
              <a:t>std::string Memory: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Often uses Small String Optimization (SSO)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Small strings (&lt;15 chars) stored directly in object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Larger strings stored in dynamically allocated memory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Tracks both size and capacity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15200" y="4572000"/>
            <a:ext cx="2286000" cy="1097280"/>
          </a:xfrm>
          <a:prstGeom prst="roundRect">
            <a:avLst/>
          </a:prstGeom>
          <a:solidFill>
            <a:srgbClr val="2D2D2D"/>
          </a:solidFill>
          <a:ln w="254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406640" y="46634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 i="0" u="none">
                <a:solidFill>
                  <a:srgbClr val="BB86FC"/>
                </a:solidFill>
                <a:latin typeface="Segoe UI"/>
              </a:rPr>
              <a:t>String Object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664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6679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4672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6676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8680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0684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_Small String Optimization is like keeping a small shopping list in your pocket vs. having to go home to get your big shopping list from the fridge._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Operations &amp;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0972800" cy="640080"/>
          </a:xfrm>
          <a:prstGeom prst="rect">
            <a:avLst/>
          </a:prstGeom>
          <a:solidFill>
            <a:srgbClr val="3D3D3D"/>
          </a:solidFill>
          <a:ln>
            <a:solidFill>
              <a:srgbClr val="3D3D3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FFFFFF"/>
                </a:solidFill>
                <a:latin typeface="Segoe UI"/>
              </a:rPr>
              <a:t>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00FFFF"/>
                </a:solidFill>
                <a:latin typeface="Segoe UI"/>
              </a:rPr>
              <a:t>C-style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BB86FC"/>
                </a:solidFill>
                <a:latin typeface="Segoe UI"/>
              </a:rPr>
              <a:t>std::string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688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Operation     | C-style                | std::string          | Notes              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|---------------|------------------------|----------------------|------------------------------|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Create        | O(n)                   | O(n)                 | Both copy characters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Length        | O(n)                   | O(1)                 | std::string tracks size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Concatenate   | O(n+m)                 | O(n+m)               | Both need to copy characters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Compare       | O(n)                   | O(n)                 | Character-by-character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Access        | O(1)                   | O(1)                 | Direct array access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Find          | O(n*m)                 | O(n*m)               | Linear search      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Insert        | O(n) + Manual resizing | O(n)                 | std::string handles resizing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Erase         | O(n) + Manual shifting | O(n)                 | std::string handles shifting |</a:t>
            </a:r>
          </a:p>
          <a:p>
            <a:pPr algn="l"/>
          </a:p>
        </p:txBody>
      </p:sp>
      <p:sp>
        <p:nvSpPr>
          <p:cNvPr id="8" name="TextBox 7"/>
          <p:cNvSpPr txBox="1"/>
          <p:nvPr/>
        </p:nvSpPr>
        <p:spPr>
          <a:xfrm>
            <a:off x="457200" y="75895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_A programmer's evolution: First you love strings, then you hate them, then you understand them, and finally you accept that they'll always be a source of bugs regardless._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22" name="Rectangle 21"/>
          <p:cNvSpPr/>
          <p:nvPr/>
        </p:nvSpPr>
        <p:spPr>
          <a:xfrm>
            <a:off x="6309360" y="6309360"/>
            <a:ext cx="5212080" cy="1554480"/>
          </a:xfrm>
          <a:prstGeom prst="rect">
            <a:avLst/>
          </a:prstGeom>
          <a:solidFill>
            <a:srgbClr val="2D2D2D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22960" y="6309360"/>
            <a:ext cx="5212080" cy="1554480"/>
          </a:xfrm>
          <a:prstGeom prst="rect">
            <a:avLst/>
          </a:prstGeom>
          <a:solidFill>
            <a:srgbClr val="2D2D2D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492240" y="3017520"/>
            <a:ext cx="4754880" cy="182880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05840" y="3017520"/>
            <a:ext cx="4754880" cy="182880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Manipulation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3DAC6"/>
                </a:solidFill>
                <a:latin typeface="Segoe UI"/>
              </a:rPr>
              <a:t>1. String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60320"/>
            <a:ext cx="5029200" cy="2286000"/>
          </a:xfrm>
          <a:prstGeom prst="rect">
            <a:avLst/>
          </a:prstGeom>
          <a:solidFill>
            <a:srgbClr val="2D2D2D"/>
          </a:solidFill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00FFFF"/>
                </a:solidFill>
                <a:latin typeface="Segoe UI"/>
              </a:rPr>
              <a:t>For C-style strings: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char str[]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for (int i = 0; str[i] != '\0'; i++) {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char c = str[i];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  <a:br/>
          </a:p>
        </p:txBody>
      </p:sp>
      <p:sp>
        <p:nvSpPr>
          <p:cNvPr id="8" name="Rectangle 7"/>
          <p:cNvSpPr/>
          <p:nvPr/>
        </p:nvSpPr>
        <p:spPr>
          <a:xfrm>
            <a:off x="6400800" y="2560320"/>
            <a:ext cx="5029200" cy="2286000"/>
          </a:xfrm>
          <a:prstGeom prst="rect">
            <a:avLst/>
          </a:prstGeom>
          <a:solidFill>
            <a:srgbClr val="2D2D2D"/>
          </a:solidFill>
          <a:ln w="127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5836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BB86FC"/>
                </a:solidFill>
                <a:latin typeface="Segoe UI"/>
              </a:rPr>
              <a:t>For std::string: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for (char c : str) {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  <a:br/>
          </a:p>
        </p:txBody>
      </p:sp>
      <p:sp>
        <p:nvSpPr>
          <p:cNvPr id="12" name="Rectangle 11"/>
          <p:cNvSpPr/>
          <p:nvPr/>
        </p:nvSpPr>
        <p:spPr>
          <a:xfrm>
            <a:off x="411480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632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784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936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088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7" name="Up Arrow 16"/>
          <p:cNvSpPr/>
          <p:nvPr/>
        </p:nvSpPr>
        <p:spPr>
          <a:xfrm>
            <a:off x="4251960" y="5760720"/>
            <a:ext cx="365760" cy="274320"/>
          </a:xfrm>
          <a:prstGeom prst="upArrow">
            <a:avLst/>
          </a:prstGeom>
          <a:solidFill>
            <a:srgbClr val="03DAC6"/>
          </a:solidFill>
          <a:ln w="1270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914400" y="57607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3DAC6"/>
                </a:solidFill>
                <a:latin typeface="Segoe UI"/>
              </a:rPr>
              <a:t>2. String Transformation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std::transform(str.begin(), str.end(), 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         str.begin(), ::toupper);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// Result: "HELLO"</a:t>
            </a:r>
            <a:br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 World";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std::string sub = str.substr(6, 5);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// Result: "World"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C++ - Arrays With Character(s)</dc:title>
  <dc:subject>C++ Programming</dc:subject>
  <dc:creator>DSAin45</dc:creator>
  <cp:keywords>strings, C++, programming, DSA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>Educational</cp:category>
</cp:coreProperties>
</file>