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rPr sz="2000" b="1">
                <a:solidFill>
                  <a:srgbClr val="F0F0F0"/>
                </a:solidFill>
                <a:latin typeface="Arial"/>
              </a:rPr>
              <a:t>Backend Language Comparison</a:t>
            </a:r>
          </a:p>
        </c:rich>
      </c:tx>
      <c:layout/>
      <c:overlay val="0"/>
    </c:title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Python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Learning Curve</c:v>
                </c:pt>
                <c:pt idx="1">
                  <c:v>Performance</c:v>
                </c:pt>
                <c:pt idx="2">
                  <c:v>Community Support</c:v>
                </c:pt>
                <c:pt idx="3">
                  <c:v>Enterprise Usage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6</c:v>
                </c:pt>
                <c:pt idx="2">
                  <c:v>9</c:v>
                </c:pt>
                <c:pt idx="3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PHP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Learning Curve</c:v>
                </c:pt>
                <c:pt idx="1">
                  <c:v>Performance</c:v>
                </c:pt>
                <c:pt idx="2">
                  <c:v>Community Support</c:v>
                </c:pt>
                <c:pt idx="3">
                  <c:v>Enterprise Usage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Node.js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Learning Curve</c:v>
                </c:pt>
                <c:pt idx="1">
                  <c:v>Performance</c:v>
                </c:pt>
                <c:pt idx="2">
                  <c:v>Community Support</c:v>
                </c:pt>
                <c:pt idx="3">
                  <c:v>Enterprise Usage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</c:v>
                </c:pt>
                <c:pt idx="1">
                  <c:v>8</c:v>
                </c:pt>
                <c:pt idx="2">
                  <c:v>9</c:v>
                </c:pt>
                <c:pt idx="3">
                  <c:v>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rPr sz="2000" b="1">
                <a:solidFill>
                  <a:srgbClr val="F0F0F0"/>
                </a:solidFill>
                <a:latin typeface="Arial"/>
              </a:rPr>
              <a:t>Developer Usage Percentage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% of Developers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JavaScript</c:v>
                </c:pt>
                <c:pt idx="1">
                  <c:v>HTML/CSS</c:v>
                </c:pt>
                <c:pt idx="2">
                  <c:v>Python</c:v>
                </c:pt>
                <c:pt idx="3">
                  <c:v>SQL</c:v>
                </c:pt>
                <c:pt idx="4">
                  <c:v>TypeScript</c:v>
                </c:pt>
                <c:pt idx="5">
                  <c:v>PHP</c:v>
                </c:pt>
                <c:pt idx="6">
                  <c:v>Node.js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69.7</c:v>
                </c:pt>
                <c:pt idx="1">
                  <c:v>62.4</c:v>
                </c:pt>
                <c:pt idx="2">
                  <c:v>43.1</c:v>
                </c:pt>
                <c:pt idx="3">
                  <c:v>49.8</c:v>
                </c:pt>
                <c:pt idx="4">
                  <c:v>34.2</c:v>
                </c:pt>
                <c:pt idx="5">
                  <c:v>21.4</c:v>
                </c:pt>
                <c:pt idx="6">
                  <c:v>33.1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71600" y="2286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400" b="1" i="0" u="none">
                <a:solidFill>
                  <a:srgbClr val="F0F0F0"/>
                </a:solidFill>
                <a:latin typeface="Arial"/>
              </a:rPr>
              <a:t>Web Development Programming Languages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41148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0" i="0" u="none">
                <a:solidFill>
                  <a:srgbClr val="F0F0F0"/>
                </a:solidFill>
                <a:latin typeface="Arial"/>
              </a:rPr>
              <a:t>A Visual Guide for Beginners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3840480"/>
            <a:ext cx="3657600" cy="91440"/>
          </a:xfrm>
          <a:prstGeom prst="rect">
            <a:avLst/>
          </a:prstGeom>
          <a:solidFill>
            <a:srgbClr val="41A5E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sp>
        <p:nvSpPr>
          <p:cNvPr id="5" name="Rectangle 4"/>
          <p:cNvSpPr/>
          <p:nvPr/>
        </p:nvSpPr>
        <p:spPr>
          <a:xfrm>
            <a:off x="1737360" y="2194560"/>
            <a:ext cx="8412480" cy="4754880"/>
          </a:xfrm>
          <a:prstGeom prst="rect">
            <a:avLst/>
          </a:prstGeom>
          <a:solidFill>
            <a:srgbClr val="141419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JavaScript in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 i="0" u="none">
                <a:solidFill>
                  <a:srgbClr val="F0F0F0"/>
                </a:solidFill>
                <a:latin typeface="Arial"/>
              </a:rPr>
              <a:t>Example of how JavaScript adds interactivity: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2860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800">
                <a:solidFill>
                  <a:srgbClr val="F0DB4F"/>
                </a:solidFill>
                <a:latin typeface="Consolas"/>
              </a:rPr>
              <a:t>// A simple JavaScript function</a:t>
            </a:r>
            <a:br/>
            <a:r>
              <a:rPr sz="1800">
                <a:solidFill>
                  <a:srgbClr val="F0DB4F"/>
                </a:solidFill>
                <a:latin typeface="Consolas"/>
              </a:rPr>
              <a:t>function changeText() {</a:t>
            </a:r>
            <a:br/>
            <a:r>
              <a:rPr sz="1800">
                <a:solidFill>
                  <a:srgbClr val="F0DB4F"/>
                </a:solidFill>
                <a:latin typeface="Consolas"/>
              </a:rPr>
              <a:t>  document.getElementById("demo").innerHTML = "Text changed!";</a:t>
            </a:r>
            <a:br/>
            <a:r>
              <a:rPr sz="1800">
                <a:solidFill>
                  <a:srgbClr val="F0DB4F"/>
                </a:solidFill>
                <a:latin typeface="Consolas"/>
              </a:rPr>
              <a:t>  alert("You clicked the button!");</a:t>
            </a:r>
            <a:br/>
            <a:r>
              <a:rPr sz="1800">
                <a:solidFill>
                  <a:srgbClr val="F0DB4F"/>
                </a:solidFill>
                <a:latin typeface="Consolas"/>
              </a:rPr>
              <a:t>}</a:t>
            </a:r>
            <a:br/>
            <a:br/>
            <a:r>
              <a:rPr sz="1800">
                <a:solidFill>
                  <a:srgbClr val="F0DB4F"/>
                </a:solidFill>
                <a:latin typeface="Consolas"/>
              </a:rPr>
              <a:t>// Adding an event listener to a button</a:t>
            </a:r>
            <a:br/>
            <a:r>
              <a:rPr sz="1800">
                <a:solidFill>
                  <a:srgbClr val="F0DB4F"/>
                </a:solidFill>
                <a:latin typeface="Consolas"/>
              </a:rPr>
              <a:t>document.getElementById("myButton").addEventListener("click", changeText);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200" b="1" i="0" u="none">
                <a:solidFill>
                  <a:srgbClr val="F0F0F0"/>
                </a:solidFill>
                <a:latin typeface="Arial"/>
              </a:rPr>
              <a:t>TypeScript: JavaScript's Responsible Sibling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4114800"/>
            <a:ext cx="6400800" cy="91440"/>
          </a:xfrm>
          <a:prstGeom prst="rect">
            <a:avLst/>
          </a:prstGeom>
          <a:solidFill>
            <a:srgbClr val="FFC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TypeScript: Adding Type Safety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2286000"/>
            <a:ext cx="3657600" cy="3657600"/>
          </a:xfrm>
          <a:prstGeom prst="rect">
            <a:avLst/>
          </a:prstGeom>
          <a:solidFill>
            <a:srgbClr val="3178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b="1" i="0" u="none">
                <a:solidFill>
                  <a:srgbClr val="FFFFFF"/>
                </a:solidFill>
                <a:latin typeface="Arial"/>
              </a:rPr>
              <a:t>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2860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Catches errors during development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Improves team collaboration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Better tooling &amp; autocompletion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Used by major tech companies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6126480"/>
            <a:ext cx="9144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0" i="1" u="none">
                <a:solidFill>
                  <a:srgbClr val="F0F0F0"/>
                </a:solidFill>
                <a:latin typeface="Arial"/>
              </a:rPr>
              <a:t>TypeScript adds static typing to JavaScript for safer, more maintainable code.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Backend Languages at a Glance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 i="0" u="none">
                <a:solidFill>
                  <a:srgbClr val="F0F0F0"/>
                </a:solidFill>
                <a:latin typeface="Arial"/>
              </a:rPr>
              <a:t>Comparing key aspects of major backend languages: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2286000"/>
          <a:ext cx="100584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Python: The Readable Backend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2286000"/>
            <a:ext cx="3657600" cy="3657600"/>
          </a:xfrm>
          <a:prstGeom prst="rect">
            <a:avLst/>
          </a:prstGeom>
          <a:solidFill>
            <a:srgbClr val="3572A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b="1" i="0" u="none">
                <a:solidFill>
                  <a:srgbClr val="FFFFFF"/>
                </a:solidFill>
                <a:latin typeface="Arial"/>
              </a:rPr>
              <a:t>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2860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Named after Monty Python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Powers Instagram's backend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Django &amp; Flask frameworks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Excellent for AI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6126480"/>
            <a:ext cx="9144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0" i="1" u="none">
                <a:solidFill>
                  <a:srgbClr val="F0F0F0"/>
                </a:solidFill>
                <a:latin typeface="Arial"/>
              </a:rPr>
              <a:t>Python stands out for its readability and versatility.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PHP: Powering the Web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2286000"/>
            <a:ext cx="3657600" cy="3657600"/>
          </a:xfrm>
          <a:prstGeom prst="rect">
            <a:avLst/>
          </a:prstGeom>
          <a:solidFill>
            <a:srgbClr val="777BB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b="1" i="0" u="none">
                <a:solidFill>
                  <a:srgbClr val="FFFFFF"/>
                </a:solidFill>
                <a:latin typeface="Arial"/>
              </a:rPr>
              <a:t>PHP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2860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Powers 75%+ of websites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WordPress foundation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Started as a personal project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Easy database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6126480"/>
            <a:ext cx="9144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0" i="1" u="none">
                <a:solidFill>
                  <a:srgbClr val="F0F0F0"/>
                </a:solidFill>
                <a:latin typeface="Arial"/>
              </a:rPr>
              <a:t>PHP remains one of the most widely used server-side languages.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SQL: Speaking to Databases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2286000"/>
            <a:ext cx="3657600" cy="3657600"/>
          </a:xfrm>
          <a:prstGeom prst="rect">
            <a:avLst/>
          </a:prstGeom>
          <a:solidFill>
            <a:srgbClr val="E1974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b="1" i="0" u="none">
                <a:solidFill>
                  <a:srgbClr val="000000"/>
                </a:solidFill>
                <a:latin typeface="Arial"/>
              </a:rPr>
              <a:t>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2860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Universal database language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Created in the 1970s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Declarative approach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Essential for data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6126480"/>
            <a:ext cx="9144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0" i="1" u="none">
                <a:solidFill>
                  <a:srgbClr val="F0F0F0"/>
                </a:solidFill>
                <a:latin typeface="Arial"/>
              </a:rPr>
              <a:t>SQL is the universal language for database communication.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Node.js: JavaScript Everywhere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2286000"/>
            <a:ext cx="3657600" cy="3657600"/>
          </a:xfrm>
          <a:prstGeom prst="rect">
            <a:avLst/>
          </a:prstGeom>
          <a:solidFill>
            <a:srgbClr val="68A06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b="1" i="0" u="none">
                <a:solidFill>
                  <a:srgbClr val="FFFFFF"/>
                </a:solidFill>
                <a:latin typeface="Arial"/>
              </a:rPr>
              <a:t>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2860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JavaScript on the server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Event-driven architecture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NPM ecosystem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Excellent for real-time apps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6126480"/>
            <a:ext cx="9144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0" i="1" u="none">
                <a:solidFill>
                  <a:srgbClr val="F0F0F0"/>
                </a:solidFill>
                <a:latin typeface="Arial"/>
              </a:rPr>
              <a:t>Node.js brings JavaScript to server-side development.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Language Popularity (2025)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 i="0" u="none">
                <a:solidFill>
                  <a:srgbClr val="F0F0F0"/>
                </a:solidFill>
                <a:latin typeface="Arial"/>
              </a:rPr>
              <a:t>Current popularity statistics for web development languages: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2286000"/>
          <a:ext cx="100584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400" b="1" i="0" u="none">
                <a:solidFill>
                  <a:srgbClr val="F0F0F0"/>
                </a:solidFill>
                <a:latin typeface="Arial"/>
              </a:rPr>
              <a:t>Web Development Learning Roadmap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4114800"/>
            <a:ext cx="6400800" cy="91440"/>
          </a:xfrm>
          <a:prstGeom prst="rect">
            <a:avLst/>
          </a:prstGeom>
          <a:solidFill>
            <a:srgbClr val="FFC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10058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400" b="1" i="0" u="none">
                <a:solidFill>
                  <a:srgbClr val="F0F0F0"/>
                </a:solidFill>
                <a:latin typeface="Arial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114800" y="4114800"/>
            <a:ext cx="3657600" cy="91440"/>
          </a:xfrm>
          <a:prstGeom prst="rect">
            <a:avLst/>
          </a:prstGeom>
          <a:solidFill>
            <a:srgbClr val="FFC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Phase 1: The Fundamentals (2-3 months)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 i="0" u="none">
                <a:solidFill>
                  <a:srgbClr val="F0F0F0"/>
                </a:solidFill>
                <a:latin typeface="Arial"/>
              </a:rPr>
              <a:t>The first steps in your web development journey: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10058400" cy="731520"/>
          </a:xfrm>
          <a:prstGeom prst="rect">
            <a:avLst/>
          </a:prstGeom>
          <a:solidFill>
            <a:srgbClr val="3278B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 i="0" u="none">
                <a:solidFill>
                  <a:srgbClr val="FFFFFF"/>
                </a:solidFill>
                <a:latin typeface="Arial"/>
              </a:rPr>
              <a:t>HTML &amp; CSS Basics (3-4 weeks)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108960"/>
            <a:ext cx="10058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 u="none">
                <a:solidFill>
                  <a:srgbClr val="F0F0F0"/>
                </a:solidFill>
                <a:latin typeface="Arial"/>
              </a:rPr>
              <a:t>HTML tags, CSS properties, box model, flexbox, responsive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931920"/>
            <a:ext cx="10058400" cy="731520"/>
          </a:xfrm>
          <a:prstGeom prst="rect">
            <a:avLst/>
          </a:prstGeom>
          <a:solidFill>
            <a:srgbClr val="468CD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 i="0" u="none">
                <a:solidFill>
                  <a:srgbClr val="FFFFFF"/>
                </a:solidFill>
                <a:latin typeface="Arial"/>
              </a:rPr>
              <a:t>JavaScript Fundamentals (4-6 weeks)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10058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 u="none">
                <a:solidFill>
                  <a:srgbClr val="F0F0F0"/>
                </a:solidFill>
                <a:latin typeface="Arial"/>
              </a:rPr>
              <a:t>Variables, functions, DOM manipulation, events, arrays, objects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Phase 2: Expanding Your Toolkit (3-4 months)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 i="0" u="none">
                <a:solidFill>
                  <a:srgbClr val="F0F0F0"/>
                </a:solidFill>
                <a:latin typeface="Arial"/>
              </a:rPr>
              <a:t>Building upon your foundational knowledge: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10058400" cy="731520"/>
          </a:xfrm>
          <a:prstGeom prst="rect">
            <a:avLst/>
          </a:prstGeom>
          <a:solidFill>
            <a:srgbClr val="5AA0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 i="0" u="none">
                <a:solidFill>
                  <a:srgbClr val="FFFFFF"/>
                </a:solidFill>
                <a:latin typeface="Arial"/>
              </a:rPr>
              <a:t>Responsive Design &amp; CSS Frameworks (2-3 weeks)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291840"/>
            <a:ext cx="10058400" cy="731520"/>
          </a:xfrm>
          <a:prstGeom prst="rect">
            <a:avLst/>
          </a:prstGeom>
          <a:solidFill>
            <a:srgbClr val="6EB4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 i="0" u="none">
                <a:solidFill>
                  <a:srgbClr val="FFFFFF"/>
                </a:solidFill>
                <a:latin typeface="Arial"/>
              </a:rPr>
              <a:t>JavaScript Advanced Concepts (4-5 weeks)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297680"/>
            <a:ext cx="10058400" cy="731520"/>
          </a:xfrm>
          <a:prstGeom prst="rect">
            <a:avLst/>
          </a:prstGeom>
          <a:solidFill>
            <a:srgbClr val="82C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 i="0" u="none">
                <a:solidFill>
                  <a:srgbClr val="000000"/>
                </a:solidFill>
                <a:latin typeface="Arial"/>
              </a:rPr>
              <a:t>Version Control &amp; Deployment (1-2 weeks)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Phase 3: Specialization (3-6 months)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 i="0" u="none">
                <a:solidFill>
                  <a:srgbClr val="F0F0F0"/>
                </a:solidFill>
                <a:latin typeface="Arial"/>
              </a:rPr>
              <a:t>Choose your path and develop expertise: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4846320" cy="3657600"/>
          </a:xfrm>
          <a:prstGeom prst="rect">
            <a:avLst/>
          </a:prstGeom>
          <a:solidFill>
            <a:srgbClr val="5096DC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246888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200" b="1" i="0" u="none">
                <a:solidFill>
                  <a:srgbClr val="FFFFFF"/>
                </a:solidFill>
                <a:latin typeface="Arial"/>
              </a:rPr>
              <a:t>Front-End Path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200400"/>
            <a:ext cx="4572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 u="none">
                <a:solidFill>
                  <a:srgbClr val="FFFFFF"/>
                </a:solidFill>
                <a:latin typeface="Arial"/>
              </a:rPr>
              <a:t>• React, Vue, or Angular</a:t>
            </a:r>
          </a:p>
          <a:p>
            <a:pPr algn="l"/>
            <a:r>
              <a:rPr sz="1600" b="0" i="0" u="none">
                <a:solidFill>
                  <a:srgbClr val="FFFFFF"/>
                </a:solidFill>
                <a:latin typeface="Arial"/>
              </a:rPr>
              <a:t>• State management</a:t>
            </a:r>
          </a:p>
          <a:p>
            <a:pPr algn="l"/>
            <a:r>
              <a:rPr sz="1600" b="0" i="0" u="none">
                <a:solidFill>
                  <a:srgbClr val="FFFFFF"/>
                </a:solidFill>
                <a:latin typeface="Arial"/>
              </a:rPr>
              <a:t>• CSS-in-JS</a:t>
            </a:r>
          </a:p>
          <a:p>
            <a:pPr algn="l"/>
            <a:r>
              <a:rPr sz="1600" b="0" i="0" u="none">
                <a:solidFill>
                  <a:srgbClr val="FFFFFF"/>
                </a:solidFill>
                <a:latin typeface="Arial"/>
              </a:rPr>
              <a:t>• Component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2286000"/>
            <a:ext cx="4846320" cy="3657600"/>
          </a:xfrm>
          <a:prstGeom prst="rect">
            <a:avLst/>
          </a:prstGeom>
          <a:solidFill>
            <a:srgbClr val="3C82C8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309360" y="246888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200" b="1" i="0" u="none">
                <a:solidFill>
                  <a:srgbClr val="FFFFFF"/>
                </a:solidFill>
                <a:latin typeface="Arial"/>
              </a:rPr>
              <a:t>Back-End Path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9360" y="3200400"/>
            <a:ext cx="4572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 u="none">
                <a:solidFill>
                  <a:srgbClr val="FFFFFF"/>
                </a:solidFill>
                <a:latin typeface="Arial"/>
              </a:rPr>
              <a:t>• Node.js, Python, or PHP</a:t>
            </a:r>
          </a:p>
          <a:p>
            <a:pPr algn="l"/>
            <a:r>
              <a:rPr sz="1600" b="0" i="0" u="none">
                <a:solidFill>
                  <a:srgbClr val="FFFFFF"/>
                </a:solidFill>
                <a:latin typeface="Arial"/>
              </a:rPr>
              <a:t>• Server architecture</a:t>
            </a:r>
          </a:p>
          <a:p>
            <a:pPr algn="l"/>
            <a:r>
              <a:rPr sz="1600" b="0" i="0" u="none">
                <a:solidFill>
                  <a:srgbClr val="FFFFFF"/>
                </a:solidFill>
                <a:latin typeface="Arial"/>
              </a:rPr>
              <a:t>• RESTful APIs</a:t>
            </a:r>
          </a:p>
          <a:p>
            <a:pPr algn="l"/>
            <a:r>
              <a:rPr sz="1600" b="0" i="0" u="none">
                <a:solidFill>
                  <a:srgbClr val="FFFFFF"/>
                </a:solidFill>
                <a:latin typeface="Arial"/>
              </a:rPr>
              <a:t>• Database design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400" b="1" i="0" u="none">
                <a:solidFill>
                  <a:srgbClr val="F0F0F0"/>
                </a:solidFill>
                <a:latin typeface="Arial"/>
              </a:rPr>
              <a:t>Continuous Learning Resources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4114800"/>
            <a:ext cx="6400800" cy="91440"/>
          </a:xfrm>
          <a:prstGeom prst="rect">
            <a:avLst/>
          </a:prstGeom>
          <a:solidFill>
            <a:srgbClr val="FFC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Resources for Staying Updated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029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 i="0" u="none">
                <a:solidFill>
                  <a:srgbClr val="F0F0F0"/>
                </a:solidFill>
                <a:latin typeface="Arial"/>
              </a:rPr>
              <a:t>Documentation &amp; Courses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5029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0" i="0" u="none">
                <a:solidFill>
                  <a:srgbClr val="F0F0F0"/>
                </a:solidFill>
                <a:latin typeface="Arial"/>
              </a:rPr>
              <a:t>• MDN Web Docs</a:t>
            </a:r>
          </a:p>
          <a:p>
            <a:pPr algn="l"/>
            <a:r>
              <a:rPr sz="1800" b="0" i="0" u="none">
                <a:solidFill>
                  <a:srgbClr val="F0F0F0"/>
                </a:solidFill>
                <a:latin typeface="Arial"/>
              </a:rPr>
              <a:t>• freeCodeCamp</a:t>
            </a:r>
          </a:p>
          <a:p>
            <a:pPr algn="l"/>
            <a:r>
              <a:rPr sz="1800" b="0" i="0" u="none">
                <a:solidFill>
                  <a:srgbClr val="F0F0F0"/>
                </a:solidFill>
                <a:latin typeface="Arial"/>
              </a:rPr>
              <a:t>• The Odin Project</a:t>
            </a:r>
          </a:p>
          <a:p>
            <a:pPr algn="l"/>
            <a:r>
              <a:rPr sz="1800" b="0" i="0" u="none">
                <a:solidFill>
                  <a:srgbClr val="F0F0F0"/>
                </a:solidFill>
                <a:latin typeface="Arial"/>
              </a:rPr>
              <a:t>• Frontend Masters</a:t>
            </a:r>
          </a:p>
          <a:p>
            <a:pPr algn="l"/>
            <a:r>
              <a:rPr sz="1800" b="0" i="0" u="none">
                <a:solidFill>
                  <a:srgbClr val="F0F0F0"/>
                </a:solidFill>
                <a:latin typeface="Arial"/>
              </a:rPr>
              <a:t>• Coursera &amp; Udemy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1828800"/>
            <a:ext cx="5029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 i="0" u="none">
                <a:solidFill>
                  <a:srgbClr val="F0F0F0"/>
                </a:solidFill>
                <a:latin typeface="Arial"/>
              </a:rPr>
              <a:t>Community Engagement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2743200"/>
            <a:ext cx="5029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0" i="0" u="none">
                <a:solidFill>
                  <a:srgbClr val="F0F0F0"/>
                </a:solidFill>
                <a:latin typeface="Arial"/>
              </a:rPr>
              <a:t>• Stack Overflow</a:t>
            </a:r>
          </a:p>
          <a:p>
            <a:pPr algn="l"/>
            <a:r>
              <a:rPr sz="1800" b="0" i="0" u="none">
                <a:solidFill>
                  <a:srgbClr val="F0F0F0"/>
                </a:solidFill>
                <a:latin typeface="Arial"/>
              </a:rPr>
              <a:t>• Dev.to</a:t>
            </a:r>
          </a:p>
          <a:p>
            <a:pPr algn="l"/>
            <a:r>
              <a:rPr sz="1800" b="0" i="0" u="none">
                <a:solidFill>
                  <a:srgbClr val="F0F0F0"/>
                </a:solidFill>
                <a:latin typeface="Arial"/>
              </a:rPr>
              <a:t>• GitHub (Open Source)</a:t>
            </a:r>
          </a:p>
          <a:p>
            <a:pPr algn="l"/>
            <a:r>
              <a:rPr sz="1800" b="0" i="0" u="none">
                <a:solidFill>
                  <a:srgbClr val="F0F0F0"/>
                </a:solidFill>
                <a:latin typeface="Arial"/>
              </a:rPr>
              <a:t>• Discord communities</a:t>
            </a:r>
          </a:p>
          <a:p>
            <a:pPr algn="l"/>
            <a:r>
              <a:rPr sz="1800" b="0" i="0" u="none">
                <a:solidFill>
                  <a:srgbClr val="F0F0F0"/>
                </a:solidFill>
                <a:latin typeface="Arial"/>
              </a:rPr>
              <a:t>• Local meetups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Practical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 i="0" u="none">
                <a:solidFill>
                  <a:srgbClr val="F0F0F0"/>
                </a:solidFill>
                <a:latin typeface="Arial"/>
              </a:rPr>
              <a:t>Three approaches to reinforce your learning: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914400" y="2286000"/>
            <a:ext cx="2743200" cy="2743200"/>
          </a:xfrm>
          <a:prstGeom prst="triangle">
            <a:avLst/>
          </a:prstGeom>
          <a:solidFill>
            <a:srgbClr val="3C82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371600" y="52120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i="0" u="none">
                <a:solidFill>
                  <a:srgbClr val="F0F0F0"/>
                </a:solidFill>
                <a:latin typeface="Arial"/>
              </a:rPr>
              <a:t>Side Projects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4572000" y="2286000"/>
            <a:ext cx="2743200" cy="2743200"/>
          </a:xfrm>
          <a:prstGeom prst="triangle">
            <a:avLst/>
          </a:prstGeom>
          <a:solidFill>
            <a:srgbClr val="5AA0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5029200" y="52120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i="0" u="none">
                <a:solidFill>
                  <a:srgbClr val="F0F0F0"/>
                </a:solidFill>
                <a:latin typeface="Arial"/>
              </a:rPr>
              <a:t>Code Review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8229600" y="2286000"/>
            <a:ext cx="2743200" cy="2743200"/>
          </a:xfrm>
          <a:prstGeom prst="triangle">
            <a:avLst/>
          </a:prstGeom>
          <a:solidFill>
            <a:srgbClr val="78BE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686800" y="52120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i="0" u="none">
                <a:solidFill>
                  <a:srgbClr val="F0F0F0"/>
                </a:solidFill>
                <a:latin typeface="Arial"/>
              </a:rPr>
              <a:t>Teaching Others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Keep Building, Keep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 i="0" u="none">
                <a:solidFill>
                  <a:srgbClr val="F0F0F0"/>
                </a:solidFill>
                <a:latin typeface="Arial"/>
              </a:rPr>
              <a:t>Web development is a marathon, not a sprint. The foundations remain stable even as new tools emerge.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4572000" y="3200400"/>
            <a:ext cx="2743200" cy="2743200"/>
          </a:xfrm>
          <a:prstGeom prst="star5">
            <a:avLst/>
          </a:prstGeom>
          <a:solidFill>
            <a:srgbClr val="FFC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743200" y="5943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1" i="0" u="none">
                <a:solidFill>
                  <a:srgbClr val="F0F0F0"/>
                </a:solidFill>
                <a:latin typeface="Arial"/>
              </a:rPr>
              <a:t>Happy coding! May your bugs be few and your coffee strong. 💻☕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The Web Development Landscape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28800" y="2286000"/>
            <a:ext cx="8229600" cy="3657600"/>
          </a:xfrm>
          <a:prstGeom prst="roundRect">
            <a:avLst/>
          </a:prstGeom>
          <a:solidFill>
            <a:srgbClr val="282D32"/>
          </a:solidFill>
          <a:ln w="25400">
            <a:solidFill>
              <a:srgbClr val="41A5E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0" i="0" u="none">
                <a:solidFill>
                  <a:srgbClr val="F0F0F0"/>
                </a:solidFill>
                <a:latin typeface="Arial"/>
              </a:rPr>
              <a:t>This guide explores the most efficient programming languages powering modern web development.</a:t>
            </a:r>
          </a:p>
          <a:p>
            <a:pPr algn="ctr"/>
          </a:p>
          <a:p>
            <a:pPr algn="ctr"/>
            <a:r>
              <a:rPr sz="2000" b="0" i="0" u="none">
                <a:solidFill>
                  <a:srgbClr val="F0F0F0"/>
                </a:solidFill>
                <a:latin typeface="Arial"/>
              </a:rPr>
              <a:t>HTML + CSS + JavaScript form the core foundation, with specialized languages extending functionality for different purposes.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10058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400" b="1" i="0" u="none">
                <a:solidFill>
                  <a:srgbClr val="F0F0F0"/>
                </a:solidFill>
                <a:latin typeface="Arial"/>
              </a:rPr>
              <a:t>HTML &amp; CSS: The Dynamic Duo</a:t>
            </a:r>
          </a:p>
        </p:txBody>
      </p:sp>
      <p:sp>
        <p:nvSpPr>
          <p:cNvPr id="3" name="Rectangle 2"/>
          <p:cNvSpPr/>
          <p:nvPr/>
        </p:nvSpPr>
        <p:spPr>
          <a:xfrm>
            <a:off x="3200400" y="4114800"/>
            <a:ext cx="5486400" cy="91440"/>
          </a:xfrm>
          <a:prstGeom prst="rect">
            <a:avLst/>
          </a:prstGeom>
          <a:solidFill>
            <a:srgbClr val="FFC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HTML: The Digital Skeleton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2286000"/>
            <a:ext cx="3657600" cy="3657600"/>
          </a:xfrm>
          <a:prstGeom prst="rect">
            <a:avLst/>
          </a:prstGeom>
          <a:solidFill>
            <a:srgbClr val="E54D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b="1" i="0" u="none">
                <a:solidFill>
                  <a:srgbClr val="FFFFFF"/>
                </a:solidFill>
                <a:latin typeface="Arial"/>
              </a:rPr>
              <a:t>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2860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Structures web content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Universal browser support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Created in 1993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Foundation of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6126480"/>
            <a:ext cx="9144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0" i="1" u="none">
                <a:solidFill>
                  <a:srgbClr val="F0F0F0"/>
                </a:solidFill>
                <a:latin typeface="Arial"/>
              </a:rPr>
              <a:t>HTML structures the content of every website you visit.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sp>
        <p:nvSpPr>
          <p:cNvPr id="5" name="Rectangle 4"/>
          <p:cNvSpPr/>
          <p:nvPr/>
        </p:nvSpPr>
        <p:spPr>
          <a:xfrm>
            <a:off x="1737360" y="2194560"/>
            <a:ext cx="8412480" cy="4754880"/>
          </a:xfrm>
          <a:prstGeom prst="rect">
            <a:avLst/>
          </a:prstGeom>
          <a:solidFill>
            <a:srgbClr val="141419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HTML in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 i="0" u="none">
                <a:solidFill>
                  <a:srgbClr val="F0F0F0"/>
                </a:solidFill>
                <a:latin typeface="Arial"/>
              </a:rPr>
              <a:t>See how HTML creates the structure of a web page: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2860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800">
                <a:solidFill>
                  <a:srgbClr val="FFFFFF"/>
                </a:solidFill>
                <a:latin typeface="Consolas"/>
              </a:rPr>
              <a:t>&lt;!DOCTYPE html&gt;</a:t>
            </a:r>
            <a:br/>
            <a:r>
              <a:rPr sz="1800">
                <a:solidFill>
                  <a:srgbClr val="FFFFFF"/>
                </a:solidFill>
                <a:latin typeface="Consolas"/>
              </a:rPr>
              <a:t>&lt;html&gt;</a:t>
            </a:r>
            <a:br/>
            <a:r>
              <a:rPr sz="1800">
                <a:solidFill>
                  <a:srgbClr val="FFFFFF"/>
                </a:solidFill>
                <a:latin typeface="Consolas"/>
              </a:rPr>
              <a:t>  &lt;head&gt;</a:t>
            </a:r>
            <a:br/>
            <a:r>
              <a:rPr sz="1800">
                <a:solidFill>
                  <a:srgbClr val="FFFFFF"/>
                </a:solidFill>
                <a:latin typeface="Consolas"/>
              </a:rPr>
              <a:t>    &lt;title&gt;My First Website&lt;/title&gt;</a:t>
            </a:r>
            <a:br/>
            <a:r>
              <a:rPr sz="1800">
                <a:solidFill>
                  <a:srgbClr val="FFFFFF"/>
                </a:solidFill>
                <a:latin typeface="Consolas"/>
              </a:rPr>
              <a:t>  &lt;/head&gt;</a:t>
            </a:r>
            <a:br/>
            <a:r>
              <a:rPr sz="1800">
                <a:solidFill>
                  <a:srgbClr val="FFFFFF"/>
                </a:solidFill>
                <a:latin typeface="Consolas"/>
              </a:rPr>
              <a:t>  &lt;body&gt;</a:t>
            </a:r>
            <a:br/>
            <a:r>
              <a:rPr sz="1800">
                <a:solidFill>
                  <a:srgbClr val="FFFFFF"/>
                </a:solidFill>
                <a:latin typeface="Consolas"/>
              </a:rPr>
              <a:t>    &lt;h1&gt;Hello, World!&lt;/h1&gt;</a:t>
            </a:r>
            <a:br/>
            <a:r>
              <a:rPr sz="1800">
                <a:solidFill>
                  <a:srgbClr val="FFFFFF"/>
                </a:solidFill>
                <a:latin typeface="Consolas"/>
              </a:rPr>
              <a:t>    &lt;p&gt;Welcome to my website. It's not much, but it's honest work.&lt;/p&gt;</a:t>
            </a:r>
            <a:br/>
            <a:r>
              <a:rPr sz="1800">
                <a:solidFill>
                  <a:srgbClr val="FFFFFF"/>
                </a:solidFill>
                <a:latin typeface="Consolas"/>
              </a:rPr>
              <a:t>  &lt;/body&gt;</a:t>
            </a:r>
            <a:br/>
            <a:r>
              <a:rPr sz="1800">
                <a:solidFill>
                  <a:srgbClr val="FFFFFF"/>
                </a:solidFill>
                <a:latin typeface="Consolas"/>
              </a:rPr>
              <a:t>&lt;/html&gt;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CSS: Making the Web Beautiful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2286000"/>
            <a:ext cx="3657600" cy="3657600"/>
          </a:xfrm>
          <a:prstGeom prst="rect">
            <a:avLst/>
          </a:prstGeom>
          <a:solidFill>
            <a:srgbClr val="264D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b="1" i="0" u="none">
                <a:solidFill>
                  <a:srgbClr val="FFFFFF"/>
                </a:solidFill>
                <a:latin typeface="Arial"/>
              </a:rPr>
              <a:t>CSS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2860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Controls colors, layouts, fonts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Enables responsive design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Handles animations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Separates design from 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6126480"/>
            <a:ext cx="9144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0" i="1" u="none">
                <a:solidFill>
                  <a:srgbClr val="F0F0F0"/>
                </a:solidFill>
                <a:latin typeface="Arial"/>
              </a:rPr>
              <a:t>CSS handles all visual styling of web content.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400" b="1" i="0" u="none">
                <a:solidFill>
                  <a:srgbClr val="F0F0F0"/>
                </a:solidFill>
                <a:latin typeface="Arial"/>
              </a:rPr>
              <a:t>JavaScript: The Web's Swiss Army Knife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4114800"/>
            <a:ext cx="6400800" cy="91440"/>
          </a:xfrm>
          <a:prstGeom prst="rect">
            <a:avLst/>
          </a:prstGeom>
          <a:solidFill>
            <a:srgbClr val="FFC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F0F0F0"/>
                </a:solidFill>
                <a:latin typeface="Arial"/>
              </a:rPr>
              <a:t>JavaScript: Making Websites Interactive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2286000"/>
            <a:ext cx="3657600" cy="3657600"/>
          </a:xfrm>
          <a:prstGeom prst="rect">
            <a:avLst/>
          </a:prstGeom>
          <a:solidFill>
            <a:srgbClr val="F0DB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b="1" i="0" u="none">
                <a:solidFill>
                  <a:srgbClr val="000000"/>
                </a:solidFill>
                <a:latin typeface="Arial"/>
              </a:rPr>
              <a:t>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2860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Created in just 10 days (1995)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Runs in every browser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Powers front and back end</a:t>
            </a:r>
          </a:p>
          <a:p>
            <a:pPr algn="l"/>
            <a:r>
              <a:rPr sz="2000" b="0" i="0" u="none">
                <a:solidFill>
                  <a:srgbClr val="F0F0F0"/>
                </a:solidFill>
                <a:latin typeface="Arial"/>
              </a:rPr>
              <a:t>• Most popular language worldwide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6126480"/>
            <a:ext cx="9144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0" i="1" u="none">
                <a:solidFill>
                  <a:srgbClr val="F0F0F0"/>
                </a:solidFill>
                <a:latin typeface="Arial"/>
              </a:rPr>
              <a:t>JavaScript breathes life into otherwise static web pages.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Programming Languages</dc:title>
  <dc:subject>Programming Languages Guide</dc:subject>
  <dc:creator>Web Dev Educator</dc:creator>
  <cp:keywords>web development, programming, HTML, CSS, JavaScript, TypeScript, Python, PHP, SQL, Node.js</cp:keywords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