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rPr sz="2000" b="1">
                <a:solidFill>
                  <a:srgbClr val="0070C0"/>
                </a:solidFill>
                <a:latin typeface="Roboto"/>
              </a:rPr>
              <a:t>Revenue vs Expenses Q1 2025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4.2</c:v>
                </c:pt>
                <c:pt idx="1">
                  <c:v>4.8</c:v>
                </c:pt>
                <c:pt idx="2">
                  <c:v>5.5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3.1</c:v>
                </c:pt>
                <c:pt idx="1">
                  <c:v>3.2</c:v>
                </c:pt>
                <c:pt idx="2">
                  <c:v>3.4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400">
                <a:solidFill>
                  <a:srgbClr val="0070C0"/>
                </a:solidFill>
                <a:latin typeface="Montserrat"/>
              </a:rPr>
              <a:t>Acme Corporation Quarterly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400" b="1">
                <a:solidFill>
                  <a:srgbClr val="FFC000"/>
                </a:solidFill>
                <a:latin typeface="Montserrat"/>
              </a:rPr>
              <a:t>Challenges and Opportunities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solidFill>
                  <a:srgbClr val="0070C0"/>
                </a:solidFill>
                <a:latin typeface="Montserrat"/>
              </a:rPr>
              <a:t>Looking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04040"/>
                </a:solidFill>
                <a:latin typeface="Roboto"/>
              </a:defRPr>
            </a:pPr>
            <a:r>
              <a:t>{'type': 'text_box', 'text': 'Challenges', 'font': 'Montserrat', 'size': 24, 'color': '[0, 112, 192]', 'bold': True}</a:t>
            </a:r>
          </a:p>
          <a:p>
            <a:pPr>
              <a:defRPr sz="1800">
                <a:solidFill>
                  <a:srgbClr val="404040"/>
                </a:solidFill>
                <a:latin typeface="Roboto"/>
              </a:defRPr>
            </a:pPr>
            <a:r>
              <a:t>{'type': 'text_box', 'text': '• Supply chain disruptions\n• Increasing competition\n• Talent acquisition\n• Regulatory changes', 'font': 'Roboto', 'size': 18}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04040"/>
                </a:solidFill>
                <a:latin typeface="Roboto"/>
              </a:defRPr>
            </a:pPr>
            <a:r>
              <a:t>{'type': 'text_box', 'text': 'Opportunities', 'font': 'Montserrat', 'size': 24, 'color': '[255, 192, 0]', 'bold': True}</a:t>
            </a:r>
          </a:p>
          <a:p>
            <a:pPr>
              <a:defRPr sz="1800">
                <a:solidFill>
                  <a:srgbClr val="404040"/>
                </a:solidFill>
                <a:latin typeface="Roboto"/>
              </a:defRPr>
            </a:pPr>
            <a:r>
              <a:t>{'type': 'text_box', 'text': '• Emerging markets\n• Strategic partnerships\n• Product innovation\n• Digital transformation', 'font': 'Roboto', 'size': 18}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400" b="1">
                <a:solidFill>
                  <a:srgbClr val="FFC000"/>
                </a:solidFill>
                <a:latin typeface="Montserrat"/>
              </a:rPr>
              <a:t>Goals for Q2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sp>
        <p:nvSpPr>
          <p:cNvPr id="5" name="Rectangle 4"/>
          <p:cNvSpPr/>
          <p:nvPr/>
        </p:nvSpPr>
        <p:spPr>
          <a:xfrm>
            <a:off x="365760" y="1508760"/>
            <a:ext cx="8412480" cy="4708843"/>
          </a:xfrm>
          <a:prstGeom prst="rect">
            <a:avLst/>
          </a:prstGeom>
          <a:solidFill>
            <a:srgbClr val="202020"/>
          </a:solidFill>
          <a:ln w="12700"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solidFill>
                  <a:srgbClr val="0070C0"/>
                </a:solidFill>
                <a:latin typeface="Montserrat"/>
              </a:rPr>
              <a:t>Technology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</a:p>
          <a:p>
            <a:pPr>
              <a:lnSpc>
                <a:spcPct val="120000"/>
              </a:lnSpc>
            </a:pPr>
            <a:r>
              <a:rPr sz="1400">
                <a:solidFill>
                  <a:srgbClr val="00E600"/>
                </a:solidFill>
                <a:latin typeface="Consolas"/>
              </a:rPr>
              <a:t>// Q2 Development Roadmap</a:t>
            </a:r>
            <a:br/>
            <a:r>
              <a:rPr sz="1400">
                <a:solidFill>
                  <a:srgbClr val="00E600"/>
                </a:solidFill>
                <a:latin typeface="Consolas"/>
              </a:rPr>
              <a:t>function implementQ2Features() {</a:t>
            </a:r>
            <a:br/>
            <a:r>
              <a:rPr sz="1400">
                <a:solidFill>
                  <a:srgbClr val="00E600"/>
                </a:solidFill>
                <a:latin typeface="Consolas"/>
              </a:rPr>
              <a:t>  const features = [</a:t>
            </a:r>
            <a:br/>
            <a:r>
              <a:rPr sz="1400">
                <a:solidFill>
                  <a:srgbClr val="00E600"/>
                </a:solidFill>
                <a:latin typeface="Consolas"/>
              </a:rPr>
              <a:t>    "AI-powered analytics",</a:t>
            </a:r>
            <a:br/>
            <a:r>
              <a:rPr sz="1400">
                <a:solidFill>
                  <a:srgbClr val="00E600"/>
                </a:solidFill>
                <a:latin typeface="Consolas"/>
              </a:rPr>
              <a:t>    "Mobile app redesign",</a:t>
            </a:r>
            <a:br/>
            <a:r>
              <a:rPr sz="1400">
                <a:solidFill>
                  <a:srgbClr val="00E600"/>
                </a:solidFill>
                <a:latin typeface="Consolas"/>
              </a:rPr>
              <a:t>    "Cloud infrastructure migration",</a:t>
            </a:r>
            <a:br/>
            <a:r>
              <a:rPr sz="1400">
                <a:solidFill>
                  <a:srgbClr val="00E600"/>
                </a:solidFill>
                <a:latin typeface="Consolas"/>
              </a:rPr>
              <a:t>    "API performance optimization"</a:t>
            </a:r>
            <a:br/>
            <a:r>
              <a:rPr sz="1400">
                <a:solidFill>
                  <a:srgbClr val="00E600"/>
                </a:solidFill>
                <a:latin typeface="Consolas"/>
              </a:rPr>
              <a:t>  ];</a:t>
            </a:r>
            <a:br/>
            <a:r>
              <a:rPr sz="1400">
                <a:solidFill>
                  <a:srgbClr val="00E600"/>
                </a:solidFill>
                <a:latin typeface="Consolas"/>
              </a:rPr>
              <a:t>  </a:t>
            </a:r>
            <a:br/>
            <a:r>
              <a:rPr sz="1400">
                <a:solidFill>
                  <a:srgbClr val="00E600"/>
                </a:solidFill>
                <a:latin typeface="Consolas"/>
              </a:rPr>
              <a:t>  const timeline = {</a:t>
            </a:r>
            <a:br/>
            <a:r>
              <a:rPr sz="1400">
                <a:solidFill>
                  <a:srgbClr val="00E600"/>
                </a:solidFill>
                <a:latin typeface="Consolas"/>
              </a:rPr>
              <a:t>    April: ["Planning", "Resource allocation"],</a:t>
            </a:r>
            <a:br/>
            <a:r>
              <a:rPr sz="1400">
                <a:solidFill>
                  <a:srgbClr val="00E600"/>
                </a:solidFill>
                <a:latin typeface="Consolas"/>
              </a:rPr>
              <a:t>    May: ["Development sprints", "Alpha testing"],</a:t>
            </a:r>
            <a:br/>
            <a:r>
              <a:rPr sz="1400">
                <a:solidFill>
                  <a:srgbClr val="00E600"/>
                </a:solidFill>
                <a:latin typeface="Consolas"/>
              </a:rPr>
              <a:t>    June: ["Beta release", "Customer feedback"]</a:t>
            </a:r>
            <a:br/>
            <a:r>
              <a:rPr sz="1400">
                <a:solidFill>
                  <a:srgbClr val="00E600"/>
                </a:solidFill>
                <a:latin typeface="Consolas"/>
              </a:rPr>
              <a:t>  };</a:t>
            </a:r>
            <a:br/>
            <a:r>
              <a:rPr sz="1400">
                <a:solidFill>
                  <a:srgbClr val="00E600"/>
                </a:solidFill>
                <a:latin typeface="Consolas"/>
              </a:rPr>
              <a:t>  </a:t>
            </a:r>
            <a:br/>
            <a:r>
              <a:rPr sz="1400">
                <a:solidFill>
                  <a:srgbClr val="00E600"/>
                </a:solidFill>
                <a:latin typeface="Consolas"/>
              </a:rPr>
              <a:t>  return { features, timeline };</a:t>
            </a:r>
            <a:br/>
            <a:r>
              <a:rPr sz="1400">
                <a:solidFill>
                  <a:srgbClr val="00E600"/>
                </a:solidFill>
                <a:latin typeface="Consolas"/>
              </a:rPr>
              <a:t>}</a:t>
            </a:r>
            <a:b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400">
                <a:solidFill>
                  <a:srgbClr val="0070C0"/>
                </a:solidFill>
                <a:latin typeface="Montserrat"/>
              </a:rP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54864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0" i="0" u="none">
                <a:solidFill>
                  <a:srgbClr val="FFFFFF"/>
                </a:solidFill>
                <a:latin typeface="Roboto"/>
              </a:rPr>
              <a:t>Contact: John Smith | john.smith@acme.com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solidFill>
                  <a:srgbClr val="0070C0"/>
                </a:solidFill>
                <a:latin typeface="Montserrat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04040"/>
                </a:solidFill>
                <a:latin typeface="Roboto"/>
              </a:defRPr>
            </a:pPr>
            <a:r>
              <a:t>Company Overview</a:t>
            </a:r>
          </a:p>
          <a:p>
            <a:pPr>
              <a:defRPr sz="1800">
                <a:solidFill>
                  <a:srgbClr val="404040"/>
                </a:solidFill>
                <a:latin typeface="Roboto"/>
              </a:defRPr>
            </a:pPr>
            <a:r>
              <a:t>Q1 Financial Results</a:t>
            </a:r>
          </a:p>
          <a:p>
            <a:pPr>
              <a:defRPr sz="1800">
                <a:solidFill>
                  <a:srgbClr val="404040"/>
                </a:solidFill>
                <a:latin typeface="Roboto"/>
              </a:defRPr>
            </a:pPr>
            <a:r>
              <a:t>Key Achievements</a:t>
            </a:r>
          </a:p>
          <a:p>
            <a:pPr>
              <a:defRPr sz="1800">
                <a:solidFill>
                  <a:srgbClr val="404040"/>
                </a:solidFill>
                <a:latin typeface="Roboto"/>
              </a:defRPr>
            </a:pPr>
            <a:r>
              <a:t>Challenges and Opportunities</a:t>
            </a:r>
          </a:p>
          <a:p>
            <a:pPr>
              <a:defRPr sz="1800">
                <a:solidFill>
                  <a:srgbClr val="404040"/>
                </a:solidFill>
                <a:latin typeface="Roboto"/>
              </a:defRPr>
            </a:pPr>
            <a:r>
              <a:t>Goals for Q2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400" b="1">
                <a:solidFill>
                  <a:srgbClr val="FFC000"/>
                </a:solidFill>
                <a:latin typeface="Montserrat"/>
              </a:rPr>
              <a:t>Company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solidFill>
                  <a:srgbClr val="0070C0"/>
                </a:solidFill>
                <a:latin typeface="Montserrat"/>
              </a:rPr>
              <a:t>About Acme Corporation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04040"/>
                </a:solidFill>
                <a:latin typeface="Roboto"/>
              </a:defRPr>
            </a:pPr>
            <a:r>
              <a:t>Founded in 2010</a:t>
            </a:r>
          </a:p>
          <a:p>
            <a:pPr>
              <a:defRPr sz="1800">
                <a:solidFill>
                  <a:srgbClr val="404040"/>
                </a:solidFill>
                <a:latin typeface="Roboto"/>
              </a:defRPr>
            </a:pPr>
            <a:r>
              <a:t>Headquarters in Silicon Valley</a:t>
            </a:r>
          </a:p>
          <a:p>
            <a:pPr>
              <a:defRPr sz="1800">
                <a:solidFill>
                  <a:srgbClr val="404040"/>
                </a:solidFill>
                <a:latin typeface="Roboto"/>
              </a:defRPr>
            </a:pPr>
            <a:r>
              <a:t>500+ employees worldwide</a:t>
            </a:r>
          </a:p>
          <a:p>
            <a:pPr>
              <a:defRPr sz="1800">
                <a:solidFill>
                  <a:srgbClr val="404040"/>
                </a:solidFill>
                <a:latin typeface="Roboto"/>
              </a:defRPr>
            </a:pPr>
            <a:r>
              <a:t>Industry leader in innovation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company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400" b="1">
                <a:solidFill>
                  <a:srgbClr val="FFC000"/>
                </a:solidFill>
                <a:latin typeface="Montserrat"/>
              </a:rPr>
              <a:t>Q1 Financial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solidFill>
                  <a:srgbClr val="0070C0"/>
                </a:solidFill>
                <a:latin typeface="Montserrat"/>
              </a:rPr>
              <a:t>Q1 Financial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solidFill>
                  <a:srgbClr val="0070C0"/>
                </a:solidFill>
                <a:latin typeface="Montserrat"/>
              </a:rPr>
              <a:t>Detailed Financial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600200"/>
          <a:ext cx="8229600" cy="452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05192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C000"/>
                          </a:solidFill>
                          <a:latin typeface="Roboto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C000"/>
                          </a:solidFill>
                          <a:latin typeface="Roboto"/>
                        </a:rPr>
                        <a:t>Q1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C000"/>
                          </a:solidFill>
                          <a:latin typeface="Roboto"/>
                        </a:rPr>
                        <a:t>Q1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C000"/>
                          </a:solidFill>
                          <a:latin typeface="Roboto"/>
                        </a:rPr>
                        <a:t>Change</a:t>
                      </a:r>
                    </a:p>
                  </a:txBody>
                  <a:tcPr/>
                </a:tc>
              </a:tr>
              <a:tr h="905192"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rgbClr val="404040"/>
                          </a:solidFill>
                          <a:latin typeface="Roboto"/>
                        </a:rPr>
                        <a:t>Revenue</a:t>
                      </a:r>
                    </a:p>
                  </a:txBody>
                  <a:tcPr>
                    <a:solidFill>
                      <a:srgbClr val="FFE8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rgbClr val="404040"/>
                          </a:solidFill>
                          <a:latin typeface="Roboto"/>
                        </a:rPr>
                        <a:t>$4.2M</a:t>
                      </a:r>
                    </a:p>
                  </a:txBody>
                  <a:tcPr>
                    <a:solidFill>
                      <a:srgbClr val="FFE8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rgbClr val="404040"/>
                          </a:solidFill>
                          <a:latin typeface="Roboto"/>
                        </a:rPr>
                        <a:t>$5.5M</a:t>
                      </a:r>
                    </a:p>
                  </a:txBody>
                  <a:tcPr>
                    <a:solidFill>
                      <a:srgbClr val="FFE8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rgbClr val="404040"/>
                          </a:solidFill>
                          <a:latin typeface="Roboto"/>
                        </a:rPr>
                        <a:t>+30.9%</a:t>
                      </a:r>
                    </a:p>
                  </a:txBody>
                  <a:tcPr>
                    <a:solidFill>
                      <a:srgbClr val="FFE828"/>
                    </a:solidFill>
                  </a:tcPr>
                </a:tc>
              </a:tr>
              <a:tr h="905192"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rgbClr val="404040"/>
                          </a:solidFill>
                          <a:latin typeface="Roboto"/>
                        </a:rPr>
                        <a:t>Expenses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rgbClr val="404040"/>
                          </a:solidFill>
                          <a:latin typeface="Roboto"/>
                        </a:rPr>
                        <a:t>$3.1M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rgbClr val="404040"/>
                          </a:solidFill>
                          <a:latin typeface="Roboto"/>
                        </a:rPr>
                        <a:t>$3.4M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rgbClr val="404040"/>
                          </a:solidFill>
                          <a:latin typeface="Roboto"/>
                        </a:rPr>
                        <a:t>+9.7%</a:t>
                      </a:r>
                    </a:p>
                  </a:txBody>
                  <a:tcPr/>
                </a:tc>
              </a:tr>
              <a:tr h="905192"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rgbClr val="404040"/>
                          </a:solidFill>
                          <a:latin typeface="Roboto"/>
                        </a:rPr>
                        <a:t>Profit</a:t>
                      </a:r>
                    </a:p>
                  </a:txBody>
                  <a:tcPr>
                    <a:solidFill>
                      <a:srgbClr val="FFE8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rgbClr val="404040"/>
                          </a:solidFill>
                          <a:latin typeface="Roboto"/>
                        </a:rPr>
                        <a:t>$1.1M</a:t>
                      </a:r>
                    </a:p>
                  </a:txBody>
                  <a:tcPr>
                    <a:solidFill>
                      <a:srgbClr val="FFE8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rgbClr val="404040"/>
                          </a:solidFill>
                          <a:latin typeface="Roboto"/>
                        </a:rPr>
                        <a:t>$2.1M</a:t>
                      </a:r>
                    </a:p>
                  </a:txBody>
                  <a:tcPr>
                    <a:solidFill>
                      <a:srgbClr val="FFE8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rgbClr val="404040"/>
                          </a:solidFill>
                          <a:latin typeface="Roboto"/>
                        </a:rPr>
                        <a:t>+90.9%</a:t>
                      </a:r>
                    </a:p>
                  </a:txBody>
                  <a:tcPr>
                    <a:solidFill>
                      <a:srgbClr val="FFE828"/>
                    </a:solidFill>
                  </a:tcPr>
                </a:tc>
              </a:tr>
              <a:tr h="905195"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rgbClr val="404040"/>
                          </a:solidFill>
                          <a:latin typeface="Roboto"/>
                        </a:rPr>
                        <a:t>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rgbClr val="404040"/>
                          </a:solidFill>
                          <a:latin typeface="Roboto"/>
                        </a:rPr>
                        <a:t>26.2%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rgbClr val="404040"/>
                          </a:solidFill>
                          <a:latin typeface="Roboto"/>
                        </a:rPr>
                        <a:t>38.2%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rgbClr val="404040"/>
                          </a:solidFill>
                          <a:latin typeface="Roboto"/>
                        </a:rPr>
                        <a:t>+12.0%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400" b="1">
                <a:solidFill>
                  <a:srgbClr val="FFC000"/>
                </a:solidFill>
                <a:latin typeface="Montserrat"/>
              </a:rPr>
              <a:t>Key Achievements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600" b="1" i="0" u="none">
                <a:solidFill>
                  <a:srgbClr val="000000"/>
                </a:solidFill>
                <a:latin typeface="Montserrat"/>
              </a:rPr>
              <a:t>Q1 2025 Key Achievements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14400" y="2286000"/>
            <a:ext cx="2743200" cy="2286000"/>
          </a:xfrm>
          <a:prstGeom prst="round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800" b="1" i="0" u="none">
                <a:solidFill>
                  <a:srgbClr val="FFFFFF"/>
                </a:solidFill>
                <a:latin typeface="Roboto"/>
              </a:rPr>
              <a:t>New Product Launch</a:t>
            </a:r>
          </a:p>
          <a:p>
            <a:pPr algn="ctr"/>
            <a:r>
              <a:rPr sz="1800" b="1" i="0" u="none">
                <a:solidFill>
                  <a:srgbClr val="FFFFFF"/>
                </a:solidFill>
                <a:latin typeface="Roboto"/>
              </a:rPr>
              <a:t>Acme Pro XL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114800" y="2286000"/>
            <a:ext cx="2743200" cy="2286000"/>
          </a:xfrm>
          <a:prstGeom prst="round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800" b="1" i="0" u="none">
                <a:solidFill>
                  <a:srgbClr val="FFFFFF"/>
                </a:solidFill>
                <a:latin typeface="Roboto"/>
              </a:rPr>
              <a:t>Global Expansion</a:t>
            </a:r>
          </a:p>
          <a:p>
            <a:pPr algn="ctr"/>
            <a:r>
              <a:rPr sz="1800" b="1" i="0" u="none">
                <a:solidFill>
                  <a:srgbClr val="FFFFFF"/>
                </a:solidFill>
                <a:latin typeface="Roboto"/>
              </a:rPr>
              <a:t>Opened 3 New Offices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315200" y="2286000"/>
            <a:ext cx="2743200" cy="2286000"/>
          </a:xfrm>
          <a:prstGeom prst="round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800" b="1" i="0" u="none">
                <a:solidFill>
                  <a:srgbClr val="FFFFFF"/>
                </a:solidFill>
                <a:latin typeface="Roboto"/>
              </a:rPr>
              <a:t>Customer Growth</a:t>
            </a:r>
          </a:p>
          <a:p>
            <a:pPr algn="ctr"/>
            <a:r>
              <a:rPr sz="1800" b="1" i="0" u="none">
                <a:solidFill>
                  <a:srgbClr val="FFFFFF"/>
                </a:solidFill>
                <a:latin typeface="Roboto"/>
              </a:rPr>
              <a:t>+25% New Customers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PowerPoint Presentation</dc:title>
  <dc:subject>Demonstration</dc:subject>
  <dc:creator>{{presenter}}</dc:creator>
  <cp:keywords>presentation, demo, automation</cp:keywords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>Examples</cp:category>
</cp:coreProperties>
</file>