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🚀 STRINGS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BFFF"/>
                </a:solidFill>
                <a:latin typeface="Segoe UI Light"/>
              </a:rPr>
              <a:t>String Manipulation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1. String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**For C-style strings:**</a:t>
            </a:r>
          </a:p>
          <a:p>
            <a:r>
              <a:t>char str[] = "Hello";</a:t>
            </a:r>
            <a:br/>
            <a:r>
              <a:t>for (int i = 0; str[i] != '\0'; i++) {</a:t>
            </a:r>
            <a:br/>
            <a:r>
              <a:t>    char c = str[i];</a:t>
            </a:r>
            <a:br/>
            <a:r>
              <a:t>    // Process character c</a:t>
            </a:r>
            <a:br/>
            <a:r>
              <a:t>}</a:t>
            </a:r>
          </a:p>
          <a:p>
            <a:r>
              <a:t>**For std::string:**</a:t>
            </a:r>
          </a:p>
          <a:p>
            <a:r>
              <a:t>std::string str = "Hello";</a:t>
            </a:r>
            <a:br/>
            <a:r>
              <a:t>for (char c : str) {</a:t>
            </a:r>
            <a:br/>
            <a:r>
              <a:t>    // Process character c</a:t>
            </a:r>
            <a:br/>
            <a:r>
              <a:t>}</a:t>
            </a:r>
          </a:p>
          <a:p>
            <a:r>
              <a:t>Characters: [H] [e] [l] [l] [o]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2. String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**Case conversion:**</a:t>
            </a:r>
          </a:p>
          <a:p>
            <a:r>
              <a:t>std::string str = "Hello";</a:t>
            </a:r>
            <a:br/>
            <a:r>
              <a:t>std::transform(str.begin(), str.end(), </a:t>
            </a:r>
            <a:br/>
            <a:r>
              <a:t>              str.begin(), ::toupper);</a:t>
            </a:r>
            <a:br/>
            <a:r>
              <a:t>// Result: "HELLO"</a:t>
            </a:r>
          </a:p>
          <a:p>
            <a:r>
              <a:t>**Substring extraction:**</a:t>
            </a:r>
          </a:p>
          <a:p>
            <a:r>
              <a:t>std::string str = "Hello World";</a:t>
            </a:r>
            <a:br/>
            <a:r>
              <a:t>std::string sub = str.substr(6, 5);</a:t>
            </a:r>
            <a:br/>
            <a:r>
              <a:t>// Result: "World"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What Exactly ARE 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0E0E0"/>
                </a:solidFill>
                <a:latin typeface="Segoe UI"/>
              </a:rPr>
              <a:t>At their core, strings are sequences of characters. But in C++, there are two main ways to represent them: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1. C-style Strings (char arrays)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char greeting[] = "Hello"; // Compiler adds null terminator '\0'</a:t>
            </a:r>
          </a:p>
          <a:p>
            <a:r>
              <a:t>Memory layout:</a:t>
            </a:r>
          </a:p>
          <a:p>
            <a:r>
              <a:t>[H][e][l][l][o][\0]</a:t>
            </a:r>
          </a:p>
          <a:p>
            <a:r>
              <a:t>That \0 at the end is the null terminator - it tells functions where the string ends.</a:t>
            </a:r>
          </a:p>
          <a:p>
            <a:r>
              <a:t>Key characteristics:</a:t>
            </a:r>
          </a:p>
          <a:p>
            <a:r>
              <a:t>• Fixed size determined at declaration</a:t>
            </a:r>
          </a:p>
          <a:p>
            <a:r>
              <a:t>• Contiguous memory</a:t>
            </a:r>
          </a:p>
          <a:p>
            <a:r>
              <a:t>• Relies on null terminator to determine end</a:t>
            </a:r>
          </a:p>
          <a:p>
            <a:r>
              <a:t>• Prone to buffer overflows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2. C++ std::string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std::string greeting = "Hello";</a:t>
            </a:r>
          </a:p>
          <a:p>
            <a:r>
              <a:t>Under the hood, std::string is a class that manages:</a:t>
            </a:r>
          </a:p>
          <a:p>
            <a:r>
              <a:t>• A dynamically allocated character array</a:t>
            </a:r>
          </a:p>
          <a:p>
            <a:r>
              <a:t>• Size tracking</a:t>
            </a:r>
          </a:p>
          <a:p>
            <a:r>
              <a:t>• Memory management</a:t>
            </a:r>
          </a:p>
          <a:p>
            <a:r>
              <a:t>• Various utility methods</a:t>
            </a:r>
          </a:p>
          <a:p>
            <a:r>
              <a:t>_If C-style strings are a manual typewriter, std::string is a modern word processor with spell-check, auto-save, and therapy built in._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BFFF"/>
                </a:solidFill>
                <a:latin typeface="Segoe UI Light"/>
              </a:rPr>
              <a:t>String Memory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C-style String Memory: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0E0E0"/>
                </a:solidFill>
                <a:latin typeface="Segoe UI"/>
              </a:rPr>
              <a:t>• Fixed size determined at declaration</a:t>
            </a:r>
          </a:p>
          <a:p>
            <a:r>
              <a:rPr sz="2000">
                <a:solidFill>
                  <a:srgbClr val="E0E0E0"/>
                </a:solidFill>
                <a:latin typeface="Segoe UI"/>
              </a:rPr>
              <a:t>• Contiguous memory</a:t>
            </a:r>
          </a:p>
          <a:p>
            <a:r>
              <a:rPr sz="2000">
                <a:solidFill>
                  <a:srgbClr val="E0E0E0"/>
                </a:solidFill>
                <a:latin typeface="Segoe UI"/>
              </a:rPr>
              <a:t>• Relies on null terminator to determine end</a:t>
            </a:r>
          </a:p>
          <a:p>
            <a:r>
              <a:rPr sz="2000">
                <a:solidFill>
                  <a:srgbClr val="E0E0E0"/>
                </a:solidFill>
                <a:latin typeface="Segoe UI"/>
              </a:rPr>
              <a:t>• Prone to buffer overflows</a:t>
            </a:r>
          </a:p>
          <a:p/>
          <a:p>
            <a:r>
              <a:rPr sz="2000">
                <a:solidFill>
                  <a:srgbClr val="E0E0E0"/>
                </a:solidFill>
                <a:latin typeface="Segoe UI"/>
              </a:rPr>
              <a:t>Memory representation:</a:t>
            </a:r>
          </a:p>
          <a:p>
            <a:r>
              <a:rPr sz="2000">
                <a:solidFill>
                  <a:srgbClr val="E0E0E0"/>
                </a:solidFill>
                <a:latin typeface="Segoe UI"/>
              </a:rPr>
              <a:t>[H][e][l][l][o][\0][X][Y]</a:t>
            </a:r>
          </a:p>
          <a:p>
            <a:r>
              <a:rPr sz="2000">
                <a:solidFill>
                  <a:srgbClr val="E0E0E0"/>
                </a:solidFill>
                <a:latin typeface="Segoe UI"/>
              </a:rPr>
              <a:t>0x100 0x101 0x102 0x103 0x104 0x105 0x106 0x107</a:t>
            </a:r>
          </a:p>
          <a:p/>
          <a:p>
            <a:r>
              <a:rPr sz="2000">
                <a:solidFill>
                  <a:srgbClr val="E0E0E0"/>
                </a:solidFill>
                <a:latin typeface="Segoe UI"/>
              </a:rPr>
              <a:t>Buffer overflow happens when we write past the end of the allocated memory!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std::string Memory: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0E0E0"/>
                </a:solidFill>
                <a:latin typeface="Segoe UI"/>
              </a:rPr>
              <a:t>• Often uses Small String Optimization (SSO)</a:t>
            </a:r>
          </a:p>
          <a:p>
            <a:r>
              <a:rPr sz="2000">
                <a:solidFill>
                  <a:srgbClr val="E0E0E0"/>
                </a:solidFill>
                <a:latin typeface="Segoe UI"/>
              </a:rPr>
              <a:t>• Small strings (&lt;15 chars) stored directly in object</a:t>
            </a:r>
          </a:p>
          <a:p>
            <a:r>
              <a:rPr sz="2000">
                <a:solidFill>
                  <a:srgbClr val="E0E0E0"/>
                </a:solidFill>
                <a:latin typeface="Segoe UI"/>
              </a:rPr>
              <a:t>• Larger strings stored in dynamically allocated memory</a:t>
            </a:r>
          </a:p>
          <a:p>
            <a:r>
              <a:rPr sz="2000">
                <a:solidFill>
                  <a:srgbClr val="E0E0E0"/>
                </a:solidFill>
                <a:latin typeface="Segoe UI"/>
              </a:rPr>
              <a:t>• Tracks both size and capacity</a:t>
            </a:r>
          </a:p>
          <a:p/>
          <a:p>
            <a:r>
              <a:rPr sz="2000">
                <a:solidFill>
                  <a:srgbClr val="E0E0E0"/>
                </a:solidFill>
                <a:latin typeface="Segoe UI"/>
              </a:rPr>
              <a:t>_Small String Optimization is like keeping a small shopping list in your pocket vs. having to go home to get your big shopping list from the fridge._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BFFF"/>
                </a:solidFill>
                <a:latin typeface="Segoe UI Light"/>
              </a:rPr>
              <a:t>String Operations &amp;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00FFFF"/>
                </a:solidFill>
                <a:latin typeface="Segoe UI Light"/>
              </a:rPr>
              <a:t>String Operations &amp;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91440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Operation | C-style | std::string | Notes</a:t>
            </a:r>
          </a:p>
          <a:p>
            <a:r>
              <a:t>Create | O(n) | O(n) | Both copy characters</a:t>
            </a:r>
          </a:p>
          <a:p>
            <a:r>
              <a:t>Length | O(n) | O(1) | std::string tracks size</a:t>
            </a:r>
          </a:p>
          <a:p>
            <a:r>
              <a:t>Concatenate | O(n+m) | O(n+m) | Both need to copy characters</a:t>
            </a:r>
          </a:p>
          <a:p>
            <a:r>
              <a:t>Compare | O(n) | O(n) | Character-by-character</a:t>
            </a:r>
          </a:p>
          <a:p>
            <a:r>
              <a:t>Access | O(1) | O(1) | Direct array access</a:t>
            </a:r>
          </a:p>
          <a:p>
            <a:r>
              <a:t>Find | O(n*m) | O(n*m) | Linear search</a:t>
            </a:r>
          </a:p>
          <a:p>
            <a:r>
              <a:t>Insert | O(n) + Manual resizing | O(n) | std::string handles resizing</a:t>
            </a:r>
          </a:p>
          <a:p>
            <a:r>
              <a:t>Erase | O(n) + Manual shifting | O(n) | std::string handles shifting</a:t>
            </a:r>
          </a:p>
          <a:p>
            <a:r>
              <a:t>_A programmer's evolution: First you love strings, then you hate them, then you understand them, and finally you accept that they'll always be a source of bugs regardless._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