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26F0-BBAB-A458-7E69-4C13D59C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F1723-1B86-D554-B8A5-89C72542B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8D64E-046B-8283-9BBE-C2BDCD51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5569-60CD-4C88-81D4-AB975898C8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E7B85-62E9-3B8B-B148-AE443FA5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63E55-B141-1825-E0E5-DD20046C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BCD9-5E18-41F0-A4FD-DDD864FB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246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2E5A-D7DE-AD23-D166-981C237C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94497-419A-2032-2CF9-15C3674F6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458C9-E3D9-2208-25DD-FB541C83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5569-60CD-4C88-81D4-AB975898C8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27CEC-3591-DF41-1F05-9FF7E8A3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54B83-08A7-0680-AAC5-DA43372B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BCD9-5E18-41F0-A4FD-DDD864FB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77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92D07-51FE-5B7F-B56C-31C83E7B8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D48AD-BA5E-F471-B371-531D2B7AC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5106C-EB2B-BF09-8731-473B0C98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5569-60CD-4C88-81D4-AB975898C8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62E21-9146-18BC-EF07-AAC1006D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7D33F-01E7-C470-5E64-D90A31EB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BCD9-5E18-41F0-A4FD-DDD864FB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881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C5DE-3613-D96C-79F8-0E1E39CD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ACAF9805-2215-DF1D-5B40-33988EE6A2BC}"/>
              </a:ext>
            </a:extLst>
          </p:cNvPr>
          <p:cNvSpPr>
            <a:spLocks noGrp="1"/>
          </p:cNvSpPr>
          <p:nvPr>
            <p:ph type="dgm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60A0F-4D98-8EDF-B334-0B58021E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5569-60CD-4C88-81D4-AB975898C8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AC817-ABCF-976F-92BC-1876FF7C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A1A6F-362E-F75E-81BB-A90414F5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BCD9-5E18-41F0-A4FD-DDD864FB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271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9644-7CF5-619F-50AE-C55290F0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12452-C842-B031-DC73-CC38EED58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4B830-E78F-7FD3-AA4E-009B80E4D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5569-60CD-4C88-81D4-AB975898C8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781B0-EE06-9A51-FDD5-46D94110F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FA6CD-EF67-5ABD-9641-5775CB15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BCD9-5E18-41F0-A4FD-DDD864FB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11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E9D1-1724-B3B8-A5E3-5C302D703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9A505-17D6-7022-FC83-6158EBFC1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7FADB-A573-3D0E-7CC7-31811664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5569-60CD-4C88-81D4-AB975898C8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DB21A-5AA9-64FF-EDFF-9FF5D197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2248-AC40-8A85-F697-8CACC250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BCD9-5E18-41F0-A4FD-DDD864FB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076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ECCD-E6F4-80E4-B9ED-D255375A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4F9D2-8A3C-434B-7811-A1ABA8107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12018-2937-C81A-FF69-628570DDB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023E6-8964-E7A9-103E-AD9C139E3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5569-60CD-4C88-81D4-AB975898C8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98E0B-D896-6DEC-A2C0-F331A0E4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34661-8396-00B9-A9CF-05FAFEFA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BCD9-5E18-41F0-A4FD-DDD864FB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74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F6B7-A66C-FDB8-8067-8DFCF67A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A5E5C-BB06-8026-EB3B-2B00A4DB4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C349B-2703-2A7F-7626-F0B46DCC8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14CAD-B7E1-DA6B-8645-854C60BC4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65C4F-0BF0-F760-E21A-CFA51C750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6FF53-641E-D751-124B-6954925DC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5569-60CD-4C88-81D4-AB975898C8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4040C-CD72-8632-92CA-8759C3B7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F5FC6-45E1-30E7-8109-D6EE5D75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BCD9-5E18-41F0-A4FD-DDD864FB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7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9039-738C-4837-59CB-CC89F10F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FAC2D3-0FD5-4ECA-8154-A0231ACF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5569-60CD-4C88-81D4-AB975898C8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18773-E9B5-A1E9-F042-21F8866D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E24C5-41DE-FA5D-C17C-6A738FEA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BCD9-5E18-41F0-A4FD-DDD864FB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1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BA6C3-BCCE-3346-EB1E-CB0829C7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5569-60CD-4C88-81D4-AB975898C8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67B2C-952A-4DF9-7B6A-EFA08F8A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F9977-7AB5-EE0A-9E22-B85E5A8A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BCD9-5E18-41F0-A4FD-DDD864FB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01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5FE7-8414-2E91-E32B-9F3AA7BE7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61E7-F87A-1D1D-BEAD-A00AB88B9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29F76F-C270-8058-7207-D4391F4BA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F76D4-9397-721C-247D-783226BF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5569-60CD-4C88-81D4-AB975898C8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8E1CF-7641-A485-CA0B-D2263B9C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C74AD-0B15-BCC7-46C5-CA9389E4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BCD9-5E18-41F0-A4FD-DDD864FB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1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304B-8E4E-57BB-EEB6-4F6AC7B3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7F805-EB9F-8FE0-2C2D-C61975D87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24C86-E1BA-4347-DC25-00D46275B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26B98-E32D-FA60-A008-B7842F14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25569-60CD-4C88-81D4-AB975898C8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B5DFD-E237-395C-15E5-6421BE52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024F7-6DA1-C73A-97FD-93AAA634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BCD9-5E18-41F0-A4FD-DDD864FB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94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D6D44-BDE4-2817-7495-0D56224BD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C9F45-D4E5-77B9-4DA9-D2DBC77FC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A33D2-F252-41DF-23FE-95AE4FC56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25569-60CD-4C88-81D4-AB975898C80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C61D2-593D-F283-4153-3CC7770FB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A375B-3CF7-F296-226F-17A2D24D9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1BCD9-5E18-41F0-A4FD-DDD864FBD9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35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0BC25-B23A-BB82-7CD6-AC55FF6F0C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# 🚀 STRINGS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33D5B-027E-9CDB-6B62-2F14A2B60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B62C7-E34D-6325-DD47-9E9190FA5132}"/>
              </a:ext>
            </a:extLst>
          </p:cNvPr>
          <p:cNvSpPr txBox="1"/>
          <p:nvPr/>
        </p:nvSpPr>
        <p:spPr>
          <a:xfrm>
            <a:off x="2898648" y="3200400"/>
            <a:ext cx="640080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4800" b="1">
                <a:solidFill>
                  <a:srgbClr val="00FFFF"/>
                </a:solidFill>
                <a:latin typeface="Segoe UI Light" panose="020B0502040204020203" pitchFamily="34" charset="0"/>
              </a:rPr>
              <a:t>🚀 STRINGS IN C++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E7E17-1934-06C3-720B-FA815595A7B6}"/>
              </a:ext>
            </a:extLst>
          </p:cNvPr>
          <p:cNvSpPr txBox="1"/>
          <p:nvPr/>
        </p:nvSpPr>
        <p:spPr>
          <a:xfrm>
            <a:off x="3355848" y="4754880"/>
            <a:ext cx="54864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3200">
                <a:solidFill>
                  <a:srgbClr val="BB86FC"/>
                </a:solidFill>
                <a:latin typeface="Segoe UI" panose="020B0502040204020203" pitchFamily="34" charset="0"/>
              </a:rPr>
              <a:t>Arrays With Character(s)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158A4-CBD7-F26C-EC39-13004E5A0983}"/>
              </a:ext>
            </a:extLst>
          </p:cNvPr>
          <p:cNvSpPr txBox="1"/>
          <p:nvPr/>
        </p:nvSpPr>
        <p:spPr>
          <a:xfrm>
            <a:off x="4727448" y="5943600"/>
            <a:ext cx="27432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>
                <a:solidFill>
                  <a:srgbClr val="E0E0E0"/>
                </a:solidFill>
                <a:latin typeface="Segoe UI" panose="020B0502040204020203" pitchFamily="34" charset="0"/>
              </a:rPr>
              <a:t>#DSAin45 - Day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DAAC8-6988-154C-ECFA-328F98A41411}"/>
              </a:ext>
            </a:extLst>
          </p:cNvPr>
          <p:cNvSpPr txBox="1"/>
          <p:nvPr/>
        </p:nvSpPr>
        <p:spPr>
          <a:xfrm>
            <a:off x="3337560" y="6675120"/>
            <a:ext cx="64008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3600" b="1">
                <a:solidFill>
                  <a:srgbClr val="00FFFF"/>
                </a:solidFill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C54AB9-FEE5-7213-AC27-0A30408EF8F3}"/>
              </a:ext>
            </a:extLst>
          </p:cNvPr>
          <p:cNvSpPr txBox="1"/>
          <p:nvPr/>
        </p:nvSpPr>
        <p:spPr>
          <a:xfrm>
            <a:off x="4069080" y="6675120"/>
            <a:ext cx="64008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3600" b="1">
                <a:solidFill>
                  <a:srgbClr val="40FFFF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B682F-D8B1-43C1-1F48-C176A69C15E2}"/>
              </a:ext>
            </a:extLst>
          </p:cNvPr>
          <p:cNvSpPr txBox="1"/>
          <p:nvPr/>
        </p:nvSpPr>
        <p:spPr>
          <a:xfrm>
            <a:off x="4800600" y="6675120"/>
            <a:ext cx="64008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3600" b="1">
                <a:solidFill>
                  <a:srgbClr val="80FFFF"/>
                </a:solidFill>
                <a:latin typeface="Consolas" panose="020B0609020204030204" pitchFamily="49" charset="0"/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9554F-BB70-264C-C3D0-11AB40DDFB9A}"/>
              </a:ext>
            </a:extLst>
          </p:cNvPr>
          <p:cNvSpPr txBox="1"/>
          <p:nvPr/>
        </p:nvSpPr>
        <p:spPr>
          <a:xfrm>
            <a:off x="5532120" y="6675120"/>
            <a:ext cx="64008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3600" b="1">
                <a:solidFill>
                  <a:srgbClr val="00BFFF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C0E85-34ED-8E1A-DE52-05DCEC01604E}"/>
              </a:ext>
            </a:extLst>
          </p:cNvPr>
          <p:cNvSpPr txBox="1"/>
          <p:nvPr/>
        </p:nvSpPr>
        <p:spPr>
          <a:xfrm>
            <a:off x="6263640" y="6675120"/>
            <a:ext cx="64008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3600" b="1">
                <a:solidFill>
                  <a:srgbClr val="40BFFF"/>
                </a:solidFill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090EC2-B0F3-E901-7C5B-160963339048}"/>
              </a:ext>
            </a:extLst>
          </p:cNvPr>
          <p:cNvSpPr txBox="1"/>
          <p:nvPr/>
        </p:nvSpPr>
        <p:spPr>
          <a:xfrm>
            <a:off x="6995160" y="6675120"/>
            <a:ext cx="64008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3600" b="1">
                <a:solidFill>
                  <a:srgbClr val="80BFFF"/>
                </a:solidFill>
                <a:latin typeface="Consolas" panose="020B0609020204030204" pitchFamily="49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6040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2395-0930-D079-34F1-9C8A0FFF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Exactly ARE Strings?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A031AF29-9DF7-1C6B-C3E1-3F34D5714ACF}"/>
              </a:ext>
            </a:extLst>
          </p:cNvPr>
          <p:cNvSpPr>
            <a:spLocks noGrp="1"/>
          </p:cNvSpPr>
          <p:nvPr>
            <p:ph type="dgm" idx="1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1E90D-8EC5-8F4A-EC9F-8A3DA3493F14}"/>
              </a:ext>
            </a:extLst>
          </p:cNvPr>
          <p:cNvSpPr txBox="1"/>
          <p:nvPr/>
        </p:nvSpPr>
        <p:spPr>
          <a:xfrm>
            <a:off x="914400" y="731520"/>
            <a:ext cx="9144000" cy="70788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4000" b="1">
                <a:solidFill>
                  <a:srgbClr val="00FFFF"/>
                </a:solidFill>
                <a:latin typeface="Segoe UI Light" panose="020B0502040204020203" pitchFamily="34" charset="0"/>
              </a:rPr>
              <a:t>What Exactly ARE Strings?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FA163-3829-BE3A-08AD-1344A5A3EA0B}"/>
              </a:ext>
            </a:extLst>
          </p:cNvPr>
          <p:cNvSpPr txBox="1"/>
          <p:nvPr/>
        </p:nvSpPr>
        <p:spPr>
          <a:xfrm>
            <a:off x="914400" y="1828800"/>
            <a:ext cx="9144000" cy="70788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000">
                <a:solidFill>
                  <a:srgbClr val="E0E0E0"/>
                </a:solidFill>
                <a:latin typeface="Segoe UI" panose="020B0502040204020203" pitchFamily="34" charset="0"/>
              </a:rPr>
              <a:t>At their core, strings are sequences of characters. But in C++, there are two main ways to represent them:</a:t>
            </a:r>
            <a:endParaRPr lang="en-IN" sz="2000">
              <a:solidFill>
                <a:srgbClr val="E0E0E0"/>
              </a:solidFill>
              <a:latin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3F8A81-3A5F-AEE1-17DA-36AA7A6ACA58}"/>
              </a:ext>
            </a:extLst>
          </p:cNvPr>
          <p:cNvSpPr/>
          <p:nvPr/>
        </p:nvSpPr>
        <p:spPr>
          <a:xfrm>
            <a:off x="914400" y="2743200"/>
            <a:ext cx="5029200" cy="4572000"/>
          </a:xfrm>
          <a:prstGeom prst="rect">
            <a:avLst/>
          </a:prstGeom>
          <a:solidFill>
            <a:srgbClr val="2D2D2D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B6F09-EE28-CEE9-35E1-19D09B1C135E}"/>
              </a:ext>
            </a:extLst>
          </p:cNvPr>
          <p:cNvSpPr txBox="1"/>
          <p:nvPr/>
        </p:nvSpPr>
        <p:spPr>
          <a:xfrm>
            <a:off x="1143000" y="2926080"/>
            <a:ext cx="4572000" cy="76944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200" b="1">
                <a:solidFill>
                  <a:srgbClr val="00FFFF"/>
                </a:solidFill>
                <a:latin typeface="Segoe UI" panose="020B0502040204020203" pitchFamily="34" charset="0"/>
              </a:rPr>
              <a:t>1. C-style Strings (char arrays)
   :::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45729-3162-0F1A-A3BF-4E27FCE6573D}"/>
              </a:ext>
            </a:extLst>
          </p:cNvPr>
          <p:cNvSpPr txBox="1"/>
          <p:nvPr/>
        </p:nvSpPr>
        <p:spPr>
          <a:xfrm>
            <a:off x="1143000" y="3657600"/>
            <a:ext cx="45720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600">
                <a:solidFill>
                  <a:srgbClr val="03DAC6"/>
                </a:solidFill>
                <a:latin typeface="Consolas" panose="020B0609020204030204" pitchFamily="49" charset="0"/>
              </a:rPr>
              <a:t>char greeting[] = "Hello"; // Compiler adds null terminator '\0'</a:t>
            </a:r>
            <a:endParaRPr lang="en-IN" sz="1600">
              <a:solidFill>
                <a:srgbClr val="03DAC6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E9FD09-1DB7-1564-E5FF-70A88247E6B0}"/>
              </a:ext>
            </a:extLst>
          </p:cNvPr>
          <p:cNvSpPr/>
          <p:nvPr/>
        </p:nvSpPr>
        <p:spPr>
          <a:xfrm>
            <a:off x="1828800" y="4572000"/>
            <a:ext cx="548640" cy="457200"/>
          </a:xfrm>
          <a:prstGeom prst="rect">
            <a:avLst/>
          </a:prstGeom>
          <a:solidFill>
            <a:srgbClr val="2D2D2D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B158F-97D1-8A9C-70C1-B05A18E8C1CE}"/>
              </a:ext>
            </a:extLst>
          </p:cNvPr>
          <p:cNvSpPr txBox="1"/>
          <p:nvPr/>
        </p:nvSpPr>
        <p:spPr>
          <a:xfrm>
            <a:off x="1965960" y="4663440"/>
            <a:ext cx="27432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FFFFFF"/>
                </a:solidFill>
                <a:latin typeface="Consolas" panose="020B0609020204030204" pitchFamily="49" charset="0"/>
              </a:rPr>
              <a:t>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6C00A2-09BB-4DC4-2109-AA3F4BF2DFBD}"/>
              </a:ext>
            </a:extLst>
          </p:cNvPr>
          <p:cNvSpPr/>
          <p:nvPr/>
        </p:nvSpPr>
        <p:spPr>
          <a:xfrm>
            <a:off x="2423160" y="4572000"/>
            <a:ext cx="548640" cy="457200"/>
          </a:xfrm>
          <a:prstGeom prst="rect">
            <a:avLst/>
          </a:prstGeom>
          <a:solidFill>
            <a:srgbClr val="2D2D2D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B46A67-F8C1-6750-02FD-21A3CB7EDC30}"/>
              </a:ext>
            </a:extLst>
          </p:cNvPr>
          <p:cNvSpPr txBox="1"/>
          <p:nvPr/>
        </p:nvSpPr>
        <p:spPr>
          <a:xfrm>
            <a:off x="2560320" y="4663440"/>
            <a:ext cx="27432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FFFFFF"/>
                </a:solidFill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AEBAA9-20AD-9B87-5187-7BA7AE5F494D}"/>
              </a:ext>
            </a:extLst>
          </p:cNvPr>
          <p:cNvSpPr/>
          <p:nvPr/>
        </p:nvSpPr>
        <p:spPr>
          <a:xfrm>
            <a:off x="3017520" y="4572000"/>
            <a:ext cx="548640" cy="457200"/>
          </a:xfrm>
          <a:prstGeom prst="rect">
            <a:avLst/>
          </a:prstGeom>
          <a:solidFill>
            <a:srgbClr val="2D2D2D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E70122-CF27-0C49-344E-A444F19BD297}"/>
              </a:ext>
            </a:extLst>
          </p:cNvPr>
          <p:cNvSpPr txBox="1"/>
          <p:nvPr/>
        </p:nvSpPr>
        <p:spPr>
          <a:xfrm>
            <a:off x="3154680" y="4663440"/>
            <a:ext cx="27432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FFFFFF"/>
                </a:solidFill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38BB95-1013-74BB-D8E1-D660EC769371}"/>
              </a:ext>
            </a:extLst>
          </p:cNvPr>
          <p:cNvSpPr/>
          <p:nvPr/>
        </p:nvSpPr>
        <p:spPr>
          <a:xfrm>
            <a:off x="3611880" y="4572000"/>
            <a:ext cx="548640" cy="457200"/>
          </a:xfrm>
          <a:prstGeom prst="rect">
            <a:avLst/>
          </a:prstGeom>
          <a:solidFill>
            <a:srgbClr val="2D2D2D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0721DF-2066-4713-1F57-5159638E80DE}"/>
              </a:ext>
            </a:extLst>
          </p:cNvPr>
          <p:cNvSpPr txBox="1"/>
          <p:nvPr/>
        </p:nvSpPr>
        <p:spPr>
          <a:xfrm>
            <a:off x="3749040" y="4663440"/>
            <a:ext cx="27432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FFFFFF"/>
                </a:solidFill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9188A8-75AE-3499-A7AC-6157E8C4FC8A}"/>
              </a:ext>
            </a:extLst>
          </p:cNvPr>
          <p:cNvSpPr/>
          <p:nvPr/>
        </p:nvSpPr>
        <p:spPr>
          <a:xfrm>
            <a:off x="4206240" y="4572000"/>
            <a:ext cx="548640" cy="457200"/>
          </a:xfrm>
          <a:prstGeom prst="rect">
            <a:avLst/>
          </a:prstGeom>
          <a:solidFill>
            <a:srgbClr val="2D2D2D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92D84-8C26-3AEE-97CE-FE74BE67C0FF}"/>
              </a:ext>
            </a:extLst>
          </p:cNvPr>
          <p:cNvSpPr txBox="1"/>
          <p:nvPr/>
        </p:nvSpPr>
        <p:spPr>
          <a:xfrm>
            <a:off x="4343400" y="4663440"/>
            <a:ext cx="27432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FFFFFF"/>
                </a:solidFill>
                <a:latin typeface="Consolas" panose="020B0609020204030204" pitchFamily="49" charset="0"/>
              </a:rPr>
              <a:t>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FFA502-9594-2EEF-D073-7E35898E3EAD}"/>
              </a:ext>
            </a:extLst>
          </p:cNvPr>
          <p:cNvSpPr/>
          <p:nvPr/>
        </p:nvSpPr>
        <p:spPr>
          <a:xfrm>
            <a:off x="4800600" y="4572000"/>
            <a:ext cx="548640" cy="457200"/>
          </a:xfrm>
          <a:prstGeom prst="rect">
            <a:avLst/>
          </a:prstGeom>
          <a:solidFill>
            <a:srgbClr val="2D2D2D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981D6D-3BFC-F0D9-027E-57512919BC0F}"/>
              </a:ext>
            </a:extLst>
          </p:cNvPr>
          <p:cNvSpPr txBox="1"/>
          <p:nvPr/>
        </p:nvSpPr>
        <p:spPr>
          <a:xfrm>
            <a:off x="4937760" y="4663440"/>
            <a:ext cx="27432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FF7597"/>
                </a:solidFill>
                <a:latin typeface="Consolas" panose="020B0609020204030204" pitchFamily="49" charset="0"/>
              </a:rPr>
              <a:t>\0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097FE-17E2-66E8-C4C7-D59B5181725B}"/>
              </a:ext>
            </a:extLst>
          </p:cNvPr>
          <p:cNvSpPr txBox="1"/>
          <p:nvPr/>
        </p:nvSpPr>
        <p:spPr>
          <a:xfrm>
            <a:off x="1143000" y="5120640"/>
            <a:ext cx="45720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 i="1">
                <a:solidFill>
                  <a:srgbClr val="E0E0E0"/>
                </a:solidFill>
                <a:latin typeface="Segoe UI" panose="020B0502040204020203" pitchFamily="34" charset="0"/>
              </a:rPr>
              <a:t>That \0 at the end is the null terminator - it tells functions where the string ends.</a:t>
            </a:r>
            <a:endParaRPr lang="en-IN" sz="1400" i="1">
              <a:solidFill>
                <a:srgbClr val="E0E0E0"/>
              </a:solidFill>
              <a:latin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029ED-27DA-5175-CAE6-139C73946417}"/>
              </a:ext>
            </a:extLst>
          </p:cNvPr>
          <p:cNvSpPr/>
          <p:nvPr/>
        </p:nvSpPr>
        <p:spPr>
          <a:xfrm>
            <a:off x="6858000" y="2743200"/>
            <a:ext cx="5029200" cy="4572000"/>
          </a:xfrm>
          <a:prstGeom prst="rect">
            <a:avLst/>
          </a:prstGeom>
          <a:solidFill>
            <a:srgbClr val="2D2D2D"/>
          </a:solidFill>
          <a:ln>
            <a:solidFill>
              <a:srgbClr val="BB86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0645A8-A8B0-22CB-09EF-E592EDBF0D24}"/>
              </a:ext>
            </a:extLst>
          </p:cNvPr>
          <p:cNvSpPr txBox="1"/>
          <p:nvPr/>
        </p:nvSpPr>
        <p:spPr>
          <a:xfrm>
            <a:off x="7086600" y="2926080"/>
            <a:ext cx="4572000" cy="43088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200" b="1">
                <a:solidFill>
                  <a:srgbClr val="BB86FC"/>
                </a:solidFill>
                <a:latin typeface="Segoe UI" panose="020B0502040204020203" pitchFamily="34" charset="0"/>
              </a:rPr>
              <a:t>2. C++ std::string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CB5E9-0036-8DB7-3DC4-2886C6F83902}"/>
              </a:ext>
            </a:extLst>
          </p:cNvPr>
          <p:cNvSpPr txBox="1"/>
          <p:nvPr/>
        </p:nvSpPr>
        <p:spPr>
          <a:xfrm>
            <a:off x="7086600" y="3657600"/>
            <a:ext cx="4572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600">
                <a:solidFill>
                  <a:srgbClr val="03DAC6"/>
                </a:solidFill>
                <a:latin typeface="Consolas" panose="020B0609020204030204" pitchFamily="49" charset="0"/>
              </a:rPr>
              <a:t>std::string greeting = "Hello";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AB3395-2853-F8DE-53AA-E1B2BA989AFB}"/>
              </a:ext>
            </a:extLst>
          </p:cNvPr>
          <p:cNvSpPr txBox="1"/>
          <p:nvPr/>
        </p:nvSpPr>
        <p:spPr>
          <a:xfrm>
            <a:off x="7086600" y="4389120"/>
            <a:ext cx="4572000" cy="156966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600">
                <a:solidFill>
                  <a:srgbClr val="E0E0E0"/>
                </a:solidFill>
                <a:latin typeface="Segoe UI" panose="020B0502040204020203" pitchFamily="34" charset="0"/>
              </a:rPr>
              <a:t>Under the hood, std::string is a class that manages:
• A dynamically allocated character array
• Size tracking
• Memory management
• Various utility methods</a:t>
            </a:r>
            <a:endParaRPr lang="en-IN" sz="1600">
              <a:solidFill>
                <a:srgbClr val="E0E0E0"/>
              </a:solidFill>
              <a:latin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2816FA-DE33-CA9B-B6BA-561BF72E0665}"/>
              </a:ext>
            </a:extLst>
          </p:cNvPr>
          <p:cNvSpPr txBox="1"/>
          <p:nvPr/>
        </p:nvSpPr>
        <p:spPr>
          <a:xfrm>
            <a:off x="914400" y="758952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i="1">
                <a:solidFill>
                  <a:srgbClr val="E0E0E0"/>
                </a:solidFill>
                <a:latin typeface="Segoe UI" panose="020B0502040204020203" pitchFamily="34" charset="0"/>
              </a:rPr>
              <a:t>\_If C-style strings are a manual typewriter, std::string is a modern word processor with spell-check, auto-save, and therapy built in.*</a:t>
            </a:r>
            <a:endParaRPr lang="en-IN" i="1">
              <a:solidFill>
                <a:srgbClr val="E0E0E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9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AEAE2-8B17-0BC7-B8EC-2F885CBC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String Memory Layout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7BD47FD4-0091-02F2-E435-852261EA1A6E}"/>
              </a:ext>
            </a:extLst>
          </p:cNvPr>
          <p:cNvSpPr>
            <a:spLocks noGrp="1"/>
          </p:cNvSpPr>
          <p:nvPr>
            <p:ph type="dgm" idx="1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BF103-493B-1C11-7419-D8666A826002}"/>
              </a:ext>
            </a:extLst>
          </p:cNvPr>
          <p:cNvSpPr txBox="1"/>
          <p:nvPr/>
        </p:nvSpPr>
        <p:spPr>
          <a:xfrm>
            <a:off x="914400" y="731520"/>
            <a:ext cx="9144000" cy="70788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4000" b="1">
                <a:solidFill>
                  <a:srgbClr val="00FFFF"/>
                </a:solidFill>
                <a:latin typeface="Segoe UI Light" panose="020B0502040204020203" pitchFamily="34" charset="0"/>
              </a:rPr>
              <a:t>String Memory Layout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982F0-3F14-0316-D45F-D62DEA9823A5}"/>
              </a:ext>
            </a:extLst>
          </p:cNvPr>
          <p:cNvSpPr txBox="1"/>
          <p:nvPr/>
        </p:nvSpPr>
        <p:spPr>
          <a:xfrm>
            <a:off x="914400" y="1828800"/>
            <a:ext cx="457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400" b="1">
                <a:solidFill>
                  <a:srgbClr val="00FFFF"/>
                </a:solidFill>
                <a:latin typeface="Segoe UI" panose="020B0502040204020203" pitchFamily="34" charset="0"/>
              </a:rPr>
              <a:t>C-style String Memory: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C0232-EE30-91D0-5A53-7F7F53F45F26}"/>
              </a:ext>
            </a:extLst>
          </p:cNvPr>
          <p:cNvSpPr txBox="1"/>
          <p:nvPr/>
        </p:nvSpPr>
        <p:spPr>
          <a:xfrm>
            <a:off x="914400" y="2560320"/>
            <a:ext cx="4572000" cy="147732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E0E0E0"/>
                </a:solidFill>
                <a:latin typeface="Segoe UI" panose="020B0502040204020203" pitchFamily="34" charset="0"/>
              </a:rPr>
              <a:t>• Fixed size determined at declaration
• Contiguous memory
• Relies on null terminator to determine end
• Prone to buffer overflows</a:t>
            </a:r>
            <a:endParaRPr lang="en-IN">
              <a:solidFill>
                <a:srgbClr val="E0E0E0"/>
              </a:solidFill>
              <a:latin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E94C91-7E55-33AC-5AB5-E5395F7AD494}"/>
              </a:ext>
            </a:extLst>
          </p:cNvPr>
          <p:cNvSpPr/>
          <p:nvPr/>
        </p:nvSpPr>
        <p:spPr>
          <a:xfrm>
            <a:off x="1371600" y="4572000"/>
            <a:ext cx="548640" cy="457200"/>
          </a:xfrm>
          <a:prstGeom prst="rect">
            <a:avLst/>
          </a:prstGeom>
          <a:solidFill>
            <a:srgbClr val="2D2D2D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D790C-D305-EA23-D169-353A8372B66C}"/>
              </a:ext>
            </a:extLst>
          </p:cNvPr>
          <p:cNvSpPr txBox="1"/>
          <p:nvPr/>
        </p:nvSpPr>
        <p:spPr>
          <a:xfrm>
            <a:off x="1508760" y="4663440"/>
            <a:ext cx="27432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FFFFFF"/>
                </a:solidFill>
                <a:latin typeface="Consolas" panose="020B0609020204030204" pitchFamily="49" charset="0"/>
              </a:rPr>
              <a:t>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3D24EE-3D90-319C-7A29-B04CEA6D547F}"/>
              </a:ext>
            </a:extLst>
          </p:cNvPr>
          <p:cNvSpPr/>
          <p:nvPr/>
        </p:nvSpPr>
        <p:spPr>
          <a:xfrm>
            <a:off x="1965960" y="4572000"/>
            <a:ext cx="548640" cy="457200"/>
          </a:xfrm>
          <a:prstGeom prst="rect">
            <a:avLst/>
          </a:prstGeom>
          <a:solidFill>
            <a:srgbClr val="2D2D2D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9A43D-C3BA-FA6E-AA7E-244ABCEF1EC7}"/>
              </a:ext>
            </a:extLst>
          </p:cNvPr>
          <p:cNvSpPr txBox="1"/>
          <p:nvPr/>
        </p:nvSpPr>
        <p:spPr>
          <a:xfrm>
            <a:off x="2103120" y="4663440"/>
            <a:ext cx="27432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FFFFFF"/>
                </a:solidFill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C2DBF3-7AC3-633A-BB3E-A2C07BF10EC8}"/>
              </a:ext>
            </a:extLst>
          </p:cNvPr>
          <p:cNvSpPr/>
          <p:nvPr/>
        </p:nvSpPr>
        <p:spPr>
          <a:xfrm>
            <a:off x="2560320" y="4572000"/>
            <a:ext cx="548640" cy="457200"/>
          </a:xfrm>
          <a:prstGeom prst="rect">
            <a:avLst/>
          </a:prstGeom>
          <a:solidFill>
            <a:srgbClr val="2D2D2D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0BB9E-65CA-5980-49CE-5F71EBE88B05}"/>
              </a:ext>
            </a:extLst>
          </p:cNvPr>
          <p:cNvSpPr txBox="1"/>
          <p:nvPr/>
        </p:nvSpPr>
        <p:spPr>
          <a:xfrm>
            <a:off x="2697480" y="4663440"/>
            <a:ext cx="27432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FFFFFF"/>
                </a:solidFill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0489BE-B56E-2285-065F-94005C15BBB2}"/>
              </a:ext>
            </a:extLst>
          </p:cNvPr>
          <p:cNvSpPr/>
          <p:nvPr/>
        </p:nvSpPr>
        <p:spPr>
          <a:xfrm>
            <a:off x="3154680" y="4572000"/>
            <a:ext cx="548640" cy="457200"/>
          </a:xfrm>
          <a:prstGeom prst="rect">
            <a:avLst/>
          </a:prstGeom>
          <a:solidFill>
            <a:srgbClr val="2D2D2D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855D6-A7E9-F3EF-E230-10B7274B414D}"/>
              </a:ext>
            </a:extLst>
          </p:cNvPr>
          <p:cNvSpPr txBox="1"/>
          <p:nvPr/>
        </p:nvSpPr>
        <p:spPr>
          <a:xfrm>
            <a:off x="3291840" y="4663440"/>
            <a:ext cx="27432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FFFFFF"/>
                </a:solidFill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B9C108-B027-8182-0905-99E179B1DCA7}"/>
              </a:ext>
            </a:extLst>
          </p:cNvPr>
          <p:cNvSpPr/>
          <p:nvPr/>
        </p:nvSpPr>
        <p:spPr>
          <a:xfrm>
            <a:off x="3749040" y="4572000"/>
            <a:ext cx="548640" cy="457200"/>
          </a:xfrm>
          <a:prstGeom prst="rect">
            <a:avLst/>
          </a:prstGeom>
          <a:solidFill>
            <a:srgbClr val="2D2D2D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970282-5860-4B5B-00AC-085F9ACBAB0F}"/>
              </a:ext>
            </a:extLst>
          </p:cNvPr>
          <p:cNvSpPr txBox="1"/>
          <p:nvPr/>
        </p:nvSpPr>
        <p:spPr>
          <a:xfrm>
            <a:off x="3886200" y="4663440"/>
            <a:ext cx="27432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FFFFFF"/>
                </a:solidFill>
                <a:latin typeface="Consolas" panose="020B0609020204030204" pitchFamily="49" charset="0"/>
              </a:rPr>
              <a:t>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446D5A-E080-49B6-F55F-9DB8F2AD4246}"/>
              </a:ext>
            </a:extLst>
          </p:cNvPr>
          <p:cNvSpPr/>
          <p:nvPr/>
        </p:nvSpPr>
        <p:spPr>
          <a:xfrm>
            <a:off x="4343400" y="4572000"/>
            <a:ext cx="548640" cy="457200"/>
          </a:xfrm>
          <a:prstGeom prst="rect">
            <a:avLst/>
          </a:prstGeom>
          <a:solidFill>
            <a:srgbClr val="2D2D2D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B6924E-7D23-0C35-AD5D-94E0226A0076}"/>
              </a:ext>
            </a:extLst>
          </p:cNvPr>
          <p:cNvSpPr txBox="1"/>
          <p:nvPr/>
        </p:nvSpPr>
        <p:spPr>
          <a:xfrm>
            <a:off x="4480560" y="4663440"/>
            <a:ext cx="27432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FF7597"/>
                </a:solidFill>
                <a:latin typeface="Consolas" panose="020B0609020204030204" pitchFamily="49" charset="0"/>
              </a:rPr>
              <a:t>\0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F568AE-5A14-4325-D2A5-EF6DF3F8FC22}"/>
              </a:ext>
            </a:extLst>
          </p:cNvPr>
          <p:cNvSpPr/>
          <p:nvPr/>
        </p:nvSpPr>
        <p:spPr>
          <a:xfrm>
            <a:off x="4937760" y="4572000"/>
            <a:ext cx="548640" cy="457200"/>
          </a:xfrm>
          <a:prstGeom prst="rect">
            <a:avLst/>
          </a:prstGeom>
          <a:solidFill>
            <a:srgbClr val="2D2D2D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FF6F31-86E9-353A-5C55-AB125E07E74D}"/>
              </a:ext>
            </a:extLst>
          </p:cNvPr>
          <p:cNvSpPr txBox="1"/>
          <p:nvPr/>
        </p:nvSpPr>
        <p:spPr>
          <a:xfrm>
            <a:off x="5074920" y="4663440"/>
            <a:ext cx="27432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F44336"/>
                </a:solidFill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14D77B-EE4A-99F7-D6D5-F327922EEDA2}"/>
              </a:ext>
            </a:extLst>
          </p:cNvPr>
          <p:cNvSpPr/>
          <p:nvPr/>
        </p:nvSpPr>
        <p:spPr>
          <a:xfrm>
            <a:off x="5532120" y="4572000"/>
            <a:ext cx="548640" cy="457200"/>
          </a:xfrm>
          <a:prstGeom prst="rect">
            <a:avLst/>
          </a:prstGeom>
          <a:solidFill>
            <a:srgbClr val="2D2D2D"/>
          </a:solidFill>
          <a:ln>
            <a:solidFill>
              <a:srgbClr val="F443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CC6249-7E6C-8279-07B7-DFBAB878F172}"/>
              </a:ext>
            </a:extLst>
          </p:cNvPr>
          <p:cNvSpPr txBox="1"/>
          <p:nvPr/>
        </p:nvSpPr>
        <p:spPr>
          <a:xfrm>
            <a:off x="5669280" y="4663440"/>
            <a:ext cx="27432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F44336"/>
                </a:solidFill>
                <a:latin typeface="Consolas" panose="020B0609020204030204" pitchFamily="49" charset="0"/>
              </a:rPr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5EF84-109A-827D-F292-B1DC3A968E37}"/>
              </a:ext>
            </a:extLst>
          </p:cNvPr>
          <p:cNvSpPr txBox="1"/>
          <p:nvPr/>
        </p:nvSpPr>
        <p:spPr>
          <a:xfrm>
            <a:off x="1371600" y="5120640"/>
            <a:ext cx="54864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000">
                <a:solidFill>
                  <a:srgbClr val="808080"/>
                </a:solidFill>
                <a:latin typeface="Consolas" panose="020B0609020204030204" pitchFamily="49" charset="0"/>
              </a:rPr>
              <a:t>0x100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3144BB-B1A5-2661-43E8-CD39ED422CEC}"/>
              </a:ext>
            </a:extLst>
          </p:cNvPr>
          <p:cNvSpPr txBox="1"/>
          <p:nvPr/>
        </p:nvSpPr>
        <p:spPr>
          <a:xfrm>
            <a:off x="1965960" y="5120640"/>
            <a:ext cx="54864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000">
                <a:solidFill>
                  <a:srgbClr val="808080"/>
                </a:solidFill>
                <a:latin typeface="Consolas" panose="020B0609020204030204" pitchFamily="49" charset="0"/>
              </a:rPr>
              <a:t>0x101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B818CA-3C42-62B3-D620-2EA1597D75D5}"/>
              </a:ext>
            </a:extLst>
          </p:cNvPr>
          <p:cNvSpPr txBox="1"/>
          <p:nvPr/>
        </p:nvSpPr>
        <p:spPr>
          <a:xfrm>
            <a:off x="2560320" y="5120640"/>
            <a:ext cx="54864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000">
                <a:solidFill>
                  <a:srgbClr val="808080"/>
                </a:solidFill>
                <a:latin typeface="Consolas" panose="020B0609020204030204" pitchFamily="49" charset="0"/>
              </a:rPr>
              <a:t>0x102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1E19EC-B3FB-8F1C-281B-C79C3534101B}"/>
              </a:ext>
            </a:extLst>
          </p:cNvPr>
          <p:cNvSpPr txBox="1"/>
          <p:nvPr/>
        </p:nvSpPr>
        <p:spPr>
          <a:xfrm>
            <a:off x="3154680" y="5120640"/>
            <a:ext cx="54864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000">
                <a:solidFill>
                  <a:srgbClr val="808080"/>
                </a:solidFill>
                <a:latin typeface="Consolas" panose="020B0609020204030204" pitchFamily="49" charset="0"/>
              </a:rPr>
              <a:t>0x103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46C9EB-0ADD-5604-88CE-EE32A020DCD6}"/>
              </a:ext>
            </a:extLst>
          </p:cNvPr>
          <p:cNvSpPr txBox="1"/>
          <p:nvPr/>
        </p:nvSpPr>
        <p:spPr>
          <a:xfrm>
            <a:off x="3749040" y="5120640"/>
            <a:ext cx="54864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000">
                <a:solidFill>
                  <a:srgbClr val="808080"/>
                </a:solidFill>
                <a:latin typeface="Consolas" panose="020B0609020204030204" pitchFamily="49" charset="0"/>
              </a:rPr>
              <a:t>0x104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A7FFF3-D0D6-289A-E335-160C936D554F}"/>
              </a:ext>
            </a:extLst>
          </p:cNvPr>
          <p:cNvSpPr txBox="1"/>
          <p:nvPr/>
        </p:nvSpPr>
        <p:spPr>
          <a:xfrm>
            <a:off x="4343400" y="5120640"/>
            <a:ext cx="54864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000">
                <a:solidFill>
                  <a:srgbClr val="808080"/>
                </a:solidFill>
                <a:latin typeface="Consolas" panose="020B0609020204030204" pitchFamily="49" charset="0"/>
              </a:rPr>
              <a:t>0x105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DFB436-8527-E4A1-4B85-3F3826C19836}"/>
              </a:ext>
            </a:extLst>
          </p:cNvPr>
          <p:cNvSpPr txBox="1"/>
          <p:nvPr/>
        </p:nvSpPr>
        <p:spPr>
          <a:xfrm>
            <a:off x="4937760" y="5120640"/>
            <a:ext cx="54864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000">
                <a:solidFill>
                  <a:srgbClr val="808080"/>
                </a:solidFill>
                <a:latin typeface="Consolas" panose="020B0609020204030204" pitchFamily="49" charset="0"/>
              </a:rPr>
              <a:t>0x106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C7E3CB-44D7-7526-6AC0-FEB7D8E64D65}"/>
              </a:ext>
            </a:extLst>
          </p:cNvPr>
          <p:cNvSpPr txBox="1"/>
          <p:nvPr/>
        </p:nvSpPr>
        <p:spPr>
          <a:xfrm>
            <a:off x="5532120" y="5120640"/>
            <a:ext cx="54864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000">
                <a:solidFill>
                  <a:srgbClr val="808080"/>
                </a:solidFill>
                <a:latin typeface="Consolas" panose="020B0609020204030204" pitchFamily="49" charset="0"/>
              </a:rPr>
              <a:t>0x107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B1FFD2-DA62-1B27-95F4-2150B2732B18}"/>
              </a:ext>
            </a:extLst>
          </p:cNvPr>
          <p:cNvSpPr txBox="1"/>
          <p:nvPr/>
        </p:nvSpPr>
        <p:spPr>
          <a:xfrm>
            <a:off x="6400800" y="1828800"/>
            <a:ext cx="457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400" b="1">
                <a:solidFill>
                  <a:srgbClr val="BB86FC"/>
                </a:solidFill>
                <a:latin typeface="Segoe UI" panose="020B0502040204020203" pitchFamily="34" charset="0"/>
              </a:rPr>
              <a:t>std::string Memory: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CFECAF2-27C4-AD7E-C6F5-FACD7BBA633E}"/>
              </a:ext>
            </a:extLst>
          </p:cNvPr>
          <p:cNvSpPr txBox="1"/>
          <p:nvPr/>
        </p:nvSpPr>
        <p:spPr>
          <a:xfrm>
            <a:off x="6400800" y="2560320"/>
            <a:ext cx="4572000" cy="203132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>
                <a:solidFill>
                  <a:srgbClr val="E0E0E0"/>
                </a:solidFill>
                <a:latin typeface="Segoe UI" panose="020B0502040204020203" pitchFamily="34" charset="0"/>
              </a:rPr>
              <a:t>• Often uses Small String Optimization (SSO)
• Small strings (&lt;15 chars) stored directly in object
• Larger strings stored in dynamically allocated memory
• Tracks both size and capacity</a:t>
            </a:r>
            <a:endParaRPr lang="en-IN">
              <a:solidFill>
                <a:srgbClr val="E0E0E0"/>
              </a:solidFill>
              <a:latin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08969F-6C54-5A3C-958E-5458FD5BEA2B}"/>
              </a:ext>
            </a:extLst>
          </p:cNvPr>
          <p:cNvSpPr/>
          <p:nvPr/>
        </p:nvSpPr>
        <p:spPr>
          <a:xfrm>
            <a:off x="7315200" y="4572000"/>
            <a:ext cx="2286000" cy="1097280"/>
          </a:xfrm>
          <a:prstGeom prst="rect">
            <a:avLst/>
          </a:prstGeom>
          <a:solidFill>
            <a:srgbClr val="2D2D2D"/>
          </a:solidFill>
          <a:ln>
            <a:solidFill>
              <a:srgbClr val="BB86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06FAB9-ECE5-5CDA-35D7-AD61125E4AC0}"/>
              </a:ext>
            </a:extLst>
          </p:cNvPr>
          <p:cNvSpPr txBox="1"/>
          <p:nvPr/>
        </p:nvSpPr>
        <p:spPr>
          <a:xfrm>
            <a:off x="7406640" y="4663440"/>
            <a:ext cx="18288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200" b="1">
                <a:solidFill>
                  <a:srgbClr val="BB86FC"/>
                </a:solidFill>
                <a:latin typeface="Segoe UI" panose="020B0502040204020203" pitchFamily="34" charset="0"/>
              </a:rPr>
              <a:t>String Object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ECAA4F-6F5D-6C27-B83E-28B228152FF3}"/>
              </a:ext>
            </a:extLst>
          </p:cNvPr>
          <p:cNvSpPr/>
          <p:nvPr/>
        </p:nvSpPr>
        <p:spPr>
          <a:xfrm>
            <a:off x="7452360" y="5029200"/>
            <a:ext cx="274320" cy="274320"/>
          </a:xfrm>
          <a:prstGeom prst="rect">
            <a:avLst/>
          </a:prstGeom>
          <a:solidFill>
            <a:srgbClr val="2D2D2D"/>
          </a:solidFill>
          <a:ln>
            <a:solidFill>
              <a:srgbClr val="BB86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2F3905-72D5-1DEE-5A67-EF356C092A9A}"/>
              </a:ext>
            </a:extLst>
          </p:cNvPr>
          <p:cNvSpPr txBox="1"/>
          <p:nvPr/>
        </p:nvSpPr>
        <p:spPr>
          <a:xfrm>
            <a:off x="7498080" y="5074920"/>
            <a:ext cx="18288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200">
                <a:solidFill>
                  <a:srgbClr val="FFFFFF"/>
                </a:solidFill>
                <a:latin typeface="Consolas" panose="020B0609020204030204" pitchFamily="49" charset="0"/>
              </a:rPr>
              <a:t>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A9A4D7-A1A6-3929-9C60-2FA08ADA003A}"/>
              </a:ext>
            </a:extLst>
          </p:cNvPr>
          <p:cNvSpPr/>
          <p:nvPr/>
        </p:nvSpPr>
        <p:spPr>
          <a:xfrm>
            <a:off x="7772400" y="5029200"/>
            <a:ext cx="274320" cy="274320"/>
          </a:xfrm>
          <a:prstGeom prst="rect">
            <a:avLst/>
          </a:prstGeom>
          <a:solidFill>
            <a:srgbClr val="2D2D2D"/>
          </a:solidFill>
          <a:ln>
            <a:solidFill>
              <a:srgbClr val="BB86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0BADE3-7C13-9080-745D-9CEFC4E29B12}"/>
              </a:ext>
            </a:extLst>
          </p:cNvPr>
          <p:cNvSpPr txBox="1"/>
          <p:nvPr/>
        </p:nvSpPr>
        <p:spPr>
          <a:xfrm>
            <a:off x="7818120" y="5074920"/>
            <a:ext cx="18288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200">
                <a:solidFill>
                  <a:srgbClr val="FFFFFF"/>
                </a:solidFill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4A067D8-F19E-FB13-439C-14808714722A}"/>
              </a:ext>
            </a:extLst>
          </p:cNvPr>
          <p:cNvSpPr/>
          <p:nvPr/>
        </p:nvSpPr>
        <p:spPr>
          <a:xfrm>
            <a:off x="8092440" y="5029200"/>
            <a:ext cx="274320" cy="274320"/>
          </a:xfrm>
          <a:prstGeom prst="rect">
            <a:avLst/>
          </a:prstGeom>
          <a:solidFill>
            <a:srgbClr val="2D2D2D"/>
          </a:solidFill>
          <a:ln>
            <a:solidFill>
              <a:srgbClr val="BB86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1FEEB0-9EB0-0F0D-7A69-E185F0243F06}"/>
              </a:ext>
            </a:extLst>
          </p:cNvPr>
          <p:cNvSpPr txBox="1"/>
          <p:nvPr/>
        </p:nvSpPr>
        <p:spPr>
          <a:xfrm>
            <a:off x="8138160" y="5074920"/>
            <a:ext cx="18288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200">
                <a:solidFill>
                  <a:srgbClr val="FFFFFF"/>
                </a:solidFill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38EEE9-FC35-8AA8-0FE9-8F318D1B00E8}"/>
              </a:ext>
            </a:extLst>
          </p:cNvPr>
          <p:cNvSpPr/>
          <p:nvPr/>
        </p:nvSpPr>
        <p:spPr>
          <a:xfrm>
            <a:off x="8412480" y="5029200"/>
            <a:ext cx="274320" cy="274320"/>
          </a:xfrm>
          <a:prstGeom prst="rect">
            <a:avLst/>
          </a:prstGeom>
          <a:solidFill>
            <a:srgbClr val="2D2D2D"/>
          </a:solidFill>
          <a:ln>
            <a:solidFill>
              <a:srgbClr val="BB86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486550-5D8F-42D9-8000-A24E7E09C905}"/>
              </a:ext>
            </a:extLst>
          </p:cNvPr>
          <p:cNvSpPr txBox="1"/>
          <p:nvPr/>
        </p:nvSpPr>
        <p:spPr>
          <a:xfrm>
            <a:off x="8458200" y="5074920"/>
            <a:ext cx="18288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200">
                <a:solidFill>
                  <a:srgbClr val="FFFFFF"/>
                </a:solidFill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995355-3334-AD9C-8361-696F3D394776}"/>
              </a:ext>
            </a:extLst>
          </p:cNvPr>
          <p:cNvSpPr/>
          <p:nvPr/>
        </p:nvSpPr>
        <p:spPr>
          <a:xfrm>
            <a:off x="8732520" y="5029200"/>
            <a:ext cx="274319" cy="274320"/>
          </a:xfrm>
          <a:prstGeom prst="rect">
            <a:avLst/>
          </a:prstGeom>
          <a:solidFill>
            <a:srgbClr val="2D2D2D"/>
          </a:solidFill>
          <a:ln>
            <a:solidFill>
              <a:srgbClr val="BB86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B073AAB-D9AB-B779-5F9E-C529DE8AF49B}"/>
              </a:ext>
            </a:extLst>
          </p:cNvPr>
          <p:cNvSpPr txBox="1"/>
          <p:nvPr/>
        </p:nvSpPr>
        <p:spPr>
          <a:xfrm>
            <a:off x="8778240" y="5074920"/>
            <a:ext cx="18288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200">
                <a:solidFill>
                  <a:srgbClr val="FFFFFF"/>
                </a:solidFill>
                <a:latin typeface="Consolas" panose="020B0609020204030204" pitchFamily="49" charset="0"/>
              </a:rPr>
              <a:t>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6442396-8B93-B403-33DA-6DAAFB0C27C9}"/>
              </a:ext>
            </a:extLst>
          </p:cNvPr>
          <p:cNvSpPr/>
          <p:nvPr/>
        </p:nvSpPr>
        <p:spPr>
          <a:xfrm>
            <a:off x="9052560" y="5029200"/>
            <a:ext cx="274320" cy="274320"/>
          </a:xfrm>
          <a:prstGeom prst="rect">
            <a:avLst/>
          </a:prstGeom>
          <a:solidFill>
            <a:srgbClr val="2D2D2D"/>
          </a:solidFill>
          <a:ln>
            <a:solidFill>
              <a:srgbClr val="BB86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E5CF7C-B6DC-4383-95C5-67B7F0405F2F}"/>
              </a:ext>
            </a:extLst>
          </p:cNvPr>
          <p:cNvSpPr txBox="1"/>
          <p:nvPr/>
        </p:nvSpPr>
        <p:spPr>
          <a:xfrm>
            <a:off x="9098280" y="5074920"/>
            <a:ext cx="18288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200">
                <a:solidFill>
                  <a:srgbClr val="FF7597"/>
                </a:solidFill>
                <a:latin typeface="Consolas" panose="020B0609020204030204" pitchFamily="49" charset="0"/>
              </a:rPr>
              <a:t>\0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2A0BF6-5A38-4618-3DA6-D175EAC0AFE5}"/>
              </a:ext>
            </a:extLst>
          </p:cNvPr>
          <p:cNvSpPr txBox="1"/>
          <p:nvPr/>
        </p:nvSpPr>
        <p:spPr>
          <a:xfrm>
            <a:off x="457200" y="7589520"/>
            <a:ext cx="10972800" cy="64008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i="1">
                <a:solidFill>
                  <a:srgbClr val="E0E0E0"/>
                </a:solidFill>
                <a:latin typeface="Segoe UI" panose="020B0502040204020203" pitchFamily="34" charset="0"/>
              </a:rPr>
              <a:t>\_Small String Optimization is like keeping a small shopping list in your pocket vs. having to go home to get your big shopping list from the fridge.*</a:t>
            </a:r>
            <a:endParaRPr lang="en-IN" i="1">
              <a:solidFill>
                <a:srgbClr val="E0E0E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4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D4B7-0B8E-00A7-F2B3-F9CE692F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String Operations &amp; Complexity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58CDC48C-5BAF-05F0-A2B1-027933C77704}"/>
              </a:ext>
            </a:extLst>
          </p:cNvPr>
          <p:cNvSpPr>
            <a:spLocks noGrp="1"/>
          </p:cNvSpPr>
          <p:nvPr>
            <p:ph type="dgm" idx="1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817BB-AA12-3ABD-E19E-FB18AF4055C9}"/>
              </a:ext>
            </a:extLst>
          </p:cNvPr>
          <p:cNvSpPr txBox="1"/>
          <p:nvPr/>
        </p:nvSpPr>
        <p:spPr>
          <a:xfrm>
            <a:off x="914400" y="731520"/>
            <a:ext cx="9144000" cy="70788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4000" b="1">
                <a:solidFill>
                  <a:srgbClr val="00FFFF"/>
                </a:solidFill>
                <a:latin typeface="Segoe UI Light" panose="020B0502040204020203" pitchFamily="34" charset="0"/>
              </a:rPr>
              <a:t>String Operations &amp; Complexity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9511D0-F23B-ADA1-4F95-383478B9671F}"/>
              </a:ext>
            </a:extLst>
          </p:cNvPr>
          <p:cNvSpPr/>
          <p:nvPr/>
        </p:nvSpPr>
        <p:spPr>
          <a:xfrm>
            <a:off x="457200" y="1828800"/>
            <a:ext cx="10972800" cy="640080"/>
          </a:xfrm>
          <a:prstGeom prst="rect">
            <a:avLst/>
          </a:prstGeom>
          <a:solidFill>
            <a:srgbClr val="3D3D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0B7E95-5308-C2AB-6895-7FA69D283643}"/>
              </a:ext>
            </a:extLst>
          </p:cNvPr>
          <p:cNvSpPr txBox="1"/>
          <p:nvPr/>
        </p:nvSpPr>
        <p:spPr>
          <a:xfrm>
            <a:off x="548640" y="1920240"/>
            <a:ext cx="36576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000" b="1">
                <a:solidFill>
                  <a:srgbClr val="FFFFFF"/>
                </a:solidFill>
                <a:latin typeface="Segoe UI" panose="020B0502040204020203" pitchFamily="34" charset="0"/>
              </a:rPr>
              <a:t>Operation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07C1C-FE18-19FD-B3B6-21C6E7E68B63}"/>
              </a:ext>
            </a:extLst>
          </p:cNvPr>
          <p:cNvSpPr txBox="1"/>
          <p:nvPr/>
        </p:nvSpPr>
        <p:spPr>
          <a:xfrm>
            <a:off x="4206240" y="1920240"/>
            <a:ext cx="36576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000" b="1">
                <a:solidFill>
                  <a:srgbClr val="00FFFF"/>
                </a:solidFill>
                <a:latin typeface="Segoe UI" panose="020B0502040204020203" pitchFamily="34" charset="0"/>
              </a:rPr>
              <a:t>C-style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C208A5-6DC7-9E24-19AC-11FB51414D98}"/>
              </a:ext>
            </a:extLst>
          </p:cNvPr>
          <p:cNvSpPr txBox="1"/>
          <p:nvPr/>
        </p:nvSpPr>
        <p:spPr>
          <a:xfrm>
            <a:off x="7863840" y="1920240"/>
            <a:ext cx="36576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000" b="1">
                <a:solidFill>
                  <a:srgbClr val="BB86FC"/>
                </a:solidFill>
                <a:latin typeface="Segoe UI" panose="020B0502040204020203" pitchFamily="34" charset="0"/>
              </a:rPr>
              <a:t>std::string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0BA842-2F83-7A08-2DBB-25F0551E7C50}"/>
              </a:ext>
            </a:extLst>
          </p:cNvPr>
          <p:cNvSpPr/>
          <p:nvPr/>
        </p:nvSpPr>
        <p:spPr>
          <a:xfrm>
            <a:off x="457200" y="2468880"/>
            <a:ext cx="10972800" cy="457200"/>
          </a:xfrm>
          <a:prstGeom prst="rect">
            <a:avLst/>
          </a:prstGeom>
          <a:solidFill>
            <a:srgbClr val="2D2D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FA259-24E1-3B17-F3BF-8494DEE18578}"/>
              </a:ext>
            </a:extLst>
          </p:cNvPr>
          <p:cNvSpPr txBox="1"/>
          <p:nvPr/>
        </p:nvSpPr>
        <p:spPr>
          <a:xfrm>
            <a:off x="548640" y="2560320"/>
            <a:ext cx="36576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600">
                <a:solidFill>
                  <a:srgbClr val="E0E0E0"/>
                </a:solidFill>
                <a:latin typeface="Segoe UI" panose="020B0502040204020203" pitchFamily="34" charset="0"/>
              </a:rPr>
              <a:t>Create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B02AAA-529B-24D9-C4A6-45EA943FE011}"/>
              </a:ext>
            </a:extLst>
          </p:cNvPr>
          <p:cNvSpPr/>
          <p:nvPr/>
        </p:nvSpPr>
        <p:spPr>
          <a:xfrm>
            <a:off x="4389120" y="2532888"/>
            <a:ext cx="731520" cy="320040"/>
          </a:xfrm>
          <a:prstGeom prst="roundRect">
            <a:avLst/>
          </a:prstGeom>
          <a:solidFill>
            <a:srgbClr val="FFC1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46441-133B-CCD4-CD7C-88D558DF2750}"/>
              </a:ext>
            </a:extLst>
          </p:cNvPr>
          <p:cNvSpPr txBox="1"/>
          <p:nvPr/>
        </p:nvSpPr>
        <p:spPr>
          <a:xfrm>
            <a:off x="4480560" y="2587752"/>
            <a:ext cx="54864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000000"/>
                </a:solidFill>
                <a:latin typeface="Segoe UI" panose="020B0502040204020203" pitchFamily="34" charset="0"/>
              </a:rPr>
              <a:t>O(n)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A2B6B75-27D6-0A80-EC3E-1C3641FAB669}"/>
              </a:ext>
            </a:extLst>
          </p:cNvPr>
          <p:cNvSpPr/>
          <p:nvPr/>
        </p:nvSpPr>
        <p:spPr>
          <a:xfrm>
            <a:off x="8046720" y="2532888"/>
            <a:ext cx="731519" cy="320040"/>
          </a:xfrm>
          <a:prstGeom prst="roundRect">
            <a:avLst/>
          </a:prstGeom>
          <a:solidFill>
            <a:srgbClr val="FFC1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71C136-610B-B828-B47B-B3681719AEC3}"/>
              </a:ext>
            </a:extLst>
          </p:cNvPr>
          <p:cNvSpPr txBox="1"/>
          <p:nvPr/>
        </p:nvSpPr>
        <p:spPr>
          <a:xfrm>
            <a:off x="8138160" y="2587752"/>
            <a:ext cx="54864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000000"/>
                </a:solidFill>
                <a:latin typeface="Segoe UI" panose="020B0502040204020203" pitchFamily="34" charset="0"/>
              </a:rPr>
              <a:t>O(n)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0549D4-1707-637E-EE3E-FCD59EF8D062}"/>
              </a:ext>
            </a:extLst>
          </p:cNvPr>
          <p:cNvSpPr/>
          <p:nvPr/>
        </p:nvSpPr>
        <p:spPr>
          <a:xfrm>
            <a:off x="457200" y="2926080"/>
            <a:ext cx="10972800" cy="4572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441CA9-C217-48E6-096F-96941961E24F}"/>
              </a:ext>
            </a:extLst>
          </p:cNvPr>
          <p:cNvSpPr txBox="1"/>
          <p:nvPr/>
        </p:nvSpPr>
        <p:spPr>
          <a:xfrm>
            <a:off x="548640" y="3017520"/>
            <a:ext cx="36576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600">
                <a:solidFill>
                  <a:srgbClr val="E0E0E0"/>
                </a:solidFill>
                <a:latin typeface="Segoe UI" panose="020B0502040204020203" pitchFamily="34" charset="0"/>
              </a:rPr>
              <a:t>Length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4F02B52-CE65-0612-4A18-16326BEE9C58}"/>
              </a:ext>
            </a:extLst>
          </p:cNvPr>
          <p:cNvSpPr/>
          <p:nvPr/>
        </p:nvSpPr>
        <p:spPr>
          <a:xfrm>
            <a:off x="4389120" y="2990088"/>
            <a:ext cx="731520" cy="320040"/>
          </a:xfrm>
          <a:prstGeom prst="roundRect">
            <a:avLst/>
          </a:prstGeom>
          <a:solidFill>
            <a:srgbClr val="FFC1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2BC3B-230E-536F-C163-767E211E494F}"/>
              </a:ext>
            </a:extLst>
          </p:cNvPr>
          <p:cNvSpPr txBox="1"/>
          <p:nvPr/>
        </p:nvSpPr>
        <p:spPr>
          <a:xfrm>
            <a:off x="4480560" y="3044952"/>
            <a:ext cx="54864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000000"/>
                </a:solidFill>
                <a:latin typeface="Segoe UI" panose="020B0502040204020203" pitchFamily="34" charset="0"/>
              </a:rPr>
              <a:t>O(n)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B34A676-591A-9D70-5675-9FE9FD102159}"/>
              </a:ext>
            </a:extLst>
          </p:cNvPr>
          <p:cNvSpPr/>
          <p:nvPr/>
        </p:nvSpPr>
        <p:spPr>
          <a:xfrm>
            <a:off x="8046720" y="2990088"/>
            <a:ext cx="731519" cy="320040"/>
          </a:xfrm>
          <a:prstGeom prst="roundRect">
            <a:avLst/>
          </a:prstGeom>
          <a:solidFill>
            <a:srgbClr val="4CAF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8ACED6-187B-D363-59EB-7A414044AD20}"/>
              </a:ext>
            </a:extLst>
          </p:cNvPr>
          <p:cNvSpPr txBox="1"/>
          <p:nvPr/>
        </p:nvSpPr>
        <p:spPr>
          <a:xfrm>
            <a:off x="8138160" y="3044952"/>
            <a:ext cx="54864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000000"/>
                </a:solidFill>
                <a:latin typeface="Segoe UI" panose="020B0502040204020203" pitchFamily="34" charset="0"/>
              </a:rPr>
              <a:t>O(1)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BFBBA9-A172-6586-C9E2-9828BDCDC697}"/>
              </a:ext>
            </a:extLst>
          </p:cNvPr>
          <p:cNvSpPr/>
          <p:nvPr/>
        </p:nvSpPr>
        <p:spPr>
          <a:xfrm>
            <a:off x="457200" y="3383280"/>
            <a:ext cx="10972800" cy="457200"/>
          </a:xfrm>
          <a:prstGeom prst="rect">
            <a:avLst/>
          </a:prstGeom>
          <a:solidFill>
            <a:srgbClr val="2D2D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0E9700-BFA0-5A0F-5873-E8DBD633408C}"/>
              </a:ext>
            </a:extLst>
          </p:cNvPr>
          <p:cNvSpPr txBox="1"/>
          <p:nvPr/>
        </p:nvSpPr>
        <p:spPr>
          <a:xfrm>
            <a:off x="548640" y="3474720"/>
            <a:ext cx="36576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600">
                <a:solidFill>
                  <a:srgbClr val="E0E0E0"/>
                </a:solidFill>
                <a:latin typeface="Segoe UI" panose="020B0502040204020203" pitchFamily="34" charset="0"/>
              </a:rPr>
              <a:t>Concatenate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16A6EFD-B3DE-267B-95FD-302278ABC499}"/>
              </a:ext>
            </a:extLst>
          </p:cNvPr>
          <p:cNvSpPr/>
          <p:nvPr/>
        </p:nvSpPr>
        <p:spPr>
          <a:xfrm>
            <a:off x="4389120" y="3447288"/>
            <a:ext cx="731520" cy="320040"/>
          </a:xfrm>
          <a:prstGeom prst="roundRect">
            <a:avLst/>
          </a:prstGeom>
          <a:solidFill>
            <a:srgbClr val="F443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D9715C-9399-770B-9554-F5DBABF5A37D}"/>
              </a:ext>
            </a:extLst>
          </p:cNvPr>
          <p:cNvSpPr txBox="1"/>
          <p:nvPr/>
        </p:nvSpPr>
        <p:spPr>
          <a:xfrm>
            <a:off x="4480560" y="3502152"/>
            <a:ext cx="54864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FFFFFF"/>
                </a:solidFill>
                <a:latin typeface="Segoe UI" panose="020B0502040204020203" pitchFamily="34" charset="0"/>
              </a:rPr>
              <a:t>O(n+m)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8EF500-1B82-03B0-5C36-88D3C9A81826}"/>
              </a:ext>
            </a:extLst>
          </p:cNvPr>
          <p:cNvSpPr/>
          <p:nvPr/>
        </p:nvSpPr>
        <p:spPr>
          <a:xfrm>
            <a:off x="8046720" y="3447288"/>
            <a:ext cx="731519" cy="320040"/>
          </a:xfrm>
          <a:prstGeom prst="roundRect">
            <a:avLst/>
          </a:prstGeom>
          <a:solidFill>
            <a:srgbClr val="F443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DDF93A-7DDC-53A4-6790-AD8EDCF95041}"/>
              </a:ext>
            </a:extLst>
          </p:cNvPr>
          <p:cNvSpPr txBox="1"/>
          <p:nvPr/>
        </p:nvSpPr>
        <p:spPr>
          <a:xfrm>
            <a:off x="8138160" y="3502152"/>
            <a:ext cx="54864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FFFFFF"/>
                </a:solidFill>
                <a:latin typeface="Segoe UI" panose="020B0502040204020203" pitchFamily="34" charset="0"/>
              </a:rPr>
              <a:t>O(n+m)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BAC22D2-2BB8-E5C3-4336-778E4541DCED}"/>
              </a:ext>
            </a:extLst>
          </p:cNvPr>
          <p:cNvSpPr/>
          <p:nvPr/>
        </p:nvSpPr>
        <p:spPr>
          <a:xfrm>
            <a:off x="457200" y="3840480"/>
            <a:ext cx="10972800" cy="4572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320B5D-5FE3-D5CE-F163-F2A3342BE97E}"/>
              </a:ext>
            </a:extLst>
          </p:cNvPr>
          <p:cNvSpPr txBox="1"/>
          <p:nvPr/>
        </p:nvSpPr>
        <p:spPr>
          <a:xfrm>
            <a:off x="548640" y="3931920"/>
            <a:ext cx="36576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600">
                <a:solidFill>
                  <a:srgbClr val="E0E0E0"/>
                </a:solidFill>
                <a:latin typeface="Segoe UI" panose="020B0502040204020203" pitchFamily="34" charset="0"/>
              </a:rPr>
              <a:t>Compare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0EF290B-6160-6BD0-F51E-CEE729A14F1F}"/>
              </a:ext>
            </a:extLst>
          </p:cNvPr>
          <p:cNvSpPr/>
          <p:nvPr/>
        </p:nvSpPr>
        <p:spPr>
          <a:xfrm>
            <a:off x="4389120" y="3904488"/>
            <a:ext cx="731520" cy="320040"/>
          </a:xfrm>
          <a:prstGeom prst="roundRect">
            <a:avLst/>
          </a:prstGeom>
          <a:solidFill>
            <a:srgbClr val="FFC1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EF8100-7BEA-ABDC-87CB-2B89689CEED6}"/>
              </a:ext>
            </a:extLst>
          </p:cNvPr>
          <p:cNvSpPr txBox="1"/>
          <p:nvPr/>
        </p:nvSpPr>
        <p:spPr>
          <a:xfrm>
            <a:off x="4480560" y="3959352"/>
            <a:ext cx="54864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000000"/>
                </a:solidFill>
                <a:latin typeface="Segoe UI" panose="020B0502040204020203" pitchFamily="34" charset="0"/>
              </a:rPr>
              <a:t>O(n)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106E639-2785-D08E-6139-FF531F134669}"/>
              </a:ext>
            </a:extLst>
          </p:cNvPr>
          <p:cNvSpPr/>
          <p:nvPr/>
        </p:nvSpPr>
        <p:spPr>
          <a:xfrm>
            <a:off x="8046720" y="3904488"/>
            <a:ext cx="731519" cy="320040"/>
          </a:xfrm>
          <a:prstGeom prst="roundRect">
            <a:avLst/>
          </a:prstGeom>
          <a:solidFill>
            <a:srgbClr val="FFC1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ABCFE6-6A44-782B-BDE7-4228492AD29B}"/>
              </a:ext>
            </a:extLst>
          </p:cNvPr>
          <p:cNvSpPr txBox="1"/>
          <p:nvPr/>
        </p:nvSpPr>
        <p:spPr>
          <a:xfrm>
            <a:off x="8138160" y="3959352"/>
            <a:ext cx="54864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000000"/>
                </a:solidFill>
                <a:latin typeface="Segoe UI" panose="020B0502040204020203" pitchFamily="34" charset="0"/>
              </a:rPr>
              <a:t>O(n)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2657FF-84D6-4921-E9C2-A3202136629B}"/>
              </a:ext>
            </a:extLst>
          </p:cNvPr>
          <p:cNvSpPr/>
          <p:nvPr/>
        </p:nvSpPr>
        <p:spPr>
          <a:xfrm>
            <a:off x="457200" y="4297680"/>
            <a:ext cx="10972800" cy="457200"/>
          </a:xfrm>
          <a:prstGeom prst="rect">
            <a:avLst/>
          </a:prstGeom>
          <a:solidFill>
            <a:srgbClr val="2D2D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23BF75-4714-AA90-E59A-638CB3A783D1}"/>
              </a:ext>
            </a:extLst>
          </p:cNvPr>
          <p:cNvSpPr txBox="1"/>
          <p:nvPr/>
        </p:nvSpPr>
        <p:spPr>
          <a:xfrm>
            <a:off x="548640" y="4389120"/>
            <a:ext cx="36576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600">
                <a:solidFill>
                  <a:srgbClr val="E0E0E0"/>
                </a:solidFill>
                <a:latin typeface="Segoe UI" panose="020B0502040204020203" pitchFamily="34" charset="0"/>
              </a:rPr>
              <a:t>Access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1A064AF-3AD5-6C3A-154E-8F52869D1195}"/>
              </a:ext>
            </a:extLst>
          </p:cNvPr>
          <p:cNvSpPr/>
          <p:nvPr/>
        </p:nvSpPr>
        <p:spPr>
          <a:xfrm>
            <a:off x="4389120" y="4361688"/>
            <a:ext cx="731520" cy="320040"/>
          </a:xfrm>
          <a:prstGeom prst="roundRect">
            <a:avLst/>
          </a:prstGeom>
          <a:solidFill>
            <a:srgbClr val="4CAF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47D6D3-FD85-7921-0E61-400BBEE747FE}"/>
              </a:ext>
            </a:extLst>
          </p:cNvPr>
          <p:cNvSpPr txBox="1"/>
          <p:nvPr/>
        </p:nvSpPr>
        <p:spPr>
          <a:xfrm>
            <a:off x="4480560" y="4416552"/>
            <a:ext cx="54864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000000"/>
                </a:solidFill>
                <a:latin typeface="Segoe UI" panose="020B0502040204020203" pitchFamily="34" charset="0"/>
              </a:rPr>
              <a:t>O(1)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9E0A6A4-9EB4-42D5-CBDA-5A87A3BD345B}"/>
              </a:ext>
            </a:extLst>
          </p:cNvPr>
          <p:cNvSpPr/>
          <p:nvPr/>
        </p:nvSpPr>
        <p:spPr>
          <a:xfrm>
            <a:off x="8046720" y="4361688"/>
            <a:ext cx="731519" cy="320040"/>
          </a:xfrm>
          <a:prstGeom prst="roundRect">
            <a:avLst/>
          </a:prstGeom>
          <a:solidFill>
            <a:srgbClr val="4CAF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D1CE50-0B53-271C-97B7-5E54993F46C5}"/>
              </a:ext>
            </a:extLst>
          </p:cNvPr>
          <p:cNvSpPr txBox="1"/>
          <p:nvPr/>
        </p:nvSpPr>
        <p:spPr>
          <a:xfrm>
            <a:off x="8138160" y="4416552"/>
            <a:ext cx="54864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000000"/>
                </a:solidFill>
                <a:latin typeface="Segoe UI" panose="020B0502040204020203" pitchFamily="34" charset="0"/>
              </a:rPr>
              <a:t>O(1)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4BFF22-79CB-C057-96AC-734299393D80}"/>
              </a:ext>
            </a:extLst>
          </p:cNvPr>
          <p:cNvSpPr/>
          <p:nvPr/>
        </p:nvSpPr>
        <p:spPr>
          <a:xfrm>
            <a:off x="457200" y="4754880"/>
            <a:ext cx="10972800" cy="4572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F7CE8B-1DEE-D56C-B8AD-403428C3459B}"/>
              </a:ext>
            </a:extLst>
          </p:cNvPr>
          <p:cNvSpPr txBox="1"/>
          <p:nvPr/>
        </p:nvSpPr>
        <p:spPr>
          <a:xfrm>
            <a:off x="548640" y="4846320"/>
            <a:ext cx="36576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600">
                <a:solidFill>
                  <a:srgbClr val="E0E0E0"/>
                </a:solidFill>
                <a:latin typeface="Segoe UI" panose="020B0502040204020203" pitchFamily="34" charset="0"/>
              </a:rPr>
              <a:t>Find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EFAC0C9-D1A4-CE79-562D-290563D298B4}"/>
              </a:ext>
            </a:extLst>
          </p:cNvPr>
          <p:cNvSpPr/>
          <p:nvPr/>
        </p:nvSpPr>
        <p:spPr>
          <a:xfrm>
            <a:off x="4389120" y="4818888"/>
            <a:ext cx="731520" cy="320040"/>
          </a:xfrm>
          <a:prstGeom prst="roundRect">
            <a:avLst/>
          </a:prstGeom>
          <a:solidFill>
            <a:srgbClr val="F443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515D07-B074-7BF9-C636-C44B6B216A8E}"/>
              </a:ext>
            </a:extLst>
          </p:cNvPr>
          <p:cNvSpPr txBox="1"/>
          <p:nvPr/>
        </p:nvSpPr>
        <p:spPr>
          <a:xfrm>
            <a:off x="4480560" y="4873752"/>
            <a:ext cx="54864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FFFFFF"/>
                </a:solidFill>
                <a:latin typeface="Segoe UI" panose="020B0502040204020203" pitchFamily="34" charset="0"/>
              </a:rPr>
              <a:t>O(n\*m)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7545FC3-1FF0-C842-41DF-095BE4EC6ACA}"/>
              </a:ext>
            </a:extLst>
          </p:cNvPr>
          <p:cNvSpPr/>
          <p:nvPr/>
        </p:nvSpPr>
        <p:spPr>
          <a:xfrm>
            <a:off x="8046720" y="4818888"/>
            <a:ext cx="731519" cy="320040"/>
          </a:xfrm>
          <a:prstGeom prst="roundRect">
            <a:avLst/>
          </a:prstGeom>
          <a:solidFill>
            <a:srgbClr val="F443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2223A0D-BF83-37E2-B32A-61B6267D8023}"/>
              </a:ext>
            </a:extLst>
          </p:cNvPr>
          <p:cNvSpPr txBox="1"/>
          <p:nvPr/>
        </p:nvSpPr>
        <p:spPr>
          <a:xfrm>
            <a:off x="8138160" y="4873752"/>
            <a:ext cx="54864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FFFFFF"/>
                </a:solidFill>
                <a:latin typeface="Segoe UI" panose="020B0502040204020203" pitchFamily="34" charset="0"/>
              </a:rPr>
              <a:t>O(n\*m)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9B89E9-5990-655E-4B4F-43E038C87503}"/>
              </a:ext>
            </a:extLst>
          </p:cNvPr>
          <p:cNvSpPr/>
          <p:nvPr/>
        </p:nvSpPr>
        <p:spPr>
          <a:xfrm>
            <a:off x="457200" y="5212080"/>
            <a:ext cx="10972800" cy="457200"/>
          </a:xfrm>
          <a:prstGeom prst="rect">
            <a:avLst/>
          </a:prstGeom>
          <a:solidFill>
            <a:srgbClr val="2D2D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951E0A-2373-E896-8031-CE561C640975}"/>
              </a:ext>
            </a:extLst>
          </p:cNvPr>
          <p:cNvSpPr txBox="1"/>
          <p:nvPr/>
        </p:nvSpPr>
        <p:spPr>
          <a:xfrm>
            <a:off x="548640" y="5303520"/>
            <a:ext cx="36576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600">
                <a:solidFill>
                  <a:srgbClr val="E0E0E0"/>
                </a:solidFill>
                <a:latin typeface="Segoe UI" panose="020B0502040204020203" pitchFamily="34" charset="0"/>
              </a:rPr>
              <a:t>Insert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F7C571D-FE18-0CB4-EAF4-0BAE751AF732}"/>
              </a:ext>
            </a:extLst>
          </p:cNvPr>
          <p:cNvSpPr/>
          <p:nvPr/>
        </p:nvSpPr>
        <p:spPr>
          <a:xfrm>
            <a:off x="4389120" y="5276088"/>
            <a:ext cx="731520" cy="320040"/>
          </a:xfrm>
          <a:prstGeom prst="roundRect">
            <a:avLst/>
          </a:prstGeom>
          <a:solidFill>
            <a:srgbClr val="F443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AC6969-BF10-5A9E-51E4-84CBF68CA229}"/>
              </a:ext>
            </a:extLst>
          </p:cNvPr>
          <p:cNvSpPr txBox="1"/>
          <p:nvPr/>
        </p:nvSpPr>
        <p:spPr>
          <a:xfrm>
            <a:off x="4480560" y="5330952"/>
            <a:ext cx="54864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FFFFFF"/>
                </a:solidFill>
                <a:latin typeface="Segoe UI" panose="020B0502040204020203" pitchFamily="34" charset="0"/>
              </a:rPr>
              <a:t>O(n+m)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EE62496-7BDA-7F2E-44DB-AE739F9A1C40}"/>
              </a:ext>
            </a:extLst>
          </p:cNvPr>
          <p:cNvSpPr/>
          <p:nvPr/>
        </p:nvSpPr>
        <p:spPr>
          <a:xfrm>
            <a:off x="8046720" y="5276088"/>
            <a:ext cx="731519" cy="320040"/>
          </a:xfrm>
          <a:prstGeom prst="roundRect">
            <a:avLst/>
          </a:prstGeom>
          <a:solidFill>
            <a:srgbClr val="F443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4776DB-4438-CEC4-4234-BD0DD74F0A24}"/>
              </a:ext>
            </a:extLst>
          </p:cNvPr>
          <p:cNvSpPr txBox="1"/>
          <p:nvPr/>
        </p:nvSpPr>
        <p:spPr>
          <a:xfrm>
            <a:off x="8138160" y="5330952"/>
            <a:ext cx="548640" cy="83099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FFFFFF"/>
                </a:solidFill>
                <a:latin typeface="Segoe UI" panose="020B0502040204020203" pitchFamily="34" charset="0"/>
              </a:rPr>
              <a:t>O(n+m)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E560C41-E457-5428-240D-2F4B9A441A13}"/>
              </a:ext>
            </a:extLst>
          </p:cNvPr>
          <p:cNvSpPr/>
          <p:nvPr/>
        </p:nvSpPr>
        <p:spPr>
          <a:xfrm>
            <a:off x="457200" y="5669280"/>
            <a:ext cx="10972800" cy="4572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7DA14ED-37F4-2D32-28FF-C030A5C96FB7}"/>
              </a:ext>
            </a:extLst>
          </p:cNvPr>
          <p:cNvSpPr txBox="1"/>
          <p:nvPr/>
        </p:nvSpPr>
        <p:spPr>
          <a:xfrm>
            <a:off x="548640" y="5760720"/>
            <a:ext cx="36576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600">
                <a:solidFill>
                  <a:srgbClr val="E0E0E0"/>
                </a:solidFill>
                <a:latin typeface="Segoe UI" panose="020B0502040204020203" pitchFamily="34" charset="0"/>
              </a:rPr>
              <a:t>Erase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220DFE9-A68A-3F7A-08D0-21843882D322}"/>
              </a:ext>
            </a:extLst>
          </p:cNvPr>
          <p:cNvSpPr/>
          <p:nvPr/>
        </p:nvSpPr>
        <p:spPr>
          <a:xfrm>
            <a:off x="4389120" y="5733288"/>
            <a:ext cx="731520" cy="320040"/>
          </a:xfrm>
          <a:prstGeom prst="roundRect">
            <a:avLst/>
          </a:prstGeom>
          <a:solidFill>
            <a:srgbClr val="F443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40AE7E-96DD-E2E2-6CC2-5CF41F440916}"/>
              </a:ext>
            </a:extLst>
          </p:cNvPr>
          <p:cNvSpPr txBox="1"/>
          <p:nvPr/>
        </p:nvSpPr>
        <p:spPr>
          <a:xfrm>
            <a:off x="4480560" y="5788152"/>
            <a:ext cx="54864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FFFFFF"/>
                </a:solidFill>
                <a:latin typeface="Segoe UI" panose="020B0502040204020203" pitchFamily="34" charset="0"/>
              </a:rPr>
              <a:t>O(n)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5679F15-51F8-4A34-D1A0-40420B961705}"/>
              </a:ext>
            </a:extLst>
          </p:cNvPr>
          <p:cNvSpPr/>
          <p:nvPr/>
        </p:nvSpPr>
        <p:spPr>
          <a:xfrm>
            <a:off x="8046720" y="5733288"/>
            <a:ext cx="731519" cy="320040"/>
          </a:xfrm>
          <a:prstGeom prst="roundRect">
            <a:avLst/>
          </a:prstGeom>
          <a:solidFill>
            <a:srgbClr val="F443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3FBAB0-1606-1866-C9C8-A0DDC3439F3D}"/>
              </a:ext>
            </a:extLst>
          </p:cNvPr>
          <p:cNvSpPr txBox="1"/>
          <p:nvPr/>
        </p:nvSpPr>
        <p:spPr>
          <a:xfrm>
            <a:off x="8138160" y="5788152"/>
            <a:ext cx="54864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1600">
                <a:solidFill>
                  <a:srgbClr val="FFFFFF"/>
                </a:solidFill>
                <a:latin typeface="Segoe UI" panose="020B0502040204020203" pitchFamily="34" charset="0"/>
              </a:rPr>
              <a:t>O(n)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7E62D5-3C99-8370-B6BB-6A389BD0BCBA}"/>
              </a:ext>
            </a:extLst>
          </p:cNvPr>
          <p:cNvSpPr txBox="1"/>
          <p:nvPr/>
        </p:nvSpPr>
        <p:spPr>
          <a:xfrm>
            <a:off x="457200" y="7589520"/>
            <a:ext cx="10972800" cy="64008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i="1">
                <a:solidFill>
                  <a:srgbClr val="E0E0E0"/>
                </a:solidFill>
                <a:latin typeface="Segoe UI" panose="020B0502040204020203" pitchFamily="34" charset="0"/>
              </a:rPr>
              <a:t>\_A programmer's evolution: First you love strings, then you hate them, then you understand them, and finally you accept that they'll always be a source of bugs regardless.*</a:t>
            </a:r>
            <a:endParaRPr lang="en-IN" i="1">
              <a:solidFill>
                <a:srgbClr val="E0E0E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4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C0D9-8D08-C250-A7B3-6DBEB7D4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String Manipulation Techniques</a:t>
            </a:r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B8EA9563-32AE-56C4-53EC-F290275A5E78}"/>
              </a:ext>
            </a:extLst>
          </p:cNvPr>
          <p:cNvSpPr>
            <a:spLocks noGrp="1"/>
          </p:cNvSpPr>
          <p:nvPr>
            <p:ph type="dgm" idx="1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FDF71-2452-CBE7-B249-017D917D80C3}"/>
              </a:ext>
            </a:extLst>
          </p:cNvPr>
          <p:cNvSpPr txBox="1"/>
          <p:nvPr/>
        </p:nvSpPr>
        <p:spPr>
          <a:xfrm>
            <a:off x="914400" y="731520"/>
            <a:ext cx="9144000" cy="707886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4000" b="1">
                <a:solidFill>
                  <a:srgbClr val="00FFFF"/>
                </a:solidFill>
                <a:latin typeface="Segoe UI Light" panose="020B0502040204020203" pitchFamily="34" charset="0"/>
              </a:rPr>
              <a:t>String Manipulation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CDC35-47EE-5D86-146B-183072A92BEE}"/>
              </a:ext>
            </a:extLst>
          </p:cNvPr>
          <p:cNvSpPr txBox="1"/>
          <p:nvPr/>
        </p:nvSpPr>
        <p:spPr>
          <a:xfrm>
            <a:off x="914400" y="1828800"/>
            <a:ext cx="10972800" cy="95410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800" b="1">
                <a:solidFill>
                  <a:srgbClr val="03DAC6"/>
                </a:solidFill>
                <a:latin typeface="Segoe UI" panose="020B0502040204020203" pitchFamily="34" charset="0"/>
              </a:rPr>
              <a:t>1. String Traversal
   :::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D904AF-F167-15A5-1DA8-6080DD7F5658}"/>
              </a:ext>
            </a:extLst>
          </p:cNvPr>
          <p:cNvSpPr/>
          <p:nvPr/>
        </p:nvSpPr>
        <p:spPr>
          <a:xfrm>
            <a:off x="914400" y="2560320"/>
            <a:ext cx="5029200" cy="2286000"/>
          </a:xfrm>
          <a:prstGeom prst="rect">
            <a:avLst/>
          </a:prstGeom>
          <a:solidFill>
            <a:srgbClr val="2D2D2D"/>
          </a:solidFill>
          <a:ln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EA764-5836-74D0-2BB0-CAB4DBD680E3}"/>
              </a:ext>
            </a:extLst>
          </p:cNvPr>
          <p:cNvSpPr txBox="1"/>
          <p:nvPr/>
        </p:nvSpPr>
        <p:spPr>
          <a:xfrm>
            <a:off x="1097280" y="2743200"/>
            <a:ext cx="457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b="1">
                <a:solidFill>
                  <a:srgbClr val="00FFFF"/>
                </a:solidFill>
                <a:latin typeface="Segoe UI" panose="020B0502040204020203" pitchFamily="34" charset="0"/>
              </a:rPr>
              <a:t>For C-style strings: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99DD9-F067-B931-97DA-56B3E339B2D1}"/>
              </a:ext>
            </a:extLst>
          </p:cNvPr>
          <p:cNvSpPr txBox="1"/>
          <p:nvPr/>
        </p:nvSpPr>
        <p:spPr>
          <a:xfrm>
            <a:off x="1097280" y="3108960"/>
            <a:ext cx="4572000" cy="116955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400">
                <a:solidFill>
                  <a:srgbClr val="03DAC6"/>
                </a:solidFill>
                <a:latin typeface="Consolas" panose="020B0609020204030204" pitchFamily="49" charset="0"/>
              </a:rPr>
              <a:t>char str[] = "Hello";
for (int i = 0; str[i] != '\0'; i++) {
char c = str[i];
// Process character c
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A49D-0B4C-6156-134E-758173DAD0F1}"/>
              </a:ext>
            </a:extLst>
          </p:cNvPr>
          <p:cNvSpPr/>
          <p:nvPr/>
        </p:nvSpPr>
        <p:spPr>
          <a:xfrm>
            <a:off x="6400800" y="2560320"/>
            <a:ext cx="5029200" cy="2286000"/>
          </a:xfrm>
          <a:prstGeom prst="rect">
            <a:avLst/>
          </a:prstGeom>
          <a:solidFill>
            <a:srgbClr val="2D2D2D"/>
          </a:solidFill>
          <a:ln>
            <a:solidFill>
              <a:srgbClr val="BB86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6D484-4A17-ADC5-ECC4-3C8691A6280D}"/>
              </a:ext>
            </a:extLst>
          </p:cNvPr>
          <p:cNvSpPr txBox="1"/>
          <p:nvPr/>
        </p:nvSpPr>
        <p:spPr>
          <a:xfrm>
            <a:off x="6583680" y="2743200"/>
            <a:ext cx="4572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b="1">
                <a:solidFill>
                  <a:srgbClr val="BB86FC"/>
                </a:solidFill>
                <a:latin typeface="Segoe UI" panose="020B0502040204020203" pitchFamily="34" charset="0"/>
              </a:rPr>
              <a:t>For std::string: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F5F711-55EC-5CD3-240D-7529E3B51E31}"/>
              </a:ext>
            </a:extLst>
          </p:cNvPr>
          <p:cNvSpPr txBox="1"/>
          <p:nvPr/>
        </p:nvSpPr>
        <p:spPr>
          <a:xfrm>
            <a:off x="6583680" y="3108960"/>
            <a:ext cx="4572000" cy="95410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>
                <a:solidFill>
                  <a:srgbClr val="03DAC6"/>
                </a:solidFill>
                <a:latin typeface="Consolas" panose="020B0609020204030204" pitchFamily="49" charset="0"/>
              </a:rPr>
              <a:t>std::string str = "Hello";
for (char c : str) {
// Process character c
}</a:t>
            </a:r>
            <a:endParaRPr lang="en-IN" sz="1400">
              <a:solidFill>
                <a:srgbClr val="03DAC6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7391F5-2930-B509-966F-D45D2AD95C3C}"/>
              </a:ext>
            </a:extLst>
          </p:cNvPr>
          <p:cNvSpPr/>
          <p:nvPr/>
        </p:nvSpPr>
        <p:spPr>
          <a:xfrm>
            <a:off x="4526280" y="5029200"/>
            <a:ext cx="640080" cy="640080"/>
          </a:xfrm>
          <a:prstGeom prst="rect">
            <a:avLst/>
          </a:prstGeom>
          <a:solidFill>
            <a:srgbClr val="2D2D2D"/>
          </a:solidFill>
          <a:ln>
            <a:solidFill>
              <a:srgbClr val="03DA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AB2831-AC09-0DB8-24D6-D6252C6E1945}"/>
              </a:ext>
            </a:extLst>
          </p:cNvPr>
          <p:cNvSpPr txBox="1"/>
          <p:nvPr/>
        </p:nvSpPr>
        <p:spPr>
          <a:xfrm>
            <a:off x="4663440" y="5120640"/>
            <a:ext cx="36576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2400" b="1">
                <a:solidFill>
                  <a:srgbClr val="FFFFFF"/>
                </a:solidFill>
                <a:latin typeface="Consolas" panose="020B0609020204030204" pitchFamily="49" charset="0"/>
              </a:rPr>
              <a:t>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D706B2-8E9B-1A46-2204-8DA46C879471}"/>
              </a:ext>
            </a:extLst>
          </p:cNvPr>
          <p:cNvSpPr/>
          <p:nvPr/>
        </p:nvSpPr>
        <p:spPr>
          <a:xfrm>
            <a:off x="5257800" y="5029200"/>
            <a:ext cx="640080" cy="640080"/>
          </a:xfrm>
          <a:prstGeom prst="rect">
            <a:avLst/>
          </a:prstGeom>
          <a:solidFill>
            <a:srgbClr val="2D2D2D"/>
          </a:solidFill>
          <a:ln>
            <a:solidFill>
              <a:srgbClr val="03DA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F8182-910E-C825-AD67-DCB9C54884FA}"/>
              </a:ext>
            </a:extLst>
          </p:cNvPr>
          <p:cNvSpPr txBox="1"/>
          <p:nvPr/>
        </p:nvSpPr>
        <p:spPr>
          <a:xfrm>
            <a:off x="5394960" y="5120640"/>
            <a:ext cx="36576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2400" b="1">
                <a:solidFill>
                  <a:srgbClr val="FFFFFF"/>
                </a:solidFill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FD07DD-0164-E72E-8C96-661B831A85A5}"/>
              </a:ext>
            </a:extLst>
          </p:cNvPr>
          <p:cNvSpPr/>
          <p:nvPr/>
        </p:nvSpPr>
        <p:spPr>
          <a:xfrm>
            <a:off x="5989320" y="5029200"/>
            <a:ext cx="640080" cy="640080"/>
          </a:xfrm>
          <a:prstGeom prst="rect">
            <a:avLst/>
          </a:prstGeom>
          <a:solidFill>
            <a:srgbClr val="2D2D2D"/>
          </a:solidFill>
          <a:ln>
            <a:solidFill>
              <a:srgbClr val="03DA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23872-A28B-6CF0-71F8-09A8FE68319D}"/>
              </a:ext>
            </a:extLst>
          </p:cNvPr>
          <p:cNvSpPr txBox="1"/>
          <p:nvPr/>
        </p:nvSpPr>
        <p:spPr>
          <a:xfrm>
            <a:off x="6126480" y="5120640"/>
            <a:ext cx="36576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2400" b="1">
                <a:solidFill>
                  <a:srgbClr val="FFFFFF"/>
                </a:solidFill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D08252-67C9-3CA6-A7BE-40AB7ABF198F}"/>
              </a:ext>
            </a:extLst>
          </p:cNvPr>
          <p:cNvSpPr/>
          <p:nvPr/>
        </p:nvSpPr>
        <p:spPr>
          <a:xfrm>
            <a:off x="6720840" y="5029200"/>
            <a:ext cx="640080" cy="640080"/>
          </a:xfrm>
          <a:prstGeom prst="rect">
            <a:avLst/>
          </a:prstGeom>
          <a:solidFill>
            <a:srgbClr val="2D2D2D"/>
          </a:solidFill>
          <a:ln>
            <a:solidFill>
              <a:srgbClr val="03DA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427429-A88E-A95A-D05E-C1881F99D7CA}"/>
              </a:ext>
            </a:extLst>
          </p:cNvPr>
          <p:cNvSpPr txBox="1"/>
          <p:nvPr/>
        </p:nvSpPr>
        <p:spPr>
          <a:xfrm>
            <a:off x="6858000" y="5120640"/>
            <a:ext cx="36576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2400" b="1">
                <a:solidFill>
                  <a:srgbClr val="FFFFFF"/>
                </a:solidFill>
                <a:latin typeface="Consolas" panose="020B0609020204030204" pitchFamily="49" charset="0"/>
              </a:rPr>
              <a:t>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C8781D-374D-A770-8A45-F29E703B3F1D}"/>
              </a:ext>
            </a:extLst>
          </p:cNvPr>
          <p:cNvSpPr/>
          <p:nvPr/>
        </p:nvSpPr>
        <p:spPr>
          <a:xfrm>
            <a:off x="7452360" y="5029200"/>
            <a:ext cx="640080" cy="640080"/>
          </a:xfrm>
          <a:prstGeom prst="rect">
            <a:avLst/>
          </a:prstGeom>
          <a:solidFill>
            <a:srgbClr val="2D2D2D"/>
          </a:solidFill>
          <a:ln>
            <a:solidFill>
              <a:srgbClr val="03DA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9507D4-0BEA-1628-3C53-46450C8A9BC8}"/>
              </a:ext>
            </a:extLst>
          </p:cNvPr>
          <p:cNvSpPr txBox="1"/>
          <p:nvPr/>
        </p:nvSpPr>
        <p:spPr>
          <a:xfrm>
            <a:off x="7589520" y="5120640"/>
            <a:ext cx="36576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IN" sz="2400" b="1">
                <a:solidFill>
                  <a:srgbClr val="FFFFFF"/>
                </a:solidFill>
                <a:latin typeface="Consolas" panose="020B0609020204030204" pitchFamily="49" charset="0"/>
              </a:rPr>
              <a:t>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59ECEB-73D4-BE70-3FC8-C80C0631FCB9}"/>
              </a:ext>
            </a:extLst>
          </p:cNvPr>
          <p:cNvSpPr txBox="1"/>
          <p:nvPr/>
        </p:nvSpPr>
        <p:spPr>
          <a:xfrm>
            <a:off x="914400" y="5760720"/>
            <a:ext cx="10972800" cy="52322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2800" b="1">
                <a:solidFill>
                  <a:srgbClr val="03DAC6"/>
                </a:solidFill>
                <a:latin typeface="Segoe UI" panose="020B0502040204020203" pitchFamily="34" charset="0"/>
              </a:rPr>
              <a:t>2. String Transformation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162520-0D23-6916-913E-CC88F52EFE60}"/>
              </a:ext>
            </a:extLst>
          </p:cNvPr>
          <p:cNvSpPr/>
          <p:nvPr/>
        </p:nvSpPr>
        <p:spPr>
          <a:xfrm>
            <a:off x="914400" y="6400800"/>
            <a:ext cx="5029200" cy="1371600"/>
          </a:xfrm>
          <a:prstGeom prst="rect">
            <a:avLst/>
          </a:prstGeom>
          <a:solidFill>
            <a:srgbClr val="2D2D2D"/>
          </a:solidFill>
          <a:ln>
            <a:solidFill>
              <a:srgbClr val="BB86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164E7A-3285-5358-FD56-F421BE72C253}"/>
              </a:ext>
            </a:extLst>
          </p:cNvPr>
          <p:cNvSpPr txBox="1"/>
          <p:nvPr/>
        </p:nvSpPr>
        <p:spPr>
          <a:xfrm>
            <a:off x="1097280" y="6583680"/>
            <a:ext cx="4572000" cy="95410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IN" sz="1400">
                <a:solidFill>
                  <a:srgbClr val="03DAC6"/>
                </a:solidFill>
                <a:latin typeface="Consolas" panose="020B0609020204030204" pitchFamily="49" charset="0"/>
              </a:rPr>
              <a:t>std::string str = "Hello";
std::transform(str.begin(), str.end(),
str.begin(), ::toupper);
// Result: "HELLO"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953BBA4-5B48-8CE7-B80C-E3D34E8E630D}"/>
              </a:ext>
            </a:extLst>
          </p:cNvPr>
          <p:cNvSpPr/>
          <p:nvPr/>
        </p:nvSpPr>
        <p:spPr>
          <a:xfrm>
            <a:off x="6400800" y="6400800"/>
            <a:ext cx="5029200" cy="1371600"/>
          </a:xfrm>
          <a:prstGeom prst="rect">
            <a:avLst/>
          </a:prstGeom>
          <a:solidFill>
            <a:srgbClr val="2D2D2D"/>
          </a:solidFill>
          <a:ln>
            <a:solidFill>
              <a:srgbClr val="BB86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:::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72084F-A236-79A8-BF49-D44443A7FF3F}"/>
              </a:ext>
            </a:extLst>
          </p:cNvPr>
          <p:cNvSpPr txBox="1"/>
          <p:nvPr/>
        </p:nvSpPr>
        <p:spPr>
          <a:xfrm>
            <a:off x="6583680" y="6583680"/>
            <a:ext cx="4572000" cy="73866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400">
                <a:solidFill>
                  <a:srgbClr val="03DAC6"/>
                </a:solidFill>
                <a:latin typeface="Consolas" panose="020B0609020204030204" pitchFamily="49" charset="0"/>
              </a:rPr>
              <a:t>std::string str = "Hello World";
std::string sub = str.substr(6, 5);
// Result: "World"</a:t>
            </a:r>
            <a:endParaRPr lang="en-IN" sz="1400">
              <a:solidFill>
                <a:srgbClr val="03DAC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78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Microsoft Office PowerPoint</Application>
  <PresentationFormat>Custom</PresentationFormat>
  <Paragraphs>158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Segoe UI Light</vt:lpstr>
      <vt:lpstr>Office Theme</vt:lpstr>
      <vt:lpstr># 🚀 STRINGS IN C++</vt:lpstr>
      <vt:lpstr>What Exactly ARE Strings?</vt:lpstr>
      <vt:lpstr>String Memory Layout</vt:lpstr>
      <vt:lpstr>String Operations &amp; Complexity</vt:lpstr>
      <vt:lpstr>String Manipulation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SAURAV RAYAL</dc:creator>
  <cp:lastModifiedBy>SAURAV RAYAL</cp:lastModifiedBy>
  <cp:revision>1</cp:revision>
  <dcterms:created xsi:type="dcterms:W3CDTF">2025-04-03T08:08:16Z</dcterms:created>
  <dcterms:modified xsi:type="dcterms:W3CDTF">2025-04-03T08:08:16Z</dcterms:modified>
</cp:coreProperties>
</file>