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743200" y="32004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 i="0" u="none">
                <a:solidFill>
                  <a:srgbClr val="00FFFF"/>
                </a:solidFill>
                <a:latin typeface="Segoe UI Light"/>
              </a:rPr>
              <a:t>🚀 STRINGS IN C++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00400" y="475488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b="0" i="0" u="none">
                <a:solidFill>
                  <a:srgbClr val="BB86FC"/>
                </a:solidFill>
                <a:latin typeface="Segoe UI"/>
              </a:rPr>
              <a:t>Arrays With Character(s)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14800" y="594360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800" b="0" i="0" u="none">
                <a:solidFill>
                  <a:srgbClr val="E0E0E0"/>
                </a:solidFill>
                <a:latin typeface="Segoe UI"/>
              </a:rPr>
              <a:t>#DSAin45 - Day 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00FFFF"/>
                </a:solidFill>
                <a:latin typeface="Consolas"/>
              </a:rPr>
              <a:t>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2336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40FFFF"/>
                </a:solidFill>
                <a:latin typeface="Consolas"/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80FFFF"/>
                </a:solidFill>
                <a:latin typeface="Consolas"/>
              </a:rPr>
              <a:t>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6928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00BFFF"/>
                </a:solidFill>
                <a:latin typeface="Consolas"/>
              </a:rPr>
              <a:t>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9224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40BFFF"/>
                </a:solidFill>
                <a:latin typeface="Consolas"/>
              </a:rPr>
              <a:t>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5200" y="6858000"/>
            <a:ext cx="64008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 i="0" u="none">
                <a:solidFill>
                  <a:srgbClr val="80BFFF"/>
                </a:solidFill>
                <a:latin typeface="Consolas"/>
              </a:rPr>
              <a:t>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sp>
        <p:nvSpPr>
          <p:cNvPr id="18" name="Rectangle 17"/>
          <p:cNvSpPr/>
          <p:nvPr/>
        </p:nvSpPr>
        <p:spPr>
          <a:xfrm>
            <a:off x="6995160" y="3566160"/>
            <a:ext cx="4754880" cy="731520"/>
          </a:xfrm>
          <a:prstGeom prst="rect">
            <a:avLst/>
          </a:prstGeom>
          <a:solidFill>
            <a:srgbClr val="25252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051560" y="3566160"/>
            <a:ext cx="4754880" cy="731520"/>
          </a:xfrm>
          <a:prstGeom prst="rect">
            <a:avLst/>
          </a:prstGeom>
          <a:solidFill>
            <a:srgbClr val="25252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FFFF"/>
                </a:solidFill>
                <a:latin typeface="Segoe UI Light"/>
              </a:rPr>
              <a:t>What Exactly ARE Strings?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 i="0" u="none">
                <a:solidFill>
                  <a:srgbClr val="E0E0E0"/>
                </a:solidFill>
                <a:latin typeface="Segoe UI"/>
              </a:rPr>
              <a:t>At their core, strings are sequences of characters. But in C++, there are two main ways to represent them: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743200"/>
            <a:ext cx="5029200" cy="4572000"/>
          </a:xfrm>
          <a:prstGeom prst="roundRect">
            <a:avLst/>
          </a:prstGeom>
          <a:solidFill>
            <a:srgbClr val="2D2D2D"/>
          </a:solidFill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143000" y="292608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 b="1" i="0" u="none">
                <a:solidFill>
                  <a:srgbClr val="00FFFF"/>
                </a:solidFill>
                <a:latin typeface="Segoe UI"/>
              </a:rPr>
              <a:t>1. C-style Strings (char arrays)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3657600"/>
            <a:ext cx="4572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600">
                <a:solidFill>
                  <a:srgbClr val="03DAC6"/>
                </a:solidFill>
                <a:latin typeface="Consolas"/>
              </a:rPr>
              <a:t>char greeting[] = "Hello"; // Compiler adds null terminator '\0'</a:t>
            </a:r>
          </a:p>
        </p:txBody>
      </p:sp>
      <p:sp>
        <p:nvSpPr>
          <p:cNvPr id="8" name="Rectangle 7"/>
          <p:cNvSpPr/>
          <p:nvPr/>
        </p:nvSpPr>
        <p:spPr>
          <a:xfrm>
            <a:off x="182880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H</a:t>
            </a:r>
          </a:p>
        </p:txBody>
      </p:sp>
      <p:sp>
        <p:nvSpPr>
          <p:cNvPr id="9" name="Rectangle 8"/>
          <p:cNvSpPr/>
          <p:nvPr/>
        </p:nvSpPr>
        <p:spPr>
          <a:xfrm>
            <a:off x="242316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1752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1188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0624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7597"/>
                </a:solidFill>
                <a:latin typeface="Consolas"/>
              </a:rPr>
              <a:t>\0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5120640"/>
            <a:ext cx="4572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 i="1" u="none">
                <a:solidFill>
                  <a:srgbClr val="E0E0E0"/>
                </a:solidFill>
                <a:latin typeface="Segoe UI"/>
              </a:rPr>
              <a:t>That \0 at the end is the null terminator - it tells functions where the string ends.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58000" y="2743200"/>
            <a:ext cx="5029200" cy="4572000"/>
          </a:xfrm>
          <a:prstGeom prst="roundRect">
            <a:avLst/>
          </a:prstGeom>
          <a:solidFill>
            <a:srgbClr val="2D2D2D"/>
          </a:solidFill>
          <a:ln w="12700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086600" y="292608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200" b="1" i="0" u="none">
                <a:solidFill>
                  <a:srgbClr val="BB86FC"/>
                </a:solidFill>
                <a:latin typeface="Segoe UI"/>
              </a:rPr>
              <a:t>2. C++ std::string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86600" y="3657600"/>
            <a:ext cx="4572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600">
                <a:solidFill>
                  <a:srgbClr val="03DAC6"/>
                </a:solidFill>
                <a:latin typeface="Consolas"/>
              </a:rPr>
              <a:t>std::string greeting = "Hello";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6600" y="438912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 u="none">
                <a:solidFill>
                  <a:srgbClr val="E0E0E0"/>
                </a:solidFill>
                <a:latin typeface="Segoe UI"/>
              </a:rPr>
              <a:t>Under the hood, std::string is a class that manages: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Segoe UI"/>
              </a:rPr>
              <a:t>• A dynamically allocated character array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Segoe UI"/>
              </a:rPr>
              <a:t>• Size tracking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Segoe UI"/>
              </a:rPr>
              <a:t>• Memory management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Segoe UI"/>
              </a:rPr>
              <a:t>• Various utility methods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" y="758952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1" u="none">
                <a:solidFill>
                  <a:srgbClr val="E0E0E0"/>
                </a:solidFill>
                <a:latin typeface="Segoe UI"/>
              </a:rPr>
              <a:t>_If C-style strings are a manual typewriter, std::string is a modern word processor with spell-check, auto-save, and therapy built in._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FFFF"/>
                </a:solidFill>
                <a:latin typeface="Segoe UI Light"/>
              </a:rPr>
              <a:t>String Memory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 i="0" u="none">
                <a:solidFill>
                  <a:srgbClr val="00FFFF"/>
                </a:solidFill>
                <a:latin typeface="Segoe UI"/>
              </a:rPr>
              <a:t>C-style String Memory: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Fixed size determined at declaration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Contiguous memory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Relies on null terminator to determine end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Prone to buffer overflows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H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596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e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032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8" name="Rectangle 7"/>
          <p:cNvSpPr/>
          <p:nvPr/>
        </p:nvSpPr>
        <p:spPr>
          <a:xfrm>
            <a:off x="315468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9" name="Rectangle 8"/>
          <p:cNvSpPr/>
          <p:nvPr/>
        </p:nvSpPr>
        <p:spPr>
          <a:xfrm>
            <a:off x="3749039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FFFF"/>
                </a:solidFill>
                <a:latin typeface="Consolas"/>
              </a:rPr>
              <a:t>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F7597"/>
                </a:solidFill>
                <a:latin typeface="Consolas"/>
              </a:rPr>
              <a:t>\0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776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44336"/>
                </a:solidFill>
                <a:latin typeface="Consolas"/>
              </a:rPr>
              <a:t>X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32120" y="4572000"/>
            <a:ext cx="548640" cy="457200"/>
          </a:xfrm>
          <a:prstGeom prst="rect">
            <a:avLst/>
          </a:prstGeom>
          <a:solidFill>
            <a:srgbClr val="2D2D2D"/>
          </a:solidFill>
          <a:ln w="19050"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i="0" u="none">
                <a:solidFill>
                  <a:srgbClr val="F44336"/>
                </a:solidFill>
                <a:latin typeface="Consolas"/>
              </a:rPr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5120640"/>
            <a:ext cx="5029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0" i="0" u="none">
                <a:solidFill>
                  <a:srgbClr val="808080"/>
                </a:solidFill>
                <a:latin typeface="Consolas"/>
              </a:rPr>
              <a:t>0x100     0x101     0x102     0x103     0x104     0x105     0x106     0x107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434840" y="5303520"/>
            <a:ext cx="1143000" cy="274320"/>
          </a:xfrm>
          <a:prstGeom prst="rightArrow">
            <a:avLst/>
          </a:prstGeom>
          <a:solidFill>
            <a:srgbClr val="F44336"/>
          </a:solidFill>
          <a:ln w="12700">
            <a:solidFill>
              <a:srgbClr val="F4433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400800" y="1828800"/>
            <a:ext cx="4572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 i="0" u="none">
                <a:solidFill>
                  <a:srgbClr val="BB86FC"/>
                </a:solidFill>
                <a:latin typeface="Segoe UI"/>
              </a:rPr>
              <a:t>std::string Memory: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2560320"/>
            <a:ext cx="4572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Often uses Small String Optimization (SSO)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Small strings (&lt;15 chars) stored directly in object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Larger strings stored in dynamically allocated memory</a:t>
            </a:r>
          </a:p>
          <a:p>
            <a:pPr algn="l"/>
            <a:r>
              <a:rPr sz="1800" b="0" i="0" u="none">
                <a:solidFill>
                  <a:srgbClr val="E0E0E0"/>
                </a:solidFill>
                <a:latin typeface="Segoe UI"/>
              </a:rPr>
              <a:t>• Tracks both size and capacity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315200" y="4572000"/>
            <a:ext cx="2286000" cy="1097280"/>
          </a:xfrm>
          <a:prstGeom prst="roundRect">
            <a:avLst/>
          </a:prstGeom>
          <a:solidFill>
            <a:srgbClr val="2D2D2D"/>
          </a:solidFill>
          <a:ln w="25400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406640" y="4663440"/>
            <a:ext cx="2103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1" i="0" u="none">
                <a:solidFill>
                  <a:srgbClr val="BB86FC"/>
                </a:solidFill>
                <a:latin typeface="Segoe UI"/>
              </a:rPr>
              <a:t>String Object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6640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FFFF"/>
                </a:solidFill>
                <a:latin typeface="Consolas"/>
              </a:rPr>
              <a:t>H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726679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FFFF"/>
                </a:solidFill>
                <a:latin typeface="Consolas"/>
              </a:rPr>
              <a:t>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46720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66760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686800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FFFF"/>
                </a:solidFill>
                <a:latin typeface="Consolas"/>
              </a:rPr>
              <a:t>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9006840" y="5029200"/>
            <a:ext cx="274320" cy="274320"/>
          </a:xfrm>
          <a:prstGeom prst="rect">
            <a:avLst/>
          </a:prstGeom>
          <a:solidFill>
            <a:srgbClr val="2D2D2D"/>
          </a:solidFill>
          <a:ln w="9525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0" i="0" u="none">
                <a:solidFill>
                  <a:srgbClr val="FF7597"/>
                </a:solidFill>
                <a:latin typeface="Consolas"/>
              </a:rPr>
              <a:t>\0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" y="7589520"/>
            <a:ext cx="9144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1" u="none">
                <a:solidFill>
                  <a:srgbClr val="E0E0E0"/>
                </a:solidFill>
                <a:latin typeface="Segoe UI"/>
              </a:rPr>
              <a:t>_Small String Optimization is like keeping a small shopping list in your pocket vs. having to go home to get your big shopping list from the fridge._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FFFF"/>
                </a:solidFill>
                <a:latin typeface="Segoe UI Light"/>
              </a:rPr>
              <a:t>String Operations &amp; Complexity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0972800" cy="640080"/>
          </a:xfrm>
          <a:prstGeom prst="rect">
            <a:avLst/>
          </a:prstGeom>
          <a:solidFill>
            <a:srgbClr val="3D3D3D"/>
          </a:solidFill>
          <a:ln>
            <a:solidFill>
              <a:srgbClr val="3D3D3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920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 i="0" u="none">
                <a:solidFill>
                  <a:srgbClr val="FFFFFF"/>
                </a:solidFill>
                <a:latin typeface="Segoe UI"/>
              </a:rPr>
              <a:t>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06240" y="1920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 i="0" u="none">
                <a:solidFill>
                  <a:srgbClr val="00FFFF"/>
                </a:solidFill>
                <a:latin typeface="Segoe UI"/>
              </a:rPr>
              <a:t>C-style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863840" y="192024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 i="0" u="none">
                <a:solidFill>
                  <a:srgbClr val="BB86FC"/>
                </a:solidFill>
                <a:latin typeface="Segoe UI"/>
              </a:rPr>
              <a:t>std::string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4688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Operation     | C-style                | std::string          | Notes                  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|---------------|------------------------|----------------------|------------------------------|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Create        | O(n)                   | O(n)                 | Both copy characters   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Length        | O(n)                   | O(1)                 | std::string tracks size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Concatenate   | O(n+m)                 | O(n+m)               | Both need to copy characters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Compare       | O(n)                   | O(n)                 | Character-by-character 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Access        | O(1)                   | O(1)                 | Direct array access    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Find          | O(n*m)                 | O(n*m)               | Linear search               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Insert        | O(n) + Manual resizing | O(n)                 | std::string handles resizing |</a:t>
            </a:r>
          </a:p>
          <a:p>
            <a:pPr algn="l"/>
            <a:r>
              <a:rPr sz="1600" b="0" i="0" u="none">
                <a:solidFill>
                  <a:srgbClr val="E0E0E0"/>
                </a:solidFill>
                <a:latin typeface="Consolas"/>
              </a:rPr>
              <a:t>| Erase         | O(n) + Manual shifting | O(n)                 | std::string handles shifting |</a:t>
            </a:r>
          </a:p>
          <a:p>
            <a:pPr algn="l"/>
          </a:p>
        </p:txBody>
      </p:sp>
      <p:sp>
        <p:nvSpPr>
          <p:cNvPr id="8" name="TextBox 7"/>
          <p:cNvSpPr txBox="1"/>
          <p:nvPr/>
        </p:nvSpPr>
        <p:spPr>
          <a:xfrm>
            <a:off x="457200" y="75895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0" i="1" u="none">
                <a:solidFill>
                  <a:srgbClr val="E0E0E0"/>
                </a:solidFill>
                <a:latin typeface="Segoe UI"/>
              </a:rPr>
              <a:t>_A programmer's evolution: First you love strings, then you hate them, then you understand them, and finally you accept that they'll always be a source of bugs regardless._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sp>
        <p:nvSpPr>
          <p:cNvPr id="22" name="Rectangle 21"/>
          <p:cNvSpPr/>
          <p:nvPr/>
        </p:nvSpPr>
        <p:spPr>
          <a:xfrm>
            <a:off x="6309360" y="6309360"/>
            <a:ext cx="5212080" cy="1554480"/>
          </a:xfrm>
          <a:prstGeom prst="rect">
            <a:avLst/>
          </a:prstGeom>
          <a:solidFill>
            <a:srgbClr val="2D2D2D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822960" y="6309360"/>
            <a:ext cx="5212080" cy="1554480"/>
          </a:xfrm>
          <a:prstGeom prst="rect">
            <a:avLst/>
          </a:prstGeom>
          <a:solidFill>
            <a:srgbClr val="2D2D2D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6492240" y="3017520"/>
            <a:ext cx="4754880" cy="1828800"/>
          </a:xfrm>
          <a:prstGeom prst="rect">
            <a:avLst/>
          </a:prstGeom>
          <a:solidFill>
            <a:srgbClr val="25252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005840" y="3017520"/>
            <a:ext cx="4754880" cy="1828800"/>
          </a:xfrm>
          <a:prstGeom prst="rect">
            <a:avLst/>
          </a:prstGeom>
          <a:solidFill>
            <a:srgbClr val="252525"/>
          </a:solidFill>
          <a:ln w="12700"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 i="0" u="none">
                <a:solidFill>
                  <a:srgbClr val="00FFFF"/>
                </a:solidFill>
                <a:latin typeface="Segoe UI Light"/>
              </a:rPr>
              <a:t>String Manipulation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 i="0" u="none">
                <a:solidFill>
                  <a:srgbClr val="03DAC6"/>
                </a:solidFill>
                <a:latin typeface="Segoe UI"/>
              </a:rPr>
              <a:t>1. String Traversal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2560320"/>
            <a:ext cx="5029200" cy="2286000"/>
          </a:xfrm>
          <a:prstGeom prst="rect">
            <a:avLst/>
          </a:prstGeom>
          <a:solidFill>
            <a:srgbClr val="2D2D2D"/>
          </a:solidFill>
          <a:ln w="12700">
            <a:solidFill>
              <a:srgbClr val="00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1" i="0" u="none">
                <a:solidFill>
                  <a:srgbClr val="00FFFF"/>
                </a:solidFill>
                <a:latin typeface="Segoe UI"/>
              </a:rPr>
              <a:t>For C-style strings: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10896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3DAC6"/>
                </a:solidFill>
                <a:latin typeface="Consolas"/>
              </a:rPr>
              <a:t>char str[] = "Hello";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for (int i = 0; str[i] != '\0'; i++) {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    char c = str[i];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    // Process character c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}</a:t>
            </a:r>
            <a:br/>
          </a:p>
        </p:txBody>
      </p:sp>
      <p:sp>
        <p:nvSpPr>
          <p:cNvPr id="8" name="Rectangle 7"/>
          <p:cNvSpPr/>
          <p:nvPr/>
        </p:nvSpPr>
        <p:spPr>
          <a:xfrm>
            <a:off x="6400800" y="2560320"/>
            <a:ext cx="5029200" cy="2286000"/>
          </a:xfrm>
          <a:prstGeom prst="rect">
            <a:avLst/>
          </a:prstGeom>
          <a:solidFill>
            <a:srgbClr val="2D2D2D"/>
          </a:solidFill>
          <a:ln w="12700">
            <a:solidFill>
              <a:srgbClr val="BB86F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583680" y="27432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1" i="0" u="none">
                <a:solidFill>
                  <a:srgbClr val="BB86FC"/>
                </a:solidFill>
                <a:latin typeface="Segoe UI"/>
              </a:rPr>
              <a:t>For std::string: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83680" y="3108960"/>
            <a:ext cx="45720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3DAC6"/>
                </a:solidFill>
                <a:latin typeface="Consolas"/>
              </a:rPr>
              <a:t>std::string str = "Hello";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for (char c : str) {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    // Process character c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}</a:t>
            </a:r>
            <a:br/>
          </a:p>
        </p:txBody>
      </p:sp>
      <p:sp>
        <p:nvSpPr>
          <p:cNvPr id="12" name="Rectangle 11"/>
          <p:cNvSpPr/>
          <p:nvPr/>
        </p:nvSpPr>
        <p:spPr>
          <a:xfrm>
            <a:off x="4114800" y="5029200"/>
            <a:ext cx="640080" cy="640080"/>
          </a:xfrm>
          <a:prstGeom prst="rect">
            <a:avLst/>
          </a:prstGeom>
          <a:solidFill>
            <a:srgbClr val="2D2D2D"/>
          </a:solidFill>
          <a:ln w="1905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FFFFFF"/>
                </a:solidFill>
                <a:latin typeface="Consolas"/>
              </a:rPr>
              <a:t>H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46320" y="5029200"/>
            <a:ext cx="640080" cy="640080"/>
          </a:xfrm>
          <a:prstGeom prst="rect">
            <a:avLst/>
          </a:prstGeom>
          <a:solidFill>
            <a:srgbClr val="2D2D2D"/>
          </a:solidFill>
          <a:ln w="1905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FFFFFF"/>
                </a:solidFill>
                <a:latin typeface="Consolas"/>
              </a:rPr>
              <a:t>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577840" y="5029200"/>
            <a:ext cx="640080" cy="640080"/>
          </a:xfrm>
          <a:prstGeom prst="rect">
            <a:avLst/>
          </a:prstGeom>
          <a:solidFill>
            <a:srgbClr val="2D2D2D"/>
          </a:solidFill>
          <a:ln w="1905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09360" y="5029200"/>
            <a:ext cx="640080" cy="640080"/>
          </a:xfrm>
          <a:prstGeom prst="rect">
            <a:avLst/>
          </a:prstGeom>
          <a:solidFill>
            <a:srgbClr val="2D2D2D"/>
          </a:solidFill>
          <a:ln w="1905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FFFFFF"/>
                </a:solidFill>
                <a:latin typeface="Consolas"/>
              </a:rPr>
              <a:t>l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040880" y="5029200"/>
            <a:ext cx="640080" cy="640080"/>
          </a:xfrm>
          <a:prstGeom prst="rect">
            <a:avLst/>
          </a:prstGeom>
          <a:solidFill>
            <a:srgbClr val="2D2D2D"/>
          </a:solidFill>
          <a:ln w="1905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1" i="0" u="none">
                <a:solidFill>
                  <a:srgbClr val="FFFFFF"/>
                </a:solidFill>
                <a:latin typeface="Consolas"/>
              </a:rPr>
              <a:t>o</a:t>
            </a:r>
          </a:p>
        </p:txBody>
      </p:sp>
      <p:sp>
        <p:nvSpPr>
          <p:cNvPr id="17" name="Up Arrow 16"/>
          <p:cNvSpPr/>
          <p:nvPr/>
        </p:nvSpPr>
        <p:spPr>
          <a:xfrm>
            <a:off x="4251960" y="5760720"/>
            <a:ext cx="365760" cy="274320"/>
          </a:xfrm>
          <a:prstGeom prst="upArrow">
            <a:avLst/>
          </a:prstGeom>
          <a:solidFill>
            <a:srgbClr val="03DAC6"/>
          </a:solidFill>
          <a:ln w="12700">
            <a:solidFill>
              <a:srgbClr val="03DAC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914400" y="57607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 i="0" u="none">
                <a:solidFill>
                  <a:srgbClr val="03DAC6"/>
                </a:solidFill>
                <a:latin typeface="Segoe UI"/>
              </a:rPr>
              <a:t>2. String Transformation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6400800"/>
            <a:ext cx="5029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3DAC6"/>
                </a:solidFill>
                <a:latin typeface="Consolas"/>
              </a:rPr>
              <a:t>std::string str = "Hello";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std::transform(str.begin(), str.end(), 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             str.begin(), ::toupper);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// Result: "HELLO"</a:t>
            </a:r>
            <a:br/>
          </a:p>
        </p:txBody>
      </p:sp>
      <p:sp>
        <p:nvSpPr>
          <p:cNvPr id="21" name="TextBox 20"/>
          <p:cNvSpPr txBox="1"/>
          <p:nvPr/>
        </p:nvSpPr>
        <p:spPr>
          <a:xfrm>
            <a:off x="6400800" y="6400800"/>
            <a:ext cx="5029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</a:p>
          <a:p>
            <a:pPr>
              <a:lnSpc>
                <a:spcPct val="120000"/>
              </a:lnSpc>
            </a:pPr>
            <a:r>
              <a:rPr sz="1400">
                <a:solidFill>
                  <a:srgbClr val="03DAC6"/>
                </a:solidFill>
                <a:latin typeface="Consolas"/>
              </a:rPr>
              <a:t>std::string str = "Hello World";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std::string sub = str.substr(6, 5);</a:t>
            </a:r>
            <a:br/>
            <a:r>
              <a:rPr sz="1400">
                <a:solidFill>
                  <a:srgbClr val="03DAC6"/>
                </a:solidFill>
                <a:latin typeface="Consolas"/>
              </a:rPr>
              <a:t>// Result: "World"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Strings in C++ - Arrays With Character(s)</dc:title>
  <dc:subject>C++ Programming</dc:subject>
  <dc:creator>DSAin45</dc:creator>
  <cp:keywords>strings, C++, programming, DSA</cp:keywords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>Educational</cp:category>
</cp:coreProperties>
</file>