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Epilogue"/>
      <p:regular r:id="rId35"/>
      <p:bold r:id="rId36"/>
      <p:italic r:id="rId37"/>
      <p:boldItalic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Epilogue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37" Type="http://schemas.openxmlformats.org/officeDocument/2006/relationships/font" Target="fonts/Epilogue-italic.fntdata"/><Relationship Id="rId14" Type="http://schemas.openxmlformats.org/officeDocument/2006/relationships/slide" Target="slides/slide10.xml"/><Relationship Id="rId36" Type="http://schemas.openxmlformats.org/officeDocument/2006/relationships/font" Target="fonts/Epilogue-bold.fntdata"/><Relationship Id="rId17" Type="http://schemas.openxmlformats.org/officeDocument/2006/relationships/slide" Target="slides/slide13.xml"/><Relationship Id="rId39" Type="http://schemas.openxmlformats.org/officeDocument/2006/relationships/font" Target="fonts/PTSans-regular.fntdata"/><Relationship Id="rId16" Type="http://schemas.openxmlformats.org/officeDocument/2006/relationships/slide" Target="slides/slide12.xml"/><Relationship Id="rId38" Type="http://schemas.openxmlformats.org/officeDocument/2006/relationships/font" Target="fonts/Epilogue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90cccfa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90cccfa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72b1845856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72b1845856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e528f38a9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e528f38a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e528f38a91_5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e528f38a91_5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e528f38a91_5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e528f38a91_5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e528f38a91_5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e528f38a91_5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e528f38a91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e528f38a91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6bb02b2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6bb02b2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8efa85bef5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8efa85bef5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8efa85bef5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8efa85bef5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8efa85bef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8efa85bef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python/python_ref_keywords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 txBox="1"/>
          <p:nvPr>
            <p:ph type="ctrTitle"/>
          </p:nvPr>
        </p:nvSpPr>
        <p:spPr>
          <a:xfrm>
            <a:off x="769450" y="88485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Programming For Everyone!!</a:t>
            </a:r>
            <a:endParaRPr sz="4500"/>
          </a:p>
        </p:txBody>
      </p: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69450" y="344765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and a Warm Welcome!!</a:t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0" name="Google Shape;700;p23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1" name="Google Shape;701;p23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rect b="b" l="l" r="r" t="t"/>
                <a:pathLst>
                  <a:path extrusionOk="0" h="291274" w="396621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rect b="b" l="l" r="r" t="t"/>
                <a:pathLst>
                  <a:path extrusionOk="0" h="59054" w="140303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rect b="b" l="l" r="r" t="t"/>
                <a:pathLst>
                  <a:path extrusionOk="0" h="88391" w="140207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rect b="b" l="l" r="r" t="t"/>
                <a:pathLst>
                  <a:path extrusionOk="0" h="39528" w="94888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5311140" y="3874579"/>
              <a:ext cx="2693384" cy="1517428"/>
            </a:xfrm>
            <a:custGeom>
              <a:rect b="b" l="l" r="r" t="t"/>
              <a:pathLst>
                <a:path extrusionOk="0" h="1517428" w="2693384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5311140" y="4009739"/>
              <a:ext cx="2693384" cy="1223295"/>
            </a:xfrm>
            <a:custGeom>
              <a:rect b="b" l="l" r="r" t="t"/>
              <a:pathLst>
                <a:path extrusionOk="0" h="1223295" w="2693384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619875" y="5273611"/>
              <a:ext cx="76009" cy="76009"/>
            </a:xfrm>
            <a:custGeom>
              <a:rect b="b" l="l" r="r" t="t"/>
              <a:pathLst>
                <a:path extrusionOk="0" h="76009" w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09" name="Google Shape;709;p23"/>
            <p:cNvSpPr/>
            <p:nvPr/>
          </p:nvSpPr>
          <p:spPr>
            <a:xfrm>
              <a:off x="5905690" y="2867310"/>
              <a:ext cx="1504568" cy="760190"/>
            </a:xfrm>
            <a:custGeom>
              <a:rect b="b" l="l" r="r" t="t"/>
              <a:pathLst>
                <a:path extrusionOk="0" h="760190" w="1504568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905690" y="2918364"/>
              <a:ext cx="922591" cy="709136"/>
            </a:xfrm>
            <a:custGeom>
              <a:rect b="b" l="l" r="r" t="t"/>
              <a:pathLst>
                <a:path extrusionOk="0" h="709136" w="922591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23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2" name="Google Shape;712;p23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23"/>
          <p:cNvSpPr/>
          <p:nvPr/>
        </p:nvSpPr>
        <p:spPr>
          <a:xfrm>
            <a:off x="7148815" y="1542896"/>
            <a:ext cx="10501" cy="432759"/>
          </a:xfrm>
          <a:custGeom>
            <a:rect b="b" l="l" r="r" t="t"/>
            <a:pathLst>
              <a:path extrusionOk="0" h="392525" w="9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cmpd="sng" w="29900">
            <a:solidFill>
              <a:schemeClr val="accent4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23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16" name="Google Shape;716;p23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3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0" name="Google Shape;720;p23"/>
            <p:cNvSpPr/>
            <p:nvPr/>
          </p:nvSpPr>
          <p:spPr>
            <a:xfrm>
              <a:off x="3692461" y="4353401"/>
              <a:ext cx="657796" cy="251936"/>
            </a:xfrm>
            <a:custGeom>
              <a:rect b="b" l="l" r="r" t="t"/>
              <a:pathLst>
                <a:path extrusionOk="0" h="251936" w="65779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680531" y="4341375"/>
              <a:ext cx="24812" cy="24812"/>
            </a:xfrm>
            <a:custGeom>
              <a:rect b="b" l="l" r="r" t="t"/>
              <a:pathLst>
                <a:path extrusionOk="0" h="24812" w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337303" y="4592955"/>
              <a:ext cx="24765" cy="24764"/>
            </a:xfrm>
            <a:custGeom>
              <a:rect b="b" l="l" r="r" t="t"/>
              <a:pathLst>
                <a:path extrusionOk="0" h="24764" w="24765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23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24" name="Google Shape;724;p23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23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27" name="Google Shape;727;p23"/>
            <p:cNvSpPr/>
            <p:nvPr/>
          </p:nvSpPr>
          <p:spPr>
            <a:xfrm>
              <a:off x="6546554" y="3679108"/>
              <a:ext cx="1256642" cy="462143"/>
            </a:xfrm>
            <a:custGeom>
              <a:rect b="b" l="l" r="r" t="t"/>
              <a:pathLst>
                <a:path extrusionOk="0" h="513492" w="1396269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661108" y="3712144"/>
              <a:ext cx="69522" cy="69522"/>
            </a:xfrm>
            <a:custGeom>
              <a:rect b="b" l="l" r="r" t="t"/>
              <a:pathLst>
                <a:path extrusionOk="0" h="77247" w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729;p23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0" name="Google Shape;730;p23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23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36" name="Google Shape;736;p23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3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2" name="Google Shape;742;p23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23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rect b="b" l="l" r="r" t="t"/>
                <a:pathLst>
                  <a:path extrusionOk="0" h="78581" w="49730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3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66" name="Google Shape;766;p23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7740658" y="3711543"/>
              <a:ext cx="33604" cy="33604"/>
            </a:xfrm>
            <a:custGeom>
              <a:rect b="b" l="l" r="r" t="t"/>
              <a:pathLst>
                <a:path extrusionOk="0" h="37338" w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23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0" name="Google Shape;780;p23"/>
            <p:cNvSpPr/>
            <p:nvPr/>
          </p:nvSpPr>
          <p:spPr>
            <a:xfrm>
              <a:off x="6497466" y="2113795"/>
              <a:ext cx="1186433" cy="1024678"/>
            </a:xfrm>
            <a:custGeom>
              <a:rect b="b" l="l" r="r" t="t"/>
              <a:pathLst>
                <a:path extrusionOk="0" h="1915286" w="1318259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497472" y="2113798"/>
              <a:ext cx="1186433" cy="84696"/>
            </a:xfrm>
            <a:custGeom>
              <a:rect b="b" l="l" r="r" t="t"/>
              <a:pathLst>
                <a:path extrusionOk="0" h="94107" w="1318259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2" name="Google Shape;782;p23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3" name="Google Shape;783;p23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6" name="Google Shape;786;p23"/>
            <p:cNvSpPr/>
            <p:nvPr/>
          </p:nvSpPr>
          <p:spPr>
            <a:xfrm>
              <a:off x="6515578" y="2215995"/>
              <a:ext cx="1150258" cy="460514"/>
            </a:xfrm>
            <a:custGeom>
              <a:rect b="b" l="l" r="r" t="t"/>
              <a:pathLst>
                <a:path extrusionOk="0" h="511682" w="1278064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548699" y="2724580"/>
              <a:ext cx="316840" cy="275091"/>
            </a:xfrm>
            <a:custGeom>
              <a:rect b="b" l="l" r="r" t="t"/>
              <a:pathLst>
                <a:path extrusionOk="0" h="305657" w="352044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896308" y="2724580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6896308" y="2775721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6896308" y="2826777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896308" y="2877919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23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3" name="Google Shape;793;p23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rect b="b" l="l" r="r" t="t"/>
                <a:pathLst>
                  <a:path extrusionOk="0" h="51434" w="240411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rect b="b" l="l" r="r" t="t"/>
                <a:pathLst>
                  <a:path extrusionOk="0" h="23240" w="108204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23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796" name="Google Shape;796;p23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8" name="Google Shape;798;p23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799" name="Google Shape;799;p23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4" name="Google Shape;804;p23"/>
            <p:cNvSpPr/>
            <p:nvPr/>
          </p:nvSpPr>
          <p:spPr>
            <a:xfrm>
              <a:off x="6548699" y="3046960"/>
              <a:ext cx="1089050" cy="8572"/>
            </a:xfrm>
            <a:custGeom>
              <a:rect b="b" l="l" r="r" t="t"/>
              <a:pathLst>
                <a:path extrusionOk="0" h="9525" w="121005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cap="flat" cmpd="sng" w="17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5" name="Google Shape;805;p23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06" name="Google Shape;806;p23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07" name="Google Shape;807;p23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Google Shape;811;p23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2" name="Google Shape;812;p23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3" name="Google Shape;813;p23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3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23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6" name="Google Shape;816;p23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17" name="Google Shape;817;p23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23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9" name="Google Shape;819;p23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0" name="Google Shape;820;p23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3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23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3" name="Google Shape;823;p23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24" name="Google Shape;824;p23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25" name="Google Shape;825;p23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23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27" name="Google Shape;827;p23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0" name="Google Shape;830;p23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1" name="Google Shape;831;p23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23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34" name="Google Shape;834;p23"/>
            <p:cNvSpPr/>
            <p:nvPr/>
          </p:nvSpPr>
          <p:spPr>
            <a:xfrm>
              <a:off x="7396162" y="3585495"/>
              <a:ext cx="929354" cy="9525"/>
            </a:xfrm>
            <a:custGeom>
              <a:rect b="b" l="l" r="r" t="t"/>
              <a:pathLst>
                <a:path extrusionOk="0" h="9525" w="929354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8312562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7384446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23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38" name="Google Shape;838;p23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rect b="b" l="l" r="r" t="t"/>
                <a:pathLst>
                  <a:path extrusionOk="0" h="77914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0" name="Google Shape;840;p23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1" name="Google Shape;841;p23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rect b="b" l="l" r="r" t="t"/>
                  <a:pathLst>
                    <a:path extrusionOk="0" h="41528" w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4" name="Google Shape;844;p23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45" name="Google Shape;845;p23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rect b="b" l="l" r="r" t="t"/>
                <a:pathLst>
                  <a:path extrusionOk="0" h="208597" w="456723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rect b="b" l="l" r="r" t="t"/>
                <a:pathLst>
                  <a:path extrusionOk="0" h="230219" w="452246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7" name="Google Shape;847;p23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48" name="Google Shape;848;p23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49" name="Google Shape;849;p23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0" name="Google Shape;850;p23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rect b="b" l="l" r="r" t="t"/>
                  <a:pathLst>
                    <a:path extrusionOk="0" h="1061085" w="58712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rect b="b" l="l" r="r" t="t"/>
                  <a:pathLst>
                    <a:path extrusionOk="0" h="25527" w="157162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2" name="Google Shape;852;p23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rect b="b" l="l" r="r" t="t"/>
                <a:pathLst>
                  <a:path extrusionOk="0" h="777906" w="504158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3" name="Google Shape;853;p23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54" name="Google Shape;854;p23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55" name="Google Shape;855;p23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56" name="Google Shape;856;p23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57" name="Google Shape;857;p23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58" name="Google Shape;858;p23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59" name="Google Shape;859;p23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0" name="Google Shape;860;p23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1" name="Google Shape;861;p23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2" name="Google Shape;862;p23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3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23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23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23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7" name="Google Shape;867;p23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68" name="Google Shape;868;p23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3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3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3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3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3" name="Google Shape;873;p23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74" name="Google Shape;874;p23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rect b="b" l="l" r="r" t="t"/>
                  <a:pathLst>
                    <a:path extrusionOk="0" h="258317" w="258413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rect b="b" l="l" r="r" t="t"/>
                  <a:pathLst>
                    <a:path extrusionOk="0" h="212216" w="202501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76" name="Google Shape;876;p23"/>
            <p:cNvSpPr/>
            <p:nvPr/>
          </p:nvSpPr>
          <p:spPr>
            <a:xfrm>
              <a:off x="5401558" y="4012919"/>
              <a:ext cx="172878" cy="28080"/>
            </a:xfrm>
            <a:custGeom>
              <a:rect b="b" l="l" r="r" t="t"/>
              <a:pathLst>
                <a:path extrusionOk="0" h="25527" w="157162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1208903"/>
            <a:ext cx="4225500" cy="27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900" y="1208900"/>
            <a:ext cx="4225473" cy="27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32"/>
          <p:cNvSpPr txBox="1"/>
          <p:nvPr/>
        </p:nvSpPr>
        <p:spPr>
          <a:xfrm>
            <a:off x="430300" y="455850"/>
            <a:ext cx="38727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Interpreter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4" name="Google Shape;1084;p32"/>
          <p:cNvSpPr txBox="1"/>
          <p:nvPr/>
        </p:nvSpPr>
        <p:spPr>
          <a:xfrm>
            <a:off x="4751900" y="455850"/>
            <a:ext cx="3108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Compiler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3"/>
          <p:cNvSpPr txBox="1"/>
          <p:nvPr/>
        </p:nvSpPr>
        <p:spPr>
          <a:xfrm>
            <a:off x="538800" y="1522275"/>
            <a:ext cx="80664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main difference between an interpreter and a compiler is that an interpreter executes code line-by-line while the compiler as the word says compiles the whole code and then executes it.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When we open IDLE the interpreter opens up. This is what we will be playing with first.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By clicking the File tab and then the 'New File' option, we will get the compiler.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0" name="Google Shape;1090;p33"/>
          <p:cNvSpPr txBox="1"/>
          <p:nvPr>
            <p:ph type="title"/>
          </p:nvPr>
        </p:nvSpPr>
        <p:spPr>
          <a:xfrm>
            <a:off x="720000" y="763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vs Compiler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34"/>
          <p:cNvPicPr preferRelativeResize="0"/>
          <p:nvPr/>
        </p:nvPicPr>
        <p:blipFill rotWithShape="1">
          <a:blip r:embed="rId3">
            <a:alphaModFix/>
          </a:blip>
          <a:srcRect b="50221" l="26281" r="50000" t="32433"/>
          <a:stretch/>
        </p:blipFill>
        <p:spPr>
          <a:xfrm>
            <a:off x="1005975" y="2111516"/>
            <a:ext cx="3411175" cy="14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4"/>
          <p:cNvPicPr preferRelativeResize="0"/>
          <p:nvPr/>
        </p:nvPicPr>
        <p:blipFill rotWithShape="1">
          <a:blip r:embed="rId4">
            <a:alphaModFix/>
          </a:blip>
          <a:srcRect b="55999" l="0" r="78365" t="0"/>
          <a:stretch/>
        </p:blipFill>
        <p:spPr>
          <a:xfrm>
            <a:off x="4890475" y="1265132"/>
            <a:ext cx="2718125" cy="30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4"/>
          <p:cNvSpPr txBox="1"/>
          <p:nvPr/>
        </p:nvSpPr>
        <p:spPr>
          <a:xfrm>
            <a:off x="758950" y="338325"/>
            <a:ext cx="6035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How to use the compiler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5"/>
          <p:cNvSpPr txBox="1"/>
          <p:nvPr/>
        </p:nvSpPr>
        <p:spPr>
          <a:xfrm>
            <a:off x="470925" y="598925"/>
            <a:ext cx="6638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Syntax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35"/>
          <p:cNvSpPr txBox="1"/>
          <p:nvPr/>
        </p:nvSpPr>
        <p:spPr>
          <a:xfrm>
            <a:off x="909825" y="1202425"/>
            <a:ext cx="7269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35"/>
          <p:cNvSpPr txBox="1"/>
          <p:nvPr/>
        </p:nvSpPr>
        <p:spPr>
          <a:xfrm>
            <a:off x="1165850" y="1202425"/>
            <a:ext cx="440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("Hello, World!")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5 &gt; 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True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5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“Hello, World!”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6"/>
          <p:cNvSpPr txBox="1"/>
          <p:nvPr>
            <p:ph type="title"/>
          </p:nvPr>
        </p:nvSpPr>
        <p:spPr>
          <a:xfrm>
            <a:off x="720000" y="146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 function</a:t>
            </a:r>
            <a:endParaRPr/>
          </a:p>
        </p:txBody>
      </p:sp>
      <p:sp>
        <p:nvSpPr>
          <p:cNvPr id="1110" name="Google Shape;1110;p36"/>
          <p:cNvSpPr txBox="1"/>
          <p:nvPr>
            <p:ph idx="1" type="body"/>
          </p:nvPr>
        </p:nvSpPr>
        <p:spPr>
          <a:xfrm>
            <a:off x="720000" y="860525"/>
            <a:ext cx="77040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b="1" lang="en" sz="1800"/>
              <a:t>print()</a:t>
            </a:r>
            <a:r>
              <a:rPr lang="en" sz="1800"/>
              <a:t> function is used to display a prompt to the user.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works by calling the keyword “print” and encapsulating the prompt within parenthesis.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Eg: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print(“Hello World!”)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/>
              <a:t>x =</a:t>
            </a:r>
            <a:r>
              <a:rPr lang="en" sz="1800">
                <a:solidFill>
                  <a:srgbClr val="A52A2A"/>
                </a:solidFill>
              </a:rPr>
              <a:t> "Python is awesome"</a:t>
            </a:r>
            <a:endParaRPr sz="1800">
              <a:solidFill>
                <a:srgbClr val="A52A2A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print</a:t>
            </a:r>
            <a:r>
              <a:rPr lang="en" sz="1800"/>
              <a:t>(x)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</a:t>
            </a:r>
            <a:r>
              <a:rPr b="1" lang="en" sz="1800"/>
              <a:t>print()</a:t>
            </a:r>
            <a:r>
              <a:rPr lang="en" sz="1800"/>
              <a:t> function, you output multiple variables, separated by a comma: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/>
              <a:t>x = </a:t>
            </a:r>
            <a:r>
              <a:rPr lang="en" sz="1800">
                <a:solidFill>
                  <a:srgbClr val="A52A2A"/>
                </a:solidFill>
              </a:rPr>
              <a:t>"Python"</a:t>
            </a:r>
            <a:endParaRPr sz="1800">
              <a:solidFill>
                <a:srgbClr val="A52A2A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</a:t>
            </a:r>
            <a:r>
              <a:rPr lang="en" sz="1800">
                <a:solidFill>
                  <a:srgbClr val="A52A2A"/>
                </a:solidFill>
              </a:rPr>
              <a:t>"is"</a:t>
            </a:r>
            <a:endParaRPr sz="1800">
              <a:solidFill>
                <a:srgbClr val="A52A2A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 = </a:t>
            </a:r>
            <a:r>
              <a:rPr lang="en" sz="1800">
                <a:solidFill>
                  <a:srgbClr val="A52A2A"/>
                </a:solidFill>
              </a:rPr>
              <a:t>"awesome"</a:t>
            </a:r>
            <a:endParaRPr sz="1800">
              <a:solidFill>
                <a:srgbClr val="A52A2A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print</a:t>
            </a:r>
            <a:r>
              <a:rPr lang="en" sz="1800"/>
              <a:t>(x, y, z)</a:t>
            </a:r>
            <a:endParaRPr sz="1800"/>
          </a:p>
        </p:txBody>
      </p:sp>
      <p:cxnSp>
        <p:nvCxnSpPr>
          <p:cNvPr id="1111" name="Google Shape;1111;p36"/>
          <p:cNvCxnSpPr/>
          <p:nvPr/>
        </p:nvCxnSpPr>
        <p:spPr>
          <a:xfrm>
            <a:off x="5290425" y="1984475"/>
            <a:ext cx="0" cy="9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6"/>
          <p:cNvCxnSpPr/>
          <p:nvPr/>
        </p:nvCxnSpPr>
        <p:spPr>
          <a:xfrm>
            <a:off x="5290325" y="3717900"/>
            <a:ext cx="0" cy="11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36"/>
          <p:cNvSpPr txBox="1"/>
          <p:nvPr/>
        </p:nvSpPr>
        <p:spPr>
          <a:xfrm>
            <a:off x="5617125" y="1856800"/>
            <a:ext cx="24864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Hello World!</a:t>
            </a:r>
            <a:endParaRPr i="1" sz="18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Python is awesome</a:t>
            </a:r>
            <a:endParaRPr i="1" sz="18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4" name="Google Shape;1114;p36"/>
          <p:cNvSpPr txBox="1"/>
          <p:nvPr/>
        </p:nvSpPr>
        <p:spPr>
          <a:xfrm>
            <a:off x="5546075" y="3575825"/>
            <a:ext cx="2316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Python is awesome</a:t>
            </a:r>
            <a:endParaRPr i="1" sz="18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37"/>
          <p:cNvGrpSpPr/>
          <p:nvPr/>
        </p:nvGrpSpPr>
        <p:grpSpPr>
          <a:xfrm>
            <a:off x="254436" y="628824"/>
            <a:ext cx="917374" cy="683570"/>
            <a:chOff x="1914620" y="1930431"/>
            <a:chExt cx="572929" cy="426911"/>
          </a:xfrm>
        </p:grpSpPr>
        <p:grpSp>
          <p:nvGrpSpPr>
            <p:cNvPr id="1120" name="Google Shape;1120;p37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121" name="Google Shape;1121;p37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4" name="Google Shape;1124;p37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5" name="Google Shape;1125;p37"/>
          <p:cNvSpPr txBox="1"/>
          <p:nvPr/>
        </p:nvSpPr>
        <p:spPr>
          <a:xfrm>
            <a:off x="939850" y="2016400"/>
            <a:ext cx="607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 are containers for storing data values.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 do not need to be declared with any particular type, and can even change type after they have been set.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 names are case-sensitive.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6" name="Google Shape;1126;p37"/>
          <p:cNvSpPr txBox="1"/>
          <p:nvPr/>
        </p:nvSpPr>
        <p:spPr>
          <a:xfrm>
            <a:off x="1436350" y="394925"/>
            <a:ext cx="5297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Variables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1452475" y="1127800"/>
            <a:ext cx="6391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 has no command for declaring a variable.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is created the moment you first assign a value to it.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Example: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 = </a:t>
            </a:r>
            <a:r>
              <a:rPr lang="en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8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= "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John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(x)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(y)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 = </a:t>
            </a:r>
            <a:r>
              <a:rPr lang="en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4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lang="en" sz="1800">
                <a:solidFill>
                  <a:srgbClr val="4CAF50"/>
                </a:solidFill>
                <a:latin typeface="Raleway"/>
                <a:ea typeface="Raleway"/>
                <a:cs typeface="Raleway"/>
                <a:sym typeface="Raleway"/>
              </a:rPr>
              <a:t># x is of type int</a:t>
            </a:r>
            <a:endParaRPr sz="1800">
              <a:solidFill>
                <a:srgbClr val="4CAF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 = "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Sally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" </a:t>
            </a:r>
            <a:r>
              <a:rPr lang="en" sz="1800">
                <a:solidFill>
                  <a:srgbClr val="4CAF50"/>
                </a:solidFill>
                <a:latin typeface="Raleway"/>
                <a:ea typeface="Raleway"/>
                <a:cs typeface="Raleway"/>
                <a:sym typeface="Raleway"/>
              </a:rPr>
              <a:t># x is now of type str</a:t>
            </a:r>
            <a:endParaRPr sz="1800">
              <a:solidFill>
                <a:srgbClr val="4CAF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(x)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</a:t>
            </a:r>
            <a:endParaRPr/>
          </a:p>
        </p:txBody>
      </p:sp>
      <p:sp>
        <p:nvSpPr>
          <p:cNvPr id="1138" name="Google Shape;1138;p39"/>
          <p:cNvSpPr txBox="1"/>
          <p:nvPr/>
        </p:nvSpPr>
        <p:spPr>
          <a:xfrm>
            <a:off x="306300" y="1076550"/>
            <a:ext cx="8117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can have a short name (like x and y) or a more descriptive name (age, carname, total_volume). Rules for Python variables: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name must start with a letter or the underscore character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name cannot start with a number. Eg. 2myvar=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name can only contain alphanumeric characters and underscores (A-z, 0-9, and _ 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 names are case-sensitive (age, Age and AGE are three different variables)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variable name cannot be any of the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keywords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9" name="Google Shape;1139;p39"/>
          <p:cNvSpPr txBox="1"/>
          <p:nvPr/>
        </p:nvSpPr>
        <p:spPr>
          <a:xfrm>
            <a:off x="1666100" y="3708100"/>
            <a:ext cx="693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Example: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myvar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my_var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_my_var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myVar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MYVAR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myvar2 = 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"John”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Data Types</a:t>
            </a:r>
            <a:endParaRPr/>
          </a:p>
        </p:txBody>
      </p:sp>
      <p:sp>
        <p:nvSpPr>
          <p:cNvPr id="1145" name="Google Shape;1145;p40"/>
          <p:cNvSpPr txBox="1"/>
          <p:nvPr/>
        </p:nvSpPr>
        <p:spPr>
          <a:xfrm>
            <a:off x="437750" y="1017725"/>
            <a:ext cx="7863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programming, data type is an important concept. Variables can store data of different types, and different types can do different things. Python has the following data types built-in by default, in these categories: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 Type:	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str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 Types: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int, float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Sequence Types: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list, tuple, range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Mapping Type: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dict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Types:	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set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Boolean Type: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bool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Types: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bytes</a:t>
            </a:r>
            <a:endParaRPr sz="1800">
              <a:solidFill>
                <a:srgbClr val="A5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 Type:			</a:t>
            </a:r>
            <a:r>
              <a:rPr lang="en" sz="1800">
                <a:solidFill>
                  <a:srgbClr val="A52A2A"/>
                </a:solidFill>
                <a:latin typeface="Raleway"/>
                <a:ea typeface="Raleway"/>
                <a:cs typeface="Raleway"/>
                <a:sym typeface="Raleway"/>
              </a:rPr>
              <a:t>None Type</a:t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/>
        </p:nvSpPr>
        <p:spPr>
          <a:xfrm>
            <a:off x="882400" y="502925"/>
            <a:ext cx="66933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Activity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51" name="Google Shape;1151;p41"/>
          <p:cNvSpPr txBox="1"/>
          <p:nvPr/>
        </p:nvSpPr>
        <p:spPr>
          <a:xfrm>
            <a:off x="1252725" y="1421900"/>
            <a:ext cx="63231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Task 1: Display your: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Name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Course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P-number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82" name="Google Shape;882;p24"/>
          <p:cNvSpPr txBox="1"/>
          <p:nvPr>
            <p:ph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3" name="Google Shape;883;p24"/>
          <p:cNvSpPr txBox="1"/>
          <p:nvPr>
            <p:ph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4" name="Google Shape;884;p24"/>
          <p:cNvSpPr txBox="1"/>
          <p:nvPr>
            <p:ph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5" name="Google Shape;885;p24"/>
          <p:cNvSpPr txBox="1"/>
          <p:nvPr>
            <p:ph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86" name="Google Shape;886;p24"/>
          <p:cNvSpPr txBox="1"/>
          <p:nvPr>
            <p:ph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7" name="Google Shape;887;p24"/>
          <p:cNvSpPr txBox="1"/>
          <p:nvPr>
            <p:ph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88" name="Google Shape;888;p24"/>
          <p:cNvSpPr txBox="1"/>
          <p:nvPr>
            <p:ph idx="1" type="subTitle"/>
          </p:nvPr>
        </p:nvSpPr>
        <p:spPr>
          <a:xfrm>
            <a:off x="1100975" y="17760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DEV3LUP and our Goals</a:t>
            </a:r>
            <a:endParaRPr/>
          </a:p>
        </p:txBody>
      </p:sp>
      <p:sp>
        <p:nvSpPr>
          <p:cNvPr id="889" name="Google Shape;889;p24"/>
          <p:cNvSpPr txBox="1"/>
          <p:nvPr>
            <p:ph idx="8" type="subTitle"/>
          </p:nvPr>
        </p:nvSpPr>
        <p:spPr>
          <a:xfrm>
            <a:off x="3419250" y="1776063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</a:t>
            </a:r>
            <a:endParaRPr/>
          </a:p>
        </p:txBody>
      </p:sp>
      <p:sp>
        <p:nvSpPr>
          <p:cNvPr id="890" name="Google Shape;890;p24"/>
          <p:cNvSpPr txBox="1"/>
          <p:nvPr>
            <p:ph idx="9" type="subTitle"/>
          </p:nvPr>
        </p:nvSpPr>
        <p:spPr>
          <a:xfrm>
            <a:off x="5737525" y="17760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Python used</a:t>
            </a:r>
            <a:endParaRPr/>
          </a:p>
        </p:txBody>
      </p:sp>
      <p:sp>
        <p:nvSpPr>
          <p:cNvPr id="891" name="Google Shape;891;p24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IDLE</a:t>
            </a:r>
            <a:endParaRPr/>
          </a:p>
        </p:txBody>
      </p:sp>
      <p:sp>
        <p:nvSpPr>
          <p:cNvPr id="892" name="Google Shape;892;p24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vs Compiler</a:t>
            </a:r>
            <a:endParaRPr/>
          </a:p>
        </p:txBody>
      </p:sp>
      <p:sp>
        <p:nvSpPr>
          <p:cNvPr id="893" name="Google Shape;893;p24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libraries will we learn?</a:t>
            </a:r>
            <a:endParaRPr/>
          </a:p>
        </p:txBody>
      </p:sp>
      <p:sp>
        <p:nvSpPr>
          <p:cNvPr id="1157" name="Google Shape;1157;p4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Matplotlib: Matplotlib is a comprehensive library for creating static, animated, and interactive visualizations in Python. 														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[1] (</a:t>
            </a:r>
            <a:r>
              <a:rPr i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Visualization with python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2012)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BeautifulSoup: Beautiful Soup is a library that makes it easy to scrape information from web pages.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[2] (</a:t>
            </a:r>
            <a:r>
              <a:rPr i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Beautifulsoup4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2024)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PyAutoGUI : PyAutoGUI is a cross-platform GUI automation Python module, used to programmatically control the mouse &amp; keyboard.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548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[3] (Pyautogui, 2024)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 txBox="1"/>
          <p:nvPr>
            <p:ph type="title"/>
          </p:nvPr>
        </p:nvSpPr>
        <p:spPr>
          <a:xfrm>
            <a:off x="2347963" y="175905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63" name="Google Shape;1163;p43"/>
          <p:cNvSpPr txBox="1"/>
          <p:nvPr>
            <p:ph idx="1" type="subTitle"/>
          </p:nvPr>
        </p:nvSpPr>
        <p:spPr>
          <a:xfrm>
            <a:off x="2347925" y="26033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3"/>
          <p:cNvGrpSpPr/>
          <p:nvPr/>
        </p:nvGrpSpPr>
        <p:grpSpPr>
          <a:xfrm>
            <a:off x="8425930" y="3262140"/>
            <a:ext cx="27232" cy="532378"/>
            <a:chOff x="3534917" y="4467129"/>
            <a:chExt cx="24765" cy="484156"/>
          </a:xfrm>
        </p:grpSpPr>
        <p:sp>
          <p:nvSpPr>
            <p:cNvPr id="1165" name="Google Shape;1165;p43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3"/>
          <p:cNvGrpSpPr/>
          <p:nvPr/>
        </p:nvGrpSpPr>
        <p:grpSpPr>
          <a:xfrm>
            <a:off x="8191599" y="2664093"/>
            <a:ext cx="479083" cy="595031"/>
            <a:chOff x="5580610" y="1953710"/>
            <a:chExt cx="392498" cy="487491"/>
          </a:xfrm>
        </p:grpSpPr>
        <p:grpSp>
          <p:nvGrpSpPr>
            <p:cNvPr id="1169" name="Google Shape;1169;p43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170" name="Google Shape;1170;p43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1" name="Google Shape;1171;p43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172" name="Google Shape;1172;p43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43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5" name="Google Shape;1175;p43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176" name="Google Shape;1176;p43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3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8" name="Google Shape;1178;p43"/>
          <p:cNvGrpSpPr/>
          <p:nvPr/>
        </p:nvGrpSpPr>
        <p:grpSpPr>
          <a:xfrm>
            <a:off x="136103" y="321913"/>
            <a:ext cx="1153901" cy="1166750"/>
            <a:chOff x="6568493" y="8"/>
            <a:chExt cx="1820608" cy="1840590"/>
          </a:xfrm>
        </p:grpSpPr>
        <p:sp>
          <p:nvSpPr>
            <p:cNvPr id="1179" name="Google Shape;1179;p43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1" name="Google Shape;1181;p43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182" name="Google Shape;1182;p43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43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84" name="Google Shape;1184;p43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185" name="Google Shape;1185;p43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43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43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88" name="Google Shape;1188;p43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189" name="Google Shape;1189;p43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190" name="Google Shape;1190;p43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43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43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43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43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43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43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43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43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0" name="Google Shape;1200;p43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201" name="Google Shape;1201;p43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43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43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43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43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43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43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43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1" name="Google Shape;1211;p43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212" name="Google Shape;1212;p43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43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43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43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43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43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43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20" name="Google Shape;1220;p43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3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2" name="Google Shape;1222;p43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223" name="Google Shape;1223;p43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224" name="Google Shape;1224;p43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43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43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43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8" name="Google Shape;1228;p43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229" name="Google Shape;1229;p43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230" name="Google Shape;1230;p43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43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43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3" name="Google Shape;1233;p43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234" name="Google Shape;1234;p43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43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6" name="Google Shape;1236;p43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237" name="Google Shape;1237;p43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43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43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240" name="Google Shape;1240;p43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241" name="Google Shape;1241;p43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2" name="Google Shape;1242;p43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243" name="Google Shape;1243;p43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244" name="Google Shape;1244;p43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43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6" name="Google Shape;1246;p43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247" name="Google Shape;1247;p43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43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249" name="Google Shape;1249;p43"/>
          <p:cNvGrpSpPr/>
          <p:nvPr/>
        </p:nvGrpSpPr>
        <p:grpSpPr>
          <a:xfrm>
            <a:off x="8107967" y="3797550"/>
            <a:ext cx="645598" cy="1166771"/>
            <a:chOff x="8107967" y="3797550"/>
            <a:chExt cx="645598" cy="1166771"/>
          </a:xfrm>
        </p:grpSpPr>
        <p:grpSp>
          <p:nvGrpSpPr>
            <p:cNvPr id="1250" name="Google Shape;1250;p43"/>
            <p:cNvGrpSpPr/>
            <p:nvPr/>
          </p:nvGrpSpPr>
          <p:grpSpPr>
            <a:xfrm>
              <a:off x="8107967" y="3797550"/>
              <a:ext cx="645598" cy="1166771"/>
              <a:chOff x="1024660" y="3708890"/>
              <a:chExt cx="489423" cy="884520"/>
            </a:xfrm>
          </p:grpSpPr>
          <p:grpSp>
            <p:nvGrpSpPr>
              <p:cNvPr id="1251" name="Google Shape;1251;p43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1252" name="Google Shape;1252;p43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rect b="b" l="l" r="r" t="t"/>
                  <a:pathLst>
                    <a:path extrusionOk="0" h="1061085" w="58712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43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rect b="b" l="l" r="r" t="t"/>
                  <a:pathLst>
                    <a:path extrusionOk="0" h="25527" w="157162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54" name="Google Shape;1254;p43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rect b="b" l="l" r="r" t="t"/>
                <a:pathLst>
                  <a:path extrusionOk="0" h="777906" w="504158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55" name="Google Shape;1255;p43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1256" name="Google Shape;1256;p43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1257" name="Google Shape;1257;p43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1258" name="Google Shape;1258;p43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9" name="Google Shape;1259;p43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0" name="Google Shape;1260;p43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1261" name="Google Shape;1261;p43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2" name="Google Shape;1262;p43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263" name="Google Shape;1263;p43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1264" name="Google Shape;1264;p43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43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43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" name="Google Shape;1267;p43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43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9" name="Google Shape;1269;p43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1270" name="Google Shape;1270;p43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43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43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43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43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75" name="Google Shape;1275;p43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1276" name="Google Shape;1276;p43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rect b="b" l="l" r="r" t="t"/>
                  <a:pathLst>
                    <a:path extrusionOk="0" h="258317" w="258413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rect b="b" l="l" r="r" t="t"/>
                  <a:pathLst>
                    <a:path extrusionOk="0" h="212216" w="202501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78" name="Google Shape;1278;p43"/>
            <p:cNvSpPr/>
            <p:nvPr/>
          </p:nvSpPr>
          <p:spPr>
            <a:xfrm>
              <a:off x="8344358" y="4860794"/>
              <a:ext cx="172878" cy="28080"/>
            </a:xfrm>
            <a:custGeom>
              <a:rect b="b" l="l" r="r" t="t"/>
              <a:pathLst>
                <a:path extrusionOk="0" h="25527" w="157162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4" name="Google Shape;1284;p4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[1] 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Matplotlib development team (2012)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Visualization with python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Matplotlib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Available at: https://matplotlib.org/ (Accessed: 10 March 2024). 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[2] 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PYPI (2024)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Beautifulsoup4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PyPI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Available at: https://pypi.org/project/beautifulsoup4/ (Accessed: 11 March 2024). 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[3] 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PYPI (2024)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Pyautogui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PyPI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Available at: https://pypi.org/project/PyAutoGUI/ (Accessed: 11 March 2024). 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/>
          <p:nvPr>
            <p:ph type="title"/>
          </p:nvPr>
        </p:nvSpPr>
        <p:spPr>
          <a:xfrm>
            <a:off x="720000" y="482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DEV3LUP!!</a:t>
            </a:r>
            <a:endParaRPr/>
          </a:p>
        </p:txBody>
      </p:sp>
      <p:sp>
        <p:nvSpPr>
          <p:cNvPr id="899" name="Google Shape;899;p25"/>
          <p:cNvSpPr txBox="1"/>
          <p:nvPr>
            <p:ph idx="1" type="body"/>
          </p:nvPr>
        </p:nvSpPr>
        <p:spPr>
          <a:xfrm>
            <a:off x="720000" y="1099427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 goal is to have a space for discussions about computing and anything tech-related in general.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course, </a:t>
            </a:r>
            <a:r>
              <a:rPr i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Programming for Everyone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is aimed at making programming accessible to anyone regardless of what major or year they are in.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will be learning Programming basics with Python.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we are done with the basics, we will be learning some libraries that showcase the different ways we can use the language.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6"/>
          <p:cNvSpPr/>
          <p:nvPr/>
        </p:nvSpPr>
        <p:spPr>
          <a:xfrm flipH="1" rot="-7219687">
            <a:off x="-1095655" y="408466"/>
            <a:ext cx="5219277" cy="470790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6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6" name="Google Shape;906;p26"/>
          <p:cNvSpPr txBox="1"/>
          <p:nvPr>
            <p:ph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07" name="Google Shape;907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9184" r="24068" t="0"/>
          <a:stretch/>
        </p:blipFill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</p:spPr>
      </p:pic>
      <p:grpSp>
        <p:nvGrpSpPr>
          <p:cNvPr id="908" name="Google Shape;908;p26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09" name="Google Shape;909;p26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1" name="Google Shape;911;p26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12" name="Google Shape;912;p26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4" name="Google Shape;914;p26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15" name="Google Shape;915;p26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8" name="Google Shape;918;p26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19" name="Google Shape;919;p26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20" name="Google Shape;920;p26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0" name="Google Shape;930;p26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31" name="Google Shape;931;p26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1" name="Google Shape;941;p26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942" name="Google Shape;942;p26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0" name="Google Shape;950;p26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26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953" name="Google Shape;953;p26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954" name="Google Shape;954;p26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8" name="Google Shape;958;p26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959" name="Google Shape;959;p26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960" name="Google Shape;960;p26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26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26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963;p26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964" name="Google Shape;964;p26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6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6" name="Google Shape;966;p26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967" name="Google Shape;967;p26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6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6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970" name="Google Shape;970;p26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71" name="Google Shape;971;p26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2" name="Google Shape;972;p26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973" name="Google Shape;973;p26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974" name="Google Shape;974;p26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6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6" name="Google Shape;976;p26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977" name="Google Shape;977;p26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26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979" name="Google Shape;979;p26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980" name="Google Shape;980;p2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981" name="Google Shape;981;p2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4" name="Google Shape;984;p2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7"/>
          <p:cNvSpPr/>
          <p:nvPr/>
        </p:nvSpPr>
        <p:spPr>
          <a:xfrm rot="4500170">
            <a:off x="4600402" y="7400"/>
            <a:ext cx="5575737" cy="4867271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7"/>
          <p:cNvSpPr txBox="1"/>
          <p:nvPr>
            <p:ph type="title"/>
          </p:nvPr>
        </p:nvSpPr>
        <p:spPr>
          <a:xfrm>
            <a:off x="811975" y="670913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991" name="Google Shape;991;p27"/>
          <p:cNvSpPr txBox="1"/>
          <p:nvPr>
            <p:ph idx="1" type="subTitle"/>
          </p:nvPr>
        </p:nvSpPr>
        <p:spPr>
          <a:xfrm>
            <a:off x="811975" y="1771003"/>
            <a:ext cx="42948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Python is a high-level programming language created by Guido Van Rossum and first released in 1991.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Its popularity has grown over the years and as of 2023 it was the 3rd most popular language.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2" name="Google Shape;992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007" l="9432" r="37002" t="0"/>
          <a:stretch/>
        </p:blipFill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</p:spPr>
      </p:pic>
      <p:grpSp>
        <p:nvGrpSpPr>
          <p:cNvPr id="993" name="Google Shape;993;p27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94" name="Google Shape;994;p27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95" name="Google Shape;995;p27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7" name="Google Shape;997;p27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98" name="Google Shape;998;p27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7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rect b="b" l="l" r="r" t="t"/>
                  <a:pathLst>
                    <a:path extrusionOk="0" h="20383" w="28032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7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7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2" name="Google Shape;1002;p27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1003" name="Google Shape;1003;p27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rect b="b" l="l" r="r" t="t"/>
                <a:pathLst>
                  <a:path extrusionOk="0" h="151066" w="151161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5" name="Google Shape;1005;p27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1006" name="Google Shape;1006;p27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rect b="b" l="l" r="r" t="t"/>
                  <a:pathLst>
                    <a:path extrusionOk="0" h="20383" w="293655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7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7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rect b="b" l="l" r="r" t="t"/>
                  <a:pathLst>
                    <a:path extrusionOk="0" h="20383" w="255365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7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0" name="Google Shape;1010;p27"/>
            <p:cNvSpPr/>
            <p:nvPr/>
          </p:nvSpPr>
          <p:spPr>
            <a:xfrm>
              <a:off x="7338250" y="4420804"/>
              <a:ext cx="50734" cy="60632"/>
            </a:xfrm>
            <a:custGeom>
              <a:rect b="b" l="l" r="r" t="t"/>
              <a:pathLst>
                <a:path extrusionOk="0" h="60632" w="50734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1" name="Google Shape;1011;p27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1012" name="Google Shape;1012;p27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4" name="Google Shape;1014;p27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1015" name="Google Shape;1015;p27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7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7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19" name="Google Shape;1019;p27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1020" name="Google Shape;1020;p27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1021" name="Google Shape;1021;p27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23" name="Google Shape;1023;p27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1024" name="Google Shape;1024;p27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27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27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27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28" name="Google Shape;1028;p27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9" name="Google Shape;1029;p27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1030" name="Google Shape;1030;p27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rect b="b" l="l" r="r" t="t"/>
                <a:pathLst>
                  <a:path extrusionOk="0" h="63817" w="123062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rect b="b" l="l" r="r" t="t"/>
                <a:pathLst>
                  <a:path extrusionOk="0" h="39243" w="39242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27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1033" name="Google Shape;1033;p27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1034" name="Google Shape;1034;p27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7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6" name="Google Shape;1036;p27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8"/>
          <p:cNvSpPr txBox="1"/>
          <p:nvPr>
            <p:ph idx="1" type="subTitle"/>
          </p:nvPr>
        </p:nvSpPr>
        <p:spPr>
          <a:xfrm>
            <a:off x="1266150" y="1265375"/>
            <a:ext cx="66117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Developers often prefer python over other languages because: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 It’s portable, meaning its supported on different operating systems.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It's easy to understand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3. Has built-in functions that reduce code size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4. Is multi-purpose i.e. is used to perform various forms of     tasks.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8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43" name="Google Shape;1043;p28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4" name="Google Shape;1044;p28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45" name="Google Shape;1045;p28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46" name="Google Shape;1046;p28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47" name="Google Shape;1047;p28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28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9" name="Google Shape;1049;p28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50" name="Google Shape;1050;p28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28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2" name="Google Shape;1052;p28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53" name="Google Shape;1053;p28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28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55" name="Google Shape;1055;p28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9"/>
          <p:cNvSpPr txBox="1"/>
          <p:nvPr/>
        </p:nvSpPr>
        <p:spPr>
          <a:xfrm>
            <a:off x="1094600" y="899025"/>
            <a:ext cx="644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Where is Python used?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29"/>
          <p:cNvSpPr txBox="1"/>
          <p:nvPr/>
        </p:nvSpPr>
        <p:spPr>
          <a:xfrm>
            <a:off x="1051875" y="1708825"/>
            <a:ext cx="7826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Python is used to perform a variety of tasks  such as: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1. Create web applications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2. Connect to database systems to create, read and modify files.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3. Handling big data and perform complex math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4. Automating tasks and much more !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0"/>
          <p:cNvSpPr txBox="1"/>
          <p:nvPr/>
        </p:nvSpPr>
        <p:spPr>
          <a:xfrm>
            <a:off x="1222200" y="734800"/>
            <a:ext cx="669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How to install</a:t>
            </a: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?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30"/>
          <p:cNvSpPr txBox="1"/>
          <p:nvPr/>
        </p:nvSpPr>
        <p:spPr>
          <a:xfrm>
            <a:off x="5347175" y="46294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Python | Python.org⁤</a:t>
            </a:r>
            <a:endParaRPr/>
          </a:p>
        </p:txBody>
      </p:sp>
      <p:pic>
        <p:nvPicPr>
          <p:cNvPr id="1070" name="Google Shape;10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88" y="1651225"/>
            <a:ext cx="5762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 txBox="1"/>
          <p:nvPr/>
        </p:nvSpPr>
        <p:spPr>
          <a:xfrm>
            <a:off x="1183800" y="1042375"/>
            <a:ext cx="67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Introduction to IDLE</a:t>
            </a:r>
            <a:endParaRPr b="1" sz="3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76" name="Google Shape;1076;p31"/>
          <p:cNvSpPr txBox="1"/>
          <p:nvPr/>
        </p:nvSpPr>
        <p:spPr>
          <a:xfrm>
            <a:off x="1858050" y="1979300"/>
            <a:ext cx="5427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IDLE is the default text editor to write python code.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It has two parts: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1.Interpreter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		2.Compiler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