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6013450"/>
  <p:notesSz cx="10693400" cy="60134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7802" y="666914"/>
            <a:ext cx="4302125" cy="639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67532"/>
            <a:ext cx="748538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383093"/>
            <a:ext cx="4651629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383093"/>
            <a:ext cx="4651629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245" y="296927"/>
            <a:ext cx="9424909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422" y="2056296"/>
            <a:ext cx="4436110" cy="201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5592508"/>
            <a:ext cx="3421888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5592508"/>
            <a:ext cx="2459482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5592508"/>
            <a:ext cx="2459482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png"/><Relationship Id="rId8" Type="http://schemas.openxmlformats.org/officeDocument/2006/relationships/image" Target="../media/image27.jp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7613" y="4582287"/>
            <a:ext cx="642489" cy="5515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7449" y="860694"/>
            <a:ext cx="575816" cy="50914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00941" y="0"/>
            <a:ext cx="1491061" cy="60127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453" y="-39723"/>
            <a:ext cx="5440680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30">
                <a:latin typeface="Times New Roman"/>
                <a:cs typeface="Times New Roman"/>
              </a:rPr>
              <a:t>Employee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 spc="60">
                <a:solidFill>
                  <a:srgbClr val="0F0F0F"/>
                </a:solidFill>
                <a:latin typeface="Times New Roman"/>
                <a:cs typeface="Times New Roman"/>
              </a:rPr>
              <a:t>Data</a:t>
            </a:r>
            <a:r>
              <a:rPr dirty="0" sz="2900" spc="-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Analysis </a:t>
            </a:r>
            <a:r>
              <a:rPr dirty="0" sz="2900" spc="-45">
                <a:latin typeface="Times New Roman"/>
                <a:cs typeface="Times New Roman"/>
              </a:rPr>
              <a:t>using</a:t>
            </a:r>
            <a:r>
              <a:rPr dirty="0" sz="2900" spc="-90">
                <a:latin typeface="Times New Roman"/>
                <a:cs typeface="Times New Roman"/>
              </a:rPr>
              <a:t> </a:t>
            </a:r>
            <a:r>
              <a:rPr dirty="0" sz="2900" spc="-10">
                <a:solidFill>
                  <a:srgbClr val="0C0C0C"/>
                </a:solidFill>
                <a:latin typeface="Times New Roman"/>
                <a:cs typeface="Times New Roman"/>
              </a:rPr>
              <a:t>Excel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00049" y="2680251"/>
            <a:ext cx="3839210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150">
                <a:solidFill>
                  <a:srgbClr val="001A5B"/>
                </a:solidFill>
                <a:latin typeface="Arial MT"/>
                <a:cs typeface="Arial MT"/>
              </a:rPr>
              <a:t>STUDENT</a:t>
            </a:r>
            <a:r>
              <a:rPr dirty="0" sz="2000" spc="10">
                <a:solidFill>
                  <a:srgbClr val="001A5B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002362"/>
                </a:solidFill>
                <a:latin typeface="Arial MT"/>
                <a:cs typeface="Arial MT"/>
              </a:rPr>
              <a:t>NAME</a:t>
            </a:r>
            <a:r>
              <a:rPr dirty="0" sz="2000" spc="55">
                <a:solidFill>
                  <a:srgbClr val="002362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001F5D"/>
                </a:solidFill>
                <a:latin typeface="Arial MT"/>
                <a:cs typeface="Arial MT"/>
              </a:rPr>
              <a:t>:</a:t>
            </a:r>
            <a:r>
              <a:rPr dirty="0" sz="2000" spc="-120">
                <a:solidFill>
                  <a:srgbClr val="001F5D"/>
                </a:solidFill>
                <a:latin typeface="Arial MT"/>
                <a:cs typeface="Arial MT"/>
              </a:rPr>
              <a:t> </a:t>
            </a:r>
            <a:r>
              <a:rPr dirty="0" sz="2000" spc="-175">
                <a:solidFill>
                  <a:srgbClr val="002164"/>
                </a:solidFill>
                <a:latin typeface="Arial MT"/>
                <a:cs typeface="Arial MT"/>
              </a:rPr>
              <a:t>NATTAR</a:t>
            </a:r>
            <a:r>
              <a:rPr dirty="0" sz="2000" spc="65">
                <a:solidFill>
                  <a:srgbClr val="002164"/>
                </a:solidFill>
                <a:latin typeface="Arial MT"/>
                <a:cs typeface="Arial MT"/>
              </a:rPr>
              <a:t> </a:t>
            </a:r>
            <a:r>
              <a:rPr dirty="0" sz="2000" spc="-185">
                <a:solidFill>
                  <a:srgbClr val="052362"/>
                </a:solidFill>
                <a:latin typeface="Arial MT"/>
                <a:cs typeface="Arial MT"/>
              </a:rPr>
              <a:t>DEVI</a:t>
            </a:r>
            <a:r>
              <a:rPr dirty="0" sz="2000" spc="-45">
                <a:solidFill>
                  <a:srgbClr val="052362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001F69"/>
                </a:solidFill>
                <a:latin typeface="Arial MT"/>
                <a:cs typeface="Arial MT"/>
              </a:rPr>
              <a:t>.K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07875" y="2995183"/>
            <a:ext cx="1595120" cy="975994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2700" marR="5080" indent="635">
              <a:lnSpc>
                <a:spcPct val="103699"/>
              </a:lnSpc>
              <a:spcBef>
                <a:spcPts val="45"/>
              </a:spcBef>
            </a:pPr>
            <a:r>
              <a:rPr dirty="0" sz="2050" spc="-235">
                <a:solidFill>
                  <a:srgbClr val="001F5B"/>
                </a:solidFill>
                <a:latin typeface="Arial MT"/>
                <a:cs typeface="Arial MT"/>
              </a:rPr>
              <a:t>REGISTER</a:t>
            </a:r>
            <a:r>
              <a:rPr dirty="0" sz="2050" spc="130">
                <a:solidFill>
                  <a:srgbClr val="001F5B"/>
                </a:solidFill>
                <a:latin typeface="Arial MT"/>
                <a:cs typeface="Arial MT"/>
              </a:rPr>
              <a:t> </a:t>
            </a:r>
            <a:r>
              <a:rPr dirty="0" sz="2050" spc="-335">
                <a:solidFill>
                  <a:srgbClr val="012164"/>
                </a:solidFill>
                <a:latin typeface="Arial MT"/>
                <a:cs typeface="Arial MT"/>
              </a:rPr>
              <a:t>NO </a:t>
            </a:r>
            <a:r>
              <a:rPr dirty="0" sz="2000" spc="-155">
                <a:solidFill>
                  <a:srgbClr val="052369"/>
                </a:solidFill>
                <a:latin typeface="Arial MT"/>
                <a:cs typeface="Arial MT"/>
              </a:rPr>
              <a:t>DEPARTMENT </a:t>
            </a:r>
            <a:r>
              <a:rPr dirty="0" sz="2000" spc="-70">
                <a:solidFill>
                  <a:srgbClr val="031C57"/>
                </a:solidFill>
                <a:latin typeface="Arial MT"/>
                <a:cs typeface="Arial MT"/>
              </a:rPr>
              <a:t>COLLEGE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87919" y="2995183"/>
            <a:ext cx="4194810" cy="12928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-70">
                <a:solidFill>
                  <a:srgbClr val="031F60"/>
                </a:solidFill>
                <a:latin typeface="Arial MT"/>
                <a:cs typeface="Arial MT"/>
              </a:rPr>
              <a:t>:</a:t>
            </a:r>
            <a:r>
              <a:rPr dirty="0" sz="2050" spc="-220">
                <a:solidFill>
                  <a:srgbClr val="031F60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312215050</a:t>
            </a:r>
            <a:endParaRPr sz="2050">
              <a:latin typeface="Arial MT"/>
              <a:cs typeface="Arial MT"/>
            </a:endParaRPr>
          </a:p>
          <a:p>
            <a:pPr marL="150495">
              <a:lnSpc>
                <a:spcPct val="100000"/>
              </a:lnSpc>
              <a:spcBef>
                <a:spcPts val="75"/>
              </a:spcBef>
            </a:pPr>
            <a:r>
              <a:rPr dirty="0" sz="2000" spc="-65">
                <a:latin typeface="Arial MT"/>
                <a:cs typeface="Arial MT"/>
              </a:rPr>
              <a:t>COMMERCE</a:t>
            </a:r>
            <a:endParaRPr sz="2000">
              <a:latin typeface="Arial MT"/>
              <a:cs typeface="Arial MT"/>
            </a:endParaRPr>
          </a:p>
          <a:p>
            <a:pPr marL="151765">
              <a:lnSpc>
                <a:spcPct val="100000"/>
              </a:lnSpc>
              <a:spcBef>
                <a:spcPts val="105"/>
              </a:spcBef>
            </a:pPr>
            <a:r>
              <a:rPr dirty="0" sz="2000" spc="-220">
                <a:latin typeface="Arial MT"/>
                <a:cs typeface="Arial MT"/>
              </a:rPr>
              <a:t>SOKA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IKEDA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COLLEGE</a:t>
            </a:r>
            <a:r>
              <a:rPr dirty="0" sz="2000" spc="95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OF</a:t>
            </a:r>
            <a:r>
              <a:rPr dirty="0" sz="2000" spc="-14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ARTS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5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  <a:spcBef>
                <a:spcPts val="155"/>
              </a:spcBef>
            </a:pPr>
            <a:r>
              <a:rPr dirty="0" sz="1950" spc="-90">
                <a:latin typeface="Arial MT"/>
                <a:cs typeface="Arial MT"/>
              </a:rPr>
              <a:t>SCIENCE</a:t>
            </a:r>
            <a:r>
              <a:rPr dirty="0" sz="1950" spc="170">
                <a:latin typeface="Arial MT"/>
                <a:cs typeface="Arial MT"/>
              </a:rPr>
              <a:t> </a:t>
            </a:r>
            <a:r>
              <a:rPr dirty="0" sz="1950" spc="-229">
                <a:latin typeface="Arial MT"/>
                <a:cs typeface="Arial MT"/>
              </a:rPr>
              <a:t>FOR</a:t>
            </a:r>
            <a:r>
              <a:rPr dirty="0" sz="1950" spc="25">
                <a:latin typeface="Arial MT"/>
                <a:cs typeface="Arial MT"/>
              </a:rPr>
              <a:t> </a:t>
            </a:r>
            <a:r>
              <a:rPr dirty="0" sz="1950" spc="-10">
                <a:latin typeface="Arial MT"/>
                <a:cs typeface="Arial MT"/>
              </a:rPr>
              <a:t>WOMEN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5145" y="0"/>
            <a:ext cx="1866857" cy="6012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738" y="188836"/>
            <a:ext cx="2833370" cy="7073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84"/>
              <a:t>MODELLING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1535" y="1070238"/>
            <a:ext cx="6607809" cy="2424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0"/>
              </a:spcBef>
            </a:pPr>
            <a:r>
              <a:rPr dirty="0" sz="1600" spc="-75">
                <a:latin typeface="Consolas"/>
                <a:cs typeface="Consolas"/>
              </a:rPr>
              <a:t>Dataset:Kaggle,Employeedataset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1750" spc="-204">
                <a:latin typeface="Arial MT"/>
                <a:cs typeface="Arial MT"/>
              </a:rPr>
              <a:t>Data</a:t>
            </a:r>
            <a:r>
              <a:rPr dirty="0" sz="1750" spc="20">
                <a:latin typeface="Arial MT"/>
                <a:cs typeface="Arial MT"/>
              </a:rPr>
              <a:t> </a:t>
            </a:r>
            <a:r>
              <a:rPr dirty="0" sz="1750" spc="-195">
                <a:latin typeface="Arial MT"/>
                <a:cs typeface="Arial MT"/>
              </a:rPr>
              <a:t>Cleaning</a:t>
            </a:r>
            <a:r>
              <a:rPr dirty="0" sz="1750" spc="-10">
                <a:latin typeface="Arial MT"/>
                <a:cs typeface="Arial MT"/>
              </a:rPr>
              <a:t> </a:t>
            </a:r>
            <a:r>
              <a:rPr dirty="0" sz="1750" spc="-110">
                <a:latin typeface="Arial MT"/>
                <a:cs typeface="Arial MT"/>
              </a:rPr>
              <a:t>:</a:t>
            </a:r>
            <a:r>
              <a:rPr dirty="0" sz="1750" spc="-204">
                <a:latin typeface="Arial MT"/>
                <a:cs typeface="Arial MT"/>
              </a:rPr>
              <a:t> </a:t>
            </a:r>
            <a:r>
              <a:rPr dirty="0" sz="1750" spc="-140">
                <a:latin typeface="Arial MT"/>
                <a:cs typeface="Arial MT"/>
              </a:rPr>
              <a:t>Missing</a:t>
            </a:r>
            <a:r>
              <a:rPr dirty="0" sz="1750" spc="25">
                <a:latin typeface="Arial MT"/>
                <a:cs typeface="Arial MT"/>
              </a:rPr>
              <a:t> </a:t>
            </a:r>
            <a:r>
              <a:rPr dirty="0" sz="1750" spc="-204">
                <a:latin typeface="Arial MT"/>
                <a:cs typeface="Arial MT"/>
              </a:rPr>
              <a:t>Values</a:t>
            </a:r>
            <a:r>
              <a:rPr dirty="0" sz="1750" spc="-150">
                <a:latin typeface="Arial MT"/>
                <a:cs typeface="Arial MT"/>
              </a:rPr>
              <a:t> </a:t>
            </a:r>
            <a:r>
              <a:rPr dirty="0" sz="1750" spc="-65">
                <a:latin typeface="Arial MT"/>
                <a:cs typeface="Arial MT"/>
              </a:rPr>
              <a:t>,</a:t>
            </a:r>
            <a:r>
              <a:rPr dirty="0" sz="1750" spc="-200">
                <a:latin typeface="Arial MT"/>
                <a:cs typeface="Arial MT"/>
              </a:rPr>
              <a:t> </a:t>
            </a:r>
            <a:r>
              <a:rPr dirty="0" sz="1750" spc="-10">
                <a:latin typeface="Arial MT"/>
                <a:cs typeface="Arial MT"/>
              </a:rPr>
              <a:t>Irrelevant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1600" spc="-105">
                <a:latin typeface="Arial MT"/>
                <a:cs typeface="Arial MT"/>
              </a:rPr>
              <a:t>Formulae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70">
                <a:latin typeface="Arial MT"/>
                <a:cs typeface="Arial MT"/>
              </a:rPr>
              <a:t>: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75">
                <a:latin typeface="Arial MT"/>
                <a:cs typeface="Arial MT"/>
              </a:rPr>
              <a:t>Performance</a:t>
            </a:r>
            <a:r>
              <a:rPr dirty="0" sz="1600" spc="155">
                <a:latin typeface="Arial MT"/>
                <a:cs typeface="Arial MT"/>
              </a:rPr>
              <a:t> </a:t>
            </a:r>
            <a:r>
              <a:rPr dirty="0" sz="1600" spc="-75">
                <a:latin typeface="Arial MT"/>
                <a:cs typeface="Arial MT"/>
              </a:rPr>
              <a:t>Calculation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,</a:t>
            </a:r>
            <a:r>
              <a:rPr dirty="0" sz="1600" spc="-135">
                <a:latin typeface="Arial MT"/>
                <a:cs typeface="Arial MT"/>
              </a:rPr>
              <a:t> </a:t>
            </a:r>
            <a:r>
              <a:rPr dirty="0" sz="1600" spc="-145">
                <a:latin typeface="Arial MT"/>
                <a:cs typeface="Arial MT"/>
              </a:rPr>
              <a:t>Low</a:t>
            </a:r>
            <a:r>
              <a:rPr dirty="0" sz="1600" spc="-135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,</a:t>
            </a:r>
            <a:r>
              <a:rPr dirty="0" sz="1600" spc="-204">
                <a:latin typeface="Arial MT"/>
                <a:cs typeface="Arial MT"/>
              </a:rPr>
              <a:t> </a:t>
            </a:r>
            <a:r>
              <a:rPr dirty="0" sz="1600" spc="-95">
                <a:latin typeface="Arial MT"/>
                <a:cs typeface="Arial MT"/>
              </a:rPr>
              <a:t>Medium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,</a:t>
            </a:r>
            <a:r>
              <a:rPr dirty="0" sz="1600" spc="-1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High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600">
              <a:latin typeface="Arial MT"/>
              <a:cs typeface="Arial MT"/>
            </a:endParaRPr>
          </a:p>
          <a:p>
            <a:pPr marL="13335" marR="5080">
              <a:lnSpc>
                <a:spcPts val="1860"/>
              </a:lnSpc>
              <a:spcBef>
                <a:spcPts val="5"/>
              </a:spcBef>
            </a:pPr>
            <a:r>
              <a:rPr dirty="0" sz="1650" spc="-100">
                <a:latin typeface="Arial MT"/>
                <a:cs typeface="Arial MT"/>
              </a:rPr>
              <a:t>Pivot</a:t>
            </a:r>
            <a:r>
              <a:rPr dirty="0" sz="1650" spc="-55">
                <a:latin typeface="Arial MT"/>
                <a:cs typeface="Arial MT"/>
              </a:rPr>
              <a:t> </a:t>
            </a:r>
            <a:r>
              <a:rPr dirty="0" sz="1650" spc="-85">
                <a:latin typeface="Arial MT"/>
                <a:cs typeface="Arial MT"/>
              </a:rPr>
              <a:t>Table:</a:t>
            </a:r>
            <a:r>
              <a:rPr dirty="0" sz="1650" spc="-80">
                <a:latin typeface="Arial MT"/>
                <a:cs typeface="Arial MT"/>
              </a:rPr>
              <a:t> </a:t>
            </a:r>
            <a:r>
              <a:rPr dirty="0" sz="1650" spc="-120">
                <a:latin typeface="Arial MT"/>
                <a:cs typeface="Arial MT"/>
              </a:rPr>
              <a:t>Summary,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 spc="-125">
                <a:latin typeface="Arial MT"/>
                <a:cs typeface="Arial MT"/>
              </a:rPr>
              <a:t>Business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-90">
                <a:latin typeface="Arial MT"/>
                <a:cs typeface="Arial MT"/>
              </a:rPr>
              <a:t>Unit,Gender</a:t>
            </a:r>
            <a:r>
              <a:rPr dirty="0" sz="1650" spc="80">
                <a:latin typeface="Arial MT"/>
                <a:cs typeface="Arial MT"/>
              </a:rPr>
              <a:t> </a:t>
            </a:r>
            <a:r>
              <a:rPr dirty="0" sz="1650" spc="-45">
                <a:latin typeface="Arial MT"/>
                <a:cs typeface="Arial MT"/>
              </a:rPr>
              <a:t>,</a:t>
            </a:r>
            <a:r>
              <a:rPr dirty="0" sz="1650" spc="-145">
                <a:latin typeface="Arial MT"/>
                <a:cs typeface="Arial MT"/>
              </a:rPr>
              <a:t> </a:t>
            </a:r>
            <a:r>
              <a:rPr dirty="0" sz="1650" spc="-135">
                <a:latin typeface="Arial MT"/>
                <a:cs typeface="Arial MT"/>
              </a:rPr>
              <a:t>Employment</a:t>
            </a:r>
            <a:r>
              <a:rPr dirty="0" sz="1650" spc="70">
                <a:latin typeface="Arial MT"/>
                <a:cs typeface="Arial MT"/>
              </a:rPr>
              <a:t> </a:t>
            </a:r>
            <a:r>
              <a:rPr dirty="0" sz="1650" spc="-185">
                <a:latin typeface="Arial MT"/>
                <a:cs typeface="Arial MT"/>
              </a:rPr>
              <a:t>Type</a:t>
            </a:r>
            <a:r>
              <a:rPr dirty="0" sz="1650" spc="-85">
                <a:latin typeface="Arial MT"/>
                <a:cs typeface="Arial MT"/>
              </a:rPr>
              <a:t> </a:t>
            </a:r>
            <a:r>
              <a:rPr dirty="0" sz="1650" spc="-45">
                <a:latin typeface="Arial MT"/>
                <a:cs typeface="Arial MT"/>
              </a:rPr>
              <a:t>,</a:t>
            </a:r>
            <a:r>
              <a:rPr dirty="0" sz="1650" spc="-145">
                <a:latin typeface="Arial MT"/>
                <a:cs typeface="Arial MT"/>
              </a:rPr>
              <a:t> </a:t>
            </a:r>
            <a:r>
              <a:rPr dirty="0" sz="1650" spc="-165">
                <a:latin typeface="Arial MT"/>
                <a:cs typeface="Arial MT"/>
              </a:rPr>
              <a:t>Employee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 spc="-160">
                <a:latin typeface="Arial MT"/>
                <a:cs typeface="Arial MT"/>
              </a:rPr>
              <a:t>ID</a:t>
            </a:r>
            <a:r>
              <a:rPr dirty="0" sz="1650" spc="-140">
                <a:latin typeface="Arial MT"/>
                <a:cs typeface="Arial MT"/>
              </a:rPr>
              <a:t> </a:t>
            </a:r>
            <a:r>
              <a:rPr dirty="0" sz="1650" spc="-50">
                <a:latin typeface="Arial MT"/>
                <a:cs typeface="Arial MT"/>
              </a:rPr>
              <a:t>, </a:t>
            </a:r>
            <a:r>
              <a:rPr dirty="0" sz="1650" spc="-25">
                <a:latin typeface="Arial MT"/>
                <a:cs typeface="Arial MT"/>
              </a:rPr>
              <a:t>Performance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1650" spc="-45">
                <a:latin typeface="Arial MT"/>
                <a:cs typeface="Arial MT"/>
              </a:rPr>
              <a:t>Chart:</a:t>
            </a:r>
            <a:r>
              <a:rPr dirty="0" sz="1650" spc="-7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Report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500" y="203051"/>
            <a:ext cx="651581" cy="65764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8063" y="0"/>
            <a:ext cx="2963939" cy="60127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989" y="2472981"/>
            <a:ext cx="75765" cy="848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7205" y="1163755"/>
            <a:ext cx="69704" cy="939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0898" y="1163755"/>
            <a:ext cx="72734" cy="939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12541" y="1163755"/>
            <a:ext cx="39397" cy="939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39961" y="1163755"/>
            <a:ext cx="66673" cy="939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82451" y="1163755"/>
            <a:ext cx="9091" cy="939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8573" y="1163755"/>
            <a:ext cx="39397" cy="939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33950" y="3794327"/>
            <a:ext cx="1436510" cy="82735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1351" y="10534"/>
            <a:ext cx="1866900" cy="7835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950" spc="-865"/>
              <a:t>RESULT</a:t>
            </a:r>
            <a:endParaRPr sz="4950"/>
          </a:p>
        </p:txBody>
      </p:sp>
      <p:sp>
        <p:nvSpPr>
          <p:cNvPr id="13" name="object 13" descr=""/>
          <p:cNvSpPr txBox="1"/>
          <p:nvPr/>
        </p:nvSpPr>
        <p:spPr>
          <a:xfrm>
            <a:off x="176002" y="1059475"/>
            <a:ext cx="1042035" cy="41973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90830">
              <a:lnSpc>
                <a:spcPct val="100000"/>
              </a:lnSpc>
              <a:spcBef>
                <a:spcPts val="285"/>
              </a:spcBef>
            </a:pPr>
            <a:r>
              <a:rPr dirty="0" sz="1250" spc="-50">
                <a:solidFill>
                  <a:srgbClr val="597BA0"/>
                </a:solidFill>
                <a:latin typeface="Arial MT"/>
                <a:cs typeface="Arial MT"/>
              </a:rPr>
              <a:t>A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818515" algn="l"/>
              </a:tabLst>
            </a:pPr>
            <a:r>
              <a:rPr dirty="0" sz="1050" spc="-10">
                <a:latin typeface="Arial MT"/>
                <a:cs typeface="Arial MT"/>
              </a:rPr>
              <a:t>°nderCode</a:t>
            </a:r>
            <a:r>
              <a:rPr dirty="0" sz="1050">
                <a:latin typeface="Arial MT"/>
                <a:cs typeface="Arial MT"/>
              </a:rPr>
              <a:t>	</a:t>
            </a:r>
            <a:r>
              <a:rPr dirty="0" sz="1050" spc="-60">
                <a:solidFill>
                  <a:srgbClr val="11317E"/>
                </a:solidFill>
                <a:latin typeface="Arial MT"/>
                <a:cs typeface="Arial MT"/>
              </a:rPr>
              <a:t>(AII)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68187" y="1103070"/>
            <a:ext cx="91440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75">
                <a:solidFill>
                  <a:srgbClr val="3B3B3B"/>
                </a:solidFill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6323" y="1646775"/>
            <a:ext cx="1859280" cy="38862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spc="-20">
                <a:solidFill>
                  <a:srgbClr val="1D346E"/>
                </a:solidFill>
                <a:latin typeface="Arial MT"/>
                <a:cs typeface="Arial MT"/>
              </a:rPr>
              <a:t>im</a:t>
            </a:r>
            <a:r>
              <a:rPr dirty="0" sz="950" spc="475">
                <a:solidFill>
                  <a:srgbClr val="1D346E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latin typeface="Arial MT"/>
                <a:cs typeface="Arial MT"/>
              </a:rPr>
              <a:t>of</a:t>
            </a:r>
            <a:r>
              <a:rPr dirty="0" sz="950" spc="345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EmplD</a:t>
            </a:r>
            <a:r>
              <a:rPr dirty="0" sz="950" spc="375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Column</a:t>
            </a:r>
            <a:r>
              <a:rPr dirty="0" sz="950" spc="30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Labels</a:t>
            </a:r>
            <a:r>
              <a:rPr dirty="0" sz="950" spc="254"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626262"/>
                </a:solidFill>
                <a:latin typeface="Arial MT"/>
                <a:cs typeface="Arial MT"/>
              </a:rPr>
              <a:t>•+</a:t>
            </a:r>
            <a:endParaRPr sz="9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270"/>
              </a:spcBef>
              <a:tabLst>
                <a:tab pos="817880" algn="l"/>
              </a:tabLst>
            </a:pPr>
            <a:r>
              <a:rPr dirty="0" sz="1000">
                <a:latin typeface="Arial MT"/>
                <a:cs typeface="Arial MT"/>
              </a:rPr>
              <a:t>›w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Labels</a:t>
            </a:r>
            <a:r>
              <a:rPr dirty="0" sz="1000">
                <a:latin typeface="Arial MT"/>
                <a:cs typeface="Arial MT"/>
              </a:rPr>
              <a:t>	</a:t>
            </a:r>
            <a:r>
              <a:rPr dirty="0" sz="1000" spc="-20">
                <a:latin typeface="Arial MT"/>
                <a:cs typeface="Arial MT"/>
              </a:rPr>
              <a:t>high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54522" y="2056296"/>
          <a:ext cx="4436110" cy="201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330"/>
                <a:gridCol w="923290"/>
                <a:gridCol w="558800"/>
                <a:gridCol w="596900"/>
                <a:gridCol w="640079"/>
                <a:gridCol w="652779"/>
              </a:tblGrid>
              <a:tr h="171450">
                <a:tc>
                  <a:txBody>
                    <a:bodyPr/>
                    <a:lstStyle/>
                    <a:p>
                      <a:pPr marL="38100">
                        <a:lnSpc>
                          <a:spcPts val="1200"/>
                        </a:lnSpc>
                      </a:pPr>
                      <a:r>
                        <a:rPr dirty="0" sz="1050" spc="-25">
                          <a:solidFill>
                            <a:srgbClr val="050F2B"/>
                          </a:solidFill>
                          <a:latin typeface="Arial MT"/>
                          <a:cs typeface="Arial MT"/>
                        </a:rPr>
                        <a:t>*C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210"/>
                        </a:lnSpc>
                      </a:pPr>
                      <a:r>
                        <a:rPr dirty="0" sz="1100" spc="-10">
                          <a:solidFill>
                            <a:srgbClr val="110E3F"/>
                          </a:solidFill>
                          <a:latin typeface="Arial MT"/>
                          <a:cs typeface="Arial MT"/>
                        </a:rPr>
                        <a:t>97746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ts val="1210"/>
                        </a:lnSpc>
                      </a:pPr>
                      <a:r>
                        <a:rPr dirty="0" sz="1100" spc="-10">
                          <a:solidFill>
                            <a:srgbClr val="7593A8"/>
                          </a:solidFill>
                          <a:latin typeface="Arial MT"/>
                          <a:cs typeface="Arial MT"/>
                        </a:rPr>
                        <a:t>223971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210"/>
                        </a:lnSpc>
                      </a:pPr>
                      <a:r>
                        <a:rPr dirty="0" sz="1100" spc="-10">
                          <a:solidFill>
                            <a:srgbClr val="0C3149"/>
                          </a:solidFill>
                          <a:latin typeface="Arial MT"/>
                          <a:cs typeface="Arial MT"/>
                        </a:rPr>
                        <a:t>333324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ts val="1210"/>
                        </a:lnSpc>
                      </a:pPr>
                      <a:r>
                        <a:rPr dirty="0" sz="1100" spc="-10">
                          <a:solidFill>
                            <a:srgbClr val="0F0738"/>
                          </a:solidFill>
                          <a:latin typeface="Arial MT"/>
                          <a:cs typeface="Arial MT"/>
                        </a:rPr>
                        <a:t>97720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10"/>
                        </a:lnSpc>
                      </a:pPr>
                      <a:r>
                        <a:rPr dirty="0" sz="1100" spc="-10">
                          <a:solidFill>
                            <a:srgbClr val="00082D"/>
                          </a:solidFill>
                          <a:latin typeface="Arial MT"/>
                          <a:cs typeface="Arial MT"/>
                        </a:rPr>
                        <a:t>752761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860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295">
                          <a:latin typeface="Arial MT"/>
                          <a:cs typeface="Arial MT"/>
                        </a:rPr>
                        <a:t>PDR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123871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717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249421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300372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39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solidFill>
                            <a:srgbClr val="000C4D"/>
                          </a:solidFill>
                          <a:latin typeface="Arial MT"/>
                          <a:cs typeface="Arial MT"/>
                        </a:rPr>
                        <a:t>71149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solidFill>
                            <a:srgbClr val="080808"/>
                          </a:solidFill>
                          <a:latin typeface="Arial MT"/>
                          <a:cs typeface="Arial MT"/>
                        </a:rPr>
                        <a:t>744813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</a:tr>
              <a:tr h="18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116188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4D82AF"/>
                          </a:solidFill>
                          <a:latin typeface="Arial MT"/>
                          <a:cs typeface="Arial MT"/>
                        </a:rPr>
                        <a:t>214606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313B62"/>
                          </a:solidFill>
                          <a:latin typeface="Arial MT"/>
                          <a:cs typeface="Arial MT"/>
                        </a:rPr>
                        <a:t>334567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BABABA"/>
                          </a:solidFill>
                          <a:latin typeface="Arial MT"/>
                          <a:cs typeface="Arial MT"/>
                        </a:rPr>
                        <a:t>62330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727691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</a:tr>
              <a:tr h="18923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50" spc="-25">
                          <a:solidFill>
                            <a:srgbClr val="6283CA"/>
                          </a:solidFill>
                          <a:latin typeface="Arial MT"/>
                          <a:cs typeface="Arial MT"/>
                        </a:rPr>
                        <a:t>SC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solidFill>
                            <a:srgbClr val="00012F"/>
                          </a:solidFill>
                          <a:latin typeface="Arial MT"/>
                          <a:cs typeface="Arial MT"/>
                        </a:rPr>
                        <a:t>98493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solidFill>
                            <a:srgbClr val="4D82B1"/>
                          </a:solidFill>
                          <a:latin typeface="Arial MT"/>
                          <a:cs typeface="Arial MT"/>
                        </a:rPr>
                        <a:t>208809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337334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solidFill>
                            <a:srgbClr val="050505"/>
                          </a:solidFill>
                          <a:latin typeface="Arial MT"/>
                          <a:cs typeface="Arial MT"/>
                        </a:rPr>
                        <a:t>80271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724907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050" spc="-25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050" spc="-25">
                          <a:solidFill>
                            <a:srgbClr val="000A31"/>
                          </a:solidFill>
                          <a:latin typeface="Arial MT"/>
                          <a:cs typeface="Arial MT"/>
                        </a:rPr>
                        <a:t>L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>
                          <a:latin typeface="Cambria"/>
                          <a:cs typeface="Cambria"/>
                        </a:rPr>
                        <a:t>137017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>
                          <a:solidFill>
                            <a:srgbClr val="4B85BA"/>
                          </a:solidFill>
                          <a:latin typeface="Cambria"/>
                          <a:cs typeface="Cambria"/>
                        </a:rPr>
                        <a:t>210365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>
                          <a:solidFill>
                            <a:srgbClr val="2F4862"/>
                          </a:solidFill>
                          <a:latin typeface="Cambria"/>
                          <a:cs typeface="Cambria"/>
                        </a:rPr>
                        <a:t>338138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>
                          <a:solidFill>
                            <a:srgbClr val="526D89"/>
                          </a:solidFill>
                          <a:latin typeface="Cambria"/>
                          <a:cs typeface="Cambria"/>
                        </a:rPr>
                        <a:t>61517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-10">
                          <a:latin typeface="Cambria"/>
                          <a:cs typeface="Cambria"/>
                        </a:rPr>
                        <a:t>747D37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B="0" marT="10795"/>
                </a:tc>
              </a:tr>
              <a:tr h="186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138272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192708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10">
                          <a:solidFill>
                            <a:srgbClr val="2F2F2F"/>
                          </a:solidFill>
                          <a:latin typeface="Arial MT"/>
                          <a:cs typeface="Arial MT"/>
                        </a:rPr>
                        <a:t>324938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89780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745698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175"/>
                </a:tc>
              </a:tr>
              <a:tr h="18605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50" spc="-25">
                          <a:solidFill>
                            <a:srgbClr val="070831"/>
                          </a:solidFill>
                          <a:latin typeface="Arial MT"/>
                          <a:cs typeface="Arial MT"/>
                        </a:rPr>
                        <a:t>’Z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122705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238682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307053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66355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340C0F"/>
                          </a:solidFill>
                          <a:latin typeface="Arial MT"/>
                          <a:cs typeface="Arial MT"/>
                        </a:rPr>
                        <a:t>734795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</a:tr>
              <a:tr h="18605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25">
                          <a:solidFill>
                            <a:srgbClr val="3364AA"/>
                          </a:solidFill>
                          <a:latin typeface="Arial MT"/>
                          <a:cs typeface="Arial MT"/>
                        </a:rPr>
                        <a:t>’G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107827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220006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330629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308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78604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737066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</a:tr>
              <a:tr h="18478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25">
                          <a:latin typeface="Arial MT"/>
                          <a:cs typeface="Arial MT"/>
                        </a:rPr>
                        <a:t>JS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109926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4987BC"/>
                          </a:solidFill>
                          <a:latin typeface="Arial MT"/>
                          <a:cs typeface="Arial MT"/>
                        </a:rPr>
                        <a:t>209942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133652"/>
                          </a:solidFill>
                          <a:latin typeface="Arial MT"/>
                          <a:cs typeface="Arial MT"/>
                        </a:rPr>
                        <a:t>335262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00011C"/>
                          </a:solidFill>
                          <a:latin typeface="Arial MT"/>
                          <a:cs typeface="Arial MT"/>
                        </a:rPr>
                        <a:t>69464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724594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</a:tr>
              <a:tr h="18605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25">
                          <a:solidFill>
                            <a:srgbClr val="000C44"/>
                          </a:solidFill>
                          <a:latin typeface="Arial MT"/>
                          <a:cs typeface="Arial MT"/>
                        </a:rPr>
                        <a:t>BL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114701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solidFill>
                            <a:srgbClr val="150100"/>
                          </a:solidFill>
                          <a:latin typeface="Arial MT"/>
                          <a:cs typeface="Arial MT"/>
                        </a:rPr>
                        <a:t>227425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314076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70861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30">
                          <a:solidFill>
                            <a:srgbClr val="0A0521"/>
                          </a:solidFill>
                          <a:latin typeface="Arial MT"/>
                          <a:cs typeface="Arial MT"/>
                        </a:rPr>
                        <a:t>727</a:t>
                      </a:r>
                      <a:r>
                        <a:rPr dirty="0" sz="1100" spc="100">
                          <a:solidFill>
                            <a:srgbClr val="0A05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35">
                          <a:solidFill>
                            <a:srgbClr val="6D85B5"/>
                          </a:solidFill>
                          <a:latin typeface="Arial MT"/>
                          <a:cs typeface="Arial MT"/>
                        </a:rPr>
                        <a:t>63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635"/>
                </a:tc>
              </a:tr>
              <a:tr h="171450">
                <a:tc>
                  <a:txBody>
                    <a:bodyPr/>
                    <a:lstStyle/>
                    <a:p>
                      <a:pPr marL="36195">
                        <a:lnSpc>
                          <a:spcPts val="1230"/>
                        </a:lnSpc>
                        <a:spcBef>
                          <a:spcPts val="15"/>
                        </a:spcBef>
                      </a:pPr>
                      <a:r>
                        <a:rPr dirty="0" sz="1100" spc="-45">
                          <a:solidFill>
                            <a:srgbClr val="050A46"/>
                          </a:solidFill>
                          <a:latin typeface="Arial MT"/>
                          <a:cs typeface="Arial MT"/>
                        </a:rPr>
                        <a:t>'and</a:t>
                      </a:r>
                      <a:r>
                        <a:rPr dirty="0" sz="1100" spc="-55">
                          <a:solidFill>
                            <a:srgbClr val="050A4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Total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23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1165745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ts val="123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2195935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ctr" marR="47625">
                        <a:lnSpc>
                          <a:spcPts val="123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3255693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ts val="123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748051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1230"/>
                        </a:lnSpc>
                        <a:spcBef>
                          <a:spcPts val="15"/>
                        </a:spcBef>
                      </a:pPr>
                      <a:r>
                        <a:rPr dirty="0" sz="1100" spc="-10">
                          <a:latin typeface="Arial MT"/>
                          <a:cs typeface="Arial MT"/>
                        </a:rPr>
                        <a:t>7356425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1905"/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3422119" y="1103070"/>
            <a:ext cx="1513840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5280" algn="l"/>
                <a:tab pos="1130935" algn="l"/>
                <a:tab pos="1412240" algn="l"/>
              </a:tabLst>
            </a:pPr>
            <a:r>
              <a:rPr dirty="0" sz="1100" spc="-335">
                <a:solidFill>
                  <a:srgbClr val="343434"/>
                </a:solidFill>
                <a:latin typeface="Arial MT"/>
                <a:cs typeface="Arial MT"/>
              </a:rPr>
              <a:t>E</a:t>
            </a:r>
            <a:r>
              <a:rPr dirty="0" sz="1100">
                <a:solidFill>
                  <a:srgbClr val="343434"/>
                </a:solidFill>
                <a:latin typeface="Arial MT"/>
                <a:cs typeface="Arial MT"/>
              </a:rPr>
              <a:t>	</a:t>
            </a:r>
            <a:r>
              <a:rPr dirty="0" u="sng" sz="1100">
                <a:solidFill>
                  <a:srgbClr val="343434"/>
                </a:solidFill>
                <a:uFill>
                  <a:solidFill>
                    <a:srgbClr val="286B48"/>
                  </a:solidFill>
                </a:uFill>
                <a:latin typeface="Arial MT"/>
                <a:cs typeface="Arial MT"/>
              </a:rPr>
              <a:t>	</a:t>
            </a:r>
            <a:r>
              <a:rPr dirty="0" sz="1100">
                <a:solidFill>
                  <a:srgbClr val="343434"/>
                </a:solidFill>
                <a:latin typeface="Arial MT"/>
                <a:cs typeface="Arial MT"/>
              </a:rPr>
              <a:t>	</a:t>
            </a:r>
            <a:r>
              <a:rPr dirty="0" sz="1100" spc="-50">
                <a:solidFill>
                  <a:srgbClr val="426D85"/>
                </a:solidFill>
                <a:latin typeface="Cambria"/>
                <a:cs typeface="Cambria"/>
              </a:rPr>
              <a:t>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66507" y="1845571"/>
            <a:ext cx="23431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 MT"/>
                <a:cs typeface="Arial MT"/>
              </a:rPr>
              <a:t>low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23868" y="1845571"/>
            <a:ext cx="28765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 MT"/>
                <a:cs typeface="Arial MT"/>
              </a:rPr>
              <a:t>med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182832" y="1845571"/>
            <a:ext cx="128714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 MT"/>
                <a:cs typeface="Arial MT"/>
              </a:rPr>
              <a:t>veryhigh</a:t>
            </a:r>
            <a:r>
              <a:rPr dirty="0" sz="1100" spc="10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Grand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Total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721233" y="1670804"/>
            <a:ext cx="55943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95">
                <a:latin typeface="Arial MT"/>
                <a:cs typeface="Arial MT"/>
              </a:rPr>
              <a:t>GenderCode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709343" y="1925376"/>
            <a:ext cx="725805" cy="386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dirty="0" sz="900" spc="-105">
                <a:latin typeface="Arial MT"/>
                <a:cs typeface="Arial MT"/>
              </a:rPr>
              <a:t>Sum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of</a:t>
            </a:r>
            <a:r>
              <a:rPr dirty="0" sz="900" spc="-25">
                <a:latin typeface="Arial MT"/>
                <a:cs typeface="Arial MT"/>
              </a:rPr>
              <a:t> </a:t>
            </a:r>
            <a:r>
              <a:rPr dirty="0" sz="900" spc="-90">
                <a:solidFill>
                  <a:srgbClr val="0F0F0F"/>
                </a:solidFill>
                <a:latin typeface="Arial MT"/>
                <a:cs typeface="Arial MT"/>
              </a:rPr>
              <a:t>EmpID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10">
                <a:solidFill>
                  <a:srgbClr val="525252"/>
                </a:solidFill>
                <a:latin typeface="Courier New"/>
                <a:cs typeface="Courier New"/>
              </a:rPr>
              <a:t>400000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720177" y="2452956"/>
            <a:ext cx="377190" cy="447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z="850" spc="-125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dirty="0" sz="850" spc="-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850" spc="-190">
                <a:solidFill>
                  <a:srgbClr val="4B4B4B"/>
                </a:solidFill>
                <a:latin typeface="Arial MT"/>
                <a:cs typeface="Arial MT"/>
              </a:rPr>
              <a:t>SOOOO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800" spc="-30">
                <a:solidFill>
                  <a:srgbClr val="575757"/>
                </a:solidFill>
                <a:latin typeface="Cambria"/>
                <a:cs typeface="Cambria"/>
              </a:rPr>
              <a:t>3</a:t>
            </a:r>
            <a:r>
              <a:rPr dirty="0" sz="800" spc="-80">
                <a:solidFill>
                  <a:srgbClr val="575757"/>
                </a:solidFill>
                <a:latin typeface="Cambria"/>
                <a:cs typeface="Cambria"/>
              </a:rPr>
              <a:t> </a:t>
            </a:r>
            <a:r>
              <a:rPr dirty="0" sz="800" spc="-50">
                <a:solidFill>
                  <a:srgbClr val="4B4B4B"/>
                </a:solidFill>
                <a:latin typeface="Cambria"/>
                <a:cs typeface="Cambria"/>
              </a:rPr>
              <a:t>DD</a:t>
            </a:r>
            <a:r>
              <a:rPr dirty="0" sz="800" spc="-50">
                <a:solidFill>
                  <a:srgbClr val="4D4D4D"/>
                </a:solidFill>
                <a:latin typeface="Cambria"/>
                <a:cs typeface="Cambria"/>
              </a:rPr>
              <a:t>OD0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718318" y="3037863"/>
            <a:ext cx="38100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45">
                <a:solidFill>
                  <a:srgbClr val="4D4D4D"/>
                </a:solidFill>
                <a:latin typeface="Courier New"/>
                <a:cs typeface="Courier New"/>
              </a:rPr>
              <a:t>25D0D0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718318" y="3325772"/>
            <a:ext cx="38100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45">
                <a:solidFill>
                  <a:srgbClr val="4F4F4F"/>
                </a:solidFill>
                <a:latin typeface="Courier New"/>
                <a:cs typeface="Courier New"/>
              </a:rPr>
              <a:t>2DD0D0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714906" y="3616459"/>
            <a:ext cx="37846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solidFill>
                  <a:srgbClr val="4B4B4B"/>
                </a:solidFill>
                <a:latin typeface="Arial MT"/>
                <a:cs typeface="Arial MT"/>
              </a:rPr>
              <a:t>150000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383943" y="1103070"/>
            <a:ext cx="95250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45">
                <a:solidFill>
                  <a:srgbClr val="3F3F3F"/>
                </a:solidFill>
                <a:latin typeface="Arial MT"/>
                <a:cs typeface="Arial MT"/>
              </a:rPr>
              <a:t>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843714" y="1756168"/>
            <a:ext cx="273431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15">
                <a:solidFill>
                  <a:srgbClr val="2D5695"/>
                </a:solidFill>
                <a:latin typeface="Arial MT"/>
                <a:cs typeface="Arial MT"/>
              </a:rPr>
              <a:t>EMPLOYEE</a:t>
            </a:r>
            <a:r>
              <a:rPr dirty="0" sz="1400" spc="155">
                <a:solidFill>
                  <a:srgbClr val="2D5695"/>
                </a:solidFill>
                <a:latin typeface="Arial MT"/>
                <a:cs typeface="Arial MT"/>
              </a:rPr>
              <a:t> </a:t>
            </a:r>
            <a:r>
              <a:rPr dirty="0" sz="1400" spc="-200">
                <a:solidFill>
                  <a:srgbClr val="2D59A1"/>
                </a:solidFill>
                <a:latin typeface="Arial MT"/>
                <a:cs typeface="Arial MT"/>
              </a:rPr>
              <a:t>PERFORMANCE</a:t>
            </a:r>
            <a:r>
              <a:rPr dirty="0" sz="1400" spc="170">
                <a:solidFill>
                  <a:srgbClr val="2D59A1"/>
                </a:solidFill>
                <a:latin typeface="Arial MT"/>
                <a:cs typeface="Arial MT"/>
              </a:rPr>
              <a:t> </a:t>
            </a:r>
            <a:r>
              <a:rPr dirty="0" sz="1400" spc="-165">
                <a:solidFill>
                  <a:srgbClr val="3D629A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717480" y="3916742"/>
            <a:ext cx="31559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5">
                <a:solidFill>
                  <a:srgbClr val="4F4F4F"/>
                </a:solidFill>
                <a:latin typeface="Courier New"/>
                <a:cs typeface="Courier New"/>
              </a:rPr>
              <a:t>l00DD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770956" y="4204398"/>
            <a:ext cx="32258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65">
                <a:solidFill>
                  <a:srgbClr val="606060"/>
                </a:solidFill>
                <a:latin typeface="Courier New"/>
                <a:cs typeface="Courier New"/>
              </a:rPr>
              <a:t>50000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243330" y="4649898"/>
            <a:ext cx="288925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525" algn="l"/>
                <a:tab pos="885190" algn="l"/>
                <a:tab pos="1527175" algn="l"/>
                <a:tab pos="1793875" algn="l"/>
              </a:tabLst>
            </a:pPr>
            <a:r>
              <a:rPr dirty="0" sz="900" spc="-25">
                <a:solidFill>
                  <a:srgbClr val="505050"/>
                </a:solidFill>
                <a:latin typeface="Arial MT"/>
                <a:cs typeface="Arial MT"/>
              </a:rPr>
              <a:t>"""</a:t>
            </a:r>
            <a:r>
              <a:rPr dirty="0" sz="900">
                <a:solidFill>
                  <a:srgbClr val="505050"/>
                </a:solidFill>
                <a:latin typeface="Arial MT"/>
                <a:cs typeface="Arial MT"/>
              </a:rPr>
              <a:t>	</a:t>
            </a:r>
            <a:r>
              <a:rPr dirty="0" sz="900" spc="-114">
                <a:solidFill>
                  <a:srgbClr val="4B4B4B"/>
                </a:solidFill>
                <a:latin typeface="Arial MT"/>
                <a:cs typeface="Arial MT"/>
              </a:rPr>
              <a:t>DCDR</a:t>
            </a:r>
            <a:r>
              <a:rPr dirty="0" sz="900" spc="31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4D4D4D"/>
                </a:solidFill>
                <a:latin typeface="Arial MT"/>
                <a:cs typeface="Arial MT"/>
              </a:rPr>
              <a:t>E'A*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	</a:t>
            </a:r>
            <a:r>
              <a:rPr dirty="0" sz="900" spc="-55">
                <a:solidFill>
                  <a:srgbClr val="4B4B4B"/>
                </a:solidFill>
                <a:latin typeface="Arial MT"/>
                <a:cs typeface="Arial MT"/>
              </a:rPr>
              <a:t>MSC</a:t>
            </a:r>
            <a:r>
              <a:rPr dirty="0" sz="900" spc="34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4F4F4F"/>
                </a:solidFill>
                <a:latin typeface="Arial MT"/>
                <a:cs typeface="Arial MT"/>
              </a:rPr>
              <a:t>NEL</a:t>
            </a:r>
            <a:r>
              <a:rPr dirty="0" sz="900">
                <a:solidFill>
                  <a:srgbClr val="4F4F4F"/>
                </a:solidFill>
                <a:latin typeface="Arial MT"/>
                <a:cs typeface="Arial MT"/>
              </a:rPr>
              <a:t>	</a:t>
            </a:r>
            <a:r>
              <a:rPr dirty="0" sz="900" spc="-25">
                <a:solidFill>
                  <a:srgbClr val="4D4D4D"/>
                </a:solidFill>
                <a:latin typeface="Arial MT"/>
                <a:cs typeface="Arial MT"/>
              </a:rPr>
              <a:t>PL</a:t>
            </a:r>
            <a:r>
              <a:rPr dirty="0" sz="900">
                <a:solidFill>
                  <a:srgbClr val="4D4D4D"/>
                </a:solidFill>
                <a:latin typeface="Arial MT"/>
                <a:cs typeface="Arial MT"/>
              </a:rPr>
              <a:t>	</a:t>
            </a:r>
            <a:r>
              <a:rPr dirty="0" sz="900" spc="-50">
                <a:solidFill>
                  <a:srgbClr val="484848"/>
                </a:solidFill>
                <a:latin typeface="Arial MT"/>
                <a:cs typeface="Arial MT"/>
              </a:rPr>
              <a:t>PYZ</a:t>
            </a:r>
            <a:r>
              <a:rPr dirty="0" sz="900" spc="39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900" spc="-75">
                <a:solidFill>
                  <a:srgbClr val="4B4B4B"/>
                </a:solidFill>
                <a:latin typeface="Arial MT"/>
                <a:cs typeface="Arial MT"/>
              </a:rPr>
              <a:t>SVG</a:t>
            </a:r>
            <a:r>
              <a:rPr dirty="0" sz="900" spc="39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4D4D4D"/>
                </a:solidFill>
                <a:latin typeface="Arial MT"/>
                <a:cs typeface="Arial MT"/>
              </a:rPr>
              <a:t>TNS</a:t>
            </a:r>
            <a:r>
              <a:rPr dirty="0" sz="900" spc="29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00" spc="-55">
                <a:solidFill>
                  <a:srgbClr val="4F4F4F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767446" y="4734755"/>
            <a:ext cx="56197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90">
                <a:latin typeface="Arial MT"/>
                <a:cs typeface="Arial MT"/>
              </a:rPr>
              <a:t>BusinessUnit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442479" y="3019428"/>
            <a:ext cx="31686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20">
                <a:solidFill>
                  <a:srgbClr val="416DC6"/>
                </a:solidFill>
                <a:latin typeface="Arial MT"/>
                <a:cs typeface="Arial MT"/>
              </a:rPr>
              <a:t>w</a:t>
            </a:r>
            <a:r>
              <a:rPr dirty="0" sz="900" spc="-35">
                <a:solidFill>
                  <a:srgbClr val="416DC6"/>
                </a:solidFill>
                <a:latin typeface="Arial MT"/>
                <a:cs typeface="Arial MT"/>
              </a:rPr>
              <a:t> </a:t>
            </a:r>
            <a:r>
              <a:rPr dirty="0" sz="900" spc="-35">
                <a:solidFill>
                  <a:srgbClr val="494949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537944" y="3594991"/>
            <a:ext cx="222885" cy="169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30">
                <a:solidFill>
                  <a:srgbClr val="494949"/>
                </a:solidFill>
                <a:latin typeface="Arial MT"/>
                <a:cs typeface="Arial MT"/>
              </a:rPr>
              <a:t>need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541378" y="3895276"/>
            <a:ext cx="421005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solidFill>
                  <a:srgbClr val="4F4F4F"/>
                </a:solidFill>
                <a:latin typeface="Arial MT"/>
                <a:cs typeface="Arial MT"/>
              </a:rPr>
              <a:t>veryhigh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756" y="0"/>
            <a:ext cx="8043246" cy="6012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6593" y="2357744"/>
            <a:ext cx="6503034" cy="556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82600" algn="l"/>
              </a:tabLst>
            </a:pPr>
            <a:r>
              <a:rPr dirty="0" sz="3450" spc="-459"/>
              <a:t>1.</a:t>
            </a:r>
            <a:r>
              <a:rPr dirty="0" sz="3450"/>
              <a:t>	</a:t>
            </a:r>
            <a:r>
              <a:rPr dirty="0" sz="3450" spc="-170"/>
              <a:t>Highlight</a:t>
            </a:r>
            <a:r>
              <a:rPr dirty="0" sz="3450" spc="-35"/>
              <a:t> </a:t>
            </a:r>
            <a:r>
              <a:rPr dirty="0" sz="3450" spc="-415"/>
              <a:t>key</a:t>
            </a:r>
            <a:r>
              <a:rPr dirty="0" sz="3450" spc="-90"/>
              <a:t> </a:t>
            </a:r>
            <a:r>
              <a:rPr dirty="0" sz="3450" spc="-210"/>
              <a:t>findings</a:t>
            </a:r>
            <a:r>
              <a:rPr dirty="0" sz="3450" spc="5"/>
              <a:t> </a:t>
            </a:r>
            <a:r>
              <a:rPr dirty="0" sz="3450" spc="-250"/>
              <a:t>from</a:t>
            </a:r>
            <a:r>
              <a:rPr dirty="0" sz="3450" spc="-130"/>
              <a:t> </a:t>
            </a:r>
            <a:r>
              <a:rPr dirty="0" sz="3450" spc="-200"/>
              <a:t>the</a:t>
            </a:r>
            <a:r>
              <a:rPr dirty="0" sz="3450" spc="-125"/>
              <a:t> </a:t>
            </a:r>
            <a:r>
              <a:rPr dirty="0" sz="3450" spc="-295"/>
              <a:t>data.</a:t>
            </a:r>
            <a:endParaRPr sz="3450"/>
          </a:p>
        </p:txBody>
      </p:sp>
      <p:sp>
        <p:nvSpPr>
          <p:cNvPr id="4" name="object 4" descr=""/>
          <p:cNvSpPr txBox="1"/>
          <p:nvPr/>
        </p:nvSpPr>
        <p:spPr>
          <a:xfrm>
            <a:off x="1347624" y="2830267"/>
            <a:ext cx="7793355" cy="200025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47345" marR="100965" indent="-330200">
              <a:lnSpc>
                <a:spcPts val="3770"/>
              </a:lnSpc>
              <a:spcBef>
                <a:spcPts val="610"/>
              </a:spcBef>
            </a:pPr>
            <a:r>
              <a:rPr dirty="0" sz="3500" spc="-355">
                <a:latin typeface="Arial MT"/>
                <a:cs typeface="Arial MT"/>
              </a:rPr>
              <a:t>2.</a:t>
            </a:r>
            <a:r>
              <a:rPr dirty="0" sz="3500" spc="455">
                <a:latin typeface="Arial MT"/>
                <a:cs typeface="Arial MT"/>
              </a:rPr>
              <a:t> </a:t>
            </a:r>
            <a:r>
              <a:rPr dirty="0" sz="3500" spc="-325">
                <a:latin typeface="Arial MT"/>
                <a:cs typeface="Arial MT"/>
              </a:rPr>
              <a:t>Making</a:t>
            </a:r>
            <a:r>
              <a:rPr dirty="0" sz="3500">
                <a:latin typeface="Arial MT"/>
                <a:cs typeface="Arial MT"/>
              </a:rPr>
              <a:t> </a:t>
            </a:r>
            <a:r>
              <a:rPr dirty="0" sz="3500" spc="-335">
                <a:latin typeface="Arial MT"/>
                <a:cs typeface="Arial MT"/>
              </a:rPr>
              <a:t>generalized</a:t>
            </a:r>
            <a:r>
              <a:rPr dirty="0" sz="3500" spc="185">
                <a:latin typeface="Arial MT"/>
                <a:cs typeface="Arial MT"/>
              </a:rPr>
              <a:t> </a:t>
            </a:r>
            <a:r>
              <a:rPr dirty="0" sz="3500" spc="-330">
                <a:latin typeface="Arial MT"/>
                <a:cs typeface="Arial MT"/>
              </a:rPr>
              <a:t>comparisonsAssess</a:t>
            </a:r>
            <a:r>
              <a:rPr dirty="0" sz="3500" spc="-430">
                <a:latin typeface="Arial MT"/>
                <a:cs typeface="Arial MT"/>
              </a:rPr>
              <a:t> </a:t>
            </a:r>
            <a:r>
              <a:rPr dirty="0" sz="3500" spc="-60">
                <a:latin typeface="Arial MT"/>
                <a:cs typeface="Arial MT"/>
              </a:rPr>
              <a:t>the </a:t>
            </a:r>
            <a:r>
              <a:rPr dirty="0" sz="3500" spc="-114">
                <a:latin typeface="Arial MT"/>
                <a:cs typeface="Arial MT"/>
              </a:rPr>
              <a:t>right</a:t>
            </a:r>
            <a:r>
              <a:rPr dirty="0" sz="3500" spc="-215">
                <a:latin typeface="Arial MT"/>
                <a:cs typeface="Arial MT"/>
              </a:rPr>
              <a:t> </a:t>
            </a:r>
            <a:r>
              <a:rPr dirty="0" sz="3500" spc="-185">
                <a:latin typeface="Arial MT"/>
                <a:cs typeface="Arial MT"/>
              </a:rPr>
              <a:t>strength</a:t>
            </a:r>
            <a:r>
              <a:rPr dirty="0" sz="3500" spc="5">
                <a:latin typeface="Arial MT"/>
                <a:cs typeface="Arial MT"/>
              </a:rPr>
              <a:t> </a:t>
            </a:r>
            <a:r>
              <a:rPr dirty="0" sz="3500" spc="-215">
                <a:latin typeface="Arial MT"/>
                <a:cs typeface="Arial MT"/>
              </a:rPr>
              <a:t>of</a:t>
            </a:r>
            <a:r>
              <a:rPr dirty="0" sz="3500" spc="-300">
                <a:latin typeface="Arial MT"/>
                <a:cs typeface="Arial MT"/>
              </a:rPr>
              <a:t> </a:t>
            </a:r>
            <a:r>
              <a:rPr dirty="0" sz="3500" spc="-220">
                <a:latin typeface="Arial MT"/>
                <a:cs typeface="Arial MT"/>
              </a:rPr>
              <a:t>the</a:t>
            </a:r>
            <a:r>
              <a:rPr dirty="0" sz="3500" spc="-190">
                <a:latin typeface="Arial MT"/>
                <a:cs typeface="Arial MT"/>
              </a:rPr>
              <a:t> </a:t>
            </a:r>
            <a:r>
              <a:rPr dirty="0" sz="3500" spc="-320">
                <a:latin typeface="Arial MT"/>
                <a:cs typeface="Arial MT"/>
              </a:rPr>
              <a:t>claim.</a:t>
            </a:r>
            <a:endParaRPr sz="3500">
              <a:latin typeface="Arial MT"/>
              <a:cs typeface="Arial MT"/>
            </a:endParaRPr>
          </a:p>
          <a:p>
            <a:pPr marL="338455" marR="5080" indent="-326390">
              <a:lnSpc>
                <a:spcPts val="3770"/>
              </a:lnSpc>
              <a:spcBef>
                <a:spcPts val="5"/>
              </a:spcBef>
              <a:tabLst>
                <a:tab pos="501650" algn="l"/>
              </a:tabLst>
            </a:pPr>
            <a:r>
              <a:rPr dirty="0" sz="3500" spc="-350">
                <a:latin typeface="Arial MT"/>
                <a:cs typeface="Arial MT"/>
              </a:rPr>
              <a:t>5.</a:t>
            </a:r>
            <a:r>
              <a:rPr dirty="0" sz="3500">
                <a:latin typeface="Arial MT"/>
                <a:cs typeface="Arial MT"/>
              </a:rPr>
              <a:t>		</a:t>
            </a:r>
            <a:r>
              <a:rPr dirty="0" sz="3500" spc="-370">
                <a:latin typeface="Arial MT"/>
                <a:cs typeface="Arial MT"/>
              </a:rPr>
              <a:t>Are</a:t>
            </a:r>
            <a:r>
              <a:rPr dirty="0" sz="3500" spc="-200">
                <a:latin typeface="Arial MT"/>
                <a:cs typeface="Arial MT"/>
              </a:rPr>
              <a:t> </a:t>
            </a:r>
            <a:r>
              <a:rPr dirty="0" sz="3500" spc="-345">
                <a:latin typeface="Arial MT"/>
                <a:cs typeface="Arial MT"/>
              </a:rPr>
              <a:t>hypotheses</a:t>
            </a:r>
            <a:r>
              <a:rPr dirty="0" sz="3500" spc="110">
                <a:latin typeface="Arial MT"/>
                <a:cs typeface="Arial MT"/>
              </a:rPr>
              <a:t> </a:t>
            </a:r>
            <a:r>
              <a:rPr dirty="0" sz="3500" spc="-290">
                <a:latin typeface="Arial MT"/>
                <a:cs typeface="Arial MT"/>
              </a:rPr>
              <a:t>supported?</a:t>
            </a:r>
            <a:r>
              <a:rPr dirty="0" sz="3500" spc="-30">
                <a:latin typeface="Arial MT"/>
                <a:cs typeface="Arial MT"/>
              </a:rPr>
              <a:t> </a:t>
            </a:r>
            <a:r>
              <a:rPr dirty="0" sz="3500" spc="-535">
                <a:latin typeface="Arial MT"/>
                <a:cs typeface="Arial MT"/>
              </a:rPr>
              <a:t>To</a:t>
            </a:r>
            <a:r>
              <a:rPr dirty="0" sz="3500" spc="-90">
                <a:latin typeface="Arial MT"/>
                <a:cs typeface="Arial MT"/>
              </a:rPr>
              <a:t> </a:t>
            </a:r>
            <a:r>
              <a:rPr dirty="0" sz="3500" spc="-300">
                <a:latin typeface="Arial MT"/>
                <a:cs typeface="Arial MT"/>
              </a:rPr>
              <a:t>what</a:t>
            </a:r>
            <a:r>
              <a:rPr dirty="0" sz="3500" spc="-125">
                <a:latin typeface="Arial MT"/>
                <a:cs typeface="Arial MT"/>
              </a:rPr>
              <a:t> </a:t>
            </a:r>
            <a:r>
              <a:rPr dirty="0" sz="3500" spc="-280">
                <a:latin typeface="Arial MT"/>
                <a:cs typeface="Arial MT"/>
              </a:rPr>
              <a:t>extent? </a:t>
            </a:r>
            <a:r>
              <a:rPr dirty="0" sz="3500" spc="-535">
                <a:latin typeface="Arial MT"/>
                <a:cs typeface="Arial MT"/>
              </a:rPr>
              <a:t>To</a:t>
            </a:r>
            <a:r>
              <a:rPr dirty="0" sz="3500" spc="-90">
                <a:latin typeface="Arial MT"/>
                <a:cs typeface="Arial MT"/>
              </a:rPr>
              <a:t> </a:t>
            </a:r>
            <a:r>
              <a:rPr dirty="0" sz="3500" spc="-300">
                <a:latin typeface="Arial MT"/>
                <a:cs typeface="Arial MT"/>
              </a:rPr>
              <a:t>what</a:t>
            </a:r>
            <a:r>
              <a:rPr dirty="0" sz="3500" spc="-95">
                <a:latin typeface="Arial MT"/>
                <a:cs typeface="Arial MT"/>
              </a:rPr>
              <a:t> </a:t>
            </a:r>
            <a:r>
              <a:rPr dirty="0" sz="3500" spc="-235">
                <a:latin typeface="Arial MT"/>
                <a:cs typeface="Arial MT"/>
              </a:rPr>
              <a:t>extent</a:t>
            </a:r>
            <a:r>
              <a:rPr dirty="0" sz="3500" spc="-105">
                <a:latin typeface="Arial MT"/>
                <a:cs typeface="Arial MT"/>
              </a:rPr>
              <a:t> </a:t>
            </a:r>
            <a:r>
              <a:rPr dirty="0" sz="3500" spc="-455">
                <a:latin typeface="Arial MT"/>
                <a:cs typeface="Arial MT"/>
              </a:rPr>
              <a:t>do</a:t>
            </a:r>
            <a:r>
              <a:rPr dirty="0" sz="3500" spc="-105">
                <a:latin typeface="Arial MT"/>
                <a:cs typeface="Arial MT"/>
              </a:rPr>
              <a:t> </a:t>
            </a:r>
            <a:r>
              <a:rPr dirty="0" sz="3500" spc="-254">
                <a:latin typeface="Arial MT"/>
                <a:cs typeface="Arial MT"/>
              </a:rPr>
              <a:t>generalizations</a:t>
            </a:r>
            <a:r>
              <a:rPr dirty="0" sz="3500" spc="-210">
                <a:latin typeface="Arial MT"/>
                <a:cs typeface="Arial MT"/>
              </a:rPr>
              <a:t> </a:t>
            </a:r>
            <a:r>
              <a:rPr dirty="0" sz="3500" spc="-325">
                <a:latin typeface="Arial MT"/>
                <a:cs typeface="Arial MT"/>
              </a:rPr>
              <a:t>hold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4778" y="4697450"/>
            <a:ext cx="418224" cy="41216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0932" y="0"/>
            <a:ext cx="1591071" cy="60127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241" y="654539"/>
            <a:ext cx="3395979" cy="647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520"/>
              <a:t>PROJECT</a:t>
            </a:r>
            <a:r>
              <a:rPr dirty="0" sz="4050" spc="390"/>
              <a:t> </a:t>
            </a:r>
            <a:r>
              <a:rPr dirty="0" sz="4050" spc="-305"/>
              <a:t>TITLE</a:t>
            </a:r>
            <a:endParaRPr sz="4050"/>
          </a:p>
        </p:txBody>
      </p:sp>
      <p:sp>
        <p:nvSpPr>
          <p:cNvPr id="5" name="object 5" descr=""/>
          <p:cNvSpPr txBox="1"/>
          <p:nvPr/>
        </p:nvSpPr>
        <p:spPr>
          <a:xfrm>
            <a:off x="1107226" y="1760965"/>
            <a:ext cx="6598920" cy="12280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4630"/>
              </a:lnSpc>
              <a:spcBef>
                <a:spcPts val="125"/>
              </a:spcBef>
            </a:pPr>
            <a:r>
              <a:rPr dirty="0" sz="4000" spc="-60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000" spc="-5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F0F0F"/>
                </a:solidFill>
                <a:latin typeface="Times New Roman"/>
                <a:cs typeface="Times New Roman"/>
              </a:rPr>
              <a:t>Performance</a:t>
            </a:r>
            <a:r>
              <a:rPr dirty="0" sz="4000" spc="-2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000" spc="-40">
                <a:solidFill>
                  <a:srgbClr val="0F0F0F"/>
                </a:solidFill>
                <a:latin typeface="Times New Roman"/>
                <a:cs typeface="Times New Roman"/>
              </a:rPr>
              <a:t>Analysis</a:t>
            </a:r>
            <a:endParaRPr sz="4000">
              <a:latin typeface="Times New Roman"/>
              <a:cs typeface="Times New Roman"/>
            </a:endParaRPr>
          </a:p>
          <a:p>
            <a:pPr marL="19050">
              <a:lnSpc>
                <a:spcPts val="4810"/>
              </a:lnSpc>
            </a:pPr>
            <a:r>
              <a:rPr dirty="0" sz="4150" spc="-150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150" spc="-11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150" spc="-10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38" y="4309531"/>
            <a:ext cx="1103143" cy="156985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663" y="3433683"/>
            <a:ext cx="939489" cy="75159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3962" y="0"/>
            <a:ext cx="1588041" cy="60127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650" spc="-670">
                <a:latin typeface="Times New Roman"/>
                <a:cs typeface="Times New Roman"/>
              </a:rPr>
              <a:t>AGENDA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11973" y="1213435"/>
            <a:ext cx="3333750" cy="34156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8290" indent="-275590">
              <a:lnSpc>
                <a:spcPts val="3040"/>
              </a:lnSpc>
              <a:spcBef>
                <a:spcPts val="135"/>
              </a:spcBef>
              <a:buAutoNum type="arabicPeriod"/>
              <a:tabLst>
                <a:tab pos="288290" algn="l"/>
              </a:tabLst>
            </a:pPr>
            <a:r>
              <a:rPr dirty="0" sz="2600">
                <a:latin typeface="Times New Roman"/>
                <a:cs typeface="Times New Roman"/>
              </a:rPr>
              <a:t>Problem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Statement</a:t>
            </a:r>
            <a:endParaRPr sz="2600">
              <a:latin typeface="Times New Roman"/>
              <a:cs typeface="Times New Roman"/>
            </a:endParaRPr>
          </a:p>
          <a:p>
            <a:pPr marL="287655" indent="-270510">
              <a:lnSpc>
                <a:spcPts val="2945"/>
              </a:lnSpc>
              <a:buAutoNum type="arabicPeriod"/>
              <a:tabLst>
                <a:tab pos="287655" algn="l"/>
              </a:tabLst>
            </a:pPr>
            <a:r>
              <a:rPr dirty="0" sz="2600">
                <a:latin typeface="Times New Roman"/>
                <a:cs typeface="Times New Roman"/>
              </a:rPr>
              <a:t>Project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Overview</a:t>
            </a:r>
            <a:endParaRPr sz="2600">
              <a:latin typeface="Times New Roman"/>
              <a:cs typeface="Times New Roman"/>
            </a:endParaRPr>
          </a:p>
          <a:p>
            <a:pPr marL="289560" indent="-269875">
              <a:lnSpc>
                <a:spcPts val="2935"/>
              </a:lnSpc>
              <a:buAutoNum type="arabicPeriod"/>
              <a:tabLst>
                <a:tab pos="289560" algn="l"/>
              </a:tabLst>
            </a:pPr>
            <a:r>
              <a:rPr dirty="0" sz="2600">
                <a:latin typeface="Times New Roman"/>
                <a:cs typeface="Times New Roman"/>
              </a:rPr>
              <a:t>End</a:t>
            </a:r>
            <a:r>
              <a:rPr dirty="0" sz="2600" spc="1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Users</a:t>
            </a:r>
            <a:endParaRPr sz="2600">
              <a:latin typeface="Times New Roman"/>
              <a:cs typeface="Times New Roman"/>
            </a:endParaRPr>
          </a:p>
          <a:p>
            <a:pPr marL="284480" marR="732155" indent="-271780">
              <a:lnSpc>
                <a:spcPts val="2960"/>
              </a:lnSpc>
              <a:spcBef>
                <a:spcPts val="140"/>
              </a:spcBef>
              <a:buAutoNum type="arabicPeriod"/>
              <a:tabLst>
                <a:tab pos="288290" algn="l"/>
              </a:tabLst>
            </a:pPr>
            <a:r>
              <a:rPr dirty="0" sz="2600">
                <a:latin typeface="Times New Roman"/>
                <a:cs typeface="Times New Roman"/>
              </a:rPr>
              <a:t>Our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Solution</a:t>
            </a:r>
            <a:r>
              <a:rPr dirty="0" sz="2600" spc="12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and </a:t>
            </a:r>
            <a:r>
              <a:rPr dirty="0" sz="2600" spc="-25">
                <a:latin typeface="Times New Roman"/>
                <a:cs typeface="Times New Roman"/>
              </a:rPr>
              <a:t>	</a:t>
            </a:r>
            <a:r>
              <a:rPr dirty="0" sz="2600" spc="-10">
                <a:latin typeface="Times New Roman"/>
                <a:cs typeface="Times New Roman"/>
              </a:rPr>
              <a:t>Proposition</a:t>
            </a:r>
            <a:endParaRPr sz="2600">
              <a:latin typeface="Times New Roman"/>
              <a:cs typeface="Times New Roman"/>
            </a:endParaRPr>
          </a:p>
          <a:p>
            <a:pPr marL="290195" indent="-273050">
              <a:lnSpc>
                <a:spcPts val="2760"/>
              </a:lnSpc>
              <a:buAutoNum type="arabicPeriod"/>
              <a:tabLst>
                <a:tab pos="290195" algn="l"/>
              </a:tabLst>
            </a:pPr>
            <a:r>
              <a:rPr dirty="0" sz="2600">
                <a:latin typeface="Times New Roman"/>
                <a:cs typeface="Times New Roman"/>
              </a:rPr>
              <a:t>Dataset</a:t>
            </a:r>
            <a:r>
              <a:rPr dirty="0" sz="2600" spc="2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Description</a:t>
            </a:r>
            <a:endParaRPr sz="2600">
              <a:latin typeface="Times New Roman"/>
              <a:cs typeface="Times New Roman"/>
            </a:endParaRPr>
          </a:p>
          <a:p>
            <a:pPr marL="294005" indent="-278130">
              <a:lnSpc>
                <a:spcPts val="2945"/>
              </a:lnSpc>
              <a:buAutoNum type="arabicPeriod"/>
              <a:tabLst>
                <a:tab pos="294005" algn="l"/>
              </a:tabLst>
            </a:pPr>
            <a:r>
              <a:rPr dirty="0" sz="2600" spc="-10">
                <a:latin typeface="Times New Roman"/>
                <a:cs typeface="Times New Roman"/>
              </a:rPr>
              <a:t>Modelling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Approach</a:t>
            </a:r>
            <a:endParaRPr sz="2600">
              <a:latin typeface="Times New Roman"/>
              <a:cs typeface="Times New Roman"/>
            </a:endParaRPr>
          </a:p>
          <a:p>
            <a:pPr marL="290195" indent="-272415">
              <a:lnSpc>
                <a:spcPts val="2935"/>
              </a:lnSpc>
              <a:buAutoNum type="arabicPeriod"/>
              <a:tabLst>
                <a:tab pos="290195" algn="l"/>
              </a:tabLst>
            </a:pPr>
            <a:r>
              <a:rPr dirty="0" sz="2600">
                <a:latin typeface="Times New Roman"/>
                <a:cs typeface="Times New Roman"/>
              </a:rPr>
              <a:t>Results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Discussion</a:t>
            </a:r>
            <a:endParaRPr sz="2600">
              <a:latin typeface="Times New Roman"/>
              <a:cs typeface="Times New Roman"/>
            </a:endParaRPr>
          </a:p>
          <a:p>
            <a:pPr marL="287655" indent="-274320">
              <a:lnSpc>
                <a:spcPts val="3030"/>
              </a:lnSpc>
              <a:buAutoNum type="arabicPeriod"/>
              <a:tabLst>
                <a:tab pos="287655" algn="l"/>
              </a:tabLst>
            </a:pPr>
            <a:r>
              <a:rPr dirty="0" sz="2600" spc="-10">
                <a:latin typeface="Times New Roman"/>
                <a:cs typeface="Times New Roman"/>
              </a:rPr>
              <a:t>Conclusion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6899" y="0"/>
            <a:ext cx="2485102" cy="6012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611" y="426990"/>
            <a:ext cx="487362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92985" algn="l"/>
              </a:tabLst>
            </a:pPr>
            <a:r>
              <a:rPr dirty="0" sz="4100" spc="-585"/>
              <a:t>PROBLEM</a:t>
            </a:r>
            <a:r>
              <a:rPr dirty="0" sz="4100"/>
              <a:t>	</a:t>
            </a:r>
            <a:r>
              <a:rPr dirty="0" sz="4100" spc="-540"/>
              <a:t>STATEMENT</a:t>
            </a:r>
            <a:endParaRPr sz="4100"/>
          </a:p>
        </p:txBody>
      </p:sp>
      <p:sp>
        <p:nvSpPr>
          <p:cNvPr id="4" name="object 4" descr=""/>
          <p:cNvSpPr txBox="1"/>
          <p:nvPr/>
        </p:nvSpPr>
        <p:spPr>
          <a:xfrm>
            <a:off x="772503" y="1259400"/>
            <a:ext cx="5030470" cy="788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895"/>
              </a:lnSpc>
              <a:spcBef>
                <a:spcPts val="135"/>
              </a:spcBef>
              <a:tabLst>
                <a:tab pos="1818005" algn="l"/>
              </a:tabLst>
            </a:pPr>
            <a:r>
              <a:rPr dirty="0" sz="2500">
                <a:latin typeface="Arial MT"/>
                <a:cs typeface="Arial MT"/>
              </a:rPr>
              <a:t>It</a:t>
            </a:r>
            <a:r>
              <a:rPr dirty="0" sz="2500" spc="-5">
                <a:latin typeface="Arial MT"/>
                <a:cs typeface="Arial MT"/>
              </a:rPr>
              <a:t> </a:t>
            </a:r>
            <a:r>
              <a:rPr dirty="0" sz="2500" spc="-85">
                <a:latin typeface="Arial MT"/>
                <a:cs typeface="Arial MT"/>
              </a:rPr>
              <a:t>is</a:t>
            </a:r>
            <a:r>
              <a:rPr dirty="0" sz="2500" spc="-170">
                <a:latin typeface="Arial MT"/>
                <a:cs typeface="Arial MT"/>
              </a:rPr>
              <a:t> </a:t>
            </a:r>
            <a:r>
              <a:rPr dirty="0" sz="2500" spc="-245">
                <a:latin typeface="Arial MT"/>
                <a:cs typeface="Arial MT"/>
              </a:rPr>
              <a:t>made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for</a:t>
            </a:r>
            <a:r>
              <a:rPr dirty="0" sz="2500">
                <a:latin typeface="Arial MT"/>
                <a:cs typeface="Arial MT"/>
              </a:rPr>
              <a:t>	</a:t>
            </a:r>
            <a:r>
              <a:rPr dirty="0" sz="2500" spc="-185">
                <a:latin typeface="Arial MT"/>
                <a:cs typeface="Arial MT"/>
              </a:rPr>
              <a:t>company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Profitable</a:t>
            </a:r>
            <a:r>
              <a:rPr dirty="0" sz="2500" spc="-114">
                <a:latin typeface="Arial MT"/>
                <a:cs typeface="Arial MT"/>
              </a:rPr>
              <a:t> </a:t>
            </a:r>
            <a:r>
              <a:rPr dirty="0" sz="2500" spc="-95">
                <a:latin typeface="Arial MT"/>
                <a:cs typeface="Arial MT"/>
              </a:rPr>
              <a:t>grow</a:t>
            </a:r>
            <a:endParaRPr sz="2500">
              <a:latin typeface="Arial MT"/>
              <a:cs typeface="Arial MT"/>
            </a:endParaRPr>
          </a:p>
          <a:p>
            <a:pPr marL="15240">
              <a:lnSpc>
                <a:spcPts val="3075"/>
              </a:lnSpc>
            </a:pPr>
            <a:r>
              <a:rPr dirty="0" sz="2650" spc="-285">
                <a:latin typeface="Arial MT"/>
                <a:cs typeface="Arial MT"/>
              </a:rPr>
              <a:t>Employee</a:t>
            </a:r>
            <a:r>
              <a:rPr dirty="0" sz="2650" spc="35">
                <a:latin typeface="Arial MT"/>
                <a:cs typeface="Arial MT"/>
              </a:rPr>
              <a:t> </a:t>
            </a:r>
            <a:r>
              <a:rPr dirty="0" sz="2650" spc="-200">
                <a:latin typeface="Arial MT"/>
                <a:cs typeface="Arial MT"/>
              </a:rPr>
              <a:t>personal</a:t>
            </a:r>
            <a:r>
              <a:rPr dirty="0" sz="2650" spc="60">
                <a:latin typeface="Arial MT"/>
                <a:cs typeface="Arial MT"/>
              </a:rPr>
              <a:t> </a:t>
            </a:r>
            <a:r>
              <a:rPr dirty="0" sz="2650" spc="-155">
                <a:latin typeface="Arial MT"/>
                <a:cs typeface="Arial MT"/>
              </a:rPr>
              <a:t>growth</a:t>
            </a:r>
            <a:r>
              <a:rPr dirty="0" sz="2650" spc="-55">
                <a:latin typeface="Arial MT"/>
                <a:cs typeface="Arial MT"/>
              </a:rPr>
              <a:t> </a:t>
            </a:r>
            <a:r>
              <a:rPr dirty="0" sz="2650" spc="-20">
                <a:latin typeface="Arial MT"/>
                <a:cs typeface="Arial MT"/>
              </a:rPr>
              <a:t>too...</a:t>
            </a:r>
            <a:endParaRPr sz="26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42960" y="1259400"/>
            <a:ext cx="270065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90">
                <a:latin typeface="Arial MT"/>
                <a:cs typeface="Arial MT"/>
              </a:rPr>
              <a:t>and</a:t>
            </a:r>
            <a:r>
              <a:rPr dirty="0" sz="2500" spc="-75">
                <a:latin typeface="Arial MT"/>
                <a:cs typeface="Arial MT"/>
              </a:rPr>
              <a:t> </a:t>
            </a:r>
            <a:r>
              <a:rPr dirty="0" sz="2500" spc="-160">
                <a:latin typeface="Arial MT"/>
                <a:cs typeface="Arial MT"/>
              </a:rPr>
              <a:t>success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-175">
                <a:latin typeface="Arial MT"/>
                <a:cs typeface="Arial MT"/>
              </a:rPr>
              <a:t>and</a:t>
            </a:r>
            <a:r>
              <a:rPr dirty="0" sz="2500" spc="-80">
                <a:latin typeface="Arial MT"/>
                <a:cs typeface="Arial MT"/>
              </a:rPr>
              <a:t> </a:t>
            </a:r>
            <a:r>
              <a:rPr dirty="0" sz="2500" spc="-135">
                <a:latin typeface="Arial MT"/>
                <a:cs typeface="Arial MT"/>
              </a:rPr>
              <a:t>also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6838" y="0"/>
            <a:ext cx="3085164" cy="6012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57605" algn="l"/>
                <a:tab pos="2016125" algn="l"/>
                <a:tab pos="2915920" algn="l"/>
              </a:tabLst>
            </a:pPr>
            <a:r>
              <a:rPr dirty="0" sz="4000" spc="-455"/>
              <a:t>ROJ</a:t>
            </a:r>
            <a:r>
              <a:rPr dirty="0" sz="4000"/>
              <a:t>	</a:t>
            </a:r>
            <a:r>
              <a:rPr dirty="0" sz="4000" spc="-455"/>
              <a:t>CT</a:t>
            </a:r>
            <a:r>
              <a:rPr dirty="0" sz="4000"/>
              <a:t>	</a:t>
            </a:r>
            <a:r>
              <a:rPr dirty="0" sz="4000" spc="-520"/>
              <a:t>OV</a:t>
            </a:r>
            <a:r>
              <a:rPr dirty="0" sz="4000"/>
              <a:t>	</a:t>
            </a:r>
            <a:r>
              <a:rPr dirty="0" sz="4000" spc="-490"/>
              <a:t>RVIEW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904237" y="1765764"/>
            <a:ext cx="7864475" cy="115125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4130" marR="5080" indent="-12065">
              <a:lnSpc>
                <a:spcPts val="2940"/>
              </a:lnSpc>
              <a:spcBef>
                <a:spcPts val="229"/>
              </a:spcBef>
            </a:pPr>
            <a:r>
              <a:rPr dirty="0" sz="2450" spc="-145">
                <a:latin typeface="Arial MT"/>
                <a:cs typeface="Arial MT"/>
              </a:rPr>
              <a:t>Tke</a:t>
            </a:r>
            <a:r>
              <a:rPr dirty="0" sz="2450" spc="-60">
                <a:latin typeface="Arial MT"/>
                <a:cs typeface="Arial MT"/>
              </a:rPr>
              <a:t> primary</a:t>
            </a:r>
            <a:r>
              <a:rPr dirty="0" sz="2450" spc="-110">
                <a:latin typeface="Arial MT"/>
                <a:cs typeface="Arial MT"/>
              </a:rPr>
              <a:t> </a:t>
            </a:r>
            <a:r>
              <a:rPr dirty="0" sz="2450" spc="-100">
                <a:latin typeface="Arial MT"/>
                <a:cs typeface="Arial MT"/>
              </a:rPr>
              <a:t>purpose</a:t>
            </a:r>
            <a:r>
              <a:rPr dirty="0" sz="2450" spc="-55">
                <a:latin typeface="Arial MT"/>
                <a:cs typeface="Arial MT"/>
              </a:rPr>
              <a:t> </a:t>
            </a:r>
            <a:r>
              <a:rPr dirty="0" sz="2450" spc="-40">
                <a:latin typeface="Arial MT"/>
                <a:cs typeface="Arial MT"/>
              </a:rPr>
              <a:t>of</a:t>
            </a:r>
            <a:r>
              <a:rPr dirty="0" sz="2450" spc="-175">
                <a:latin typeface="Arial MT"/>
                <a:cs typeface="Arial MT"/>
              </a:rPr>
              <a:t> </a:t>
            </a:r>
            <a:r>
              <a:rPr dirty="0" sz="2450" spc="-185">
                <a:latin typeface="Arial MT"/>
                <a:cs typeface="Arial MT"/>
              </a:rPr>
              <a:t>an</a:t>
            </a:r>
            <a:r>
              <a:rPr dirty="0" sz="2450" spc="-55">
                <a:latin typeface="Arial MT"/>
                <a:cs typeface="Arial MT"/>
              </a:rPr>
              <a:t> </a:t>
            </a:r>
            <a:r>
              <a:rPr dirty="0" sz="2450" spc="-155">
                <a:latin typeface="Arial MT"/>
                <a:cs typeface="Arial MT"/>
              </a:rPr>
              <a:t>employee</a:t>
            </a:r>
            <a:r>
              <a:rPr dirty="0" sz="2450" spc="35">
                <a:latin typeface="Arial MT"/>
                <a:cs typeface="Arial MT"/>
              </a:rPr>
              <a:t> </a:t>
            </a:r>
            <a:r>
              <a:rPr dirty="0" sz="2450" spc="-95">
                <a:latin typeface="Arial MT"/>
                <a:cs typeface="Arial MT"/>
              </a:rPr>
              <a:t>data</a:t>
            </a:r>
            <a:r>
              <a:rPr dirty="0" sz="2450" spc="-5">
                <a:latin typeface="Arial MT"/>
                <a:cs typeface="Arial MT"/>
              </a:rPr>
              <a:t> </a:t>
            </a:r>
            <a:r>
              <a:rPr dirty="0" sz="2450" spc="-195">
                <a:latin typeface="Arial MT"/>
                <a:cs typeface="Arial MT"/>
              </a:rPr>
              <a:t>base</a:t>
            </a:r>
            <a:r>
              <a:rPr dirty="0" sz="2450" spc="-40">
                <a:latin typeface="Arial MT"/>
                <a:cs typeface="Arial MT"/>
              </a:rPr>
              <a:t> </a:t>
            </a:r>
            <a:r>
              <a:rPr dirty="0" sz="2450" spc="-80">
                <a:latin typeface="Arial MT"/>
                <a:cs typeface="Arial MT"/>
              </a:rPr>
              <a:t>is</a:t>
            </a:r>
            <a:r>
              <a:rPr dirty="0" sz="2450" spc="-155">
                <a:latin typeface="Arial MT"/>
                <a:cs typeface="Arial MT"/>
              </a:rPr>
              <a:t> </a:t>
            </a:r>
            <a:r>
              <a:rPr dirty="0" sz="2450">
                <a:latin typeface="Arial MT"/>
                <a:cs typeface="Arial MT"/>
              </a:rPr>
              <a:t>to</a:t>
            </a:r>
            <a:r>
              <a:rPr dirty="0" sz="2450" spc="-160">
                <a:latin typeface="Arial MT"/>
                <a:cs typeface="Arial MT"/>
              </a:rPr>
              <a:t> </a:t>
            </a:r>
            <a:r>
              <a:rPr dirty="0" sz="2450" spc="-30">
                <a:latin typeface="Arial MT"/>
                <a:cs typeface="Arial MT"/>
              </a:rPr>
              <a:t>store</a:t>
            </a:r>
            <a:r>
              <a:rPr dirty="0" sz="2450" spc="-90">
                <a:latin typeface="Arial MT"/>
                <a:cs typeface="Arial MT"/>
              </a:rPr>
              <a:t> </a:t>
            </a:r>
            <a:r>
              <a:rPr dirty="0" sz="2450" spc="-25">
                <a:latin typeface="Arial MT"/>
                <a:cs typeface="Arial MT"/>
              </a:rPr>
              <a:t>and </a:t>
            </a:r>
            <a:r>
              <a:rPr dirty="0" sz="2450" spc="-114">
                <a:latin typeface="Arial MT"/>
                <a:cs typeface="Arial MT"/>
              </a:rPr>
              <a:t>organize</a:t>
            </a:r>
            <a:r>
              <a:rPr dirty="0" sz="2450" spc="-55">
                <a:latin typeface="Arial MT"/>
                <a:cs typeface="Arial MT"/>
              </a:rPr>
              <a:t> </a:t>
            </a:r>
            <a:r>
              <a:rPr dirty="0" sz="2450" spc="-155">
                <a:latin typeface="Arial MT"/>
                <a:cs typeface="Arial MT"/>
              </a:rPr>
              <a:t>employee</a:t>
            </a:r>
            <a:r>
              <a:rPr dirty="0" sz="2450" spc="5">
                <a:latin typeface="Arial MT"/>
                <a:cs typeface="Arial MT"/>
              </a:rPr>
              <a:t> </a:t>
            </a:r>
            <a:r>
              <a:rPr dirty="0" sz="2450" spc="-45">
                <a:latin typeface="Arial MT"/>
                <a:cs typeface="Arial MT"/>
              </a:rPr>
              <a:t>related</a:t>
            </a:r>
            <a:r>
              <a:rPr dirty="0" sz="2450" spc="-90">
                <a:latin typeface="Arial MT"/>
                <a:cs typeface="Arial MT"/>
              </a:rPr>
              <a:t> </a:t>
            </a:r>
            <a:r>
              <a:rPr dirty="0" sz="2450" spc="-30">
                <a:latin typeface="Arial MT"/>
                <a:cs typeface="Arial MT"/>
              </a:rPr>
              <a:t>information</a:t>
            </a:r>
            <a:r>
              <a:rPr dirty="0" sz="2450" spc="90">
                <a:latin typeface="Arial MT"/>
                <a:cs typeface="Arial MT"/>
              </a:rPr>
              <a:t> </a:t>
            </a:r>
            <a:r>
              <a:rPr dirty="0" sz="2450">
                <a:latin typeface="Arial MT"/>
                <a:cs typeface="Arial MT"/>
              </a:rPr>
              <a:t>for</a:t>
            </a:r>
            <a:r>
              <a:rPr dirty="0" sz="2450" spc="-135">
                <a:latin typeface="Arial MT"/>
                <a:cs typeface="Arial MT"/>
              </a:rPr>
              <a:t> </a:t>
            </a:r>
            <a:r>
              <a:rPr dirty="0" sz="2450" spc="-45">
                <a:latin typeface="Arial MT"/>
                <a:cs typeface="Arial MT"/>
              </a:rPr>
              <a:t>administrative</a:t>
            </a:r>
            <a:r>
              <a:rPr dirty="0" sz="2450" spc="-315">
                <a:latin typeface="Arial MT"/>
                <a:cs typeface="Arial MT"/>
              </a:rPr>
              <a:t> </a:t>
            </a:r>
            <a:r>
              <a:rPr dirty="0" sz="2450" spc="-50">
                <a:latin typeface="Arial MT"/>
                <a:cs typeface="Arial MT"/>
              </a:rPr>
              <a:t>, </a:t>
            </a:r>
            <a:r>
              <a:rPr dirty="0" sz="2500" spc="-85">
                <a:latin typeface="Arial MT"/>
                <a:cs typeface="Arial MT"/>
              </a:rPr>
              <a:t>operational</a:t>
            </a:r>
            <a:r>
              <a:rPr dirty="0" sz="2500" spc="-90">
                <a:latin typeface="Arial MT"/>
                <a:cs typeface="Arial MT"/>
              </a:rPr>
              <a:t> </a:t>
            </a:r>
            <a:r>
              <a:rPr dirty="0" sz="2500" spc="-190">
                <a:latin typeface="Arial MT"/>
                <a:cs typeface="Arial MT"/>
              </a:rPr>
              <a:t>and</a:t>
            </a:r>
            <a:r>
              <a:rPr dirty="0" sz="2500" spc="-85">
                <a:latin typeface="Arial MT"/>
                <a:cs typeface="Arial MT"/>
              </a:rPr>
              <a:t> </a:t>
            </a:r>
            <a:r>
              <a:rPr dirty="0" sz="2500" spc="-80">
                <a:latin typeface="Arial MT"/>
                <a:cs typeface="Arial MT"/>
              </a:rPr>
              <a:t>analytical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purposes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5370" y="0"/>
            <a:ext cx="2636633" cy="601273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97583" y="707575"/>
            <a:ext cx="4371340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50" spc="-520">
                <a:latin typeface="Arial MT"/>
                <a:cs typeface="Arial MT"/>
              </a:rPr>
              <a:t>WHO</a:t>
            </a:r>
            <a:r>
              <a:rPr dirty="0" sz="3150" spc="130">
                <a:latin typeface="Arial MT"/>
                <a:cs typeface="Arial MT"/>
              </a:rPr>
              <a:t> </a:t>
            </a:r>
            <a:r>
              <a:rPr dirty="0" sz="3150" spc="-525">
                <a:latin typeface="Arial MT"/>
                <a:cs typeface="Arial MT"/>
              </a:rPr>
              <a:t>ARE</a:t>
            </a:r>
            <a:r>
              <a:rPr dirty="0" sz="3150" spc="5">
                <a:latin typeface="Arial MT"/>
                <a:cs typeface="Arial MT"/>
              </a:rPr>
              <a:t> </a:t>
            </a:r>
            <a:r>
              <a:rPr dirty="0" sz="3150" spc="-405">
                <a:latin typeface="Arial MT"/>
                <a:cs typeface="Arial MT"/>
              </a:rPr>
              <a:t>THE</a:t>
            </a:r>
            <a:r>
              <a:rPr dirty="0" sz="3150" spc="10">
                <a:latin typeface="Arial MT"/>
                <a:cs typeface="Arial MT"/>
              </a:rPr>
              <a:t> </a:t>
            </a:r>
            <a:r>
              <a:rPr dirty="0" sz="3150" spc="-540">
                <a:latin typeface="Arial MT"/>
                <a:cs typeface="Arial MT"/>
              </a:rPr>
              <a:t>END</a:t>
            </a:r>
            <a:r>
              <a:rPr dirty="0" sz="3150" spc="120">
                <a:latin typeface="Arial MT"/>
                <a:cs typeface="Arial MT"/>
              </a:rPr>
              <a:t> </a:t>
            </a:r>
            <a:r>
              <a:rPr dirty="0" sz="3150" spc="-625">
                <a:latin typeface="Arial MT"/>
                <a:cs typeface="Arial MT"/>
              </a:rPr>
              <a:t>USERS?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313" y="1348298"/>
            <a:ext cx="503428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19980" algn="l"/>
              </a:tabLst>
            </a:pPr>
            <a:r>
              <a:rPr dirty="0" sz="3500" spc="-459">
                <a:latin typeface="Arial MT"/>
                <a:cs typeface="Arial MT"/>
              </a:rPr>
              <a:t>1.</a:t>
            </a:r>
            <a:r>
              <a:rPr dirty="0" sz="3500" spc="-500">
                <a:latin typeface="Arial MT"/>
                <a:cs typeface="Arial MT"/>
              </a:rPr>
              <a:t> </a:t>
            </a:r>
            <a:r>
              <a:rPr dirty="0" sz="3500" spc="-495">
                <a:latin typeface="Arial MT"/>
                <a:cs typeface="Arial MT"/>
              </a:rPr>
              <a:t>Company</a:t>
            </a:r>
            <a:r>
              <a:rPr dirty="0" sz="3500" spc="50">
                <a:latin typeface="Arial MT"/>
                <a:cs typeface="Arial MT"/>
              </a:rPr>
              <a:t> </a:t>
            </a:r>
            <a:r>
              <a:rPr dirty="0" sz="3500" spc="-405">
                <a:latin typeface="Arial MT"/>
                <a:cs typeface="Arial MT"/>
              </a:rPr>
              <a:t>management</a:t>
            </a:r>
            <a:r>
              <a:rPr dirty="0" sz="3500">
                <a:latin typeface="Arial MT"/>
                <a:cs typeface="Arial MT"/>
              </a:rPr>
              <a:t>	</a:t>
            </a:r>
            <a:r>
              <a:rPr dirty="0" sz="3500" spc="-125">
                <a:solidFill>
                  <a:srgbClr val="2D82C3"/>
                </a:solidFill>
                <a:latin typeface="Arial MT"/>
                <a:cs typeface="Arial MT"/>
              </a:rPr>
              <a:t>I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8169" y="1820821"/>
            <a:ext cx="1913889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50" spc="-415">
                <a:latin typeface="Arial MT"/>
                <a:cs typeface="Arial MT"/>
              </a:rPr>
              <a:t>2.Employee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1818" y="4676235"/>
            <a:ext cx="866755" cy="13365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244" y="0"/>
            <a:ext cx="10370758" cy="46247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304" y="189845"/>
            <a:ext cx="8420735" cy="5861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50" spc="-655"/>
              <a:t>OUR</a:t>
            </a:r>
            <a:r>
              <a:rPr dirty="0" sz="3650" spc="110"/>
              <a:t> </a:t>
            </a:r>
            <a:r>
              <a:rPr dirty="0" sz="3650" spc="-520"/>
              <a:t>SOLUTION</a:t>
            </a:r>
            <a:r>
              <a:rPr dirty="0" sz="3650" spc="395"/>
              <a:t> </a:t>
            </a:r>
            <a:r>
              <a:rPr dirty="0" sz="3650" spc="-570"/>
              <a:t>AND</a:t>
            </a:r>
            <a:r>
              <a:rPr dirty="0" sz="3650" spc="-20"/>
              <a:t> </a:t>
            </a:r>
            <a:r>
              <a:rPr dirty="0" sz="3650" spc="-440"/>
              <a:t>ITS</a:t>
            </a:r>
            <a:r>
              <a:rPr dirty="0" sz="3650" spc="175"/>
              <a:t> </a:t>
            </a:r>
            <a:r>
              <a:rPr dirty="0" sz="3650" spc="-509"/>
              <a:t>VALUE</a:t>
            </a:r>
            <a:r>
              <a:rPr dirty="0" sz="3650" spc="135"/>
              <a:t> </a:t>
            </a:r>
            <a:r>
              <a:rPr dirty="0" sz="3650" spc="-570"/>
              <a:t>PROPOSITION</a:t>
            </a:r>
            <a:endParaRPr sz="3650"/>
          </a:p>
        </p:txBody>
      </p:sp>
      <p:sp>
        <p:nvSpPr>
          <p:cNvPr id="5" name="object 5" descr=""/>
          <p:cNvSpPr txBox="1"/>
          <p:nvPr/>
        </p:nvSpPr>
        <p:spPr>
          <a:xfrm>
            <a:off x="2678187" y="2128175"/>
            <a:ext cx="4217035" cy="19367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4604" marR="5080" indent="-1270">
              <a:lnSpc>
                <a:spcPts val="2940"/>
              </a:lnSpc>
              <a:spcBef>
                <a:spcPts val="480"/>
              </a:spcBef>
            </a:pPr>
            <a:r>
              <a:rPr dirty="0" sz="2700" spc="-200">
                <a:latin typeface="Arial MT"/>
                <a:cs typeface="Arial MT"/>
              </a:rPr>
              <a:t>Conditional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-125">
                <a:latin typeface="Arial MT"/>
                <a:cs typeface="Arial MT"/>
              </a:rPr>
              <a:t>formatting</a:t>
            </a:r>
            <a:r>
              <a:rPr dirty="0" sz="2700" spc="70">
                <a:latin typeface="Arial MT"/>
                <a:cs typeface="Arial MT"/>
              </a:rPr>
              <a:t> </a:t>
            </a:r>
            <a:r>
              <a:rPr dirty="0" sz="2700" spc="-1570">
                <a:latin typeface="Arial MT"/>
                <a:cs typeface="Arial MT"/>
              </a:rPr>
              <a:t>—</a:t>
            </a:r>
            <a:r>
              <a:rPr dirty="0" sz="2700" spc="-170">
                <a:latin typeface="Arial MT"/>
                <a:cs typeface="Arial MT"/>
              </a:rPr>
              <a:t> </a:t>
            </a:r>
            <a:r>
              <a:rPr dirty="0" sz="2700" spc="-225">
                <a:latin typeface="Arial MT"/>
                <a:cs typeface="Arial MT"/>
              </a:rPr>
              <a:t>missing </a:t>
            </a:r>
            <a:r>
              <a:rPr dirty="0" sz="2700" spc="-105">
                <a:latin typeface="Arial MT"/>
                <a:cs typeface="Arial MT"/>
              </a:rPr>
              <a:t>Filter</a:t>
            </a:r>
            <a:r>
              <a:rPr dirty="0" sz="2700" spc="-60">
                <a:latin typeface="Arial MT"/>
                <a:cs typeface="Arial MT"/>
              </a:rPr>
              <a:t> </a:t>
            </a:r>
            <a:r>
              <a:rPr dirty="0" sz="2700" spc="-1540">
                <a:latin typeface="Arial MT"/>
                <a:cs typeface="Arial MT"/>
              </a:rPr>
              <a:t>—</a:t>
            </a:r>
            <a:r>
              <a:rPr dirty="0" sz="2700" spc="-195">
                <a:latin typeface="Arial MT"/>
                <a:cs typeface="Arial MT"/>
              </a:rPr>
              <a:t> </a:t>
            </a:r>
            <a:r>
              <a:rPr dirty="0" sz="2700" spc="-300">
                <a:latin typeface="Arial MT"/>
                <a:cs typeface="Arial MT"/>
              </a:rPr>
              <a:t>remove</a:t>
            </a:r>
            <a:endParaRPr sz="2700">
              <a:latin typeface="Arial MT"/>
              <a:cs typeface="Arial MT"/>
            </a:endParaRPr>
          </a:p>
          <a:p>
            <a:pPr marL="14604">
              <a:lnSpc>
                <a:spcPts val="2780"/>
              </a:lnSpc>
            </a:pPr>
            <a:r>
              <a:rPr dirty="0" sz="2700" spc="-260">
                <a:latin typeface="Arial MT"/>
                <a:cs typeface="Arial MT"/>
              </a:rPr>
              <a:t>Formula</a:t>
            </a:r>
            <a:r>
              <a:rPr dirty="0" sz="2700" spc="114">
                <a:latin typeface="Arial MT"/>
                <a:cs typeface="Arial MT"/>
              </a:rPr>
              <a:t> </a:t>
            </a:r>
            <a:r>
              <a:rPr dirty="0" sz="2700" spc="-1570">
                <a:latin typeface="Arial MT"/>
                <a:cs typeface="Arial MT"/>
              </a:rPr>
              <a:t>—</a:t>
            </a:r>
            <a:r>
              <a:rPr dirty="0" sz="2700" spc="-165">
                <a:latin typeface="Arial MT"/>
                <a:cs typeface="Arial MT"/>
              </a:rPr>
              <a:t> </a:t>
            </a:r>
            <a:r>
              <a:rPr dirty="0" sz="2700" spc="-145">
                <a:latin typeface="Arial MT"/>
                <a:cs typeface="Arial MT"/>
              </a:rPr>
              <a:t>performance</a:t>
            </a:r>
            <a:endParaRPr sz="2700">
              <a:latin typeface="Arial MT"/>
              <a:cs typeface="Arial MT"/>
            </a:endParaRPr>
          </a:p>
          <a:p>
            <a:pPr marL="16510">
              <a:lnSpc>
                <a:spcPts val="2905"/>
              </a:lnSpc>
            </a:pPr>
            <a:r>
              <a:rPr dirty="0" sz="2650" spc="-180">
                <a:latin typeface="Arial MT"/>
                <a:cs typeface="Arial MT"/>
              </a:rPr>
              <a:t>Pivot</a:t>
            </a:r>
            <a:r>
              <a:rPr dirty="0" sz="2650">
                <a:latin typeface="Arial MT"/>
                <a:cs typeface="Arial MT"/>
              </a:rPr>
              <a:t> </a:t>
            </a:r>
            <a:r>
              <a:rPr dirty="0" sz="2650" spc="-1515">
                <a:latin typeface="Arial MT"/>
                <a:cs typeface="Arial MT"/>
              </a:rPr>
              <a:t>—</a:t>
            </a:r>
            <a:r>
              <a:rPr dirty="0" sz="2650" spc="-185">
                <a:latin typeface="Arial MT"/>
                <a:cs typeface="Arial MT"/>
              </a:rPr>
              <a:t> </a:t>
            </a:r>
            <a:r>
              <a:rPr dirty="0" sz="2650" spc="-295">
                <a:latin typeface="Arial MT"/>
                <a:cs typeface="Arial MT"/>
              </a:rPr>
              <a:t>summary</a:t>
            </a:r>
            <a:endParaRPr sz="2650">
              <a:latin typeface="Arial MT"/>
              <a:cs typeface="Arial MT"/>
            </a:endParaRPr>
          </a:p>
          <a:p>
            <a:pPr marL="12700">
              <a:lnSpc>
                <a:spcPts val="3095"/>
              </a:lnSpc>
            </a:pPr>
            <a:r>
              <a:rPr dirty="0" sz="2700" spc="-320">
                <a:latin typeface="Arial MT"/>
                <a:cs typeface="Arial MT"/>
              </a:rPr>
              <a:t>Graph</a:t>
            </a:r>
            <a:r>
              <a:rPr dirty="0" sz="2700" spc="75">
                <a:latin typeface="Arial MT"/>
                <a:cs typeface="Arial MT"/>
              </a:rPr>
              <a:t> </a:t>
            </a:r>
            <a:r>
              <a:rPr dirty="0" sz="2700" spc="-1570">
                <a:latin typeface="Arial MT"/>
                <a:cs typeface="Arial MT"/>
              </a:rPr>
              <a:t>—</a:t>
            </a:r>
            <a:r>
              <a:rPr dirty="0" sz="2700" spc="-150">
                <a:latin typeface="Arial MT"/>
                <a:cs typeface="Arial MT"/>
              </a:rPr>
              <a:t> </a:t>
            </a:r>
            <a:r>
              <a:rPr dirty="0" sz="2700" spc="-240">
                <a:latin typeface="Arial MT"/>
                <a:cs typeface="Arial MT"/>
              </a:rPr>
              <a:t>data</a:t>
            </a:r>
            <a:r>
              <a:rPr dirty="0" sz="2700" spc="-65">
                <a:latin typeface="Arial MT"/>
                <a:cs typeface="Arial MT"/>
              </a:rPr>
              <a:t> </a:t>
            </a:r>
            <a:r>
              <a:rPr dirty="0" sz="2700" spc="-120">
                <a:latin typeface="Arial MT"/>
                <a:cs typeface="Arial MT"/>
              </a:rPr>
              <a:t>visualization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8409" y="2521469"/>
            <a:ext cx="2169919" cy="300030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8859" y="0"/>
            <a:ext cx="1103143" cy="22881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25"/>
              </a:spcBef>
            </a:pPr>
            <a:r>
              <a:rPr dirty="0" spc="-80"/>
              <a:t>Dataset</a:t>
            </a:r>
            <a:r>
              <a:rPr dirty="0" spc="45"/>
              <a:t> </a:t>
            </a:r>
            <a:r>
              <a:rPr dirty="0" spc="-60"/>
              <a:t>Descr</a:t>
            </a:r>
            <a:r>
              <a:rPr dirty="0" spc="-254"/>
              <a:t> </a:t>
            </a:r>
            <a:r>
              <a:rPr dirty="0"/>
              <a:t>pt</a:t>
            </a:r>
            <a:r>
              <a:rPr dirty="0" spc="-305"/>
              <a:t> </a:t>
            </a:r>
            <a:r>
              <a:rPr dirty="0" spc="-25"/>
              <a:t>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910543" y="1234145"/>
            <a:ext cx="2792730" cy="34169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354965" indent="3810">
              <a:lnSpc>
                <a:spcPts val="2940"/>
              </a:lnSpc>
              <a:spcBef>
                <a:spcPts val="480"/>
              </a:spcBef>
            </a:pPr>
            <a:r>
              <a:rPr dirty="0" sz="2700" spc="-380">
                <a:latin typeface="Arial MT"/>
                <a:cs typeface="Arial MT"/>
              </a:rPr>
              <a:t>Employee=—</a:t>
            </a:r>
            <a:r>
              <a:rPr dirty="0" sz="2700" spc="-340">
                <a:latin typeface="Arial MT"/>
                <a:cs typeface="Arial MT"/>
              </a:rPr>
              <a:t>Kaggle </a:t>
            </a:r>
            <a:r>
              <a:rPr dirty="0" sz="2700" spc="-420">
                <a:latin typeface="Arial MT"/>
                <a:cs typeface="Arial MT"/>
              </a:rPr>
              <a:t>26—</a:t>
            </a:r>
            <a:r>
              <a:rPr dirty="0" sz="2700" spc="-270">
                <a:latin typeface="Arial MT"/>
                <a:cs typeface="Arial MT"/>
              </a:rPr>
              <a:t>features</a:t>
            </a:r>
            <a:r>
              <a:rPr dirty="0" sz="2700" spc="-1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9—features</a:t>
            </a:r>
            <a:endParaRPr sz="2400">
              <a:latin typeface="Arial MT"/>
              <a:cs typeface="Arial MT"/>
            </a:endParaRPr>
          </a:p>
          <a:p>
            <a:pPr marL="19050">
              <a:lnSpc>
                <a:spcPts val="2775"/>
              </a:lnSpc>
            </a:pPr>
            <a:r>
              <a:rPr dirty="0" sz="2450" spc="-260">
                <a:latin typeface="Arial MT"/>
                <a:cs typeface="Arial MT"/>
              </a:rPr>
              <a:t>Emp</a:t>
            </a:r>
            <a:r>
              <a:rPr dirty="0" sz="2450" spc="-30">
                <a:latin typeface="Arial MT"/>
                <a:cs typeface="Arial MT"/>
              </a:rPr>
              <a:t> id</a:t>
            </a:r>
            <a:r>
              <a:rPr dirty="0" sz="2450" spc="-120">
                <a:latin typeface="Arial MT"/>
                <a:cs typeface="Arial MT"/>
              </a:rPr>
              <a:t> </a:t>
            </a:r>
            <a:r>
              <a:rPr dirty="0" sz="2450" spc="-1300">
                <a:latin typeface="Arial MT"/>
                <a:cs typeface="Arial MT"/>
              </a:rPr>
              <a:t>—</a:t>
            </a:r>
            <a:r>
              <a:rPr dirty="0" sz="2450" spc="-105">
                <a:latin typeface="Arial MT"/>
                <a:cs typeface="Arial MT"/>
              </a:rPr>
              <a:t> </a:t>
            </a:r>
            <a:r>
              <a:rPr dirty="0" sz="2450" spc="-10">
                <a:latin typeface="Arial MT"/>
                <a:cs typeface="Arial MT"/>
              </a:rPr>
              <a:t>number</a:t>
            </a:r>
            <a:endParaRPr sz="2450">
              <a:latin typeface="Arial MT"/>
              <a:cs typeface="Arial MT"/>
            </a:endParaRPr>
          </a:p>
          <a:p>
            <a:pPr marL="19050">
              <a:lnSpc>
                <a:spcPts val="2995"/>
              </a:lnSpc>
            </a:pPr>
            <a:r>
              <a:rPr dirty="0" sz="2550" spc="-380">
                <a:latin typeface="Arial MT"/>
                <a:cs typeface="Arial MT"/>
              </a:rPr>
              <a:t>Name—</a:t>
            </a:r>
            <a:r>
              <a:rPr dirty="0" sz="2550" spc="-20">
                <a:latin typeface="Arial MT"/>
                <a:cs typeface="Arial MT"/>
              </a:rPr>
              <a:t>text</a:t>
            </a:r>
            <a:endParaRPr sz="2550">
              <a:latin typeface="Arial MT"/>
              <a:cs typeface="Arial MT"/>
            </a:endParaRPr>
          </a:p>
          <a:p>
            <a:pPr marL="18415" marR="5080">
              <a:lnSpc>
                <a:spcPts val="2940"/>
              </a:lnSpc>
              <a:spcBef>
                <a:spcPts val="70"/>
              </a:spcBef>
            </a:pPr>
            <a:r>
              <a:rPr dirty="0" sz="2450" spc="-260">
                <a:latin typeface="Arial MT"/>
                <a:cs typeface="Arial MT"/>
              </a:rPr>
              <a:t>Emp</a:t>
            </a:r>
            <a:r>
              <a:rPr dirty="0" sz="2450" spc="-20">
                <a:latin typeface="Arial MT"/>
                <a:cs typeface="Arial MT"/>
              </a:rPr>
              <a:t> type </a:t>
            </a:r>
            <a:r>
              <a:rPr dirty="0" sz="2400" spc="-60">
                <a:latin typeface="Arial MT"/>
                <a:cs typeface="Arial MT"/>
              </a:rPr>
              <a:t>Performance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level </a:t>
            </a:r>
            <a:r>
              <a:rPr dirty="0" sz="2400" spc="-330">
                <a:latin typeface="Arial MT"/>
                <a:cs typeface="Arial MT"/>
              </a:rPr>
              <a:t>Gender—</a:t>
            </a:r>
            <a:r>
              <a:rPr dirty="0" sz="2400" spc="200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male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female </a:t>
            </a:r>
            <a:r>
              <a:rPr dirty="0" sz="2400" spc="-140">
                <a:latin typeface="Arial MT"/>
                <a:cs typeface="Arial MT"/>
              </a:rPr>
              <a:t>Employee</a:t>
            </a:r>
            <a:r>
              <a:rPr dirty="0" sz="2400" spc="90">
                <a:latin typeface="Arial MT"/>
                <a:cs typeface="Arial MT"/>
              </a:rPr>
              <a:t> </a:t>
            </a:r>
            <a:r>
              <a:rPr dirty="0" sz="2400" spc="-165">
                <a:latin typeface="Arial MT"/>
                <a:cs typeface="Arial MT"/>
              </a:rPr>
              <a:t>rating—</a:t>
            </a:r>
            <a:r>
              <a:rPr dirty="0" sz="2400" spc="-190">
                <a:latin typeface="Arial MT"/>
                <a:cs typeface="Arial MT"/>
              </a:rPr>
              <a:t>num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55" y="2963940"/>
            <a:ext cx="2036572" cy="300333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7072" y="687949"/>
            <a:ext cx="609153" cy="35458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4778" y="4697450"/>
            <a:ext cx="418224" cy="41216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00941" y="0"/>
            <a:ext cx="1491061" cy="6012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0222" y="521951"/>
            <a:ext cx="2849245" cy="6242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43940" algn="l"/>
              </a:tabLst>
            </a:pPr>
            <a:r>
              <a:rPr dirty="0" sz="3900" spc="-25"/>
              <a:t>TH</a:t>
            </a:r>
            <a:r>
              <a:rPr dirty="0" sz="3900"/>
              <a:t>	</a:t>
            </a:r>
            <a:r>
              <a:rPr dirty="0" sz="3900" spc="-270"/>
              <a:t>"WOW"</a:t>
            </a:r>
            <a:r>
              <a:rPr dirty="0" sz="3900" spc="135"/>
              <a:t> </a:t>
            </a:r>
            <a:r>
              <a:rPr dirty="0" sz="3900" spc="-50"/>
              <a:t>I</a:t>
            </a:r>
            <a:endParaRPr sz="3900"/>
          </a:p>
        </p:txBody>
      </p:sp>
      <p:sp>
        <p:nvSpPr>
          <p:cNvPr id="7" name="object 7" descr=""/>
          <p:cNvSpPr txBox="1"/>
          <p:nvPr/>
        </p:nvSpPr>
        <p:spPr>
          <a:xfrm>
            <a:off x="5029047" y="521951"/>
            <a:ext cx="2218055" cy="624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-365">
                <a:latin typeface="Arial MT"/>
                <a:cs typeface="Arial MT"/>
              </a:rPr>
              <a:t>SOLUTION</a:t>
            </a:r>
            <a:endParaRPr sz="39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37000" y="1523062"/>
            <a:ext cx="6348095" cy="7861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67970" indent="-255270">
              <a:lnSpc>
                <a:spcPts val="2945"/>
              </a:lnSpc>
              <a:spcBef>
                <a:spcPts val="135"/>
              </a:spcBef>
              <a:buChar char="•"/>
              <a:tabLst>
                <a:tab pos="267970" algn="l"/>
                <a:tab pos="4586605" algn="l"/>
              </a:tabLst>
            </a:pPr>
            <a:r>
              <a:rPr dirty="0" sz="2500" spc="-114">
                <a:latin typeface="Arial MT"/>
                <a:cs typeface="Arial MT"/>
              </a:rPr>
              <a:t>Performance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level=IFS(Z8&gt;=5,”</a:t>
            </a:r>
            <a:r>
              <a:rPr dirty="0" sz="2500">
                <a:latin typeface="Arial MT"/>
                <a:cs typeface="Arial MT"/>
              </a:rPr>
              <a:t>	</a:t>
            </a:r>
            <a:r>
              <a:rPr dirty="0" sz="2500" spc="-500">
                <a:latin typeface="Arial MT"/>
                <a:cs typeface="Arial MT"/>
              </a:rPr>
              <a:t>RY</a:t>
            </a:r>
            <a:endParaRPr sz="2500">
              <a:latin typeface="Arial MT"/>
              <a:cs typeface="Arial MT"/>
            </a:endParaRPr>
          </a:p>
          <a:p>
            <a:pPr marL="266700">
              <a:lnSpc>
                <a:spcPts val="3005"/>
              </a:lnSpc>
            </a:pPr>
            <a:r>
              <a:rPr dirty="0" sz="2550" spc="-210">
                <a:latin typeface="Arial MT"/>
                <a:cs typeface="Arial MT"/>
              </a:rPr>
              <a:t>HIGH”,Z8&gt;=4,”HIGH”,Z8&gt;=3,”MED”,TRUE,”LOW”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2024-08-30T08:48:43Z</dcterms:created>
  <dcterms:modified xsi:type="dcterms:W3CDTF">2024-08-30T08:48:43Z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Haru Free PDF Library 2.3.0RC2</vt:lpwstr>
  </property>
</Properties>
</file>