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1" r:id="rId1"/>
  </p:sldMasterIdLst>
  <p:notesMasterIdLst>
    <p:notesMasterId r:id="rId100"/>
  </p:notesMasterIdLst>
  <p:sldIdLst>
    <p:sldId id="256" r:id="rId2"/>
    <p:sldId id="257" r:id="rId3"/>
    <p:sldId id="311" r:id="rId4"/>
    <p:sldId id="258" r:id="rId5"/>
    <p:sldId id="259" r:id="rId6"/>
    <p:sldId id="260" r:id="rId7"/>
    <p:sldId id="261" r:id="rId8"/>
    <p:sldId id="264"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6" r:id="rId30"/>
    <p:sldId id="283" r:id="rId31"/>
    <p:sldId id="284" r:id="rId32"/>
    <p:sldId id="287" r:id="rId33"/>
    <p:sldId id="285" r:id="rId34"/>
    <p:sldId id="288" r:id="rId35"/>
    <p:sldId id="289" r:id="rId36"/>
    <p:sldId id="290" r:id="rId37"/>
    <p:sldId id="312" r:id="rId38"/>
    <p:sldId id="31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6" r:id="rId78"/>
    <p:sldId id="337" r:id="rId79"/>
    <p:sldId id="338" r:id="rId80"/>
    <p:sldId id="332" r:id="rId81"/>
    <p:sldId id="333" r:id="rId82"/>
    <p:sldId id="334" r:id="rId83"/>
    <p:sldId id="335" r:id="rId84"/>
    <p:sldId id="339" r:id="rId85"/>
    <p:sldId id="356" r:id="rId86"/>
    <p:sldId id="341" r:id="rId87"/>
    <p:sldId id="342" r:id="rId88"/>
    <p:sldId id="357" r:id="rId89"/>
    <p:sldId id="343" r:id="rId90"/>
    <p:sldId id="344" r:id="rId91"/>
    <p:sldId id="345" r:id="rId92"/>
    <p:sldId id="346" r:id="rId93"/>
    <p:sldId id="347" r:id="rId94"/>
    <p:sldId id="348" r:id="rId95"/>
    <p:sldId id="349" r:id="rId96"/>
    <p:sldId id="350" r:id="rId97"/>
    <p:sldId id="351" r:id="rId98"/>
    <p:sldId id="352" r:id="rId9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271236-E90B-4061-A113-F3F58A9C49F0}">
          <p14:sldIdLst>
            <p14:sldId id="256"/>
            <p14:sldId id="257"/>
            <p14:sldId id="311"/>
            <p14:sldId id="258"/>
            <p14:sldId id="259"/>
            <p14:sldId id="260"/>
            <p14:sldId id="261"/>
            <p14:sldId id="264"/>
            <p14:sldId id="262"/>
            <p14:sldId id="263"/>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6"/>
            <p14:sldId id="283"/>
            <p14:sldId id="284"/>
            <p14:sldId id="287"/>
            <p14:sldId id="285"/>
            <p14:sldId id="288"/>
            <p14:sldId id="289"/>
            <p14:sldId id="290"/>
            <p14:sldId id="312"/>
            <p14:sldId id="31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6"/>
            <p14:sldId id="337"/>
            <p14:sldId id="338"/>
            <p14:sldId id="332"/>
            <p14:sldId id="333"/>
            <p14:sldId id="334"/>
            <p14:sldId id="335"/>
            <p14:sldId id="339"/>
            <p14:sldId id="356"/>
            <p14:sldId id="341"/>
            <p14:sldId id="342"/>
            <p14:sldId id="357"/>
            <p14:sldId id="343"/>
            <p14:sldId id="344"/>
            <p14:sldId id="345"/>
            <p14:sldId id="346"/>
            <p14:sldId id="347"/>
            <p14:sldId id="348"/>
            <p14:sldId id="349"/>
            <p14:sldId id="350"/>
            <p14:sldId id="351"/>
            <p14:sldId id="35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13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8T11:47:41.121"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420471-1599-494D-8D58-77DBC7D3D32B}" type="datetimeFigureOut">
              <a:rPr lang="en-US" smtClean="0"/>
              <a:t>10/9/2021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76497-0E75-485A-AFA2-BF67B1FC3E76}" type="slidenum">
              <a:rPr lang="en-US" smtClean="0"/>
              <a:t>‹#›</a:t>
            </a:fld>
            <a:endParaRPr lang="en-US"/>
          </a:p>
        </p:txBody>
      </p:sp>
    </p:spTree>
    <p:extLst>
      <p:ext uri="{BB962C8B-B14F-4D97-AF65-F5344CB8AC3E}">
        <p14:creationId xmlns:p14="http://schemas.microsoft.com/office/powerpoint/2010/main" val="1244583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BC9DB0-1CBC-4955-87CD-08B56BF08FB0}" type="datetime1">
              <a:rPr lang="en-US" smtClean="0"/>
              <a:t>10/9/2021</a:t>
            </a:fld>
            <a:endParaRPr lang="en-US" dirty="0"/>
          </a:p>
        </p:txBody>
      </p:sp>
      <p:sp>
        <p:nvSpPr>
          <p:cNvPr id="5" name="Footer Placeholder 4"/>
          <p:cNvSpPr>
            <a:spLocks noGrp="1"/>
          </p:cNvSpPr>
          <p:nvPr>
            <p:ph type="ftr" sz="quarter" idx="11"/>
          </p:nvPr>
        </p:nvSpPr>
        <p:spPr/>
        <p:txBody>
          <a:bodyPr/>
          <a:lstStyle/>
          <a:p>
            <a:r>
              <a:rPr lang="en-US"/>
              <a:t>Saliu A.M.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445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3BD9D-D3B3-406A-88BC-1D3EB6561027}" type="datetime1">
              <a:rPr lang="en-US" smtClean="0"/>
              <a:t>10/9/2021</a:t>
            </a:fld>
            <a:endParaRPr lang="en-US" dirty="0"/>
          </a:p>
        </p:txBody>
      </p:sp>
      <p:sp>
        <p:nvSpPr>
          <p:cNvPr id="5" name="Footer Placeholder 4"/>
          <p:cNvSpPr>
            <a:spLocks noGrp="1"/>
          </p:cNvSpPr>
          <p:nvPr>
            <p:ph type="ftr" sz="quarter" idx="11"/>
          </p:nvPr>
        </p:nvSpPr>
        <p:spPr/>
        <p:txBody>
          <a:bodyPr/>
          <a:lstStyle/>
          <a:p>
            <a:r>
              <a:rPr lang="en-US"/>
              <a:t>Saliu A.M.</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77786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09932-144C-4A08-B0A0-350BF2ADE9BA}" type="datetime1">
              <a:rPr lang="en-US" smtClean="0"/>
              <a:t>10/9/2021</a:t>
            </a:fld>
            <a:endParaRPr lang="en-US" dirty="0"/>
          </a:p>
        </p:txBody>
      </p:sp>
      <p:sp>
        <p:nvSpPr>
          <p:cNvPr id="5" name="Footer Placeholder 4"/>
          <p:cNvSpPr>
            <a:spLocks noGrp="1"/>
          </p:cNvSpPr>
          <p:nvPr>
            <p:ph type="ftr" sz="quarter" idx="11"/>
          </p:nvPr>
        </p:nvSpPr>
        <p:spPr/>
        <p:txBody>
          <a:bodyPr/>
          <a:lstStyle/>
          <a:p>
            <a:r>
              <a:rPr lang="en-US"/>
              <a:t>Saliu A.M.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784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9A01D-14D5-4008-B7B4-6A764876F181}" type="datetime1">
              <a:rPr lang="en-US" smtClean="0"/>
              <a:t>10/9/2021</a:t>
            </a:fld>
            <a:endParaRPr lang="en-US" dirty="0"/>
          </a:p>
        </p:txBody>
      </p:sp>
      <p:sp>
        <p:nvSpPr>
          <p:cNvPr id="5" name="Footer Placeholder 4"/>
          <p:cNvSpPr>
            <a:spLocks noGrp="1"/>
          </p:cNvSpPr>
          <p:nvPr>
            <p:ph type="ftr" sz="quarter" idx="11"/>
          </p:nvPr>
        </p:nvSpPr>
        <p:spPr/>
        <p:txBody>
          <a:bodyPr/>
          <a:lstStyle/>
          <a:p>
            <a:r>
              <a:rPr lang="en-US"/>
              <a:t>Saliu A.M.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273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DE7168-C4B4-4295-B253-DDF4CE5C9690}" type="datetime1">
              <a:rPr lang="en-US" smtClean="0"/>
              <a:t>10/9/2021</a:t>
            </a:fld>
            <a:endParaRPr lang="en-US" dirty="0"/>
          </a:p>
        </p:txBody>
      </p:sp>
      <p:sp>
        <p:nvSpPr>
          <p:cNvPr id="5" name="Footer Placeholder 4"/>
          <p:cNvSpPr>
            <a:spLocks noGrp="1"/>
          </p:cNvSpPr>
          <p:nvPr>
            <p:ph type="ftr" sz="quarter" idx="11"/>
          </p:nvPr>
        </p:nvSpPr>
        <p:spPr/>
        <p:txBody>
          <a:bodyPr/>
          <a:lstStyle/>
          <a:p>
            <a:r>
              <a:rPr lang="en-US"/>
              <a:t>Saliu A.M.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712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4EFEE0-F941-40F1-BAE7-BFF3AF083910}" type="datetime1">
              <a:rPr lang="en-US" smtClean="0"/>
              <a:t>10/9/2021</a:t>
            </a:fld>
            <a:endParaRPr lang="en-US" dirty="0"/>
          </a:p>
        </p:txBody>
      </p:sp>
      <p:sp>
        <p:nvSpPr>
          <p:cNvPr id="6" name="Footer Placeholder 5"/>
          <p:cNvSpPr>
            <a:spLocks noGrp="1"/>
          </p:cNvSpPr>
          <p:nvPr>
            <p:ph type="ftr" sz="quarter" idx="11"/>
          </p:nvPr>
        </p:nvSpPr>
        <p:spPr/>
        <p:txBody>
          <a:bodyPr/>
          <a:lstStyle/>
          <a:p>
            <a:r>
              <a:rPr lang="en-US"/>
              <a:t>Saliu A.M.</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89742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9B7B1-5C4F-4D29-B950-4BE3E7C2B2C4}" type="datetime1">
              <a:rPr lang="en-US" smtClean="0"/>
              <a:t>10/9/2021</a:t>
            </a:fld>
            <a:endParaRPr lang="en-US" dirty="0"/>
          </a:p>
        </p:txBody>
      </p:sp>
      <p:sp>
        <p:nvSpPr>
          <p:cNvPr id="8" name="Footer Placeholder 7"/>
          <p:cNvSpPr>
            <a:spLocks noGrp="1"/>
          </p:cNvSpPr>
          <p:nvPr>
            <p:ph type="ftr" sz="quarter" idx="11"/>
          </p:nvPr>
        </p:nvSpPr>
        <p:spPr/>
        <p:txBody>
          <a:bodyPr/>
          <a:lstStyle/>
          <a:p>
            <a:r>
              <a:rPr lang="en-US"/>
              <a:t>Saliu A.M.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883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77D885-4554-47DF-94F2-408EF966175F}" type="datetime1">
              <a:rPr lang="en-US" smtClean="0"/>
              <a:t>10/9/2021</a:t>
            </a:fld>
            <a:endParaRPr lang="en-US" dirty="0"/>
          </a:p>
        </p:txBody>
      </p:sp>
      <p:sp>
        <p:nvSpPr>
          <p:cNvPr id="4" name="Footer Placeholder 3"/>
          <p:cNvSpPr>
            <a:spLocks noGrp="1"/>
          </p:cNvSpPr>
          <p:nvPr>
            <p:ph type="ftr" sz="quarter" idx="11"/>
          </p:nvPr>
        </p:nvSpPr>
        <p:spPr/>
        <p:txBody>
          <a:bodyPr/>
          <a:lstStyle/>
          <a:p>
            <a:r>
              <a:rPr lang="en-US"/>
              <a:t>Saliu A.M.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502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BD7BE-E8C8-48BA-A7D2-4A9EE1D20BCE}" type="datetime1">
              <a:rPr lang="en-US" smtClean="0"/>
              <a:t>10/9/2021</a:t>
            </a:fld>
            <a:endParaRPr lang="en-US" dirty="0"/>
          </a:p>
        </p:txBody>
      </p:sp>
      <p:sp>
        <p:nvSpPr>
          <p:cNvPr id="3" name="Footer Placeholder 2"/>
          <p:cNvSpPr>
            <a:spLocks noGrp="1"/>
          </p:cNvSpPr>
          <p:nvPr>
            <p:ph type="ftr" sz="quarter" idx="11"/>
          </p:nvPr>
        </p:nvSpPr>
        <p:spPr/>
        <p:txBody>
          <a:bodyPr/>
          <a:lstStyle/>
          <a:p>
            <a:r>
              <a:rPr lang="en-US"/>
              <a:t>Saliu A.M.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5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04BA16-516D-461B-8DFB-D682CFFF465E}" type="datetime1">
              <a:rPr lang="en-US" smtClean="0"/>
              <a:t>10/9/2021</a:t>
            </a:fld>
            <a:endParaRPr lang="en-US" dirty="0"/>
          </a:p>
        </p:txBody>
      </p:sp>
      <p:sp>
        <p:nvSpPr>
          <p:cNvPr id="6" name="Footer Placeholder 5"/>
          <p:cNvSpPr>
            <a:spLocks noGrp="1"/>
          </p:cNvSpPr>
          <p:nvPr>
            <p:ph type="ftr" sz="quarter" idx="11"/>
          </p:nvPr>
        </p:nvSpPr>
        <p:spPr/>
        <p:txBody>
          <a:bodyPr/>
          <a:lstStyle/>
          <a:p>
            <a:r>
              <a:rPr lang="en-US"/>
              <a:t>Saliu A.M.</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2741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23DAC1-D440-42EC-A266-54A645D993D9}" type="datetime1">
              <a:rPr lang="en-US" smtClean="0"/>
              <a:t>10/9/2021</a:t>
            </a:fld>
            <a:endParaRPr lang="en-US" dirty="0"/>
          </a:p>
        </p:txBody>
      </p:sp>
      <p:sp>
        <p:nvSpPr>
          <p:cNvPr id="6" name="Footer Placeholder 5"/>
          <p:cNvSpPr>
            <a:spLocks noGrp="1"/>
          </p:cNvSpPr>
          <p:nvPr>
            <p:ph type="ftr" sz="quarter" idx="11"/>
          </p:nvPr>
        </p:nvSpPr>
        <p:spPr/>
        <p:txBody>
          <a:bodyPr/>
          <a:lstStyle/>
          <a:p>
            <a:r>
              <a:rPr lang="en-US"/>
              <a:t>Saliu A.M.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928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B7C97-BE9F-45A7-B31E-9CDA216145C9}" type="datetime1">
              <a:rPr lang="en-US" smtClean="0"/>
              <a:t>10/9/2021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Saliu A.M.</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915350"/>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3ABB-FE91-41BB-8C61-3E7E260D63DF}"/>
              </a:ext>
            </a:extLst>
          </p:cNvPr>
          <p:cNvSpPr>
            <a:spLocks noGrp="1"/>
          </p:cNvSpPr>
          <p:nvPr>
            <p:ph type="ctrTitle"/>
          </p:nvPr>
        </p:nvSpPr>
        <p:spPr>
          <a:xfrm>
            <a:off x="505687" y="1122363"/>
            <a:ext cx="8333509" cy="2387600"/>
          </a:xfrm>
        </p:spPr>
        <p:txBody>
          <a:bodyPr>
            <a:normAutofit/>
          </a:bodyPr>
          <a:lstStyle/>
          <a:p>
            <a:r>
              <a:rPr lang="en-US" sz="4800" b="1" dirty="0">
                <a:latin typeface="+mn-lt"/>
              </a:rPr>
              <a:t>INTRODUCTION TO COMPUTER SCIENCE</a:t>
            </a:r>
            <a:br>
              <a:rPr lang="en-US" sz="4800" b="1" dirty="0">
                <a:latin typeface="+mn-lt"/>
              </a:rPr>
            </a:br>
            <a:endParaRPr lang="en-US" sz="4800" dirty="0">
              <a:latin typeface="+mn-lt"/>
            </a:endParaRPr>
          </a:p>
        </p:txBody>
      </p:sp>
      <p:sp>
        <p:nvSpPr>
          <p:cNvPr id="3" name="Subtitle 2">
            <a:extLst>
              <a:ext uri="{FF2B5EF4-FFF2-40B4-BE49-F238E27FC236}">
                <a16:creationId xmlns:a16="http://schemas.microsoft.com/office/drawing/2014/main" id="{B41ED9BF-24DA-45EA-81DC-F3D1A93B51E5}"/>
              </a:ext>
            </a:extLst>
          </p:cNvPr>
          <p:cNvSpPr>
            <a:spLocks noGrp="1"/>
          </p:cNvSpPr>
          <p:nvPr>
            <p:ph type="subTitle" idx="1"/>
          </p:nvPr>
        </p:nvSpPr>
        <p:spPr/>
        <p:txBody>
          <a:bodyPr>
            <a:noAutofit/>
          </a:bodyPr>
          <a:lstStyle/>
          <a:p>
            <a:r>
              <a:rPr lang="en-US" sz="4400" b="1" dirty="0"/>
              <a:t>CPT 111</a:t>
            </a:r>
          </a:p>
          <a:p>
            <a:br>
              <a:rPr lang="en-US" sz="4400" b="1" dirty="0"/>
            </a:br>
            <a:r>
              <a:rPr lang="en-US" sz="4400" b="1" dirty="0"/>
              <a:t>CREDIT UNIT: 2</a:t>
            </a:r>
            <a:r>
              <a:rPr lang="en-US" sz="4400" dirty="0"/>
              <a:t> </a:t>
            </a:r>
            <a:br>
              <a:rPr lang="en-US" sz="4400" dirty="0"/>
            </a:br>
            <a:endParaRPr lang="en-US" sz="4400" dirty="0"/>
          </a:p>
        </p:txBody>
      </p:sp>
    </p:spTree>
    <p:extLst>
      <p:ext uri="{BB962C8B-B14F-4D97-AF65-F5344CB8AC3E}">
        <p14:creationId xmlns:p14="http://schemas.microsoft.com/office/powerpoint/2010/main" val="1075370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911224"/>
            <a:ext cx="8072005" cy="5946776"/>
          </a:xfrm>
        </p:spPr>
        <p:txBody>
          <a:bodyPr>
            <a:normAutofit fontScale="85000" lnSpcReduction="20000"/>
          </a:bodyPr>
          <a:lstStyle/>
          <a:p>
            <a:pPr marL="401638" indent="-401638">
              <a:lnSpc>
                <a:spcPct val="150000"/>
              </a:lnSpc>
              <a:buFont typeface="Wingdings" panose="05000000000000000000" pitchFamily="2" charset="2"/>
              <a:buChar char="Ø"/>
            </a:pPr>
            <a:r>
              <a:rPr lang="en-US" dirty="0"/>
              <a:t>Byte - a group of eight bits put together</a:t>
            </a:r>
          </a:p>
          <a:p>
            <a:pPr marL="401638" indent="-401638">
              <a:lnSpc>
                <a:spcPct val="150000"/>
              </a:lnSpc>
              <a:buFont typeface="Wingdings" panose="05000000000000000000" pitchFamily="2" charset="2"/>
              <a:buChar char="Ø"/>
            </a:pPr>
            <a:r>
              <a:rPr lang="en-US" dirty="0"/>
              <a:t>As the number of bits increases, the amount of information increases</a:t>
            </a:r>
          </a:p>
          <a:p>
            <a:pPr marL="858838" lvl="1" indent="-401638">
              <a:lnSpc>
                <a:spcPct val="150000"/>
              </a:lnSpc>
              <a:buFont typeface="Wingdings" panose="05000000000000000000" pitchFamily="2" charset="2"/>
              <a:buChar char="Ø"/>
            </a:pPr>
            <a:r>
              <a:rPr lang="en-US" sz="2600" dirty="0"/>
              <a:t>This is because each of the bits can be either LOW or HIGH and the different sequences of ONs and OFFs can be used to convey information. </a:t>
            </a:r>
          </a:p>
          <a:p>
            <a:pPr marL="858838" lvl="1" indent="-401638">
              <a:lnSpc>
                <a:spcPct val="150000"/>
              </a:lnSpc>
              <a:buFont typeface="Wingdings" panose="05000000000000000000" pitchFamily="2" charset="2"/>
              <a:buChar char="Ø"/>
            </a:pPr>
            <a:r>
              <a:rPr lang="en-US" sz="2600" dirty="0"/>
              <a:t>8 bits put together can be used to represent the various characters in most languages, and this was then adopted to be 1 byte. </a:t>
            </a:r>
          </a:p>
          <a:p>
            <a:pPr marL="401638" indent="-401638">
              <a:lnSpc>
                <a:spcPct val="150000"/>
              </a:lnSpc>
              <a:buFont typeface="Wingdings" panose="05000000000000000000" pitchFamily="2" charset="2"/>
              <a:buChar char="Ø"/>
            </a:pPr>
            <a:r>
              <a:rPr lang="en-US" dirty="0"/>
              <a:t>A bit is usually represented with a lower case letter ‘b’, while the upper case later ‘B’ is used to represent a byte. </a:t>
            </a:r>
            <a:br>
              <a:rPr lang="en-US" sz="2600" dirty="0"/>
            </a:br>
            <a:endParaRPr lang="en-US" sz="2600" dirty="0"/>
          </a:p>
        </p:txBody>
      </p:sp>
      <p:sp>
        <p:nvSpPr>
          <p:cNvPr id="4" name="Footer Placeholder 3">
            <a:extLst>
              <a:ext uri="{FF2B5EF4-FFF2-40B4-BE49-F238E27FC236}">
                <a16:creationId xmlns:a16="http://schemas.microsoft.com/office/drawing/2014/main" id="{65701438-9B83-4F48-A314-04B515979612}"/>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B3626711-F2F5-4FC8-97C3-09A442E7CB6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91773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401638" indent="-401638">
              <a:lnSpc>
                <a:spcPct val="150000"/>
              </a:lnSpc>
              <a:buFont typeface="Wingdings" panose="05000000000000000000" pitchFamily="2" charset="2"/>
              <a:buChar char="Ø"/>
            </a:pPr>
            <a:r>
              <a:rPr lang="en-US" sz="2400" dirty="0"/>
              <a:t>A computer has the capability to process large amount of data at a time. </a:t>
            </a:r>
          </a:p>
          <a:p>
            <a:pPr marL="803275" lvl="1" indent="-346075">
              <a:lnSpc>
                <a:spcPct val="150000"/>
              </a:lnSpc>
              <a:buFont typeface="Wingdings" panose="05000000000000000000" pitchFamily="2" charset="2"/>
              <a:buChar char="ü"/>
            </a:pPr>
            <a:r>
              <a:rPr lang="en-US" sz="2200" dirty="0"/>
              <a:t>Feeding just 8 bits (1 byte) to a computer to process at a time is a waste of processing power. </a:t>
            </a:r>
          </a:p>
          <a:p>
            <a:pPr marL="803275" lvl="1" indent="-346075">
              <a:lnSpc>
                <a:spcPct val="150000"/>
              </a:lnSpc>
              <a:buFont typeface="Wingdings" panose="05000000000000000000" pitchFamily="2" charset="2"/>
              <a:buChar char="ü"/>
            </a:pPr>
            <a:r>
              <a:rPr lang="en-US" sz="2200" dirty="0"/>
              <a:t>Just like tying a small bucket to a horse to pull. </a:t>
            </a:r>
          </a:p>
          <a:p>
            <a:pPr marL="401638" indent="-401638">
              <a:lnSpc>
                <a:spcPct val="150000"/>
              </a:lnSpc>
              <a:buFont typeface="Wingdings" panose="05000000000000000000" pitchFamily="2" charset="2"/>
              <a:buChar char="Ø"/>
            </a:pPr>
            <a:r>
              <a:rPr lang="en-US" sz="2400" dirty="0"/>
              <a:t>The number of bits a particular computer can process at a particular time is referred to as word. </a:t>
            </a:r>
          </a:p>
          <a:p>
            <a:pPr marL="803275" lvl="1" indent="-346075">
              <a:lnSpc>
                <a:spcPct val="150000"/>
              </a:lnSpc>
              <a:buFont typeface="Wingdings" panose="05000000000000000000" pitchFamily="2" charset="2"/>
              <a:buChar char="ü"/>
            </a:pPr>
            <a:r>
              <a:rPr lang="en-US" sz="2200" dirty="0"/>
              <a:t>For example in a 32-bit computer, the word length is 32 bits and such a computer can address 32 memory locations for processing at a particular point of time. </a:t>
            </a:r>
          </a:p>
          <a:p>
            <a:pPr marL="803275" lvl="1" indent="-346075">
              <a:lnSpc>
                <a:spcPct val="150000"/>
              </a:lnSpc>
              <a:buFont typeface="Wingdings" panose="05000000000000000000" pitchFamily="2" charset="2"/>
              <a:buChar char="ü"/>
            </a:pPr>
            <a:r>
              <a:rPr lang="en-US" sz="2200" dirty="0"/>
              <a:t>Other examples of </a:t>
            </a:r>
            <a:r>
              <a:rPr lang="en-US" sz="2200" dirty="0">
                <a:highlight>
                  <a:srgbClr val="FFFF00"/>
                </a:highlight>
              </a:rPr>
              <a:t>word lengths </a:t>
            </a:r>
            <a:r>
              <a:rPr lang="en-US" sz="2200" dirty="0"/>
              <a:t>are 64bits, 16bits etc. </a:t>
            </a:r>
            <a:br>
              <a:rPr lang="en-US" sz="2200" dirty="0"/>
            </a:br>
            <a:endParaRPr lang="en-US" sz="2200" dirty="0"/>
          </a:p>
        </p:txBody>
      </p:sp>
      <p:sp>
        <p:nvSpPr>
          <p:cNvPr id="4" name="Footer Placeholder 3">
            <a:extLst>
              <a:ext uri="{FF2B5EF4-FFF2-40B4-BE49-F238E27FC236}">
                <a16:creationId xmlns:a16="http://schemas.microsoft.com/office/drawing/2014/main" id="{BAB0A6A8-1DA5-49DD-AB5B-F26703DA7330}"/>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FB2B73B5-05CB-420B-889A-28E8D3DF40D3}"/>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83345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401638" indent="-401638">
              <a:lnSpc>
                <a:spcPct val="150000"/>
              </a:lnSpc>
              <a:buFont typeface="Wingdings" panose="05000000000000000000" pitchFamily="2" charset="2"/>
              <a:buChar char="Ø"/>
            </a:pPr>
            <a:endParaRPr lang="en-US" sz="2200" dirty="0"/>
          </a:p>
          <a:p>
            <a:pPr marL="401638" indent="-401638">
              <a:lnSpc>
                <a:spcPct val="150000"/>
              </a:lnSpc>
              <a:buFont typeface="Wingdings" panose="05000000000000000000" pitchFamily="2" charset="2"/>
              <a:buChar char="Ø"/>
            </a:pPr>
            <a:endParaRPr lang="en-US" sz="2200" dirty="0"/>
          </a:p>
          <a:p>
            <a:pPr marL="401638" indent="-401638">
              <a:lnSpc>
                <a:spcPct val="150000"/>
              </a:lnSpc>
              <a:buFont typeface="Wingdings" panose="05000000000000000000" pitchFamily="2" charset="2"/>
              <a:buChar char="Ø"/>
            </a:pPr>
            <a:endParaRPr lang="en-US" sz="2200" dirty="0"/>
          </a:p>
          <a:p>
            <a:pPr marL="0" indent="0">
              <a:lnSpc>
                <a:spcPct val="150000"/>
              </a:lnSpc>
              <a:buNone/>
            </a:pPr>
            <a:r>
              <a:rPr lang="en-US" sz="2400" dirty="0"/>
              <a:t>Example 2: Figure showing one byte: 1011010</a:t>
            </a:r>
            <a:r>
              <a:rPr lang="en-US" sz="2000" dirty="0"/>
              <a:t> </a:t>
            </a:r>
            <a:br>
              <a:rPr lang="en-US" sz="2000" dirty="0"/>
            </a:br>
            <a:endParaRPr lang="en-US" sz="2000" dirty="0"/>
          </a:p>
        </p:txBody>
      </p:sp>
      <p:pic>
        <p:nvPicPr>
          <p:cNvPr id="4" name="Picture 3">
            <a:extLst>
              <a:ext uri="{FF2B5EF4-FFF2-40B4-BE49-F238E27FC236}">
                <a16:creationId xmlns:a16="http://schemas.microsoft.com/office/drawing/2014/main" id="{379CB037-E87B-4768-8F8D-CBCE5743D22B}"/>
              </a:ext>
            </a:extLst>
          </p:cNvPr>
          <p:cNvPicPr>
            <a:picLocks noChangeAspect="1"/>
          </p:cNvPicPr>
          <p:nvPr/>
        </p:nvPicPr>
        <p:blipFill>
          <a:blip r:embed="rId2"/>
          <a:stretch>
            <a:fillRect/>
          </a:stretch>
        </p:blipFill>
        <p:spPr>
          <a:xfrm>
            <a:off x="758969" y="707014"/>
            <a:ext cx="6334558" cy="1782780"/>
          </a:xfrm>
          <a:prstGeom prst="rect">
            <a:avLst/>
          </a:prstGeom>
        </p:spPr>
      </p:pic>
      <p:sp>
        <p:nvSpPr>
          <p:cNvPr id="5" name="Footer Placeholder 4">
            <a:extLst>
              <a:ext uri="{FF2B5EF4-FFF2-40B4-BE49-F238E27FC236}">
                <a16:creationId xmlns:a16="http://schemas.microsoft.com/office/drawing/2014/main" id="{BC07592C-A021-4743-9C79-E1BC78A70806}"/>
              </a:ext>
            </a:extLst>
          </p:cNvPr>
          <p:cNvSpPr>
            <a:spLocks noGrp="1"/>
          </p:cNvSpPr>
          <p:nvPr>
            <p:ph type="ftr" sz="quarter" idx="11"/>
          </p:nvPr>
        </p:nvSpPr>
        <p:spPr/>
        <p:txBody>
          <a:bodyPr/>
          <a:lstStyle/>
          <a:p>
            <a:r>
              <a:rPr lang="en-US"/>
              <a:t>Saliu A.M.</a:t>
            </a:r>
            <a:endParaRPr lang="en-US" dirty="0"/>
          </a:p>
        </p:txBody>
      </p:sp>
      <p:sp>
        <p:nvSpPr>
          <p:cNvPr id="6" name="Slide Number Placeholder 5">
            <a:extLst>
              <a:ext uri="{FF2B5EF4-FFF2-40B4-BE49-F238E27FC236}">
                <a16:creationId xmlns:a16="http://schemas.microsoft.com/office/drawing/2014/main" id="{A9171120-C175-4531-98E4-7CA065235BF8}"/>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10484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sz="2400" b="1" dirty="0">
                <a:solidFill>
                  <a:srgbClr val="00B050"/>
                </a:solidFill>
              </a:rPr>
              <a:t>Self-Assessment Exercise(s)</a:t>
            </a:r>
            <a:br>
              <a:rPr lang="en-US" sz="2400" dirty="0"/>
            </a:br>
            <a:r>
              <a:rPr lang="en-US" sz="2400" dirty="0"/>
              <a:t>1. How many states can a bit take?.............................................</a:t>
            </a:r>
            <a:br>
              <a:rPr lang="en-US" sz="2400" dirty="0"/>
            </a:br>
            <a:r>
              <a:rPr lang="en-US" sz="2400" dirty="0"/>
              <a:t>2. How many bits make a byte? ..................................................</a:t>
            </a:r>
            <a:br>
              <a:rPr lang="en-US" sz="2400" dirty="0"/>
            </a:br>
            <a:r>
              <a:rPr lang="en-US" sz="2400" dirty="0"/>
              <a:t>3. Represent the following graphically: 1001100111 using a +12v for ON and -12v for OFF, let the pulse last for 10seconds.</a:t>
            </a:r>
            <a:br>
              <a:rPr lang="en-US" sz="2400" dirty="0"/>
            </a:br>
            <a:endParaRPr lang="en-US" sz="2400" dirty="0"/>
          </a:p>
          <a:p>
            <a:pPr marL="0" indent="0">
              <a:lnSpc>
                <a:spcPct val="150000"/>
              </a:lnSpc>
              <a:buNone/>
            </a:pPr>
            <a:r>
              <a:rPr lang="en-US" sz="2400" b="1" dirty="0">
                <a:solidFill>
                  <a:srgbClr val="00B050"/>
                </a:solidFill>
              </a:rPr>
              <a:t>Self-Assessment Answers (SAA)</a:t>
            </a:r>
            <a:br>
              <a:rPr lang="en-US" sz="2400" b="1" dirty="0">
                <a:solidFill>
                  <a:srgbClr val="00B050"/>
                </a:solidFill>
              </a:rPr>
            </a:br>
            <a:br>
              <a:rPr lang="en-US" sz="2400" dirty="0"/>
            </a:br>
            <a:endParaRPr lang="en-US" sz="2400" dirty="0"/>
          </a:p>
        </p:txBody>
      </p:sp>
      <p:sp>
        <p:nvSpPr>
          <p:cNvPr id="4" name="Footer Placeholder 3">
            <a:extLst>
              <a:ext uri="{FF2B5EF4-FFF2-40B4-BE49-F238E27FC236}">
                <a16:creationId xmlns:a16="http://schemas.microsoft.com/office/drawing/2014/main" id="{502ED59F-ADEB-4923-B5C5-D6F3258FEB42}"/>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2435BD0E-DE99-4FEE-A918-F2C4EAE09061}"/>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15642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b="1" dirty="0">
                <a:solidFill>
                  <a:srgbClr val="0070C0"/>
                </a:solidFill>
              </a:rPr>
              <a:t>3.2 Measures of Units of Information</a:t>
            </a:r>
            <a:r>
              <a:rPr lang="en-US" sz="2400" b="1" dirty="0">
                <a:solidFill>
                  <a:srgbClr val="0070C0"/>
                </a:solidFill>
              </a:rPr>
              <a:t> </a:t>
            </a:r>
            <a:br>
              <a:rPr lang="en-US" sz="2400" dirty="0">
                <a:solidFill>
                  <a:srgbClr val="0070C0"/>
                </a:solidFill>
              </a:rPr>
            </a:br>
            <a:r>
              <a:rPr lang="en-US" sz="2600" dirty="0"/>
              <a:t>Computers can process and store large amount of data and information. For convenience;</a:t>
            </a:r>
          </a:p>
          <a:p>
            <a:pPr marL="401638" indent="-401638">
              <a:lnSpc>
                <a:spcPct val="150000"/>
              </a:lnSpc>
              <a:buFont typeface="Wingdings" panose="05000000000000000000" pitchFamily="2" charset="2"/>
              <a:buChar char="Ø"/>
            </a:pPr>
            <a:r>
              <a:rPr lang="en-US" sz="2600" dirty="0"/>
              <a:t>Terms are used to refer to this large aggregate amount of bits or bytes. </a:t>
            </a:r>
          </a:p>
          <a:p>
            <a:pPr marL="401638" indent="-401638">
              <a:lnSpc>
                <a:spcPct val="150000"/>
              </a:lnSpc>
              <a:buFont typeface="Wingdings" panose="05000000000000000000" pitchFamily="2" charset="2"/>
              <a:buChar char="Ø"/>
            </a:pPr>
            <a:r>
              <a:rPr lang="en-US" sz="2600" dirty="0"/>
              <a:t>Table 1.1 on the immediate next slide shows the various units of information we need to comprehend. </a:t>
            </a:r>
            <a:br>
              <a:rPr lang="en-US" sz="2600" dirty="0"/>
            </a:br>
            <a:endParaRPr lang="en-US" sz="2600" dirty="0">
              <a:solidFill>
                <a:srgbClr val="0070C0"/>
              </a:solidFill>
            </a:endParaRPr>
          </a:p>
        </p:txBody>
      </p:sp>
      <p:sp>
        <p:nvSpPr>
          <p:cNvPr id="4" name="Footer Placeholder 3">
            <a:extLst>
              <a:ext uri="{FF2B5EF4-FFF2-40B4-BE49-F238E27FC236}">
                <a16:creationId xmlns:a16="http://schemas.microsoft.com/office/drawing/2014/main" id="{6BCB794F-FFEF-47E7-9E79-27203C3AAD6C}"/>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919EE67C-68B6-4202-8949-2068326EE057}"/>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977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95744"/>
            <a:ext cx="8072005" cy="5874321"/>
          </a:xfrm>
        </p:spPr>
        <p:txBody>
          <a:bodyPr>
            <a:noAutofit/>
          </a:bodyPr>
          <a:lstStyle/>
          <a:p>
            <a:pPr marL="0" indent="0">
              <a:lnSpc>
                <a:spcPct val="150000"/>
              </a:lnSpc>
              <a:buNone/>
            </a:pPr>
            <a:r>
              <a:rPr lang="en-US" dirty="0"/>
              <a:t>Table 1: The different units of information</a:t>
            </a:r>
            <a:r>
              <a:rPr lang="en-US" sz="2400" dirty="0"/>
              <a:t> </a:t>
            </a:r>
            <a:br>
              <a:rPr lang="en-US" sz="2400" dirty="0"/>
            </a:br>
            <a:endParaRPr lang="en-US" sz="2600" dirty="0">
              <a:solidFill>
                <a:srgbClr val="0070C0"/>
              </a:solidFill>
            </a:endParaRPr>
          </a:p>
        </p:txBody>
      </p:sp>
      <p:pic>
        <p:nvPicPr>
          <p:cNvPr id="4" name="Picture 3">
            <a:extLst>
              <a:ext uri="{FF2B5EF4-FFF2-40B4-BE49-F238E27FC236}">
                <a16:creationId xmlns:a16="http://schemas.microsoft.com/office/drawing/2014/main" id="{E3E27F0B-01B0-416F-A1F5-D7AFA4957356}"/>
              </a:ext>
            </a:extLst>
          </p:cNvPr>
          <p:cNvPicPr>
            <a:picLocks noChangeAspect="1"/>
          </p:cNvPicPr>
          <p:nvPr/>
        </p:nvPicPr>
        <p:blipFill>
          <a:blip r:embed="rId2"/>
          <a:stretch>
            <a:fillRect/>
          </a:stretch>
        </p:blipFill>
        <p:spPr>
          <a:xfrm>
            <a:off x="628649" y="1343891"/>
            <a:ext cx="8033075" cy="4918365"/>
          </a:xfrm>
          <a:prstGeom prst="rect">
            <a:avLst/>
          </a:prstGeom>
        </p:spPr>
      </p:pic>
      <p:sp>
        <p:nvSpPr>
          <p:cNvPr id="5" name="Footer Placeholder 4">
            <a:extLst>
              <a:ext uri="{FF2B5EF4-FFF2-40B4-BE49-F238E27FC236}">
                <a16:creationId xmlns:a16="http://schemas.microsoft.com/office/drawing/2014/main" id="{285B225E-28AB-4A36-AB4A-6283B64D7CF8}"/>
              </a:ext>
            </a:extLst>
          </p:cNvPr>
          <p:cNvSpPr>
            <a:spLocks noGrp="1"/>
          </p:cNvSpPr>
          <p:nvPr>
            <p:ph type="ftr" sz="quarter" idx="11"/>
          </p:nvPr>
        </p:nvSpPr>
        <p:spPr/>
        <p:txBody>
          <a:bodyPr/>
          <a:lstStyle/>
          <a:p>
            <a:r>
              <a:rPr lang="en-US"/>
              <a:t>Saliu A.M.</a:t>
            </a:r>
            <a:endParaRPr lang="en-US" dirty="0"/>
          </a:p>
        </p:txBody>
      </p:sp>
      <p:sp>
        <p:nvSpPr>
          <p:cNvPr id="6" name="Slide Number Placeholder 5">
            <a:extLst>
              <a:ext uri="{FF2B5EF4-FFF2-40B4-BE49-F238E27FC236}">
                <a16:creationId xmlns:a16="http://schemas.microsoft.com/office/drawing/2014/main" id="{491ACA14-7EB3-4A35-8D40-C735C615CB0A}"/>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85920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dirty="0"/>
              <a:t>Comfortably one transform one unit to the other:</a:t>
            </a:r>
          </a:p>
          <a:p>
            <a:pPr marL="0" indent="0">
              <a:lnSpc>
                <a:spcPct val="150000"/>
              </a:lnSpc>
              <a:buNone/>
            </a:pPr>
            <a:r>
              <a:rPr lang="en-US" sz="2600" b="1" dirty="0"/>
              <a:t>Example 3: </a:t>
            </a:r>
            <a:r>
              <a:rPr lang="en-US" sz="2600" dirty="0"/>
              <a:t>Find the number of bytes in 7mb.</a:t>
            </a:r>
            <a:br>
              <a:rPr lang="en-US" sz="2600" dirty="0"/>
            </a:br>
            <a:r>
              <a:rPr lang="en-US" b="1" dirty="0">
                <a:solidFill>
                  <a:srgbClr val="00B050"/>
                </a:solidFill>
              </a:rPr>
              <a:t>Solution</a:t>
            </a:r>
          </a:p>
          <a:p>
            <a:pPr marL="0" indent="0">
              <a:lnSpc>
                <a:spcPct val="150000"/>
              </a:lnSpc>
              <a:buNone/>
            </a:pPr>
            <a:r>
              <a:rPr lang="en-US" sz="2600" dirty="0"/>
              <a:t>First, convert  7mb to bits, which is </a:t>
            </a:r>
          </a:p>
          <a:p>
            <a:pPr marL="858838" lvl="1" indent="-401638">
              <a:lnSpc>
                <a:spcPct val="150000"/>
              </a:lnSpc>
              <a:buFont typeface="Wingdings" panose="05000000000000000000" pitchFamily="2" charset="2"/>
              <a:buChar char="Ø"/>
            </a:pPr>
            <a:r>
              <a:rPr lang="en-US" dirty="0"/>
              <a:t>7 x 2</a:t>
            </a:r>
            <a:r>
              <a:rPr lang="en-US" baseline="30000" dirty="0"/>
              <a:t>20</a:t>
            </a:r>
            <a:r>
              <a:rPr lang="en-US" dirty="0"/>
              <a:t> = 7340032 bits</a:t>
            </a:r>
            <a:r>
              <a:rPr lang="en-US" sz="2600" dirty="0"/>
              <a:t>. </a:t>
            </a:r>
          </a:p>
          <a:p>
            <a:pPr marL="0" indent="0">
              <a:lnSpc>
                <a:spcPct val="150000"/>
              </a:lnSpc>
              <a:buNone/>
            </a:pPr>
            <a:r>
              <a:rPr lang="en-US" sz="2600" dirty="0"/>
              <a:t>Then, d</a:t>
            </a:r>
            <a:r>
              <a:rPr lang="en-US" dirty="0"/>
              <a:t>ivide by 8 (1 byte = 8 bits.), thus the</a:t>
            </a:r>
            <a:r>
              <a:rPr lang="en-US" sz="2600" dirty="0"/>
              <a:t> number of bytes in </a:t>
            </a:r>
            <a:r>
              <a:rPr lang="en-US" dirty="0"/>
              <a:t>7mb is</a:t>
            </a:r>
          </a:p>
          <a:p>
            <a:pPr marL="803275" lvl="1" indent="-346075">
              <a:lnSpc>
                <a:spcPct val="150000"/>
              </a:lnSpc>
              <a:buFont typeface="Wingdings" panose="05000000000000000000" pitchFamily="2" charset="2"/>
              <a:buChar char="Ø"/>
            </a:pPr>
            <a:r>
              <a:rPr lang="en-US" dirty="0"/>
              <a:t>7340032/8 = 917504 bytes.</a:t>
            </a:r>
            <a:br>
              <a:rPr lang="en-US" dirty="0"/>
            </a:br>
            <a:endParaRPr lang="en-US" sz="1800" dirty="0">
              <a:solidFill>
                <a:srgbClr val="0070C0"/>
              </a:solidFill>
            </a:endParaRPr>
          </a:p>
        </p:txBody>
      </p:sp>
      <p:sp>
        <p:nvSpPr>
          <p:cNvPr id="4" name="Footer Placeholder 3">
            <a:extLst>
              <a:ext uri="{FF2B5EF4-FFF2-40B4-BE49-F238E27FC236}">
                <a16:creationId xmlns:a16="http://schemas.microsoft.com/office/drawing/2014/main" id="{98581579-7FBD-49A2-A579-E40B13BAFF1B}"/>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F5B6F070-98AA-45B3-BDF9-18CE3B1930C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592639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b="1" dirty="0"/>
              <a:t>Example 4: </a:t>
            </a:r>
            <a:r>
              <a:rPr lang="en-US" dirty="0"/>
              <a:t>A computer network has a download speed of 1MBps. What is the speed in </a:t>
            </a:r>
            <a:r>
              <a:rPr lang="en-US" dirty="0" err="1"/>
              <a:t>mbps</a:t>
            </a:r>
            <a:r>
              <a:rPr lang="en-US" dirty="0"/>
              <a:t>?</a:t>
            </a:r>
            <a:br>
              <a:rPr lang="en-US" dirty="0"/>
            </a:br>
            <a:r>
              <a:rPr lang="en-US" b="1" dirty="0">
                <a:solidFill>
                  <a:srgbClr val="00B050"/>
                </a:solidFill>
              </a:rPr>
              <a:t>Solution</a:t>
            </a:r>
          </a:p>
          <a:p>
            <a:pPr marL="401638" indent="-401638">
              <a:lnSpc>
                <a:spcPct val="150000"/>
              </a:lnSpc>
              <a:buFont typeface="Wingdings" panose="05000000000000000000" pitchFamily="2" charset="2"/>
              <a:buChar char="Ø"/>
            </a:pPr>
            <a:r>
              <a:rPr lang="en-US" sz="2600" dirty="0"/>
              <a:t>Remember that B is for Bytes while b is for bits. </a:t>
            </a:r>
          </a:p>
          <a:p>
            <a:pPr marL="401638" indent="-401638">
              <a:lnSpc>
                <a:spcPct val="150000"/>
              </a:lnSpc>
              <a:buFont typeface="Wingdings" panose="05000000000000000000" pitchFamily="2" charset="2"/>
              <a:buChar char="Ø"/>
            </a:pPr>
            <a:r>
              <a:rPr lang="en-US" sz="2600" dirty="0"/>
              <a:t>The given speed is 1</a:t>
            </a:r>
            <a:r>
              <a:rPr lang="en-US" sz="2400" dirty="0"/>
              <a:t>MBps</a:t>
            </a:r>
            <a:endParaRPr lang="en-US" sz="2600" dirty="0"/>
          </a:p>
          <a:p>
            <a:pPr marL="401638" indent="-401638">
              <a:lnSpc>
                <a:spcPct val="150000"/>
              </a:lnSpc>
              <a:buFont typeface="Wingdings" panose="05000000000000000000" pitchFamily="2" charset="2"/>
              <a:buChar char="Ø"/>
            </a:pPr>
            <a:r>
              <a:rPr lang="en-US" sz="2600" dirty="0"/>
              <a:t>Since 1 bytes is equivalent to 8 bits, then 1MB = 8mb.</a:t>
            </a:r>
          </a:p>
          <a:p>
            <a:pPr marL="401638" indent="-401638">
              <a:lnSpc>
                <a:spcPct val="150000"/>
              </a:lnSpc>
              <a:buFont typeface="Wingdings" panose="05000000000000000000" pitchFamily="2" charset="2"/>
              <a:buChar char="Ø"/>
            </a:pPr>
            <a:r>
              <a:rPr lang="en-US" sz="2600" dirty="0"/>
              <a:t>The download speed of 1MBps is (8 x 1 </a:t>
            </a:r>
            <a:r>
              <a:rPr lang="en-US" sz="2600" dirty="0" err="1"/>
              <a:t>mbps</a:t>
            </a:r>
            <a:r>
              <a:rPr lang="en-US" sz="2600" dirty="0"/>
              <a:t>)</a:t>
            </a:r>
          </a:p>
          <a:p>
            <a:pPr marL="401638" indent="-401638">
              <a:lnSpc>
                <a:spcPct val="150000"/>
              </a:lnSpc>
              <a:buFont typeface="Wingdings" panose="05000000000000000000" pitchFamily="2" charset="2"/>
              <a:buChar char="Ø"/>
            </a:pPr>
            <a:r>
              <a:rPr lang="en-US" sz="2600" dirty="0"/>
              <a:t>That is, 1MBps is equivalent to 8mbps.</a:t>
            </a:r>
          </a:p>
          <a:p>
            <a:pPr marL="0" indent="0">
              <a:lnSpc>
                <a:spcPct val="150000"/>
              </a:lnSpc>
              <a:buNone/>
            </a:pPr>
            <a:br>
              <a:rPr lang="en-US" dirty="0"/>
            </a:br>
            <a:r>
              <a:rPr lang="en-US" sz="2400" dirty="0"/>
              <a:t> </a:t>
            </a:r>
            <a:br>
              <a:rPr lang="en-US" sz="2400" dirty="0"/>
            </a:br>
            <a:endParaRPr lang="en-US" sz="2600" dirty="0">
              <a:solidFill>
                <a:srgbClr val="0070C0"/>
              </a:solidFill>
            </a:endParaRPr>
          </a:p>
        </p:txBody>
      </p:sp>
      <p:sp>
        <p:nvSpPr>
          <p:cNvPr id="4" name="Footer Placeholder 3">
            <a:extLst>
              <a:ext uri="{FF2B5EF4-FFF2-40B4-BE49-F238E27FC236}">
                <a16:creationId xmlns:a16="http://schemas.microsoft.com/office/drawing/2014/main" id="{462E5B40-AD3B-4A1F-9FA9-A06ACD3610DD}"/>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3F5A8FEA-9181-41D1-B46B-D0395756ABDF}"/>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21386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dirty="0"/>
              <a:t>Self-Assessment Exercise(s)</a:t>
            </a:r>
            <a:br>
              <a:rPr lang="en-US" dirty="0"/>
            </a:br>
            <a:endParaRPr lang="en-US" dirty="0"/>
          </a:p>
          <a:p>
            <a:pPr marL="0" indent="0">
              <a:lnSpc>
                <a:spcPct val="150000"/>
              </a:lnSpc>
              <a:buNone/>
            </a:pPr>
            <a:endParaRPr lang="en-US" dirty="0"/>
          </a:p>
          <a:p>
            <a:pPr marL="0" indent="0">
              <a:lnSpc>
                <a:spcPct val="150000"/>
              </a:lnSpc>
              <a:buNone/>
            </a:pPr>
            <a:endParaRPr lang="en-US" dirty="0"/>
          </a:p>
          <a:p>
            <a:pPr marL="0" indent="0">
              <a:lnSpc>
                <a:spcPct val="150000"/>
              </a:lnSpc>
              <a:buNone/>
            </a:pPr>
            <a:endParaRPr lang="en-US" dirty="0"/>
          </a:p>
          <a:p>
            <a:pPr marL="0" indent="0">
              <a:lnSpc>
                <a:spcPct val="150000"/>
              </a:lnSpc>
              <a:buNone/>
            </a:pPr>
            <a:r>
              <a:rPr lang="en-US" dirty="0"/>
              <a:t>Self-Assessment Answers</a:t>
            </a:r>
            <a:br>
              <a:rPr lang="en-US" dirty="0"/>
            </a:br>
            <a:br>
              <a:rPr lang="en-US" sz="2400" dirty="0"/>
            </a:br>
            <a:endParaRPr lang="en-US" sz="2600" dirty="0">
              <a:solidFill>
                <a:srgbClr val="0070C0"/>
              </a:solidFill>
            </a:endParaRPr>
          </a:p>
        </p:txBody>
      </p:sp>
      <p:pic>
        <p:nvPicPr>
          <p:cNvPr id="4" name="Picture 3">
            <a:extLst>
              <a:ext uri="{FF2B5EF4-FFF2-40B4-BE49-F238E27FC236}">
                <a16:creationId xmlns:a16="http://schemas.microsoft.com/office/drawing/2014/main" id="{A1547911-D008-4C55-AEA6-27E8B6639963}"/>
              </a:ext>
            </a:extLst>
          </p:cNvPr>
          <p:cNvPicPr>
            <a:picLocks noChangeAspect="1"/>
          </p:cNvPicPr>
          <p:nvPr/>
        </p:nvPicPr>
        <p:blipFill>
          <a:blip r:embed="rId2"/>
          <a:stretch>
            <a:fillRect/>
          </a:stretch>
        </p:blipFill>
        <p:spPr>
          <a:xfrm>
            <a:off x="736888" y="1231322"/>
            <a:ext cx="7963766" cy="2467842"/>
          </a:xfrm>
          <a:prstGeom prst="rect">
            <a:avLst/>
          </a:prstGeom>
        </p:spPr>
      </p:pic>
      <p:sp>
        <p:nvSpPr>
          <p:cNvPr id="5" name="Footer Placeholder 4">
            <a:extLst>
              <a:ext uri="{FF2B5EF4-FFF2-40B4-BE49-F238E27FC236}">
                <a16:creationId xmlns:a16="http://schemas.microsoft.com/office/drawing/2014/main" id="{7E708CDF-CCD7-45C2-9D15-355BD7AD7EAC}"/>
              </a:ext>
            </a:extLst>
          </p:cNvPr>
          <p:cNvSpPr>
            <a:spLocks noGrp="1"/>
          </p:cNvSpPr>
          <p:nvPr>
            <p:ph type="ftr" sz="quarter" idx="11"/>
          </p:nvPr>
        </p:nvSpPr>
        <p:spPr/>
        <p:txBody>
          <a:bodyPr/>
          <a:lstStyle/>
          <a:p>
            <a:r>
              <a:rPr lang="en-US"/>
              <a:t>Saliu A.M.</a:t>
            </a:r>
            <a:endParaRPr lang="en-US" dirty="0"/>
          </a:p>
        </p:txBody>
      </p:sp>
      <p:sp>
        <p:nvSpPr>
          <p:cNvPr id="6" name="Slide Number Placeholder 5">
            <a:extLst>
              <a:ext uri="{FF2B5EF4-FFF2-40B4-BE49-F238E27FC236}">
                <a16:creationId xmlns:a16="http://schemas.microsoft.com/office/drawing/2014/main" id="{B2E076EF-E9C2-4C93-B6D7-E7ED9896D793}"/>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58255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b="1" dirty="0">
                <a:solidFill>
                  <a:srgbClr val="0070C0"/>
                </a:solidFill>
              </a:rPr>
              <a:t>3.3 Basic Operations on Bits</a:t>
            </a:r>
            <a:br>
              <a:rPr lang="en-US" dirty="0"/>
            </a:br>
            <a:r>
              <a:rPr lang="en-US" sz="2400" dirty="0"/>
              <a:t>During processing, a computer manipulates the bits to give a desired result. </a:t>
            </a:r>
          </a:p>
          <a:p>
            <a:pPr marL="401638" indent="-401638">
              <a:lnSpc>
                <a:spcPct val="150000"/>
              </a:lnSpc>
              <a:buFont typeface="Wingdings" panose="05000000000000000000" pitchFamily="2" charset="2"/>
              <a:buChar char="Ø"/>
            </a:pPr>
            <a:r>
              <a:rPr lang="en-US" sz="2400" dirty="0"/>
              <a:t>This manipulation can be a complex process comprising of simple </a:t>
            </a:r>
          </a:p>
          <a:p>
            <a:pPr marL="914400" lvl="1" indent="-457200">
              <a:lnSpc>
                <a:spcPct val="150000"/>
              </a:lnSpc>
              <a:buFont typeface="Wingdings" panose="05000000000000000000" pitchFamily="2" charset="2"/>
              <a:buChar char="ü"/>
            </a:pPr>
            <a:r>
              <a:rPr lang="en-US" sz="2200" dirty="0"/>
              <a:t>basic operations of addition, </a:t>
            </a:r>
          </a:p>
          <a:p>
            <a:pPr marL="914400" lvl="1" indent="-457200">
              <a:lnSpc>
                <a:spcPct val="150000"/>
              </a:lnSpc>
              <a:buFont typeface="Wingdings" panose="05000000000000000000" pitchFamily="2" charset="2"/>
              <a:buChar char="ü"/>
            </a:pPr>
            <a:r>
              <a:rPr lang="en-US" sz="2200" dirty="0"/>
              <a:t>basic operations of subtraction, </a:t>
            </a:r>
          </a:p>
          <a:p>
            <a:pPr marL="914400" lvl="1" indent="-457200">
              <a:lnSpc>
                <a:spcPct val="150000"/>
              </a:lnSpc>
              <a:buFont typeface="Wingdings" panose="05000000000000000000" pitchFamily="2" charset="2"/>
              <a:buChar char="ü"/>
            </a:pPr>
            <a:r>
              <a:rPr lang="en-US" sz="2200" dirty="0"/>
              <a:t>basic operations of division, </a:t>
            </a:r>
          </a:p>
          <a:p>
            <a:pPr marL="914400" lvl="1" indent="-457200">
              <a:lnSpc>
                <a:spcPct val="150000"/>
              </a:lnSpc>
              <a:buFont typeface="Wingdings" panose="05000000000000000000" pitchFamily="2" charset="2"/>
              <a:buChar char="ü"/>
            </a:pPr>
            <a:r>
              <a:rPr lang="en-US" sz="2200" dirty="0"/>
              <a:t>basic operations of multiplication, and </a:t>
            </a:r>
          </a:p>
          <a:p>
            <a:pPr marL="914400" lvl="1" indent="-457200">
              <a:lnSpc>
                <a:spcPct val="150000"/>
              </a:lnSpc>
              <a:buFont typeface="Wingdings" panose="05000000000000000000" pitchFamily="2" charset="2"/>
              <a:buChar char="ü"/>
            </a:pPr>
            <a:r>
              <a:rPr lang="en-US" sz="2200" dirty="0"/>
              <a:t>logical operations on bits. </a:t>
            </a:r>
            <a:br>
              <a:rPr lang="en-US" dirty="0"/>
            </a:br>
            <a:endParaRPr lang="en-US" sz="2600" dirty="0">
              <a:solidFill>
                <a:srgbClr val="0070C0"/>
              </a:solidFill>
            </a:endParaRPr>
          </a:p>
        </p:txBody>
      </p:sp>
      <p:sp>
        <p:nvSpPr>
          <p:cNvPr id="4" name="Footer Placeholder 3">
            <a:extLst>
              <a:ext uri="{FF2B5EF4-FFF2-40B4-BE49-F238E27FC236}">
                <a16:creationId xmlns:a16="http://schemas.microsoft.com/office/drawing/2014/main" id="{4FFF8F3C-B7D6-434A-994D-6A19E806DE15}"/>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4B074B85-EF4B-436E-8544-C0476DAFE0B9}"/>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81118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2238-AC64-4826-A9B1-72D0FDC6A597}"/>
              </a:ext>
            </a:extLst>
          </p:cNvPr>
          <p:cNvSpPr>
            <a:spLocks noGrp="1"/>
          </p:cNvSpPr>
          <p:nvPr>
            <p:ph type="title"/>
          </p:nvPr>
        </p:nvSpPr>
        <p:spPr/>
        <p:txBody>
          <a:bodyPr/>
          <a:lstStyle/>
          <a:p>
            <a:r>
              <a:rPr lang="en-US" b="1" dirty="0"/>
              <a:t>Module3</a:t>
            </a:r>
            <a:br>
              <a:rPr lang="en-US" b="1" dirty="0"/>
            </a:br>
            <a:endParaRPr lang="en-US" b="1" dirty="0"/>
          </a:p>
        </p:txBody>
      </p:sp>
      <p:sp>
        <p:nvSpPr>
          <p:cNvPr id="3" name="Content Placeholder 2">
            <a:extLst>
              <a:ext uri="{FF2B5EF4-FFF2-40B4-BE49-F238E27FC236}">
                <a16:creationId xmlns:a16="http://schemas.microsoft.com/office/drawing/2014/main" id="{BBDBDF90-85DA-4C3B-AB98-9600983B4764}"/>
              </a:ext>
            </a:extLst>
          </p:cNvPr>
          <p:cNvSpPr>
            <a:spLocks noGrp="1"/>
          </p:cNvSpPr>
          <p:nvPr>
            <p:ph idx="1"/>
          </p:nvPr>
        </p:nvSpPr>
        <p:spPr>
          <a:xfrm>
            <a:off x="628649" y="1399309"/>
            <a:ext cx="8224406" cy="4946073"/>
          </a:xfrm>
        </p:spPr>
        <p:txBody>
          <a:bodyPr>
            <a:normAutofit fontScale="40000" lnSpcReduction="20000"/>
          </a:bodyPr>
          <a:lstStyle/>
          <a:p>
            <a:pPr marL="0" indent="0">
              <a:lnSpc>
                <a:spcPct val="170000"/>
              </a:lnSpc>
              <a:buNone/>
            </a:pPr>
            <a:r>
              <a:rPr lang="en-US" sz="5900" b="1" dirty="0"/>
              <a:t>Machine Level Representation of Data – Consists of three units:</a:t>
            </a:r>
          </a:p>
          <a:p>
            <a:pPr marL="401638" indent="-401638">
              <a:lnSpc>
                <a:spcPct val="200000"/>
              </a:lnSpc>
              <a:buFont typeface="Wingdings" panose="05000000000000000000" pitchFamily="2" charset="2"/>
              <a:buChar char="Ø"/>
            </a:pPr>
            <a:endParaRPr lang="en-US" sz="5900" b="1" dirty="0">
              <a:solidFill>
                <a:schemeClr val="accent5">
                  <a:lumMod val="75000"/>
                </a:schemeClr>
              </a:solidFill>
            </a:endParaRPr>
          </a:p>
          <a:p>
            <a:pPr marL="401638" indent="-401638">
              <a:lnSpc>
                <a:spcPct val="200000"/>
              </a:lnSpc>
              <a:buFont typeface="Wingdings" panose="05000000000000000000" pitchFamily="2" charset="2"/>
              <a:buChar char="Ø"/>
            </a:pPr>
            <a:endParaRPr lang="en-US" sz="5100" b="1" dirty="0">
              <a:solidFill>
                <a:schemeClr val="accent5">
                  <a:lumMod val="75000"/>
                </a:schemeClr>
              </a:solidFill>
            </a:endParaRPr>
          </a:p>
          <a:p>
            <a:pPr marL="401638" indent="-401638">
              <a:lnSpc>
                <a:spcPct val="200000"/>
              </a:lnSpc>
              <a:buFont typeface="Wingdings" panose="05000000000000000000" pitchFamily="2" charset="2"/>
              <a:buChar char="Ø"/>
            </a:pPr>
            <a:r>
              <a:rPr lang="en-US" sz="5100" b="1" dirty="0">
                <a:solidFill>
                  <a:schemeClr val="accent5">
                    <a:lumMod val="75000"/>
                  </a:schemeClr>
                </a:solidFill>
              </a:rPr>
              <a:t>Unit 1: Units of Data and Fundamental Operations on Bits</a:t>
            </a:r>
          </a:p>
          <a:p>
            <a:pPr marL="401638" indent="-401638">
              <a:lnSpc>
                <a:spcPct val="200000"/>
              </a:lnSpc>
              <a:buFont typeface="Wingdings" panose="05000000000000000000" pitchFamily="2" charset="2"/>
              <a:buChar char="Ø"/>
            </a:pPr>
            <a:r>
              <a:rPr lang="en-US" sz="5100" b="1" dirty="0">
                <a:solidFill>
                  <a:schemeClr val="accent5">
                    <a:lumMod val="75000"/>
                  </a:schemeClr>
                </a:solidFill>
              </a:rPr>
              <a:t>Unit 2: Number Bases and Types </a:t>
            </a:r>
          </a:p>
          <a:p>
            <a:pPr marL="401638" indent="-401638">
              <a:lnSpc>
                <a:spcPct val="200000"/>
              </a:lnSpc>
              <a:buFont typeface="Wingdings" panose="05000000000000000000" pitchFamily="2" charset="2"/>
              <a:buChar char="Ø"/>
            </a:pPr>
            <a:r>
              <a:rPr lang="en-US" sz="5100" b="1" dirty="0">
                <a:solidFill>
                  <a:schemeClr val="accent5">
                    <a:lumMod val="75000"/>
                  </a:schemeClr>
                </a:solidFill>
              </a:rPr>
              <a:t>Unit 3: Representation of Non-Numeric Data, Records and Registers </a:t>
            </a:r>
            <a:br>
              <a:rPr lang="en-US" b="1" dirty="0">
                <a:solidFill>
                  <a:schemeClr val="accent5">
                    <a:lumMod val="75000"/>
                  </a:schemeClr>
                </a:solidFill>
              </a:rPr>
            </a:br>
            <a:r>
              <a:rPr lang="en-US" b="1" dirty="0">
                <a:solidFill>
                  <a:schemeClr val="accent5">
                    <a:lumMod val="75000"/>
                  </a:schemeClr>
                </a:solidFill>
              </a:rPr>
              <a:t>`</a:t>
            </a:r>
          </a:p>
        </p:txBody>
      </p:sp>
      <p:sp>
        <p:nvSpPr>
          <p:cNvPr id="4" name="Footer Placeholder 3">
            <a:extLst>
              <a:ext uri="{FF2B5EF4-FFF2-40B4-BE49-F238E27FC236}">
                <a16:creationId xmlns:a16="http://schemas.microsoft.com/office/drawing/2014/main" id="{8DE5CDC3-E842-4169-B07B-54F53B1AAC31}"/>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744D75C8-C144-4EF6-993F-0FA1AF7BC7A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539554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b="1" dirty="0">
                <a:solidFill>
                  <a:srgbClr val="00B050"/>
                </a:solidFill>
              </a:rPr>
              <a:t>Addition of Bits</a:t>
            </a:r>
            <a:br>
              <a:rPr lang="en-US" b="1" dirty="0"/>
            </a:br>
            <a:r>
              <a:rPr lang="en-US" sz="2600" dirty="0"/>
              <a:t>The addition of bits is similar to the addition of decimal numbers, just that a 2 is treated as a 10, and 1 added to the next bit on the left. The steps you will follow to add two bits together are outlined:</a:t>
            </a:r>
          </a:p>
          <a:p>
            <a:pPr marL="346075" indent="-346075">
              <a:lnSpc>
                <a:spcPct val="150000"/>
              </a:lnSpc>
              <a:buFont typeface="Wingdings" panose="05000000000000000000" pitchFamily="2" charset="2"/>
              <a:buChar char="Ø"/>
            </a:pPr>
            <a:r>
              <a:rPr lang="en-US" sz="2400" dirty="0"/>
              <a:t>Step 1: Align the bits to be added to the right</a:t>
            </a:r>
          </a:p>
          <a:p>
            <a:pPr marL="346075" indent="-346075">
              <a:lnSpc>
                <a:spcPct val="150000"/>
              </a:lnSpc>
              <a:buFont typeface="Wingdings" panose="05000000000000000000" pitchFamily="2" charset="2"/>
              <a:buChar char="Ø"/>
            </a:pPr>
            <a:r>
              <a:rPr lang="en-US" sz="2400" dirty="0"/>
              <a:t>Step 2: Start by adding the bits to the far right column</a:t>
            </a:r>
          </a:p>
          <a:p>
            <a:pPr marL="346075" indent="-346075">
              <a:lnSpc>
                <a:spcPct val="150000"/>
              </a:lnSpc>
              <a:buFont typeface="Wingdings" panose="05000000000000000000" pitchFamily="2" charset="2"/>
              <a:buChar char="Ø"/>
            </a:pPr>
            <a:r>
              <a:rPr lang="en-US" sz="2400" dirty="0"/>
              <a:t>Step 3: Add the bits in each column together, using the rule:</a:t>
            </a:r>
          </a:p>
          <a:p>
            <a:pPr marL="803275" lvl="1" indent="-346075">
              <a:lnSpc>
                <a:spcPct val="150000"/>
              </a:lnSpc>
              <a:buFont typeface="Wingdings" panose="05000000000000000000" pitchFamily="2" charset="2"/>
              <a:buChar char="ü"/>
            </a:pPr>
            <a:r>
              <a:rPr lang="en-US" sz="2200" dirty="0"/>
              <a:t>(1+0 = 1, 0+0 = 0, 1+1=0 add 1 to the next column) </a:t>
            </a:r>
            <a:br>
              <a:rPr lang="en-US" sz="2200" dirty="0"/>
            </a:br>
            <a:endParaRPr lang="en-US" sz="2200" dirty="0">
              <a:solidFill>
                <a:srgbClr val="0070C0"/>
              </a:solidFill>
            </a:endParaRPr>
          </a:p>
        </p:txBody>
      </p:sp>
      <p:sp>
        <p:nvSpPr>
          <p:cNvPr id="4" name="Footer Placeholder 3">
            <a:extLst>
              <a:ext uri="{FF2B5EF4-FFF2-40B4-BE49-F238E27FC236}">
                <a16:creationId xmlns:a16="http://schemas.microsoft.com/office/drawing/2014/main" id="{C212F2A3-DC5B-4E50-9875-B1E77F5E7213}"/>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FA82DE0A-4151-4864-8C13-B5D0DDC4807F}"/>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507944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sz="2400" dirty="0"/>
              <a:t>Example 5: Add this two bits 10011010 and 11010111</a:t>
            </a:r>
          </a:p>
          <a:p>
            <a:pPr marL="0" indent="0">
              <a:lnSpc>
                <a:spcPct val="150000"/>
              </a:lnSpc>
              <a:buNone/>
            </a:pPr>
            <a:r>
              <a:rPr lang="en-US" sz="2400" b="1" dirty="0">
                <a:solidFill>
                  <a:srgbClr val="92D050"/>
                </a:solidFill>
              </a:rPr>
              <a:t>Solution</a:t>
            </a:r>
            <a:r>
              <a:rPr lang="en-US" sz="2400" dirty="0"/>
              <a:t>	</a:t>
            </a:r>
          </a:p>
          <a:p>
            <a:pPr marL="0" indent="0">
              <a:lnSpc>
                <a:spcPct val="100000"/>
              </a:lnSpc>
              <a:buNone/>
            </a:pPr>
            <a:r>
              <a:rPr lang="en-US" sz="2400" dirty="0"/>
              <a:t>	</a:t>
            </a:r>
            <a:r>
              <a:rPr lang="en-US" sz="2200" dirty="0"/>
              <a:t>10010010</a:t>
            </a:r>
            <a:br>
              <a:rPr lang="en-US" sz="2200" dirty="0"/>
            </a:br>
            <a:r>
              <a:rPr lang="en-US" sz="2200" dirty="0"/>
              <a:t>           + 11010111</a:t>
            </a:r>
            <a:br>
              <a:rPr lang="en-US" sz="2200" dirty="0"/>
            </a:br>
            <a:r>
              <a:rPr lang="en-US" sz="2200" dirty="0"/>
              <a:t>            101101001 </a:t>
            </a:r>
          </a:p>
          <a:p>
            <a:pPr marL="0" indent="0">
              <a:lnSpc>
                <a:spcPct val="100000"/>
              </a:lnSpc>
              <a:buNone/>
            </a:pPr>
            <a:endParaRPr lang="en-US" b="1" dirty="0">
              <a:solidFill>
                <a:srgbClr val="92D050"/>
              </a:solidFill>
            </a:endParaRPr>
          </a:p>
          <a:p>
            <a:pPr marL="0" indent="0">
              <a:lnSpc>
                <a:spcPct val="100000"/>
              </a:lnSpc>
              <a:buNone/>
            </a:pPr>
            <a:r>
              <a:rPr lang="en-US" sz="2400" dirty="0"/>
              <a:t>Example 6: Find the sum of these bits 10111001,110101, 10110</a:t>
            </a:r>
          </a:p>
          <a:p>
            <a:pPr marL="0" indent="0">
              <a:lnSpc>
                <a:spcPct val="100000"/>
              </a:lnSpc>
              <a:buNone/>
            </a:pPr>
            <a:r>
              <a:rPr lang="en-US" b="1" dirty="0">
                <a:solidFill>
                  <a:srgbClr val="92D050"/>
                </a:solidFill>
              </a:rPr>
              <a:t>Solution</a:t>
            </a:r>
          </a:p>
          <a:p>
            <a:pPr marL="914400" indent="0">
              <a:lnSpc>
                <a:spcPct val="100000"/>
              </a:lnSpc>
              <a:buNone/>
            </a:pPr>
            <a:r>
              <a:rPr lang="en-US" sz="2200" dirty="0"/>
              <a:t>10111001	 -	1st Bits</a:t>
            </a:r>
            <a:br>
              <a:rPr lang="en-US" sz="2200" dirty="0"/>
            </a:br>
            <a:r>
              <a:rPr lang="en-US" sz="2200" dirty="0"/>
              <a:t> + 110101	 -	2nd Bits</a:t>
            </a:r>
            <a:br>
              <a:rPr lang="en-US" sz="2200" dirty="0"/>
            </a:br>
            <a:r>
              <a:rPr lang="en-US" sz="2200" dirty="0"/>
              <a:t>11101110 	-	Sum of 1st and 2nd Bits</a:t>
            </a:r>
            <a:br>
              <a:rPr lang="en-US" sz="2200" dirty="0"/>
            </a:br>
            <a:r>
              <a:rPr lang="en-US" sz="2200" dirty="0"/>
              <a:t>   + 10110 	-	3rd Bits</a:t>
            </a:r>
            <a:br>
              <a:rPr lang="en-US" sz="2200" dirty="0"/>
            </a:br>
            <a:r>
              <a:rPr lang="en-US" sz="2200" dirty="0"/>
              <a:t>100000100 	-	Sum of 1st, 2nd and 3rd Bits </a:t>
            </a:r>
            <a:br>
              <a:rPr lang="en-US" sz="2200" dirty="0"/>
            </a:br>
            <a:endParaRPr lang="en-US" sz="2200" dirty="0">
              <a:solidFill>
                <a:srgbClr val="0070C0"/>
              </a:solidFill>
            </a:endParaRPr>
          </a:p>
        </p:txBody>
      </p:sp>
      <p:cxnSp>
        <p:nvCxnSpPr>
          <p:cNvPr id="5" name="Straight Connector 4">
            <a:extLst>
              <a:ext uri="{FF2B5EF4-FFF2-40B4-BE49-F238E27FC236}">
                <a16:creationId xmlns:a16="http://schemas.microsoft.com/office/drawing/2014/main" id="{3C082E73-F515-49E3-B507-F87DF84BD810}"/>
              </a:ext>
            </a:extLst>
          </p:cNvPr>
          <p:cNvCxnSpPr>
            <a:cxnSpLocks/>
          </p:cNvCxnSpPr>
          <p:nvPr/>
        </p:nvCxnSpPr>
        <p:spPr>
          <a:xfrm>
            <a:off x="1413164" y="2632355"/>
            <a:ext cx="1454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2E7D1D8-7B96-413F-97DC-BA28973325D7}"/>
              </a:ext>
            </a:extLst>
          </p:cNvPr>
          <p:cNvCxnSpPr>
            <a:cxnSpLocks/>
          </p:cNvCxnSpPr>
          <p:nvPr/>
        </p:nvCxnSpPr>
        <p:spPr>
          <a:xfrm>
            <a:off x="1510145" y="5347846"/>
            <a:ext cx="1454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19AA96A-85C2-4013-8060-1210AD0362DF}"/>
              </a:ext>
            </a:extLst>
          </p:cNvPr>
          <p:cNvCxnSpPr>
            <a:cxnSpLocks/>
          </p:cNvCxnSpPr>
          <p:nvPr/>
        </p:nvCxnSpPr>
        <p:spPr>
          <a:xfrm>
            <a:off x="1496294" y="6012863"/>
            <a:ext cx="1454727"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DD83FF6-A67A-4343-886C-820491C6F2CE}"/>
              </a:ext>
            </a:extLst>
          </p:cNvPr>
          <p:cNvSpPr>
            <a:spLocks noGrp="1"/>
          </p:cNvSpPr>
          <p:nvPr>
            <p:ph type="ftr" sz="quarter" idx="11"/>
          </p:nvPr>
        </p:nvSpPr>
        <p:spPr/>
        <p:txBody>
          <a:bodyPr/>
          <a:lstStyle/>
          <a:p>
            <a:r>
              <a:rPr lang="en-US"/>
              <a:t>Saliu A.M.</a:t>
            </a:r>
            <a:endParaRPr lang="en-US" dirty="0"/>
          </a:p>
        </p:txBody>
      </p:sp>
      <p:sp>
        <p:nvSpPr>
          <p:cNvPr id="8" name="Slide Number Placeholder 7">
            <a:extLst>
              <a:ext uri="{FF2B5EF4-FFF2-40B4-BE49-F238E27FC236}">
                <a16:creationId xmlns:a16="http://schemas.microsoft.com/office/drawing/2014/main" id="{CEDDE7EB-201A-4782-AFD1-68BC3BD35D81}"/>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57049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b="1" dirty="0">
                <a:solidFill>
                  <a:srgbClr val="92D050"/>
                </a:solidFill>
              </a:rPr>
              <a:t>Subtraction of Bits</a:t>
            </a:r>
            <a:br>
              <a:rPr lang="en-US" b="1" dirty="0"/>
            </a:br>
            <a:r>
              <a:rPr lang="en-US" sz="2500" dirty="0"/>
              <a:t>The subtraction of bits is realized by adding the 2’s complement of the number to be subtracted to the other bit. </a:t>
            </a:r>
          </a:p>
          <a:p>
            <a:pPr marL="346075" indent="-346075">
              <a:lnSpc>
                <a:spcPct val="150000"/>
              </a:lnSpc>
              <a:buFont typeface="Wingdings" panose="05000000000000000000" pitchFamily="2" charset="2"/>
              <a:buChar char="Ø"/>
            </a:pPr>
            <a:r>
              <a:rPr lang="en-US" sz="2600" dirty="0"/>
              <a:t>The procedure for obtaining the 2’s complement is</a:t>
            </a:r>
          </a:p>
          <a:p>
            <a:pPr marL="858838" lvl="1" indent="-401638">
              <a:lnSpc>
                <a:spcPct val="150000"/>
              </a:lnSpc>
              <a:buFont typeface="Wingdings" panose="05000000000000000000" pitchFamily="2" charset="2"/>
              <a:buChar char="ü"/>
            </a:pPr>
            <a:r>
              <a:rPr lang="en-US" dirty="0"/>
              <a:t>Turn all the 0 to 1, and the 1 to 0, Add 1 to the last bit on the right. </a:t>
            </a:r>
          </a:p>
          <a:p>
            <a:pPr marL="858838" lvl="1" indent="-401638">
              <a:lnSpc>
                <a:spcPct val="150000"/>
              </a:lnSpc>
              <a:buFont typeface="Wingdings" panose="05000000000000000000" pitchFamily="2" charset="2"/>
              <a:buChar char="ü"/>
            </a:pPr>
            <a:r>
              <a:rPr lang="en-US" dirty="0"/>
              <a:t>After getting the complement, add to the other binary, but ignore any overflow bit. </a:t>
            </a:r>
          </a:p>
          <a:p>
            <a:pPr lvl="2">
              <a:lnSpc>
                <a:spcPct val="150000"/>
              </a:lnSpc>
              <a:buFont typeface="Wingdings" panose="05000000000000000000" pitchFamily="2" charset="2"/>
              <a:buChar char="§"/>
            </a:pPr>
            <a:r>
              <a:rPr lang="en-US" sz="2200" dirty="0">
                <a:solidFill>
                  <a:srgbClr val="00B050"/>
                </a:solidFill>
              </a:rPr>
              <a:t>Overflow bit is the extra bit to the left after the addition. </a:t>
            </a:r>
            <a:br>
              <a:rPr lang="en-US" sz="1600" dirty="0"/>
            </a:br>
            <a:endParaRPr lang="en-US" sz="1800" dirty="0">
              <a:solidFill>
                <a:srgbClr val="0070C0"/>
              </a:solidFill>
            </a:endParaRPr>
          </a:p>
        </p:txBody>
      </p:sp>
      <p:sp>
        <p:nvSpPr>
          <p:cNvPr id="4" name="Footer Placeholder 3">
            <a:extLst>
              <a:ext uri="{FF2B5EF4-FFF2-40B4-BE49-F238E27FC236}">
                <a16:creationId xmlns:a16="http://schemas.microsoft.com/office/drawing/2014/main" id="{D57190A5-3C3A-436B-B59C-CAB1588D75D4}"/>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A1AA9799-C357-43BE-8B8E-93FCBDA0F0E4}"/>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96043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37145"/>
            <a:ext cx="8072005" cy="5946776"/>
          </a:xfrm>
        </p:spPr>
        <p:txBody>
          <a:bodyPr>
            <a:noAutofit/>
          </a:bodyPr>
          <a:lstStyle/>
          <a:p>
            <a:pPr marL="0" indent="0">
              <a:lnSpc>
                <a:spcPct val="150000"/>
              </a:lnSpc>
              <a:buNone/>
            </a:pPr>
            <a:r>
              <a:rPr lang="en-US" sz="2400" dirty="0"/>
              <a:t>Example 7: Find 1100 – 1001</a:t>
            </a:r>
          </a:p>
          <a:p>
            <a:pPr marL="0" indent="0">
              <a:lnSpc>
                <a:spcPct val="150000"/>
              </a:lnSpc>
              <a:buNone/>
            </a:pPr>
            <a:r>
              <a:rPr lang="en-US" sz="2400" b="1" dirty="0">
                <a:solidFill>
                  <a:srgbClr val="92D050"/>
                </a:solidFill>
              </a:rPr>
              <a:t>Solution</a:t>
            </a:r>
          </a:p>
          <a:p>
            <a:pPr marL="346075" indent="-346075">
              <a:lnSpc>
                <a:spcPct val="150000"/>
              </a:lnSpc>
              <a:buFont typeface="Wingdings" panose="05000000000000000000" pitchFamily="2" charset="2"/>
              <a:buChar char="Ø"/>
            </a:pPr>
            <a:r>
              <a:rPr lang="en-US" sz="2400" dirty="0"/>
              <a:t>Step 1: Find the 2’s complement of 1001. Flipping all bits gives 0110, adding 1 to the last bit gives 0111.</a:t>
            </a:r>
          </a:p>
          <a:p>
            <a:pPr marL="346075" indent="-346075">
              <a:lnSpc>
                <a:spcPct val="100000"/>
              </a:lnSpc>
              <a:buFont typeface="Wingdings" panose="05000000000000000000" pitchFamily="2" charset="2"/>
              <a:buChar char="Ø"/>
            </a:pPr>
            <a:r>
              <a:rPr lang="en-US" sz="2400" dirty="0"/>
              <a:t>Step 2: Adding 1100 to the complement 0111.</a:t>
            </a:r>
          </a:p>
          <a:p>
            <a:pPr marL="0" indent="0">
              <a:lnSpc>
                <a:spcPct val="100000"/>
              </a:lnSpc>
              <a:buNone/>
            </a:pPr>
            <a:r>
              <a:rPr lang="en-US" sz="2400" dirty="0"/>
              <a:t>		1100</a:t>
            </a:r>
          </a:p>
          <a:p>
            <a:pPr marL="0" indent="0">
              <a:lnSpc>
                <a:spcPct val="100000"/>
              </a:lnSpc>
              <a:buNone/>
            </a:pPr>
            <a:r>
              <a:rPr lang="en-US" sz="2400" dirty="0"/>
              <a:t>	          + 0111</a:t>
            </a:r>
            <a:br>
              <a:rPr lang="en-US" sz="2400" dirty="0"/>
            </a:br>
            <a:r>
              <a:rPr lang="en-US" sz="2400" dirty="0"/>
              <a:t>	           </a:t>
            </a:r>
            <a:r>
              <a:rPr lang="en-US" sz="2400" strike="sngStrike" dirty="0"/>
              <a:t>1</a:t>
            </a:r>
            <a:r>
              <a:rPr lang="en-US" sz="2400" dirty="0"/>
              <a:t>0011</a:t>
            </a:r>
          </a:p>
          <a:p>
            <a:pPr marL="0" indent="0">
              <a:lnSpc>
                <a:spcPct val="150000"/>
              </a:lnSpc>
              <a:buNone/>
            </a:pPr>
            <a:r>
              <a:rPr lang="en-US" sz="2400" dirty="0"/>
              <a:t>The last bit to the left is the overflow bit, which is ignored after the addition.</a:t>
            </a:r>
            <a:br>
              <a:rPr lang="en-US" sz="2400" dirty="0"/>
            </a:br>
            <a:r>
              <a:rPr lang="en-US" sz="2400" dirty="0"/>
              <a:t>Therefore 1100 – 1001 = 0011 </a:t>
            </a:r>
            <a:br>
              <a:rPr lang="en-US" sz="2400" dirty="0"/>
            </a:br>
            <a:endParaRPr lang="en-US" sz="2400" dirty="0">
              <a:solidFill>
                <a:srgbClr val="0070C0"/>
              </a:solidFill>
            </a:endParaRPr>
          </a:p>
        </p:txBody>
      </p:sp>
      <p:cxnSp>
        <p:nvCxnSpPr>
          <p:cNvPr id="4" name="Straight Connector 3">
            <a:extLst>
              <a:ext uri="{FF2B5EF4-FFF2-40B4-BE49-F238E27FC236}">
                <a16:creationId xmlns:a16="http://schemas.microsoft.com/office/drawing/2014/main" id="{1E95CEAF-410B-4AD0-83A6-F489F5950EA4}"/>
              </a:ext>
            </a:extLst>
          </p:cNvPr>
          <p:cNvCxnSpPr>
            <a:cxnSpLocks/>
          </p:cNvCxnSpPr>
          <p:nvPr/>
        </p:nvCxnSpPr>
        <p:spPr>
          <a:xfrm>
            <a:off x="2369127" y="4475010"/>
            <a:ext cx="90054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47E7AF-30A6-4CB8-BDA7-7FA66C56736C}"/>
              </a:ext>
            </a:extLst>
          </p:cNvPr>
          <p:cNvSpPr>
            <a:spLocks noGrp="1"/>
          </p:cNvSpPr>
          <p:nvPr>
            <p:ph type="ftr" sz="quarter" idx="11"/>
          </p:nvPr>
        </p:nvSpPr>
        <p:spPr/>
        <p:txBody>
          <a:bodyPr/>
          <a:lstStyle/>
          <a:p>
            <a:r>
              <a:rPr lang="en-US"/>
              <a:t>Saliu A.M.</a:t>
            </a:r>
            <a:endParaRPr lang="en-US" dirty="0"/>
          </a:p>
        </p:txBody>
      </p:sp>
      <p:sp>
        <p:nvSpPr>
          <p:cNvPr id="6" name="Slide Number Placeholder 5">
            <a:extLst>
              <a:ext uri="{FF2B5EF4-FFF2-40B4-BE49-F238E27FC236}">
                <a16:creationId xmlns:a16="http://schemas.microsoft.com/office/drawing/2014/main" id="{06CF4073-F21D-45C2-B616-53D6CBED4246}"/>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208076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00000"/>
              </a:lnSpc>
              <a:buNone/>
            </a:pPr>
            <a:r>
              <a:rPr lang="en-US" sz="2400" dirty="0"/>
              <a:t>Example 8: Find 11001 – 1110</a:t>
            </a:r>
          </a:p>
          <a:p>
            <a:pPr marL="0" indent="0">
              <a:lnSpc>
                <a:spcPct val="100000"/>
              </a:lnSpc>
              <a:buNone/>
            </a:pPr>
            <a:r>
              <a:rPr lang="en-US" sz="2600" b="1" dirty="0">
                <a:solidFill>
                  <a:srgbClr val="92D050"/>
                </a:solidFill>
              </a:rPr>
              <a:t>Solution</a:t>
            </a:r>
          </a:p>
          <a:p>
            <a:pPr marL="401638" indent="-401638">
              <a:lnSpc>
                <a:spcPct val="100000"/>
              </a:lnSpc>
              <a:buFont typeface="Wingdings" panose="05000000000000000000" pitchFamily="2" charset="2"/>
              <a:buChar char="Ø"/>
            </a:pPr>
            <a:r>
              <a:rPr lang="en-US" sz="2400" dirty="0"/>
              <a:t>Step 1: Find the 2’s complement of 01110. Note that it was padded with a 0 to make it equal in length to 11001.</a:t>
            </a:r>
          </a:p>
          <a:p>
            <a:pPr marL="747713" lvl="1" indent="-290513">
              <a:lnSpc>
                <a:spcPct val="100000"/>
              </a:lnSpc>
              <a:buFont typeface="Wingdings" panose="05000000000000000000" pitchFamily="2" charset="2"/>
              <a:buChar char="ü"/>
            </a:pPr>
            <a:r>
              <a:rPr lang="en-US" sz="2200" dirty="0"/>
              <a:t>Flipping all bits gives 10001, adding 1 to the last bit gives</a:t>
            </a:r>
            <a:br>
              <a:rPr lang="en-US" sz="2200" dirty="0"/>
            </a:br>
            <a:r>
              <a:rPr lang="en-US" sz="2200" dirty="0"/>
              <a:t>10010. </a:t>
            </a:r>
          </a:p>
          <a:p>
            <a:pPr marL="401638" indent="-401638">
              <a:lnSpc>
                <a:spcPct val="100000"/>
              </a:lnSpc>
              <a:buFont typeface="Wingdings" panose="05000000000000000000" pitchFamily="2" charset="2"/>
              <a:buChar char="Ø"/>
            </a:pPr>
            <a:r>
              <a:rPr lang="en-US" sz="2400" dirty="0"/>
              <a:t>Step 2: Adding 11001 to the complement 10010.</a:t>
            </a:r>
          </a:p>
          <a:p>
            <a:pPr marL="401638" indent="-401638">
              <a:lnSpc>
                <a:spcPct val="100000"/>
              </a:lnSpc>
              <a:buNone/>
            </a:pPr>
            <a:r>
              <a:rPr lang="en-US" sz="2400" dirty="0"/>
              <a:t>			11001</a:t>
            </a:r>
            <a:br>
              <a:rPr lang="en-US" sz="2400" dirty="0"/>
            </a:br>
            <a:r>
              <a:rPr lang="en-US" sz="2400" dirty="0"/>
              <a:t>	          + 10010</a:t>
            </a:r>
            <a:br>
              <a:rPr lang="en-US" sz="2400" dirty="0"/>
            </a:br>
            <a:r>
              <a:rPr lang="en-US" sz="2400" dirty="0"/>
              <a:t>	           </a:t>
            </a:r>
            <a:r>
              <a:rPr lang="en-US" sz="2400" strike="sngStrike" dirty="0"/>
              <a:t>1</a:t>
            </a:r>
            <a:r>
              <a:rPr lang="en-US" sz="2400" dirty="0"/>
              <a:t>01011</a:t>
            </a:r>
            <a:br>
              <a:rPr lang="en-US" sz="2400" dirty="0"/>
            </a:br>
            <a:r>
              <a:rPr lang="en-US" sz="2400" dirty="0"/>
              <a:t>The last bit to the left is the overflow bit, which is ignored after the addition.</a:t>
            </a:r>
          </a:p>
          <a:p>
            <a:pPr marL="401638" indent="-401638">
              <a:lnSpc>
                <a:spcPct val="100000"/>
              </a:lnSpc>
              <a:buFont typeface="Wingdings" panose="05000000000000000000" pitchFamily="2" charset="2"/>
              <a:buChar char="Ø"/>
            </a:pPr>
            <a:r>
              <a:rPr lang="en-US" sz="2400" dirty="0"/>
              <a:t>Therefore 11001 – 1110 = 1011. </a:t>
            </a:r>
            <a:br>
              <a:rPr lang="en-US" sz="2400" dirty="0"/>
            </a:br>
            <a:endParaRPr lang="en-US" sz="2400" dirty="0">
              <a:solidFill>
                <a:srgbClr val="0070C0"/>
              </a:solidFill>
            </a:endParaRPr>
          </a:p>
        </p:txBody>
      </p:sp>
      <p:cxnSp>
        <p:nvCxnSpPr>
          <p:cNvPr id="7" name="Straight Connector 6">
            <a:extLst>
              <a:ext uri="{FF2B5EF4-FFF2-40B4-BE49-F238E27FC236}">
                <a16:creationId xmlns:a16="http://schemas.microsoft.com/office/drawing/2014/main" id="{6AE78806-1DE5-45F4-A23E-F1BF21A35EB7}"/>
              </a:ext>
            </a:extLst>
          </p:cNvPr>
          <p:cNvCxnSpPr>
            <a:cxnSpLocks/>
          </p:cNvCxnSpPr>
          <p:nvPr/>
        </p:nvCxnSpPr>
        <p:spPr>
          <a:xfrm>
            <a:off x="2438402" y="4405735"/>
            <a:ext cx="90054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CDC7F7C7-CEF7-4424-AE57-F9422744B601}"/>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E4FDFE6C-5C35-4312-BA23-03F30AE2509F}"/>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66753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sz="2600" b="1" dirty="0">
                <a:solidFill>
                  <a:srgbClr val="00B050"/>
                </a:solidFill>
              </a:rPr>
              <a:t>Note: </a:t>
            </a:r>
            <a:r>
              <a:rPr lang="en-US" sz="1900" i="1" dirty="0"/>
              <a:t>It can be observed that the bit after the overflow bit in the two examples is 0. This indicates that the results are positive. If it is 1, then the result is negative. The following example demonstrates a result of a negative value.</a:t>
            </a:r>
          </a:p>
          <a:p>
            <a:pPr marL="0" indent="0">
              <a:lnSpc>
                <a:spcPct val="150000"/>
              </a:lnSpc>
              <a:buNone/>
            </a:pPr>
            <a:r>
              <a:rPr lang="en-US" sz="2400" dirty="0"/>
              <a:t>Example 9: Find 10010 – 11001. </a:t>
            </a:r>
          </a:p>
          <a:p>
            <a:pPr marL="0" indent="0">
              <a:lnSpc>
                <a:spcPct val="150000"/>
              </a:lnSpc>
              <a:buNone/>
            </a:pPr>
            <a:r>
              <a:rPr lang="en-US" sz="2400" b="1" dirty="0">
                <a:solidFill>
                  <a:srgbClr val="00B050"/>
                </a:solidFill>
              </a:rPr>
              <a:t>Solution</a:t>
            </a:r>
            <a:endParaRPr lang="en-US" sz="2400" dirty="0"/>
          </a:p>
          <a:p>
            <a:pPr marL="346075" indent="-346075">
              <a:lnSpc>
                <a:spcPct val="150000"/>
              </a:lnSpc>
              <a:buFont typeface="Wingdings" panose="05000000000000000000" pitchFamily="2" charset="2"/>
              <a:buChar char="Ø"/>
            </a:pPr>
            <a:r>
              <a:rPr lang="en-US" sz="2400" dirty="0"/>
              <a:t>Step 1: Find the 2’s complement of 11001. Flipping all bits gives 00110, adding 1 to the last bit gives 00111. </a:t>
            </a:r>
          </a:p>
          <a:p>
            <a:pPr marL="346075" indent="-346075">
              <a:lnSpc>
                <a:spcPct val="100000"/>
              </a:lnSpc>
              <a:buFont typeface="Wingdings" panose="05000000000000000000" pitchFamily="2" charset="2"/>
              <a:buChar char="Ø"/>
            </a:pPr>
            <a:r>
              <a:rPr lang="en-US" sz="2400" dirty="0"/>
              <a:t>Step 2: Adding 10010 to the complement 00111.</a:t>
            </a:r>
            <a:br>
              <a:rPr lang="en-US" sz="2400" dirty="0"/>
            </a:br>
            <a:r>
              <a:rPr lang="en-US" sz="2400" dirty="0"/>
              <a:t>		10010</a:t>
            </a:r>
            <a:br>
              <a:rPr lang="en-US" sz="2400" dirty="0"/>
            </a:br>
            <a:r>
              <a:rPr lang="en-US" sz="2400" dirty="0"/>
              <a:t>	         +	00111</a:t>
            </a:r>
            <a:br>
              <a:rPr lang="en-US" sz="2400" dirty="0"/>
            </a:br>
            <a:r>
              <a:rPr lang="en-US" sz="2400" dirty="0"/>
              <a:t>		11001 </a:t>
            </a:r>
            <a:br>
              <a:rPr lang="en-US" sz="2600" dirty="0"/>
            </a:br>
            <a:endParaRPr lang="en-US" sz="2600" dirty="0">
              <a:solidFill>
                <a:srgbClr val="0070C0"/>
              </a:solidFill>
            </a:endParaRPr>
          </a:p>
        </p:txBody>
      </p:sp>
      <p:cxnSp>
        <p:nvCxnSpPr>
          <p:cNvPr id="4" name="Straight Connector 3">
            <a:extLst>
              <a:ext uri="{FF2B5EF4-FFF2-40B4-BE49-F238E27FC236}">
                <a16:creationId xmlns:a16="http://schemas.microsoft.com/office/drawing/2014/main" id="{AED1E5AA-BEE2-40A7-9955-657F337D0B87}"/>
              </a:ext>
            </a:extLst>
          </p:cNvPr>
          <p:cNvCxnSpPr>
            <a:cxnSpLocks/>
          </p:cNvCxnSpPr>
          <p:nvPr/>
        </p:nvCxnSpPr>
        <p:spPr>
          <a:xfrm>
            <a:off x="2493822" y="5818905"/>
            <a:ext cx="90054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B7FC16F-E4EC-4B2C-B666-E8B34DBCACE0}"/>
              </a:ext>
            </a:extLst>
          </p:cNvPr>
          <p:cNvSpPr>
            <a:spLocks noGrp="1"/>
          </p:cNvSpPr>
          <p:nvPr>
            <p:ph type="ftr" sz="quarter" idx="11"/>
          </p:nvPr>
        </p:nvSpPr>
        <p:spPr/>
        <p:txBody>
          <a:bodyPr/>
          <a:lstStyle/>
          <a:p>
            <a:r>
              <a:rPr lang="en-US"/>
              <a:t>Saliu A.M.</a:t>
            </a:r>
            <a:endParaRPr lang="en-US" dirty="0"/>
          </a:p>
        </p:txBody>
      </p:sp>
      <p:sp>
        <p:nvSpPr>
          <p:cNvPr id="6" name="Slide Number Placeholder 5">
            <a:extLst>
              <a:ext uri="{FF2B5EF4-FFF2-40B4-BE49-F238E27FC236}">
                <a16:creationId xmlns:a16="http://schemas.microsoft.com/office/drawing/2014/main" id="{70A4B35F-204B-47B2-9913-D21DDAABBC13}"/>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800756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20000"/>
              </a:lnSpc>
              <a:buNone/>
            </a:pPr>
            <a:r>
              <a:rPr lang="en-US" sz="2600" b="1" dirty="0">
                <a:solidFill>
                  <a:srgbClr val="92D050"/>
                </a:solidFill>
              </a:rPr>
              <a:t>Multiplication of Bits</a:t>
            </a:r>
            <a:br>
              <a:rPr lang="en-US" sz="2600" b="1" dirty="0"/>
            </a:br>
            <a:r>
              <a:rPr lang="en-US" sz="2400" dirty="0"/>
              <a:t>The multiplication of binary number can be achieved by a series of shifting and addition. This can be achieved by following these steps: </a:t>
            </a:r>
            <a:endParaRPr lang="en-US" sz="2600" dirty="0"/>
          </a:p>
          <a:p>
            <a:pPr marL="346075" indent="-346075">
              <a:lnSpc>
                <a:spcPct val="120000"/>
              </a:lnSpc>
              <a:buFont typeface="Wingdings" panose="05000000000000000000" pitchFamily="2" charset="2"/>
              <a:buChar char="Ø"/>
            </a:pPr>
            <a:r>
              <a:rPr lang="en-US" sz="2000" dirty="0"/>
              <a:t>Step 1: The numbers to be multiplied are aligned to the left</a:t>
            </a:r>
          </a:p>
          <a:p>
            <a:pPr marL="346075" indent="-346075">
              <a:lnSpc>
                <a:spcPct val="120000"/>
              </a:lnSpc>
              <a:buFont typeface="Wingdings" panose="05000000000000000000" pitchFamily="2" charset="2"/>
              <a:buChar char="Ø"/>
            </a:pPr>
            <a:r>
              <a:rPr lang="en-US" sz="2000" dirty="0"/>
              <a:t>Step 2: The first bit to the left of the second number is used to multiply through all the bits of the first number. </a:t>
            </a:r>
          </a:p>
          <a:p>
            <a:pPr marL="346075" indent="-346075">
              <a:lnSpc>
                <a:spcPct val="120000"/>
              </a:lnSpc>
              <a:buFont typeface="Wingdings" panose="05000000000000000000" pitchFamily="2" charset="2"/>
              <a:buChar char="Ø"/>
            </a:pPr>
            <a:r>
              <a:rPr lang="en-US" sz="2000" dirty="0"/>
              <a:t>Step 3: You then multiply the second bit of the second number through all the bits of the first, shift the result one bit to the right, and place below the result of step 1. </a:t>
            </a:r>
          </a:p>
          <a:p>
            <a:pPr marL="346075" indent="-346075">
              <a:lnSpc>
                <a:spcPct val="120000"/>
              </a:lnSpc>
              <a:buFont typeface="Wingdings" panose="05000000000000000000" pitchFamily="2" charset="2"/>
              <a:buChar char="Ø"/>
            </a:pPr>
            <a:r>
              <a:rPr lang="en-US" sz="2000" dirty="0"/>
              <a:t>Step 4: Keep multiplying through until all the bits of the second number have multiplied the bits of the first number. </a:t>
            </a:r>
          </a:p>
          <a:p>
            <a:pPr marL="346075" indent="-346075">
              <a:lnSpc>
                <a:spcPct val="120000"/>
              </a:lnSpc>
              <a:buFont typeface="Wingdings" panose="05000000000000000000" pitchFamily="2" charset="2"/>
              <a:buChar char="Ø"/>
            </a:pPr>
            <a:r>
              <a:rPr lang="en-US" sz="2000" dirty="0"/>
              <a:t>Step 5: Sum together the results of the multiplication of each bits</a:t>
            </a:r>
            <a:br>
              <a:rPr lang="en-US" sz="2000" dirty="0"/>
            </a:br>
            <a:endParaRPr lang="en-US" sz="2400" dirty="0">
              <a:solidFill>
                <a:srgbClr val="0070C0"/>
              </a:solidFill>
            </a:endParaRPr>
          </a:p>
        </p:txBody>
      </p:sp>
      <p:sp>
        <p:nvSpPr>
          <p:cNvPr id="4" name="Footer Placeholder 3">
            <a:extLst>
              <a:ext uri="{FF2B5EF4-FFF2-40B4-BE49-F238E27FC236}">
                <a16:creationId xmlns:a16="http://schemas.microsoft.com/office/drawing/2014/main" id="{FAC73659-7B10-4CA5-8002-39D6DDA091F3}"/>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5205C6BA-F224-4791-9ACF-8A9813715887}"/>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108731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sz="2600" dirty="0"/>
              <a:t>Example: Multiply 101101 x 10101</a:t>
            </a:r>
          </a:p>
          <a:p>
            <a:pPr marL="0" indent="0">
              <a:lnSpc>
                <a:spcPct val="150000"/>
              </a:lnSpc>
              <a:buNone/>
            </a:pPr>
            <a:r>
              <a:rPr lang="en-US" b="1" dirty="0">
                <a:solidFill>
                  <a:srgbClr val="00B050"/>
                </a:solidFill>
              </a:rPr>
              <a:t>Solution</a:t>
            </a:r>
            <a:endParaRPr lang="en-US" dirty="0"/>
          </a:p>
          <a:p>
            <a:pPr marL="0" indent="0">
              <a:lnSpc>
                <a:spcPct val="100000"/>
              </a:lnSpc>
              <a:spcBef>
                <a:spcPts val="0"/>
              </a:spcBef>
              <a:buNone/>
            </a:pPr>
            <a:r>
              <a:rPr lang="en-US" dirty="0"/>
              <a:t>				</a:t>
            </a:r>
            <a:r>
              <a:rPr lang="en-US" sz="2600" spc="100" dirty="0"/>
              <a:t>101101</a:t>
            </a:r>
          </a:p>
          <a:p>
            <a:pPr marL="0" indent="0">
              <a:lnSpc>
                <a:spcPct val="100000"/>
              </a:lnSpc>
              <a:spcBef>
                <a:spcPts val="0"/>
              </a:spcBef>
              <a:buNone/>
            </a:pPr>
            <a:r>
              <a:rPr lang="en-US" sz="2600" spc="100" dirty="0"/>
              <a:t>			         x  10101</a:t>
            </a:r>
          </a:p>
          <a:p>
            <a:pPr marL="0" indent="0">
              <a:lnSpc>
                <a:spcPct val="100000"/>
              </a:lnSpc>
              <a:spcBef>
                <a:spcPts val="0"/>
              </a:spcBef>
              <a:buNone/>
            </a:pPr>
            <a:r>
              <a:rPr lang="en-US" sz="2600" spc="100" dirty="0">
                <a:solidFill>
                  <a:srgbClr val="0070C0"/>
                </a:solidFill>
              </a:rPr>
              <a:t>				</a:t>
            </a:r>
            <a:r>
              <a:rPr lang="en-US" sz="2600" spc="100" dirty="0"/>
              <a:t>101101</a:t>
            </a:r>
          </a:p>
          <a:p>
            <a:pPr marL="0" indent="0">
              <a:lnSpc>
                <a:spcPct val="100000"/>
              </a:lnSpc>
              <a:spcBef>
                <a:spcPts val="0"/>
              </a:spcBef>
              <a:buNone/>
            </a:pPr>
            <a:r>
              <a:rPr lang="en-US" sz="2600" spc="100" dirty="0"/>
              <a:t>			        000000</a:t>
            </a:r>
          </a:p>
          <a:p>
            <a:pPr marL="0" indent="0">
              <a:lnSpc>
                <a:spcPct val="100000"/>
              </a:lnSpc>
              <a:spcBef>
                <a:spcPts val="0"/>
              </a:spcBef>
              <a:buNone/>
            </a:pPr>
            <a:r>
              <a:rPr lang="en-US" sz="2600" spc="100" dirty="0"/>
              <a:t>			      101101</a:t>
            </a:r>
          </a:p>
          <a:p>
            <a:pPr marL="0" indent="0">
              <a:lnSpc>
                <a:spcPct val="100000"/>
              </a:lnSpc>
              <a:spcBef>
                <a:spcPts val="0"/>
              </a:spcBef>
              <a:buNone/>
            </a:pPr>
            <a:r>
              <a:rPr lang="en-US" sz="2600" spc="100" dirty="0"/>
              <a:t>			    000000</a:t>
            </a:r>
          </a:p>
          <a:p>
            <a:pPr marL="0" indent="0">
              <a:lnSpc>
                <a:spcPct val="100000"/>
              </a:lnSpc>
              <a:spcBef>
                <a:spcPts val="0"/>
              </a:spcBef>
              <a:buNone/>
            </a:pPr>
            <a:r>
              <a:rPr lang="en-US" sz="2600" spc="100" dirty="0"/>
              <a:t>			  101101</a:t>
            </a:r>
          </a:p>
          <a:p>
            <a:pPr marL="0" indent="0">
              <a:lnSpc>
                <a:spcPct val="100000"/>
              </a:lnSpc>
              <a:spcBef>
                <a:spcPts val="0"/>
              </a:spcBef>
              <a:buNone/>
            </a:pPr>
            <a:r>
              <a:rPr lang="en-US" sz="2600" spc="100" dirty="0"/>
              <a:t>			  1110110001</a:t>
            </a:r>
          </a:p>
          <a:p>
            <a:pPr marL="0" indent="0">
              <a:lnSpc>
                <a:spcPct val="100000"/>
              </a:lnSpc>
              <a:spcBef>
                <a:spcPts val="0"/>
              </a:spcBef>
              <a:buNone/>
            </a:pPr>
            <a:r>
              <a:rPr lang="en-US" sz="2600" spc="100" dirty="0"/>
              <a:t>			</a:t>
            </a:r>
          </a:p>
          <a:p>
            <a:pPr marL="0" indent="0">
              <a:lnSpc>
                <a:spcPct val="100000"/>
              </a:lnSpc>
              <a:buNone/>
            </a:pPr>
            <a:endParaRPr lang="en-US" sz="2600" spc="100" dirty="0"/>
          </a:p>
          <a:p>
            <a:pPr marL="0" indent="0">
              <a:lnSpc>
                <a:spcPct val="100000"/>
              </a:lnSpc>
              <a:buNone/>
            </a:pPr>
            <a:endParaRPr lang="en-US" sz="2600" dirty="0"/>
          </a:p>
          <a:p>
            <a:pPr marL="0" indent="0">
              <a:lnSpc>
                <a:spcPct val="100000"/>
              </a:lnSpc>
              <a:buNone/>
            </a:pPr>
            <a:r>
              <a:rPr lang="en-US" sz="2600" dirty="0">
                <a:solidFill>
                  <a:srgbClr val="0070C0"/>
                </a:solidFill>
              </a:rPr>
              <a:t>				</a:t>
            </a:r>
          </a:p>
        </p:txBody>
      </p:sp>
      <p:cxnSp>
        <p:nvCxnSpPr>
          <p:cNvPr id="7" name="Straight Connector 6">
            <a:extLst>
              <a:ext uri="{FF2B5EF4-FFF2-40B4-BE49-F238E27FC236}">
                <a16:creationId xmlns:a16="http://schemas.microsoft.com/office/drawing/2014/main" id="{D8C797D8-6A87-4F7C-8CA2-C14A62036E8C}"/>
              </a:ext>
            </a:extLst>
          </p:cNvPr>
          <p:cNvCxnSpPr/>
          <p:nvPr/>
        </p:nvCxnSpPr>
        <p:spPr>
          <a:xfrm>
            <a:off x="4350327" y="2743201"/>
            <a:ext cx="1233055"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9A4C1DBF-BF32-45E9-A56C-E545BB5D8643}"/>
              </a:ext>
            </a:extLst>
          </p:cNvPr>
          <p:cNvCxnSpPr>
            <a:cxnSpLocks/>
          </p:cNvCxnSpPr>
          <p:nvPr/>
        </p:nvCxnSpPr>
        <p:spPr>
          <a:xfrm>
            <a:off x="3643745" y="4765951"/>
            <a:ext cx="1842655"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CA81ACB9-6331-4B25-A9C6-2F61609888AA}"/>
              </a:ext>
            </a:extLst>
          </p:cNvPr>
          <p:cNvCxnSpPr>
            <a:cxnSpLocks/>
          </p:cNvCxnSpPr>
          <p:nvPr/>
        </p:nvCxnSpPr>
        <p:spPr>
          <a:xfrm>
            <a:off x="3616030" y="5084611"/>
            <a:ext cx="1842655"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F61EAFC6-B18E-427A-B59A-C806ED061115}"/>
              </a:ext>
            </a:extLst>
          </p:cNvPr>
          <p:cNvCxnSpPr>
            <a:cxnSpLocks/>
          </p:cNvCxnSpPr>
          <p:nvPr/>
        </p:nvCxnSpPr>
        <p:spPr>
          <a:xfrm>
            <a:off x="3616037" y="5112316"/>
            <a:ext cx="1842655" cy="0"/>
          </a:xfrm>
          <a:prstGeom prst="line">
            <a:avLst/>
          </a:prstGeom>
        </p:spPr>
        <p:style>
          <a:lnRef idx="2">
            <a:schemeClr val="dk1"/>
          </a:lnRef>
          <a:fillRef idx="0">
            <a:schemeClr val="dk1"/>
          </a:fillRef>
          <a:effectRef idx="1">
            <a:schemeClr val="dk1"/>
          </a:effectRef>
          <a:fontRef idx="minor">
            <a:schemeClr val="tx1"/>
          </a:fontRef>
        </p:style>
      </p:cxnSp>
      <p:sp>
        <p:nvSpPr>
          <p:cNvPr id="4" name="Footer Placeholder 3">
            <a:extLst>
              <a:ext uri="{FF2B5EF4-FFF2-40B4-BE49-F238E27FC236}">
                <a16:creationId xmlns:a16="http://schemas.microsoft.com/office/drawing/2014/main" id="{FCDF89AD-C353-49F5-8836-9CACA5F12ED5}"/>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8F34ABEC-B3D2-4183-91E8-8263962BD36F}"/>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556259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196696" cy="5946776"/>
          </a:xfrm>
        </p:spPr>
        <p:txBody>
          <a:bodyPr>
            <a:noAutofit/>
          </a:bodyPr>
          <a:lstStyle/>
          <a:p>
            <a:pPr marL="0" indent="0">
              <a:lnSpc>
                <a:spcPct val="100000"/>
              </a:lnSpc>
              <a:buNone/>
            </a:pPr>
            <a:r>
              <a:rPr lang="en-US" sz="2600" b="1" dirty="0">
                <a:solidFill>
                  <a:schemeClr val="accent5"/>
                </a:solidFill>
              </a:rPr>
              <a:t>Division of Bits</a:t>
            </a:r>
            <a:br>
              <a:rPr lang="en-US" sz="2600" b="1" dirty="0"/>
            </a:br>
            <a:r>
              <a:rPr lang="en-US" sz="2000" dirty="0"/>
              <a:t>The division of bits is done by a series of subtractions of the divisor from the dividend, noting the remainder which is added to the other bits of the dividend. To achieve this, the following steps should be followed:</a:t>
            </a:r>
          </a:p>
          <a:p>
            <a:pPr marL="346075" indent="-346075">
              <a:lnSpc>
                <a:spcPct val="120000"/>
              </a:lnSpc>
              <a:buFont typeface="Wingdings" panose="05000000000000000000" pitchFamily="2" charset="2"/>
              <a:buChar char="Ø"/>
            </a:pPr>
            <a:r>
              <a:rPr lang="en-US" sz="1900" dirty="0"/>
              <a:t>Step 1: Align the non-zero most significant bits of the divisor and the dividend.</a:t>
            </a:r>
          </a:p>
          <a:p>
            <a:pPr marL="346075" indent="-346075">
              <a:lnSpc>
                <a:spcPct val="120000"/>
              </a:lnSpc>
              <a:buFont typeface="Wingdings" panose="05000000000000000000" pitchFamily="2" charset="2"/>
              <a:buChar char="Ø"/>
            </a:pPr>
            <a:r>
              <a:rPr lang="en-US" sz="1900" dirty="0"/>
              <a:t>Step 2: Subtract the divisor from the most significant bits of the dividend</a:t>
            </a:r>
          </a:p>
          <a:p>
            <a:pPr marL="346075" indent="-346075">
              <a:lnSpc>
                <a:spcPct val="120000"/>
              </a:lnSpc>
              <a:buFont typeface="Wingdings" panose="05000000000000000000" pitchFamily="2" charset="2"/>
              <a:buChar char="Ø"/>
            </a:pPr>
            <a:r>
              <a:rPr lang="en-US" sz="1900" dirty="0"/>
              <a:t>Step 3: if a borrow was needed, then the quotient/result is 1, and is 0 if no borrow was needed.</a:t>
            </a:r>
          </a:p>
          <a:p>
            <a:pPr marL="346075" indent="-346075">
              <a:lnSpc>
                <a:spcPct val="120000"/>
              </a:lnSpc>
              <a:buFont typeface="Wingdings" panose="05000000000000000000" pitchFamily="2" charset="2"/>
              <a:buChar char="Ø"/>
            </a:pPr>
            <a:r>
              <a:rPr lang="en-US" sz="1900" dirty="0"/>
              <a:t>Step 4: If a borrow was needed in step 4, add the divisor to the result of the subtraction to restore the dividend and drop the next significant bit. If no borrow was needed in the subtraction, just drop the next most significant bit to the result of the subtraction.</a:t>
            </a:r>
          </a:p>
          <a:p>
            <a:pPr marL="346075" indent="-346075">
              <a:lnSpc>
                <a:spcPct val="120000"/>
              </a:lnSpc>
              <a:buFont typeface="Wingdings" panose="05000000000000000000" pitchFamily="2" charset="2"/>
              <a:buChar char="Ø"/>
            </a:pPr>
            <a:r>
              <a:rPr lang="en-US" sz="1900" dirty="0"/>
              <a:t>Step 5: Repeat steps 2 – 4 until all the bits of the dividend have been dropped down and the divisor subtracted and the quotient updated. The quotient and remainder after the last bit is dropped is returned as the result of the division. </a:t>
            </a:r>
            <a:br>
              <a:rPr lang="en-US" sz="1900" dirty="0"/>
            </a:br>
            <a:endParaRPr lang="en-US" sz="1900" dirty="0">
              <a:solidFill>
                <a:srgbClr val="0070C0"/>
              </a:solidFill>
            </a:endParaRPr>
          </a:p>
        </p:txBody>
      </p:sp>
      <p:sp>
        <p:nvSpPr>
          <p:cNvPr id="4" name="Footer Placeholder 3">
            <a:extLst>
              <a:ext uri="{FF2B5EF4-FFF2-40B4-BE49-F238E27FC236}">
                <a16:creationId xmlns:a16="http://schemas.microsoft.com/office/drawing/2014/main" id="{E6D02DB6-3C3F-467B-931E-A7729237604E}"/>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5060CD66-FCB4-4FE4-8ACF-6310D397F6F5}"/>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739293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dirty="0"/>
              <a:t>Example: Find 101010 / 110</a:t>
            </a:r>
          </a:p>
          <a:p>
            <a:pPr marL="0" indent="0">
              <a:lnSpc>
                <a:spcPct val="150000"/>
              </a:lnSpc>
              <a:buNone/>
            </a:pPr>
            <a:r>
              <a:rPr lang="en-US" sz="2400" b="1" dirty="0">
                <a:solidFill>
                  <a:srgbClr val="00B050"/>
                </a:solidFill>
              </a:rPr>
              <a:t>Solution</a:t>
            </a:r>
            <a:endParaRPr lang="en-US" sz="2400" dirty="0"/>
          </a:p>
          <a:p>
            <a:pPr marL="0" indent="0">
              <a:lnSpc>
                <a:spcPct val="100000"/>
              </a:lnSpc>
              <a:spcBef>
                <a:spcPts val="0"/>
              </a:spcBef>
              <a:buNone/>
            </a:pPr>
            <a:r>
              <a:rPr lang="en-US" sz="2600" dirty="0"/>
              <a:t>				</a:t>
            </a:r>
            <a:r>
              <a:rPr lang="en-US" sz="2600" spc="200" dirty="0"/>
              <a:t>  111</a:t>
            </a:r>
          </a:p>
          <a:p>
            <a:pPr marL="0" indent="0">
              <a:lnSpc>
                <a:spcPct val="100000"/>
              </a:lnSpc>
              <a:spcBef>
                <a:spcPts val="0"/>
              </a:spcBef>
              <a:buNone/>
            </a:pPr>
            <a:r>
              <a:rPr lang="en-US" sz="2600" spc="200" dirty="0"/>
              <a:t>		        110 </a:t>
            </a:r>
            <a:r>
              <a:rPr lang="en-US" sz="2600" strike="sngStrike" spc="200" dirty="0"/>
              <a:t>1</a:t>
            </a:r>
            <a:r>
              <a:rPr lang="en-US" sz="2600" spc="200" dirty="0"/>
              <a:t>01010</a:t>
            </a:r>
          </a:p>
          <a:p>
            <a:pPr marL="0" indent="0">
              <a:lnSpc>
                <a:spcPct val="100000"/>
              </a:lnSpc>
              <a:spcBef>
                <a:spcPts val="0"/>
              </a:spcBef>
              <a:buNone/>
            </a:pPr>
            <a:r>
              <a:rPr lang="en-US" sz="2600" spc="200" dirty="0"/>
              <a:t>			      -110</a:t>
            </a:r>
          </a:p>
          <a:p>
            <a:pPr marL="0" indent="0">
              <a:lnSpc>
                <a:spcPct val="100000"/>
              </a:lnSpc>
              <a:spcBef>
                <a:spcPts val="0"/>
              </a:spcBef>
              <a:buNone/>
            </a:pPr>
            <a:r>
              <a:rPr lang="en-US" sz="2600" spc="200" dirty="0"/>
              <a:t>			       </a:t>
            </a:r>
            <a:r>
              <a:rPr lang="en-US" sz="2600" strike="sngStrike" spc="200" dirty="0"/>
              <a:t>1</a:t>
            </a:r>
            <a:r>
              <a:rPr lang="en-US" sz="2600" spc="200" dirty="0"/>
              <a:t>001</a:t>
            </a:r>
          </a:p>
          <a:p>
            <a:pPr marL="0" indent="0">
              <a:lnSpc>
                <a:spcPct val="100000"/>
              </a:lnSpc>
              <a:spcBef>
                <a:spcPts val="0"/>
              </a:spcBef>
              <a:buNone/>
            </a:pPr>
            <a:r>
              <a:rPr lang="en-US" sz="2600" spc="200" dirty="0"/>
              <a:t>			       -110</a:t>
            </a:r>
          </a:p>
          <a:p>
            <a:pPr marL="0" indent="0">
              <a:lnSpc>
                <a:spcPct val="100000"/>
              </a:lnSpc>
              <a:spcBef>
                <a:spcPts val="0"/>
              </a:spcBef>
              <a:buNone/>
            </a:pPr>
            <a:r>
              <a:rPr lang="en-US" sz="2600" spc="200" dirty="0"/>
              <a:t>   				  110</a:t>
            </a:r>
          </a:p>
          <a:p>
            <a:pPr marL="0" indent="0">
              <a:lnSpc>
                <a:spcPct val="100000"/>
              </a:lnSpc>
              <a:spcBef>
                <a:spcPts val="0"/>
              </a:spcBef>
              <a:buNone/>
            </a:pPr>
            <a:r>
              <a:rPr lang="en-US" sz="2600" spc="200" dirty="0"/>
              <a:t>				 -110</a:t>
            </a:r>
          </a:p>
          <a:p>
            <a:pPr marL="0" indent="0">
              <a:lnSpc>
                <a:spcPct val="100000"/>
              </a:lnSpc>
              <a:spcBef>
                <a:spcPts val="0"/>
              </a:spcBef>
              <a:buNone/>
            </a:pPr>
            <a:r>
              <a:rPr lang="en-US" sz="2400" spc="200" dirty="0"/>
              <a:t>				      </a:t>
            </a:r>
            <a:r>
              <a:rPr lang="en-US" sz="2600" spc="200" dirty="0"/>
              <a:t>0</a:t>
            </a:r>
            <a:br>
              <a:rPr lang="en-US" sz="2400" spc="200" dirty="0"/>
            </a:br>
            <a:endParaRPr lang="en-US" sz="2600" spc="200" dirty="0">
              <a:solidFill>
                <a:srgbClr val="0070C0"/>
              </a:solidFill>
            </a:endParaRPr>
          </a:p>
        </p:txBody>
      </p:sp>
      <p:cxnSp>
        <p:nvCxnSpPr>
          <p:cNvPr id="6" name="Straight Connector 5">
            <a:extLst>
              <a:ext uri="{FF2B5EF4-FFF2-40B4-BE49-F238E27FC236}">
                <a16:creationId xmlns:a16="http://schemas.microsoft.com/office/drawing/2014/main" id="{EC1E871C-5EAE-4382-AAF4-0BF53E100BEA}"/>
              </a:ext>
            </a:extLst>
          </p:cNvPr>
          <p:cNvCxnSpPr>
            <a:cxnSpLocks/>
          </p:cNvCxnSpPr>
          <p:nvPr/>
        </p:nvCxnSpPr>
        <p:spPr>
          <a:xfrm>
            <a:off x="3974611" y="2285994"/>
            <a:ext cx="1139356" cy="0"/>
          </a:xfrm>
          <a:prstGeom prst="line">
            <a:avLst/>
          </a:prstGeom>
          <a:ln w="28575"/>
        </p:spPr>
        <p:style>
          <a:lnRef idx="3">
            <a:schemeClr val="dk1"/>
          </a:lnRef>
          <a:fillRef idx="0">
            <a:schemeClr val="dk1"/>
          </a:fillRef>
          <a:effectRef idx="2">
            <a:schemeClr val="dk1"/>
          </a:effectRef>
          <a:fontRef idx="minor">
            <a:schemeClr val="tx1"/>
          </a:fontRef>
        </p:style>
      </p:cxnSp>
      <p:sp>
        <p:nvSpPr>
          <p:cNvPr id="12" name="Arc 11">
            <a:extLst>
              <a:ext uri="{FF2B5EF4-FFF2-40B4-BE49-F238E27FC236}">
                <a16:creationId xmlns:a16="http://schemas.microsoft.com/office/drawing/2014/main" id="{69C1A54C-57C5-4A63-8CCB-35F520BBFECC}"/>
              </a:ext>
            </a:extLst>
          </p:cNvPr>
          <p:cNvSpPr/>
          <p:nvPr/>
        </p:nvSpPr>
        <p:spPr>
          <a:xfrm rot="4751776">
            <a:off x="3536486" y="2182693"/>
            <a:ext cx="638274" cy="289731"/>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76E2786-CCB9-41F0-9488-C7559A4B3CBB}"/>
              </a:ext>
            </a:extLst>
          </p:cNvPr>
          <p:cNvCxnSpPr>
            <a:cxnSpLocks/>
          </p:cNvCxnSpPr>
          <p:nvPr/>
        </p:nvCxnSpPr>
        <p:spPr>
          <a:xfrm>
            <a:off x="4011844" y="3034139"/>
            <a:ext cx="851101"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2EC14BB0-D75B-4227-A05E-5CF6B6731CED}"/>
              </a:ext>
            </a:extLst>
          </p:cNvPr>
          <p:cNvCxnSpPr>
            <a:cxnSpLocks/>
          </p:cNvCxnSpPr>
          <p:nvPr/>
        </p:nvCxnSpPr>
        <p:spPr>
          <a:xfrm>
            <a:off x="4113162" y="3851558"/>
            <a:ext cx="851101"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1FACB316-26CF-45EB-AAFE-01327FFEB781}"/>
              </a:ext>
            </a:extLst>
          </p:cNvPr>
          <p:cNvCxnSpPr>
            <a:cxnSpLocks/>
          </p:cNvCxnSpPr>
          <p:nvPr/>
        </p:nvCxnSpPr>
        <p:spPr>
          <a:xfrm>
            <a:off x="4265562" y="4641276"/>
            <a:ext cx="851101"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Footer Placeholder 3">
            <a:extLst>
              <a:ext uri="{FF2B5EF4-FFF2-40B4-BE49-F238E27FC236}">
                <a16:creationId xmlns:a16="http://schemas.microsoft.com/office/drawing/2014/main" id="{3C02A987-BDCB-4211-9DC8-5DFA2A1BA7FE}"/>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3D3170FF-A99C-473A-9CFE-ED80CBBB769A}"/>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829617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rot="19085559">
            <a:off x="1219169" y="2693567"/>
            <a:ext cx="5871708" cy="1250092"/>
          </a:xfrm>
        </p:spPr>
        <p:txBody>
          <a:bodyPr>
            <a:noAutofit/>
          </a:bodyPr>
          <a:lstStyle/>
          <a:p>
            <a:pPr marL="0" indent="0">
              <a:lnSpc>
                <a:spcPct val="150000"/>
              </a:lnSpc>
              <a:buNone/>
            </a:pPr>
            <a:r>
              <a:rPr lang="en-US" sz="6000" b="1" dirty="0">
                <a:solidFill>
                  <a:srgbClr val="0070C0"/>
                </a:solidFill>
              </a:rPr>
              <a:t>Module 3, Unit 1</a:t>
            </a:r>
          </a:p>
        </p:txBody>
      </p:sp>
      <p:sp>
        <p:nvSpPr>
          <p:cNvPr id="4" name="Footer Placeholder 3">
            <a:extLst>
              <a:ext uri="{FF2B5EF4-FFF2-40B4-BE49-F238E27FC236}">
                <a16:creationId xmlns:a16="http://schemas.microsoft.com/office/drawing/2014/main" id="{7DB71995-043C-4929-A231-8DBDC448DD7B}"/>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A662B6F2-6E21-45BC-B1B7-564FF1D083D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66133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dirty="0"/>
              <a:t>Example: Find 101011 / 11</a:t>
            </a:r>
            <a:r>
              <a:rPr lang="en-US" sz="2400" dirty="0"/>
              <a:t> </a:t>
            </a:r>
          </a:p>
          <a:p>
            <a:pPr marL="0" indent="0">
              <a:lnSpc>
                <a:spcPct val="150000"/>
              </a:lnSpc>
              <a:buNone/>
            </a:pPr>
            <a:r>
              <a:rPr lang="en-US" sz="2400" b="1" dirty="0">
                <a:solidFill>
                  <a:srgbClr val="00B050"/>
                </a:solidFill>
              </a:rPr>
              <a:t>Solution</a:t>
            </a:r>
            <a:endParaRPr lang="en-US" sz="2400" dirty="0"/>
          </a:p>
          <a:p>
            <a:pPr marL="0" indent="0">
              <a:lnSpc>
                <a:spcPct val="100000"/>
              </a:lnSpc>
              <a:spcBef>
                <a:spcPts val="0"/>
              </a:spcBef>
              <a:buNone/>
            </a:pPr>
            <a:r>
              <a:rPr lang="en-US" sz="2600" dirty="0"/>
              <a:t>				</a:t>
            </a:r>
            <a:r>
              <a:rPr lang="en-US" sz="2600" spc="200" dirty="0"/>
              <a:t>  111</a:t>
            </a:r>
          </a:p>
          <a:p>
            <a:pPr marL="0" indent="0">
              <a:lnSpc>
                <a:spcPct val="100000"/>
              </a:lnSpc>
              <a:spcBef>
                <a:spcPts val="0"/>
              </a:spcBef>
              <a:buNone/>
            </a:pPr>
            <a:r>
              <a:rPr lang="en-US" sz="2600" spc="200" dirty="0"/>
              <a:t>			 11 101011</a:t>
            </a:r>
          </a:p>
          <a:p>
            <a:pPr marL="0" indent="0">
              <a:lnSpc>
                <a:spcPct val="100000"/>
              </a:lnSpc>
              <a:spcBef>
                <a:spcPts val="0"/>
              </a:spcBef>
              <a:buNone/>
            </a:pPr>
            <a:r>
              <a:rPr lang="en-US" sz="2600" spc="200" dirty="0"/>
              <a:t>			      - 11</a:t>
            </a:r>
          </a:p>
          <a:p>
            <a:pPr marL="0" indent="0">
              <a:lnSpc>
                <a:spcPct val="100000"/>
              </a:lnSpc>
              <a:spcBef>
                <a:spcPts val="0"/>
              </a:spcBef>
              <a:buNone/>
            </a:pPr>
            <a:r>
              <a:rPr lang="en-US" sz="2600" spc="200" dirty="0"/>
              <a:t>			        100</a:t>
            </a:r>
          </a:p>
          <a:p>
            <a:pPr marL="0" indent="0">
              <a:lnSpc>
                <a:spcPct val="100000"/>
              </a:lnSpc>
              <a:spcBef>
                <a:spcPts val="0"/>
              </a:spcBef>
              <a:buNone/>
            </a:pPr>
            <a:r>
              <a:rPr lang="en-US" sz="2600" spc="200" dirty="0"/>
              <a:t>				-11</a:t>
            </a:r>
          </a:p>
          <a:p>
            <a:pPr marL="0" indent="0">
              <a:lnSpc>
                <a:spcPct val="100000"/>
              </a:lnSpc>
              <a:spcBef>
                <a:spcPts val="0"/>
              </a:spcBef>
              <a:buNone/>
            </a:pPr>
            <a:r>
              <a:rPr lang="en-US" sz="2600" spc="200" dirty="0"/>
              <a:t>   				   11</a:t>
            </a:r>
          </a:p>
          <a:p>
            <a:pPr marL="0" indent="0">
              <a:lnSpc>
                <a:spcPct val="100000"/>
              </a:lnSpc>
              <a:spcBef>
                <a:spcPts val="0"/>
              </a:spcBef>
              <a:buNone/>
            </a:pPr>
            <a:r>
              <a:rPr lang="en-US" sz="2600" spc="200" dirty="0"/>
              <a:t>				  -11</a:t>
            </a:r>
          </a:p>
          <a:p>
            <a:pPr marL="0" indent="0">
              <a:lnSpc>
                <a:spcPct val="100000"/>
              </a:lnSpc>
              <a:spcBef>
                <a:spcPts val="0"/>
              </a:spcBef>
              <a:buNone/>
            </a:pPr>
            <a:r>
              <a:rPr lang="en-US" sz="2400" spc="200" dirty="0"/>
              <a:t>				      01</a:t>
            </a:r>
          </a:p>
          <a:p>
            <a:pPr marL="0" indent="0">
              <a:lnSpc>
                <a:spcPct val="100000"/>
              </a:lnSpc>
              <a:spcBef>
                <a:spcPts val="0"/>
              </a:spcBef>
              <a:buNone/>
            </a:pPr>
            <a:endParaRPr lang="en-US" sz="2400" spc="200" dirty="0">
              <a:solidFill>
                <a:srgbClr val="0070C0"/>
              </a:solidFill>
            </a:endParaRPr>
          </a:p>
          <a:p>
            <a:pPr marL="0" indent="0">
              <a:lnSpc>
                <a:spcPct val="100000"/>
              </a:lnSpc>
              <a:spcBef>
                <a:spcPts val="0"/>
              </a:spcBef>
              <a:buNone/>
            </a:pPr>
            <a:r>
              <a:rPr lang="en-US" sz="2400" spc="200" dirty="0">
                <a:solidFill>
                  <a:srgbClr val="0070C0"/>
                </a:solidFill>
              </a:rPr>
              <a:t>Therefore, 101011/11 = 111 Reminder 1</a:t>
            </a:r>
            <a:endParaRPr lang="en-US" sz="2600" spc="200" dirty="0">
              <a:solidFill>
                <a:srgbClr val="0070C0"/>
              </a:solidFill>
            </a:endParaRPr>
          </a:p>
        </p:txBody>
      </p:sp>
      <p:cxnSp>
        <p:nvCxnSpPr>
          <p:cNvPr id="6" name="Straight Connector 5">
            <a:extLst>
              <a:ext uri="{FF2B5EF4-FFF2-40B4-BE49-F238E27FC236}">
                <a16:creationId xmlns:a16="http://schemas.microsoft.com/office/drawing/2014/main" id="{EC1E871C-5EAE-4382-AAF4-0BF53E100BEA}"/>
              </a:ext>
            </a:extLst>
          </p:cNvPr>
          <p:cNvCxnSpPr>
            <a:cxnSpLocks/>
          </p:cNvCxnSpPr>
          <p:nvPr/>
        </p:nvCxnSpPr>
        <p:spPr>
          <a:xfrm>
            <a:off x="3974611" y="2285994"/>
            <a:ext cx="1139356" cy="0"/>
          </a:xfrm>
          <a:prstGeom prst="line">
            <a:avLst/>
          </a:prstGeom>
          <a:ln w="28575"/>
        </p:spPr>
        <p:style>
          <a:lnRef idx="3">
            <a:schemeClr val="dk1"/>
          </a:lnRef>
          <a:fillRef idx="0">
            <a:schemeClr val="dk1"/>
          </a:fillRef>
          <a:effectRef idx="2">
            <a:schemeClr val="dk1"/>
          </a:effectRef>
          <a:fontRef idx="minor">
            <a:schemeClr val="tx1"/>
          </a:fontRef>
        </p:style>
      </p:cxnSp>
      <p:sp>
        <p:nvSpPr>
          <p:cNvPr id="12" name="Arc 11">
            <a:extLst>
              <a:ext uri="{FF2B5EF4-FFF2-40B4-BE49-F238E27FC236}">
                <a16:creationId xmlns:a16="http://schemas.microsoft.com/office/drawing/2014/main" id="{69C1A54C-57C5-4A63-8CCB-35F520BBFECC}"/>
              </a:ext>
            </a:extLst>
          </p:cNvPr>
          <p:cNvSpPr/>
          <p:nvPr/>
        </p:nvSpPr>
        <p:spPr>
          <a:xfrm rot="4751776">
            <a:off x="3536486" y="2182693"/>
            <a:ext cx="638274" cy="289731"/>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76E2786-CCB9-41F0-9488-C7559A4B3CBB}"/>
              </a:ext>
            </a:extLst>
          </p:cNvPr>
          <p:cNvCxnSpPr>
            <a:cxnSpLocks/>
          </p:cNvCxnSpPr>
          <p:nvPr/>
        </p:nvCxnSpPr>
        <p:spPr>
          <a:xfrm>
            <a:off x="4011844" y="3034139"/>
            <a:ext cx="851101"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2EC14BB0-D75B-4227-A05E-5CF6B6731CED}"/>
              </a:ext>
            </a:extLst>
          </p:cNvPr>
          <p:cNvCxnSpPr>
            <a:cxnSpLocks/>
          </p:cNvCxnSpPr>
          <p:nvPr/>
        </p:nvCxnSpPr>
        <p:spPr>
          <a:xfrm>
            <a:off x="4113162" y="3851558"/>
            <a:ext cx="851101"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1FACB316-26CF-45EB-AAFE-01327FFEB781}"/>
              </a:ext>
            </a:extLst>
          </p:cNvPr>
          <p:cNvCxnSpPr>
            <a:cxnSpLocks/>
          </p:cNvCxnSpPr>
          <p:nvPr/>
        </p:nvCxnSpPr>
        <p:spPr>
          <a:xfrm>
            <a:off x="4265562" y="4641276"/>
            <a:ext cx="851101"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Footer Placeholder 3">
            <a:extLst>
              <a:ext uri="{FF2B5EF4-FFF2-40B4-BE49-F238E27FC236}">
                <a16:creationId xmlns:a16="http://schemas.microsoft.com/office/drawing/2014/main" id="{7C455380-F172-4A47-AB49-4050FAB3E658}"/>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80A0C583-4E52-4738-9B87-84EA05435B2A}"/>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844648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b="1" dirty="0">
                <a:solidFill>
                  <a:schemeClr val="accent5"/>
                </a:solidFill>
              </a:rPr>
              <a:t>Self-Assessment Exercise</a:t>
            </a:r>
            <a:r>
              <a:rPr lang="en-US" sz="2400" b="1" dirty="0">
                <a:solidFill>
                  <a:schemeClr val="accent5"/>
                </a:solidFill>
              </a:rPr>
              <a:t> </a:t>
            </a:r>
          </a:p>
          <a:p>
            <a:pPr marL="0" indent="0">
              <a:lnSpc>
                <a:spcPct val="150000"/>
              </a:lnSpc>
              <a:buNone/>
            </a:pPr>
            <a:r>
              <a:rPr lang="en-US" sz="2400" dirty="0"/>
              <a:t>1</a:t>
            </a:r>
            <a:r>
              <a:rPr lang="en-US" sz="2600" dirty="0"/>
              <a:t>. Solve the following</a:t>
            </a:r>
          </a:p>
          <a:p>
            <a:pPr marL="0" indent="0">
              <a:lnSpc>
                <a:spcPct val="100000"/>
              </a:lnSpc>
              <a:buNone/>
            </a:pPr>
            <a:r>
              <a:rPr lang="en-US" sz="2400" dirty="0"/>
              <a:t>(a) 0101 	(b) 0111	(c) 111010 	(d) 1101010</a:t>
            </a:r>
          </a:p>
          <a:p>
            <a:pPr marL="0" indent="0">
              <a:lnSpc>
                <a:spcPct val="100000"/>
              </a:lnSpc>
              <a:buNone/>
            </a:pPr>
            <a:r>
              <a:rPr lang="en-US" sz="2400" dirty="0"/>
              <a:t>   + 0011               - 0101                      ÷101                    x 110</a:t>
            </a:r>
          </a:p>
          <a:p>
            <a:pPr marL="290513" indent="-290513">
              <a:lnSpc>
                <a:spcPct val="150000"/>
              </a:lnSpc>
              <a:buNone/>
            </a:pPr>
            <a:r>
              <a:rPr lang="en-US" sz="2400" dirty="0"/>
              <a:t>2</a:t>
            </a:r>
            <a:r>
              <a:rPr lang="en-US" sz="2600" dirty="0"/>
              <a:t>. Find the results of the addition, subtraction, multiplication  and division of 1101110 and 1101</a:t>
            </a:r>
            <a:endParaRPr lang="en-US" sz="2600" dirty="0">
              <a:solidFill>
                <a:srgbClr val="0070C0"/>
              </a:solidFill>
            </a:endParaRPr>
          </a:p>
        </p:txBody>
      </p:sp>
      <p:sp>
        <p:nvSpPr>
          <p:cNvPr id="4" name="Footer Placeholder 3">
            <a:extLst>
              <a:ext uri="{FF2B5EF4-FFF2-40B4-BE49-F238E27FC236}">
                <a16:creationId xmlns:a16="http://schemas.microsoft.com/office/drawing/2014/main" id="{81EA1D01-C3B8-4C6A-90D4-1685DCDAFF6B}"/>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1C7B84B0-BAE8-40C8-A9F4-9F5BD4A9E6FB}"/>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806264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b="1" dirty="0">
                <a:solidFill>
                  <a:schemeClr val="accent5"/>
                </a:solidFill>
              </a:rPr>
              <a:t>4.0 Conclusion</a:t>
            </a:r>
            <a:endParaRPr lang="en-US" sz="2600" b="1" dirty="0">
              <a:solidFill>
                <a:schemeClr val="accent5"/>
              </a:solidFill>
            </a:endParaRPr>
          </a:p>
          <a:p>
            <a:pPr marL="346075" indent="-346075">
              <a:lnSpc>
                <a:spcPct val="150000"/>
              </a:lnSpc>
              <a:buFont typeface="Wingdings" panose="05000000000000000000" pitchFamily="2" charset="2"/>
              <a:buChar char="Ø"/>
            </a:pPr>
            <a:r>
              <a:rPr lang="en-US" sz="2600" dirty="0"/>
              <a:t>Computers are used to process data into information.</a:t>
            </a:r>
          </a:p>
          <a:p>
            <a:pPr marL="346075" indent="-346075">
              <a:lnSpc>
                <a:spcPct val="150000"/>
              </a:lnSpc>
              <a:buFont typeface="Wingdings" panose="05000000000000000000" pitchFamily="2" charset="2"/>
              <a:buChar char="Ø"/>
            </a:pPr>
            <a:r>
              <a:rPr lang="en-US" sz="2600" dirty="0"/>
              <a:t>These data are represented in Bits, Bytes and word. </a:t>
            </a:r>
          </a:p>
          <a:p>
            <a:pPr marL="858838" lvl="1" indent="-401638">
              <a:lnSpc>
                <a:spcPct val="150000"/>
              </a:lnSpc>
              <a:buFont typeface="Wingdings" panose="05000000000000000000" pitchFamily="2" charset="2"/>
              <a:buChar char="ü"/>
            </a:pPr>
            <a:r>
              <a:rPr lang="en-US" dirty="0"/>
              <a:t>Bits are the basics unit of information and can exist in two states; 0 and 1. </a:t>
            </a:r>
          </a:p>
          <a:p>
            <a:pPr marL="858838" lvl="1" indent="-401638">
              <a:lnSpc>
                <a:spcPct val="150000"/>
              </a:lnSpc>
              <a:buFont typeface="Wingdings" panose="05000000000000000000" pitchFamily="2" charset="2"/>
              <a:buChar char="ü"/>
            </a:pPr>
            <a:r>
              <a:rPr lang="en-US" dirty="0"/>
              <a:t>Eight bits of data put together makes a byte, while the amount of bits that a computer can process at a time</a:t>
            </a:r>
            <a:br>
              <a:rPr lang="en-US" dirty="0"/>
            </a:br>
            <a:r>
              <a:rPr lang="en-US" dirty="0"/>
              <a:t>is known as a word. </a:t>
            </a:r>
          </a:p>
          <a:p>
            <a:pPr marL="346075" indent="-346075">
              <a:lnSpc>
                <a:spcPct val="150000"/>
              </a:lnSpc>
              <a:buFont typeface="Wingdings" panose="05000000000000000000" pitchFamily="2" charset="2"/>
              <a:buChar char="Ø"/>
            </a:pPr>
            <a:r>
              <a:rPr lang="en-US" sz="2600" dirty="0"/>
              <a:t>Basic operations of addition, subtraction, multiplication and division can be performed on bits.</a:t>
            </a:r>
            <a:br>
              <a:rPr lang="en-US" sz="2600" dirty="0"/>
            </a:br>
            <a:endParaRPr lang="en-US" sz="2600" dirty="0">
              <a:solidFill>
                <a:srgbClr val="0070C0"/>
              </a:solidFill>
            </a:endParaRPr>
          </a:p>
        </p:txBody>
      </p:sp>
      <p:sp>
        <p:nvSpPr>
          <p:cNvPr id="4" name="Footer Placeholder 3">
            <a:extLst>
              <a:ext uri="{FF2B5EF4-FFF2-40B4-BE49-F238E27FC236}">
                <a16:creationId xmlns:a16="http://schemas.microsoft.com/office/drawing/2014/main" id="{A96329D5-CD1B-4413-A269-084C4E6DF3AE}"/>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1A5426EC-002A-49F8-84DC-4D4B1BD2E1E9}"/>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86896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b="1" dirty="0">
                <a:solidFill>
                  <a:schemeClr val="accent5"/>
                </a:solidFill>
              </a:rPr>
              <a:t>5.0 Summary</a:t>
            </a:r>
            <a:br>
              <a:rPr lang="en-US" sz="2600" dirty="0"/>
            </a:br>
            <a:r>
              <a:rPr lang="en-US" sz="2600" dirty="0"/>
              <a:t>In this unit, we learnt:</a:t>
            </a:r>
          </a:p>
          <a:p>
            <a:pPr marL="401638" indent="-401638">
              <a:lnSpc>
                <a:spcPct val="150000"/>
              </a:lnSpc>
              <a:buFont typeface="Wingdings" panose="05000000000000000000" pitchFamily="2" charset="2"/>
              <a:buChar char="Ø"/>
            </a:pPr>
            <a:r>
              <a:rPr lang="en-US" sz="2600" dirty="0"/>
              <a:t>That data can be represented using bits, bytes and word.</a:t>
            </a:r>
          </a:p>
          <a:p>
            <a:pPr marL="401638" indent="-401638">
              <a:lnSpc>
                <a:spcPct val="150000"/>
              </a:lnSpc>
              <a:buFont typeface="Wingdings" panose="05000000000000000000" pitchFamily="2" charset="2"/>
              <a:buChar char="Ø"/>
            </a:pPr>
            <a:r>
              <a:rPr lang="en-US" sz="2600" dirty="0"/>
              <a:t>How to convert from one unit of representation to another.</a:t>
            </a:r>
          </a:p>
          <a:p>
            <a:pPr marL="401638" indent="-401638">
              <a:lnSpc>
                <a:spcPct val="150000"/>
              </a:lnSpc>
              <a:buFont typeface="Wingdings" panose="05000000000000000000" pitchFamily="2" charset="2"/>
              <a:buChar char="Ø"/>
            </a:pPr>
            <a:r>
              <a:rPr lang="en-US" sz="2600" dirty="0"/>
              <a:t>How to perform fundamental operations on bits. </a:t>
            </a:r>
            <a:br>
              <a:rPr lang="en-US" sz="2600" dirty="0"/>
            </a:br>
            <a:endParaRPr lang="en-US" sz="2600" dirty="0">
              <a:solidFill>
                <a:srgbClr val="0070C0"/>
              </a:solidFill>
            </a:endParaRPr>
          </a:p>
        </p:txBody>
      </p:sp>
      <p:sp>
        <p:nvSpPr>
          <p:cNvPr id="4" name="Footer Placeholder 3">
            <a:extLst>
              <a:ext uri="{FF2B5EF4-FFF2-40B4-BE49-F238E27FC236}">
                <a16:creationId xmlns:a16="http://schemas.microsoft.com/office/drawing/2014/main" id="{F770F11E-7773-453D-853A-00D6BF00EDE3}"/>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80C11238-1BB8-4162-A811-1728ECA52AE1}"/>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825946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2"/>
            <a:ext cx="8072005" cy="5946776"/>
          </a:xfrm>
        </p:spPr>
        <p:txBody>
          <a:bodyPr>
            <a:noAutofit/>
          </a:bodyPr>
          <a:lstStyle/>
          <a:p>
            <a:pPr marL="0" indent="0">
              <a:lnSpc>
                <a:spcPct val="150000"/>
              </a:lnSpc>
              <a:buNone/>
            </a:pPr>
            <a:r>
              <a:rPr lang="en-US" b="1" dirty="0">
                <a:solidFill>
                  <a:schemeClr val="accent5"/>
                </a:solidFill>
              </a:rPr>
              <a:t>6.0 Tutor-Marked Assignment</a:t>
            </a:r>
          </a:p>
          <a:p>
            <a:pPr marL="514350" indent="-514350">
              <a:lnSpc>
                <a:spcPct val="150000"/>
              </a:lnSpc>
              <a:buFont typeface="+mj-lt"/>
              <a:buAutoNum type="arabicPeriod"/>
            </a:pPr>
            <a:r>
              <a:rPr lang="en-US" sz="2400" dirty="0"/>
              <a:t>Explain the difference between bit, byte and word.</a:t>
            </a:r>
          </a:p>
          <a:p>
            <a:pPr marL="514350" indent="-514350">
              <a:lnSpc>
                <a:spcPct val="150000"/>
              </a:lnSpc>
              <a:buFont typeface="+mj-lt"/>
              <a:buAutoNum type="arabicPeriod"/>
            </a:pPr>
            <a:r>
              <a:rPr lang="en-US" sz="2400" dirty="0"/>
              <a:t>A computer hard disk has a capacity of 2TB. How many mb of data can it contain.</a:t>
            </a:r>
          </a:p>
          <a:p>
            <a:pPr marL="514350" indent="-514350">
              <a:lnSpc>
                <a:spcPct val="150000"/>
              </a:lnSpc>
              <a:buFont typeface="+mj-lt"/>
              <a:buAutoNum type="arabicPeriod"/>
            </a:pPr>
            <a:r>
              <a:rPr lang="en-US" sz="2400" dirty="0"/>
              <a:t>Use hexadecimal notation to represent the following bit patterns: </a:t>
            </a:r>
          </a:p>
          <a:p>
            <a:pPr marL="457200" lvl="1" indent="0">
              <a:lnSpc>
                <a:spcPct val="150000"/>
              </a:lnSpc>
              <a:buNone/>
            </a:pPr>
            <a:r>
              <a:rPr lang="en-US" b="1" dirty="0"/>
              <a:t>(a) </a:t>
            </a:r>
            <a:r>
              <a:rPr lang="en-US" dirty="0"/>
              <a:t>0110101011110010 </a:t>
            </a:r>
            <a:r>
              <a:rPr lang="en-US" b="1" dirty="0"/>
              <a:t>(b) </a:t>
            </a:r>
            <a:r>
              <a:rPr lang="en-US" dirty="0"/>
              <a:t>111010000101010100010111 </a:t>
            </a:r>
            <a:r>
              <a:rPr lang="en-US" b="1" dirty="0"/>
              <a:t>(c) </a:t>
            </a:r>
            <a:r>
              <a:rPr lang="en-US" dirty="0"/>
              <a:t>01001000 </a:t>
            </a:r>
          </a:p>
          <a:p>
            <a:pPr marL="514350" indent="-514350">
              <a:lnSpc>
                <a:spcPct val="100000"/>
              </a:lnSpc>
              <a:buFont typeface="+mj-lt"/>
              <a:buAutoNum type="arabicPeriod"/>
            </a:pPr>
            <a:r>
              <a:rPr lang="en-US" sz="2400" dirty="0"/>
              <a:t>Solve the following</a:t>
            </a:r>
            <a:br>
              <a:rPr lang="en-US" sz="2400" dirty="0"/>
            </a:br>
            <a:r>
              <a:rPr lang="en-US" sz="2400" b="1" dirty="0"/>
              <a:t>(a) </a:t>
            </a:r>
            <a:r>
              <a:rPr lang="en-US" sz="2400" dirty="0"/>
              <a:t>101101   (b) 110110    (c) 1011010    (d) 10101011</a:t>
            </a:r>
            <a:br>
              <a:rPr lang="en-US" sz="2400" dirty="0"/>
            </a:br>
            <a:r>
              <a:rPr lang="en-US" sz="2400" dirty="0"/>
              <a:t>  + 110001       - 100101              ÷ 1101                x 1101 </a:t>
            </a:r>
            <a:br>
              <a:rPr lang="en-US" sz="2400" dirty="0"/>
            </a:br>
            <a:br>
              <a:rPr lang="en-US" sz="2400" dirty="0"/>
            </a:br>
            <a:br>
              <a:rPr lang="en-US" sz="2600" dirty="0"/>
            </a:br>
            <a:endParaRPr lang="en-US" sz="2600" dirty="0">
              <a:solidFill>
                <a:srgbClr val="0070C0"/>
              </a:solidFill>
            </a:endParaRPr>
          </a:p>
        </p:txBody>
      </p:sp>
      <p:sp>
        <p:nvSpPr>
          <p:cNvPr id="4" name="Footer Placeholder 3">
            <a:extLst>
              <a:ext uri="{FF2B5EF4-FFF2-40B4-BE49-F238E27FC236}">
                <a16:creationId xmlns:a16="http://schemas.microsoft.com/office/drawing/2014/main" id="{076F4B02-12AD-4F75-AAE7-6B2CD2BFC3EE}"/>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43A385C5-677B-43E2-9E98-F93F47CD4B76}"/>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1627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b="1" dirty="0">
                <a:solidFill>
                  <a:schemeClr val="accent5"/>
                </a:solidFill>
              </a:rPr>
              <a:t>7.0 References/ Further Readings</a:t>
            </a:r>
          </a:p>
          <a:p>
            <a:pPr marL="512763" indent="-512763">
              <a:lnSpc>
                <a:spcPct val="150000"/>
              </a:lnSpc>
              <a:buNone/>
            </a:pPr>
            <a:r>
              <a:rPr lang="en-US" sz="2400" i="1" dirty="0" err="1"/>
              <a:t>Brookshear</a:t>
            </a:r>
            <a:r>
              <a:rPr lang="en-US" sz="2400" i="1" dirty="0"/>
              <a:t> J. G. (2005), Computer Science: An Overview, 9th Edition, Pearson Addison Wesley.</a:t>
            </a:r>
          </a:p>
          <a:p>
            <a:pPr marL="512763" indent="-512763">
              <a:lnSpc>
                <a:spcPct val="150000"/>
              </a:lnSpc>
              <a:buNone/>
            </a:pPr>
            <a:r>
              <a:rPr lang="en-US" sz="2400" i="1" dirty="0"/>
              <a:t>Norton, P. (2005), Peter Norton's Introduction to Computers, 6th edition, McGraw-Hill/Irwin</a:t>
            </a:r>
          </a:p>
          <a:p>
            <a:pPr marL="512763" indent="-512763">
              <a:lnSpc>
                <a:spcPct val="150000"/>
              </a:lnSpc>
              <a:buNone/>
            </a:pPr>
            <a:r>
              <a:rPr lang="en-US" sz="2400" i="1" dirty="0" err="1"/>
              <a:t>Pfaffenberger</a:t>
            </a:r>
            <a:r>
              <a:rPr lang="en-US" sz="2400" i="1" dirty="0"/>
              <a:t>, B. (2002), Computers in your Future 4th edition, Prentice Hall.</a:t>
            </a:r>
          </a:p>
          <a:p>
            <a:pPr marL="512763" indent="-512763">
              <a:lnSpc>
                <a:spcPct val="150000"/>
              </a:lnSpc>
              <a:buNone/>
            </a:pPr>
            <a:r>
              <a:rPr lang="en-US" sz="2400" i="1" dirty="0" err="1"/>
              <a:t>Rajaraman</a:t>
            </a:r>
            <a:r>
              <a:rPr lang="en-US" sz="2400" i="1" dirty="0"/>
              <a:t> V and </a:t>
            </a:r>
            <a:r>
              <a:rPr lang="en-US" sz="2400" i="1" dirty="0" err="1"/>
              <a:t>Radhakrishanan</a:t>
            </a:r>
            <a:r>
              <a:rPr lang="en-US" sz="2400" i="1" dirty="0"/>
              <a:t> T, (2009), An Introduction to Digital Computer Design, 5th Edition, PHI Learning Private Limited. </a:t>
            </a:r>
            <a:br>
              <a:rPr lang="en-US" sz="2400" i="1" dirty="0"/>
            </a:br>
            <a:endParaRPr lang="en-US" sz="2400" i="1" dirty="0">
              <a:solidFill>
                <a:srgbClr val="0070C0"/>
              </a:solidFill>
            </a:endParaRPr>
          </a:p>
        </p:txBody>
      </p:sp>
      <p:sp>
        <p:nvSpPr>
          <p:cNvPr id="4" name="Footer Placeholder 3">
            <a:extLst>
              <a:ext uri="{FF2B5EF4-FFF2-40B4-BE49-F238E27FC236}">
                <a16:creationId xmlns:a16="http://schemas.microsoft.com/office/drawing/2014/main" id="{2AEA8891-7E1F-4300-9982-6A0D13005FB7}"/>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F0A96C4D-7EAD-4FDD-9414-BFA3CE02CC39}"/>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476634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rot="19085559">
            <a:off x="535997" y="2928565"/>
            <a:ext cx="8072005" cy="1250092"/>
          </a:xfrm>
        </p:spPr>
        <p:txBody>
          <a:bodyPr>
            <a:noAutofit/>
          </a:bodyPr>
          <a:lstStyle/>
          <a:p>
            <a:pPr marL="0" indent="0">
              <a:lnSpc>
                <a:spcPct val="150000"/>
              </a:lnSpc>
              <a:buNone/>
            </a:pPr>
            <a:r>
              <a:rPr lang="en-US" sz="6000" b="1" dirty="0">
                <a:solidFill>
                  <a:srgbClr val="0070C0"/>
                </a:solidFill>
              </a:rPr>
              <a:t>End of Module 3, Unit 1.</a:t>
            </a:r>
          </a:p>
        </p:txBody>
      </p:sp>
      <p:sp>
        <p:nvSpPr>
          <p:cNvPr id="4" name="Footer Placeholder 3">
            <a:extLst>
              <a:ext uri="{FF2B5EF4-FFF2-40B4-BE49-F238E27FC236}">
                <a16:creationId xmlns:a16="http://schemas.microsoft.com/office/drawing/2014/main" id="{B2E25FD1-AE34-4A20-BE43-7560B40A3ADC}"/>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134BD04D-3ED2-44EB-94C1-D7515C937C7A}"/>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399765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3AC8-4E69-49C5-AA66-94E9D4DF94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B50050-825E-410B-AADD-B641DBB8704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B9F5DEC-F869-4EBF-B2D6-80D547388626}"/>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CC5874E9-6E70-4CF7-8342-FB4DF2EAEFB3}"/>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196646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rot="19085559">
            <a:off x="1537630" y="2646112"/>
            <a:ext cx="5764890" cy="1250092"/>
          </a:xfrm>
        </p:spPr>
        <p:txBody>
          <a:bodyPr>
            <a:noAutofit/>
          </a:bodyPr>
          <a:lstStyle/>
          <a:p>
            <a:pPr marL="0" indent="0">
              <a:lnSpc>
                <a:spcPct val="150000"/>
              </a:lnSpc>
              <a:buNone/>
            </a:pPr>
            <a:r>
              <a:rPr lang="en-US" sz="6000" b="1" dirty="0">
                <a:solidFill>
                  <a:srgbClr val="0070C0"/>
                </a:solidFill>
              </a:rPr>
              <a:t>Module 3, Unit 2.</a:t>
            </a:r>
          </a:p>
        </p:txBody>
      </p:sp>
      <p:sp>
        <p:nvSpPr>
          <p:cNvPr id="4" name="Footer Placeholder 3">
            <a:extLst>
              <a:ext uri="{FF2B5EF4-FFF2-40B4-BE49-F238E27FC236}">
                <a16:creationId xmlns:a16="http://schemas.microsoft.com/office/drawing/2014/main" id="{1683B418-ACF8-4E01-845E-4F97002A32C5}"/>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32768345-39AB-49E5-B8D2-D6B1F93A929B}"/>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566817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1510130"/>
            <a:ext cx="8072005" cy="4585859"/>
          </a:xfrm>
        </p:spPr>
        <p:txBody>
          <a:bodyPr>
            <a:noAutofit/>
          </a:bodyPr>
          <a:lstStyle/>
          <a:p>
            <a:pPr marL="0" indent="0">
              <a:lnSpc>
                <a:spcPct val="110000"/>
              </a:lnSpc>
              <a:buNone/>
            </a:pPr>
            <a:r>
              <a:rPr lang="en-US" b="1" dirty="0">
                <a:solidFill>
                  <a:srgbClr val="0070C0"/>
                </a:solidFill>
              </a:rPr>
              <a:t>Contents</a:t>
            </a:r>
            <a:br>
              <a:rPr lang="en-US" b="1" dirty="0"/>
            </a:br>
            <a:r>
              <a:rPr lang="en-US" sz="2400" dirty="0"/>
              <a:t>1.0 Introduction</a:t>
            </a:r>
            <a:br>
              <a:rPr lang="en-US" sz="2400" dirty="0"/>
            </a:br>
            <a:r>
              <a:rPr lang="en-US" sz="2400" dirty="0"/>
              <a:t>2.0 Learning Outcomes</a:t>
            </a:r>
            <a:br>
              <a:rPr lang="en-US" sz="2400" dirty="0"/>
            </a:br>
            <a:r>
              <a:rPr lang="en-US" sz="2400" dirty="0"/>
              <a:t>3.0 Learning Contents</a:t>
            </a:r>
          </a:p>
          <a:p>
            <a:pPr marL="290513" indent="0">
              <a:lnSpc>
                <a:spcPct val="110000"/>
              </a:lnSpc>
              <a:buNone/>
              <a:tabLst>
                <a:tab pos="290513" algn="l"/>
              </a:tabLst>
            </a:pPr>
            <a:r>
              <a:rPr lang="en-US" sz="2300" dirty="0"/>
              <a:t>3.1 Base Two (Binary Numbers)</a:t>
            </a:r>
            <a:br>
              <a:rPr lang="en-US" sz="2300" dirty="0"/>
            </a:br>
            <a:r>
              <a:rPr lang="en-US" sz="2300" dirty="0"/>
              <a:t>3.2 Base Ten (Decimal Numbers)</a:t>
            </a:r>
            <a:br>
              <a:rPr lang="en-US" sz="2300" dirty="0"/>
            </a:br>
            <a:r>
              <a:rPr lang="en-US" sz="2300" dirty="0"/>
              <a:t>3.3 Base Sixteen (Hexadecimal Numbers)</a:t>
            </a:r>
            <a:br>
              <a:rPr lang="en-US" sz="2300" dirty="0"/>
            </a:br>
            <a:r>
              <a:rPr lang="en-US" sz="2300" dirty="0"/>
              <a:t>3.4 Integers And Floating Point Numbers</a:t>
            </a:r>
          </a:p>
          <a:p>
            <a:pPr marL="0" indent="0">
              <a:lnSpc>
                <a:spcPct val="110000"/>
              </a:lnSpc>
              <a:buNone/>
            </a:pPr>
            <a:r>
              <a:rPr lang="en-US" sz="2400" dirty="0"/>
              <a:t>4.0 Conclusion</a:t>
            </a:r>
            <a:br>
              <a:rPr lang="en-US" sz="2400" dirty="0"/>
            </a:br>
            <a:r>
              <a:rPr lang="en-US" sz="2400" dirty="0"/>
              <a:t>5.0 Summary</a:t>
            </a:r>
            <a:br>
              <a:rPr lang="en-US" sz="2400" dirty="0"/>
            </a:br>
            <a:r>
              <a:rPr lang="en-US" sz="2400" dirty="0"/>
              <a:t>6.0 Tutor-Marked Assignment</a:t>
            </a:r>
            <a:br>
              <a:rPr lang="en-US" sz="2400" dirty="0"/>
            </a:br>
            <a:r>
              <a:rPr lang="en-US" sz="2400" dirty="0"/>
              <a:t>7.0 References/ Further Readings </a:t>
            </a:r>
            <a:br>
              <a:rPr lang="en-US" sz="2400" dirty="0"/>
            </a:br>
            <a:endParaRPr lang="en-US" sz="2600" dirty="0">
              <a:solidFill>
                <a:srgbClr val="0070C0"/>
              </a:solidFill>
            </a:endParaRPr>
          </a:p>
        </p:txBody>
      </p:sp>
      <p:sp>
        <p:nvSpPr>
          <p:cNvPr id="7" name="Title 1">
            <a:extLst>
              <a:ext uri="{FF2B5EF4-FFF2-40B4-BE49-F238E27FC236}">
                <a16:creationId xmlns:a16="http://schemas.microsoft.com/office/drawing/2014/main" id="{66968DA2-CA0E-4DBE-ABA2-24E415C147A6}"/>
              </a:ext>
            </a:extLst>
          </p:cNvPr>
          <p:cNvSpPr>
            <a:spLocks noGrp="1"/>
          </p:cNvSpPr>
          <p:nvPr>
            <p:ph type="title"/>
          </p:nvPr>
        </p:nvSpPr>
        <p:spPr>
          <a:xfrm>
            <a:off x="600940" y="281988"/>
            <a:ext cx="7886700" cy="1325563"/>
          </a:xfrm>
        </p:spPr>
        <p:txBody>
          <a:bodyPr>
            <a:normAutofit fontScale="90000"/>
          </a:bodyPr>
          <a:lstStyle/>
          <a:p>
            <a:pPr algn="r"/>
            <a:r>
              <a:rPr lang="en-US" sz="4500" b="1" dirty="0">
                <a:solidFill>
                  <a:srgbClr val="0070C0"/>
                </a:solidFill>
              </a:rPr>
              <a:t>Unit </a:t>
            </a:r>
            <a:r>
              <a:rPr lang="en-US" sz="8025" b="1" dirty="0">
                <a:solidFill>
                  <a:srgbClr val="0070C0"/>
                </a:solidFill>
              </a:rPr>
              <a:t>2</a:t>
            </a:r>
            <a:br>
              <a:rPr lang="en-US" b="1" dirty="0">
                <a:solidFill>
                  <a:srgbClr val="0070C0"/>
                </a:solidFill>
              </a:rPr>
            </a:br>
            <a:r>
              <a:rPr lang="en-US" b="1" dirty="0">
                <a:solidFill>
                  <a:srgbClr val="0070C0"/>
                </a:solidFill>
              </a:rPr>
              <a:t>Number Bases and Types</a:t>
            </a:r>
            <a:r>
              <a:rPr lang="en-US" sz="4000" b="1" dirty="0">
                <a:solidFill>
                  <a:srgbClr val="0070C0"/>
                </a:solidFill>
              </a:rPr>
              <a:t> </a:t>
            </a:r>
            <a:br>
              <a:rPr lang="en-US" dirty="0"/>
            </a:br>
            <a:endParaRPr lang="en-US" dirty="0"/>
          </a:p>
        </p:txBody>
      </p:sp>
      <p:sp>
        <p:nvSpPr>
          <p:cNvPr id="2" name="Footer Placeholder 1">
            <a:extLst>
              <a:ext uri="{FF2B5EF4-FFF2-40B4-BE49-F238E27FC236}">
                <a16:creationId xmlns:a16="http://schemas.microsoft.com/office/drawing/2014/main" id="{C9423755-0AEA-4E06-8CD6-6729A5E9F7B5}"/>
              </a:ext>
            </a:extLst>
          </p:cNvPr>
          <p:cNvSpPr>
            <a:spLocks noGrp="1"/>
          </p:cNvSpPr>
          <p:nvPr>
            <p:ph type="ftr" sz="quarter" idx="11"/>
          </p:nvPr>
        </p:nvSpPr>
        <p:spPr/>
        <p:txBody>
          <a:bodyPr/>
          <a:lstStyle/>
          <a:p>
            <a:r>
              <a:rPr lang="en-US"/>
              <a:t>Saliu A.M.</a:t>
            </a:r>
            <a:endParaRPr lang="en-US" dirty="0"/>
          </a:p>
        </p:txBody>
      </p:sp>
      <p:sp>
        <p:nvSpPr>
          <p:cNvPr id="4" name="Slide Number Placeholder 3">
            <a:extLst>
              <a:ext uri="{FF2B5EF4-FFF2-40B4-BE49-F238E27FC236}">
                <a16:creationId xmlns:a16="http://schemas.microsoft.com/office/drawing/2014/main" id="{7C0498F8-2478-43BF-B39C-ECF8993A6B96}"/>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08452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B1AA-385B-45DC-9A32-343BE964147B}"/>
              </a:ext>
            </a:extLst>
          </p:cNvPr>
          <p:cNvSpPr>
            <a:spLocks noGrp="1"/>
          </p:cNvSpPr>
          <p:nvPr>
            <p:ph type="title"/>
          </p:nvPr>
        </p:nvSpPr>
        <p:spPr>
          <a:xfrm>
            <a:off x="600940" y="600653"/>
            <a:ext cx="7886700" cy="1325563"/>
          </a:xfrm>
        </p:spPr>
        <p:txBody>
          <a:bodyPr>
            <a:normAutofit fontScale="90000"/>
          </a:bodyPr>
          <a:lstStyle/>
          <a:p>
            <a:pPr algn="r"/>
            <a:r>
              <a:rPr lang="en-US" sz="4500" b="1" dirty="0">
                <a:solidFill>
                  <a:schemeClr val="accent5">
                    <a:lumMod val="75000"/>
                  </a:schemeClr>
                </a:solidFill>
              </a:rPr>
              <a:t>Unit </a:t>
            </a:r>
            <a:r>
              <a:rPr lang="en-US" sz="8025" b="1" dirty="0">
                <a:solidFill>
                  <a:schemeClr val="accent5">
                    <a:lumMod val="75000"/>
                  </a:schemeClr>
                </a:solidFill>
              </a:rPr>
              <a:t>1</a:t>
            </a:r>
            <a:br>
              <a:rPr lang="en-US" b="1" dirty="0">
                <a:solidFill>
                  <a:schemeClr val="accent5">
                    <a:lumMod val="75000"/>
                  </a:schemeClr>
                </a:solidFill>
              </a:rPr>
            </a:br>
            <a:r>
              <a:rPr lang="en-US" b="1" dirty="0">
                <a:solidFill>
                  <a:schemeClr val="accent5">
                    <a:lumMod val="75000"/>
                  </a:schemeClr>
                </a:solidFill>
              </a:rPr>
              <a:t>Units of Data and Fundamental Operations on Bits</a:t>
            </a:r>
            <a:br>
              <a:rPr lang="en-US" dirty="0"/>
            </a:br>
            <a:endParaRPr lang="en-US" dirty="0"/>
          </a:p>
        </p:txBody>
      </p:sp>
      <p:sp>
        <p:nvSpPr>
          <p:cNvPr id="3" name="Content Placeholder 2">
            <a:extLst>
              <a:ext uri="{FF2B5EF4-FFF2-40B4-BE49-F238E27FC236}">
                <a16:creationId xmlns:a16="http://schemas.microsoft.com/office/drawing/2014/main" id="{51C2F7B3-C1E3-4FFE-AAD5-5C0F535FE651}"/>
              </a:ext>
            </a:extLst>
          </p:cNvPr>
          <p:cNvSpPr>
            <a:spLocks noGrp="1"/>
          </p:cNvSpPr>
          <p:nvPr>
            <p:ph idx="1"/>
          </p:nvPr>
        </p:nvSpPr>
        <p:spPr>
          <a:xfrm>
            <a:off x="628650" y="1894888"/>
            <a:ext cx="7886700" cy="4824561"/>
          </a:xfrm>
        </p:spPr>
        <p:txBody>
          <a:bodyPr>
            <a:noAutofit/>
          </a:bodyPr>
          <a:lstStyle/>
          <a:p>
            <a:pPr marL="0" indent="0">
              <a:lnSpc>
                <a:spcPct val="170000"/>
              </a:lnSpc>
              <a:buNone/>
              <a:tabLst>
                <a:tab pos="166688" algn="l"/>
              </a:tabLst>
            </a:pPr>
            <a:r>
              <a:rPr lang="en-US" sz="2000" b="1" dirty="0"/>
              <a:t>Contents</a:t>
            </a:r>
            <a:br>
              <a:rPr lang="en-US" sz="1700" dirty="0"/>
            </a:br>
            <a:r>
              <a:rPr lang="en-US" sz="1700" dirty="0"/>
              <a:t>1.0 Introduction</a:t>
            </a:r>
            <a:br>
              <a:rPr lang="en-US" sz="1700" dirty="0"/>
            </a:br>
            <a:r>
              <a:rPr lang="en-US" sz="1700" dirty="0"/>
              <a:t>2.0 Learning Outcomes</a:t>
            </a:r>
            <a:br>
              <a:rPr lang="en-US" sz="1700" dirty="0"/>
            </a:br>
            <a:r>
              <a:rPr lang="en-US" sz="1700" dirty="0"/>
              <a:t>3.0 Learning Content</a:t>
            </a:r>
            <a:br>
              <a:rPr lang="en-US" sz="1700" dirty="0"/>
            </a:br>
            <a:r>
              <a:rPr lang="en-US" sz="1700" dirty="0"/>
              <a:t>	3.1 Units of Information: Bits, Byte and Word</a:t>
            </a:r>
            <a:br>
              <a:rPr lang="en-US" sz="1700" dirty="0"/>
            </a:br>
            <a:r>
              <a:rPr lang="en-US" sz="1700" dirty="0"/>
              <a:t>	3.2 Measures of Bits and Bytes</a:t>
            </a:r>
            <a:br>
              <a:rPr lang="en-US" sz="1700" dirty="0"/>
            </a:br>
            <a:r>
              <a:rPr lang="en-US" sz="1700" dirty="0"/>
              <a:t>	3.3 Fundamental Operations on Bits</a:t>
            </a:r>
            <a:br>
              <a:rPr lang="en-US" sz="1700" dirty="0"/>
            </a:br>
            <a:r>
              <a:rPr lang="en-US" sz="1700" dirty="0"/>
              <a:t>4.0 Conclusion</a:t>
            </a:r>
            <a:br>
              <a:rPr lang="en-US" sz="1700" dirty="0"/>
            </a:br>
            <a:r>
              <a:rPr lang="en-US" sz="1700" dirty="0"/>
              <a:t>5.0 Summary</a:t>
            </a:r>
            <a:br>
              <a:rPr lang="en-US" sz="1700" dirty="0"/>
            </a:br>
            <a:r>
              <a:rPr lang="en-US" sz="1700" dirty="0"/>
              <a:t>6.0 Tutor-Marked Assignment</a:t>
            </a:r>
            <a:br>
              <a:rPr lang="en-US" sz="1700" dirty="0"/>
            </a:br>
            <a:r>
              <a:rPr lang="en-US" sz="1700" dirty="0"/>
              <a:t>7.0 References/ Further Reading </a:t>
            </a:r>
            <a:br>
              <a:rPr lang="en-US" sz="1700" dirty="0"/>
            </a:br>
            <a:endParaRPr lang="en-US" sz="1700" dirty="0"/>
          </a:p>
        </p:txBody>
      </p:sp>
      <p:sp>
        <p:nvSpPr>
          <p:cNvPr id="4" name="Footer Placeholder 3">
            <a:extLst>
              <a:ext uri="{FF2B5EF4-FFF2-40B4-BE49-F238E27FC236}">
                <a16:creationId xmlns:a16="http://schemas.microsoft.com/office/drawing/2014/main" id="{DC75EB83-D5D4-4F96-B9DD-F8E543FBC744}"/>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839FC9CE-43F0-4CB8-9C54-5266750F2CF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992790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b="1" dirty="0">
                <a:solidFill>
                  <a:srgbClr val="0070C0"/>
                </a:solidFill>
              </a:rPr>
              <a:t>1.0 Introduction</a:t>
            </a:r>
            <a:br>
              <a:rPr lang="en-US" b="1" dirty="0">
                <a:solidFill>
                  <a:srgbClr val="0070C0"/>
                </a:solidFill>
              </a:rPr>
            </a:br>
            <a:r>
              <a:rPr lang="en-US" dirty="0"/>
              <a:t>In the previous unit, </a:t>
            </a:r>
          </a:p>
          <a:p>
            <a:pPr marL="401638" indent="-401638">
              <a:lnSpc>
                <a:spcPct val="150000"/>
              </a:lnSpc>
              <a:buFont typeface="Wingdings" panose="05000000000000000000" pitchFamily="2" charset="2"/>
              <a:buChar char="Ø"/>
            </a:pPr>
            <a:r>
              <a:rPr lang="en-US" dirty="0"/>
              <a:t>The bit was introduced to be the shortened form of the binary digit that can exist is two states, 1 and 0.</a:t>
            </a:r>
          </a:p>
          <a:p>
            <a:pPr lvl="1">
              <a:lnSpc>
                <a:spcPct val="150000"/>
              </a:lnSpc>
              <a:buFont typeface="Wingdings" panose="05000000000000000000" pitchFamily="2" charset="2"/>
              <a:buChar char="ü"/>
            </a:pPr>
            <a:r>
              <a:rPr lang="en-US" dirty="0"/>
              <a:t> </a:t>
            </a:r>
            <a:r>
              <a:rPr lang="en-US" sz="2600" dirty="0"/>
              <a:t>this can be referred to as a base two number. </a:t>
            </a:r>
          </a:p>
          <a:p>
            <a:pPr marL="401638" indent="-401638">
              <a:lnSpc>
                <a:spcPct val="150000"/>
              </a:lnSpc>
              <a:buFont typeface="Wingdings" panose="05000000000000000000" pitchFamily="2" charset="2"/>
              <a:buChar char="Ø"/>
            </a:pPr>
            <a:r>
              <a:rPr lang="en-US" dirty="0"/>
              <a:t>The base of a number</a:t>
            </a:r>
          </a:p>
          <a:p>
            <a:pPr marL="803275" lvl="1" indent="-346075">
              <a:lnSpc>
                <a:spcPct val="150000"/>
              </a:lnSpc>
              <a:buFont typeface="Wingdings" panose="05000000000000000000" pitchFamily="2" charset="2"/>
              <a:buChar char="ü"/>
            </a:pPr>
            <a:r>
              <a:rPr lang="en-US" sz="2600" dirty="0"/>
              <a:t>refers to the number of numerals or states that 	the number can contain. </a:t>
            </a:r>
          </a:p>
        </p:txBody>
      </p:sp>
      <p:sp>
        <p:nvSpPr>
          <p:cNvPr id="4" name="Footer Placeholder 3">
            <a:extLst>
              <a:ext uri="{FF2B5EF4-FFF2-40B4-BE49-F238E27FC236}">
                <a16:creationId xmlns:a16="http://schemas.microsoft.com/office/drawing/2014/main" id="{C13704F8-D116-4E02-AD44-2EC0EA2DFB45}"/>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DD35ACD3-CBB3-48D9-807F-E39D5099AD6B}"/>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674066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401638" indent="-401638">
              <a:lnSpc>
                <a:spcPct val="150000"/>
              </a:lnSpc>
              <a:buFont typeface="Wingdings" panose="05000000000000000000" pitchFamily="2" charset="2"/>
              <a:buChar char="Ø"/>
            </a:pPr>
            <a:r>
              <a:rPr lang="en-US" dirty="0"/>
              <a:t>The common bases that are used to represent data in the computer system are the;</a:t>
            </a:r>
          </a:p>
          <a:p>
            <a:pPr marL="858838" lvl="1" indent="-401638">
              <a:lnSpc>
                <a:spcPct val="150000"/>
              </a:lnSpc>
              <a:buFont typeface="Wingdings" panose="05000000000000000000" pitchFamily="2" charset="2"/>
              <a:buChar char="ü"/>
            </a:pPr>
            <a:r>
              <a:rPr lang="en-US" sz="2600" dirty="0"/>
              <a:t>base 2 (binary), </a:t>
            </a:r>
          </a:p>
          <a:p>
            <a:pPr marL="858838" lvl="1" indent="-401638">
              <a:lnSpc>
                <a:spcPct val="150000"/>
              </a:lnSpc>
              <a:buFont typeface="Wingdings" panose="05000000000000000000" pitchFamily="2" charset="2"/>
              <a:buChar char="ü"/>
            </a:pPr>
            <a:r>
              <a:rPr lang="en-US" sz="2600" dirty="0"/>
              <a:t>base 10 (decimal), and </a:t>
            </a:r>
          </a:p>
          <a:p>
            <a:pPr marL="858838" lvl="1" indent="-401638">
              <a:lnSpc>
                <a:spcPct val="150000"/>
              </a:lnSpc>
              <a:buFont typeface="Wingdings" panose="05000000000000000000" pitchFamily="2" charset="2"/>
              <a:buChar char="ü"/>
            </a:pPr>
            <a:r>
              <a:rPr lang="en-US" sz="2600" dirty="0"/>
              <a:t>base 16 (hexadecimal). </a:t>
            </a:r>
          </a:p>
          <a:p>
            <a:pPr marL="401638" indent="-401638">
              <a:lnSpc>
                <a:spcPct val="150000"/>
              </a:lnSpc>
              <a:buFont typeface="Wingdings" panose="05000000000000000000" pitchFamily="2" charset="2"/>
              <a:buChar char="Ø"/>
            </a:pPr>
            <a:r>
              <a:rPr lang="en-US" dirty="0"/>
              <a:t>This unit will be focusing on the binary, decimal and hexadecimal number bases and the types of numbers.</a:t>
            </a:r>
            <a:r>
              <a:rPr lang="en-US" sz="2400" dirty="0"/>
              <a:t> </a:t>
            </a:r>
            <a:br>
              <a:rPr lang="en-US" sz="2400" dirty="0"/>
            </a:br>
            <a:endParaRPr lang="en-US" dirty="0">
              <a:solidFill>
                <a:srgbClr val="0070C0"/>
              </a:solidFill>
            </a:endParaRPr>
          </a:p>
          <a:p>
            <a:pPr marL="0" indent="0">
              <a:lnSpc>
                <a:spcPct val="150000"/>
              </a:lnSpc>
              <a:buNone/>
            </a:pPr>
            <a:endParaRPr lang="en-US" dirty="0">
              <a:solidFill>
                <a:srgbClr val="0070C0"/>
              </a:solidFill>
            </a:endParaRPr>
          </a:p>
        </p:txBody>
      </p:sp>
      <p:sp>
        <p:nvSpPr>
          <p:cNvPr id="4" name="Footer Placeholder 3">
            <a:extLst>
              <a:ext uri="{FF2B5EF4-FFF2-40B4-BE49-F238E27FC236}">
                <a16:creationId xmlns:a16="http://schemas.microsoft.com/office/drawing/2014/main" id="{D2B63CCD-A0BF-425E-8C42-8871392DEA04}"/>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A074CB61-0655-4770-A6B3-E1C4787C09CF}"/>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679993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b="1" dirty="0">
                <a:solidFill>
                  <a:srgbClr val="0070C0"/>
                </a:solidFill>
              </a:rPr>
              <a:t>2.0 Learning Outcomes</a:t>
            </a:r>
            <a:br>
              <a:rPr lang="en-US" dirty="0"/>
            </a:br>
            <a:r>
              <a:rPr lang="en-US" dirty="0"/>
              <a:t>At the end of this unit, the student will be able to</a:t>
            </a:r>
          </a:p>
          <a:p>
            <a:pPr marL="914400" lvl="1" indent="-457200">
              <a:lnSpc>
                <a:spcPct val="150000"/>
              </a:lnSpc>
              <a:buFont typeface="+mj-lt"/>
              <a:buAutoNum type="romanLcPeriod"/>
              <a:tabLst>
                <a:tab pos="346075" algn="l"/>
              </a:tabLst>
            </a:pPr>
            <a:r>
              <a:rPr lang="en-US" sz="2600" dirty="0"/>
              <a:t>Express numerical data in base 2, 10 and 16</a:t>
            </a:r>
          </a:p>
          <a:p>
            <a:pPr marL="914400" lvl="1" indent="-457200">
              <a:lnSpc>
                <a:spcPct val="150000"/>
              </a:lnSpc>
              <a:buFont typeface="+mj-lt"/>
              <a:buAutoNum type="romanLcPeriod"/>
              <a:tabLst>
                <a:tab pos="346075" algn="l"/>
              </a:tabLst>
            </a:pPr>
            <a:r>
              <a:rPr lang="en-US" sz="2600" dirty="0"/>
              <a:t>Convert numerical data from one base to the other</a:t>
            </a:r>
          </a:p>
          <a:p>
            <a:pPr marL="914400" lvl="1" indent="-457200">
              <a:lnSpc>
                <a:spcPct val="150000"/>
              </a:lnSpc>
              <a:buFont typeface="+mj-lt"/>
              <a:buAutoNum type="romanLcPeriod"/>
              <a:tabLst>
                <a:tab pos="346075" algn="l"/>
              </a:tabLst>
            </a:pPr>
            <a:r>
              <a:rPr lang="en-US" sz="2600" dirty="0"/>
              <a:t>Identify and differentiate the various types of numbers </a:t>
            </a:r>
            <a:br>
              <a:rPr lang="en-US" sz="2600" dirty="0"/>
            </a:br>
            <a:endParaRPr lang="en-US" sz="2600" dirty="0">
              <a:solidFill>
                <a:srgbClr val="0070C0"/>
              </a:solidFill>
            </a:endParaRPr>
          </a:p>
        </p:txBody>
      </p:sp>
      <p:sp>
        <p:nvSpPr>
          <p:cNvPr id="4" name="Footer Placeholder 3">
            <a:extLst>
              <a:ext uri="{FF2B5EF4-FFF2-40B4-BE49-F238E27FC236}">
                <a16:creationId xmlns:a16="http://schemas.microsoft.com/office/drawing/2014/main" id="{BBDE6DFB-5CD2-49F7-B21A-FF98CDB5B93A}"/>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DFC0BBEA-C514-4724-B7B2-E6C2A0924275}"/>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497152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b="1" dirty="0">
                <a:solidFill>
                  <a:srgbClr val="0070C0"/>
                </a:solidFill>
              </a:rPr>
              <a:t>3.0 Learning Contents</a:t>
            </a:r>
            <a:r>
              <a:rPr lang="en-US" sz="2400" b="1" dirty="0">
                <a:solidFill>
                  <a:srgbClr val="0070C0"/>
                </a:solidFill>
              </a:rPr>
              <a:t> </a:t>
            </a:r>
            <a:br>
              <a:rPr lang="en-US" sz="2400" dirty="0"/>
            </a:br>
            <a:r>
              <a:rPr lang="en-US" sz="2600" b="1" dirty="0">
                <a:solidFill>
                  <a:srgbClr val="0070C0"/>
                </a:solidFill>
              </a:rPr>
              <a:t>3.1 Binary Numbers (Base two)</a:t>
            </a:r>
            <a:br>
              <a:rPr lang="en-US" sz="2600" b="1" dirty="0">
                <a:solidFill>
                  <a:srgbClr val="0070C0"/>
                </a:solidFill>
              </a:rPr>
            </a:br>
            <a:r>
              <a:rPr lang="en-US" sz="2600" dirty="0"/>
              <a:t>As previously explained, </a:t>
            </a:r>
          </a:p>
          <a:p>
            <a:pPr marL="401638" indent="-401638">
              <a:lnSpc>
                <a:spcPct val="150000"/>
              </a:lnSpc>
              <a:buFont typeface="Wingdings" panose="05000000000000000000" pitchFamily="2" charset="2"/>
              <a:buChar char="Ø"/>
            </a:pPr>
            <a:r>
              <a:rPr lang="en-US" sz="2600" dirty="0"/>
              <a:t>a base two number can only exist in two states, 0 and 1. </a:t>
            </a:r>
          </a:p>
          <a:p>
            <a:pPr marL="858838" lvl="1" indent="-401638">
              <a:lnSpc>
                <a:spcPct val="150000"/>
              </a:lnSpc>
              <a:buFont typeface="Wingdings" panose="05000000000000000000" pitchFamily="2" charset="2"/>
              <a:buChar char="Ø"/>
            </a:pPr>
            <a:r>
              <a:rPr lang="en-US" dirty="0"/>
              <a:t>Each of the numeral is referred to as a bit. </a:t>
            </a:r>
          </a:p>
          <a:p>
            <a:pPr marL="858838" lvl="1" indent="-401638">
              <a:lnSpc>
                <a:spcPct val="150000"/>
              </a:lnSpc>
              <a:buFont typeface="Wingdings" panose="05000000000000000000" pitchFamily="2" charset="2"/>
              <a:buChar char="Ø"/>
            </a:pPr>
            <a:r>
              <a:rPr lang="en-US" dirty="0"/>
              <a:t>Series of bits put together to represents data that have more than two states. </a:t>
            </a:r>
          </a:p>
          <a:p>
            <a:pPr marL="401638" indent="-401638">
              <a:lnSpc>
                <a:spcPct val="150000"/>
              </a:lnSpc>
              <a:buFont typeface="Wingdings" panose="05000000000000000000" pitchFamily="2" charset="2"/>
              <a:buChar char="Ø"/>
            </a:pPr>
            <a:r>
              <a:rPr lang="en-US" sz="2600" dirty="0"/>
              <a:t>Table 2.0 shows a string of four bits (known as a nibble, half of a byte) and the decimal equivalent of the various states. See next slide</a:t>
            </a:r>
            <a:br>
              <a:rPr lang="en-US" sz="2400" dirty="0"/>
            </a:br>
            <a:endParaRPr lang="en-US" sz="2600" dirty="0">
              <a:solidFill>
                <a:srgbClr val="0070C0"/>
              </a:solidFill>
            </a:endParaRPr>
          </a:p>
        </p:txBody>
      </p:sp>
      <p:sp>
        <p:nvSpPr>
          <p:cNvPr id="4" name="Footer Placeholder 3">
            <a:extLst>
              <a:ext uri="{FF2B5EF4-FFF2-40B4-BE49-F238E27FC236}">
                <a16:creationId xmlns:a16="http://schemas.microsoft.com/office/drawing/2014/main" id="{DD2967D4-9C77-4767-8AD0-D5631025BCD1}"/>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617C4C32-988D-49E2-A1DA-377FFE64F54C}"/>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917668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endParaRPr lang="en-US" sz="2600" dirty="0">
              <a:solidFill>
                <a:srgbClr val="0070C0"/>
              </a:solidFill>
            </a:endParaRPr>
          </a:p>
        </p:txBody>
      </p:sp>
      <p:pic>
        <p:nvPicPr>
          <p:cNvPr id="5" name="Picture 4">
            <a:extLst>
              <a:ext uri="{FF2B5EF4-FFF2-40B4-BE49-F238E27FC236}">
                <a16:creationId xmlns:a16="http://schemas.microsoft.com/office/drawing/2014/main" id="{E7A63893-1289-4931-BBAB-F931232C3A0A}"/>
              </a:ext>
            </a:extLst>
          </p:cNvPr>
          <p:cNvPicPr>
            <a:picLocks noChangeAspect="1"/>
          </p:cNvPicPr>
          <p:nvPr/>
        </p:nvPicPr>
        <p:blipFill>
          <a:blip r:embed="rId2"/>
          <a:stretch>
            <a:fillRect/>
          </a:stretch>
        </p:blipFill>
        <p:spPr>
          <a:xfrm>
            <a:off x="885824" y="691860"/>
            <a:ext cx="6748031" cy="5843267"/>
          </a:xfrm>
          <a:prstGeom prst="rect">
            <a:avLst/>
          </a:prstGeom>
        </p:spPr>
      </p:pic>
      <p:sp>
        <p:nvSpPr>
          <p:cNvPr id="4" name="Footer Placeholder 3">
            <a:extLst>
              <a:ext uri="{FF2B5EF4-FFF2-40B4-BE49-F238E27FC236}">
                <a16:creationId xmlns:a16="http://schemas.microsoft.com/office/drawing/2014/main" id="{DB84B61C-A9AB-4E51-A1A0-85E4CDEA13A5}"/>
              </a:ext>
            </a:extLst>
          </p:cNvPr>
          <p:cNvSpPr>
            <a:spLocks noGrp="1"/>
          </p:cNvSpPr>
          <p:nvPr>
            <p:ph type="ftr" sz="quarter" idx="11"/>
          </p:nvPr>
        </p:nvSpPr>
        <p:spPr/>
        <p:txBody>
          <a:bodyPr/>
          <a:lstStyle/>
          <a:p>
            <a:r>
              <a:rPr lang="en-US"/>
              <a:t>Saliu A.M.</a:t>
            </a:r>
            <a:endParaRPr lang="en-US" dirty="0"/>
          </a:p>
        </p:txBody>
      </p:sp>
      <p:sp>
        <p:nvSpPr>
          <p:cNvPr id="6" name="Slide Number Placeholder 5">
            <a:extLst>
              <a:ext uri="{FF2B5EF4-FFF2-40B4-BE49-F238E27FC236}">
                <a16:creationId xmlns:a16="http://schemas.microsoft.com/office/drawing/2014/main" id="{D1493B7A-2757-413D-89DE-1F7F842125DF}"/>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92653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401638" indent="-401638">
              <a:lnSpc>
                <a:spcPct val="120000"/>
              </a:lnSpc>
              <a:buFont typeface="Wingdings" panose="05000000000000000000" pitchFamily="2" charset="2"/>
              <a:buChar char="Ø"/>
            </a:pPr>
            <a:r>
              <a:rPr lang="en-US" sz="2400" dirty="0"/>
              <a:t>A string of 4 bits can be used to represent 16 states of information to the computer system. </a:t>
            </a:r>
          </a:p>
          <a:p>
            <a:pPr marL="401638" indent="-401638">
              <a:lnSpc>
                <a:spcPct val="120000"/>
              </a:lnSpc>
              <a:buFont typeface="Wingdings" panose="05000000000000000000" pitchFamily="2" charset="2"/>
              <a:buChar char="Ø"/>
            </a:pPr>
            <a:r>
              <a:rPr lang="en-US" sz="2400" dirty="0"/>
              <a:t>This is from the fact that 2</a:t>
            </a:r>
            <a:r>
              <a:rPr lang="en-US" sz="2400" baseline="30000" dirty="0"/>
              <a:t>3</a:t>
            </a:r>
            <a:r>
              <a:rPr lang="en-US" sz="2400" dirty="0"/>
              <a:t> = 8. </a:t>
            </a:r>
          </a:p>
          <a:p>
            <a:pPr marL="401638" indent="-401638">
              <a:lnSpc>
                <a:spcPct val="120000"/>
              </a:lnSpc>
              <a:buFont typeface="Wingdings" panose="05000000000000000000" pitchFamily="2" charset="2"/>
              <a:buChar char="Ø"/>
            </a:pPr>
            <a:r>
              <a:rPr lang="en-US" sz="2400" dirty="0"/>
              <a:t>The base is raised to power 3 because counting the number of bits is from 0 (for the least significant bit) to 3 for the most significant bit. </a:t>
            </a:r>
          </a:p>
          <a:p>
            <a:pPr marL="401638" indent="-401638">
              <a:lnSpc>
                <a:spcPct val="120000"/>
              </a:lnSpc>
              <a:buFont typeface="Wingdings" panose="05000000000000000000" pitchFamily="2" charset="2"/>
              <a:buChar char="Ø"/>
            </a:pPr>
            <a:r>
              <a:rPr lang="en-US" sz="2400" dirty="0"/>
              <a:t>As such each bit in base two has a value that depends on its position in the binary stream. </a:t>
            </a:r>
            <a:br>
              <a:rPr lang="en-US" sz="2400" dirty="0"/>
            </a:br>
            <a:endParaRPr lang="en-US" sz="2400" dirty="0">
              <a:solidFill>
                <a:srgbClr val="0070C0"/>
              </a:solidFill>
            </a:endParaRPr>
          </a:p>
        </p:txBody>
      </p:sp>
      <p:graphicFrame>
        <p:nvGraphicFramePr>
          <p:cNvPr id="6" name="Table 5">
            <a:extLst>
              <a:ext uri="{FF2B5EF4-FFF2-40B4-BE49-F238E27FC236}">
                <a16:creationId xmlns:a16="http://schemas.microsoft.com/office/drawing/2014/main" id="{E2059EC7-E7F5-4A8C-8E71-023E906B1014}"/>
              </a:ext>
            </a:extLst>
          </p:cNvPr>
          <p:cNvGraphicFramePr>
            <a:graphicFrameLocks noGrp="1"/>
          </p:cNvGraphicFramePr>
          <p:nvPr>
            <p:extLst>
              <p:ext uri="{D42A27DB-BD31-4B8C-83A1-F6EECF244321}">
                <p14:modId xmlns:p14="http://schemas.microsoft.com/office/powerpoint/2010/main" val="1665035445"/>
              </p:ext>
            </p:extLst>
          </p:nvPr>
        </p:nvGraphicFramePr>
        <p:xfrm>
          <a:off x="813954" y="4634496"/>
          <a:ext cx="7886700" cy="1835570"/>
        </p:xfrm>
        <a:graphic>
          <a:graphicData uri="http://schemas.openxmlformats.org/drawingml/2006/table">
            <a:tbl>
              <a:tblPr/>
              <a:tblGrid>
                <a:gridCol w="1899626">
                  <a:extLst>
                    <a:ext uri="{9D8B030D-6E8A-4147-A177-3AD203B41FA5}">
                      <a16:colId xmlns:a16="http://schemas.microsoft.com/office/drawing/2014/main" val="1744607517"/>
                    </a:ext>
                  </a:extLst>
                </a:gridCol>
                <a:gridCol w="482491">
                  <a:extLst>
                    <a:ext uri="{9D8B030D-6E8A-4147-A177-3AD203B41FA5}">
                      <a16:colId xmlns:a16="http://schemas.microsoft.com/office/drawing/2014/main" val="1791826348"/>
                    </a:ext>
                  </a:extLst>
                </a:gridCol>
                <a:gridCol w="498764">
                  <a:extLst>
                    <a:ext uri="{9D8B030D-6E8A-4147-A177-3AD203B41FA5}">
                      <a16:colId xmlns:a16="http://schemas.microsoft.com/office/drawing/2014/main" val="854337442"/>
                    </a:ext>
                  </a:extLst>
                </a:gridCol>
                <a:gridCol w="498763">
                  <a:extLst>
                    <a:ext uri="{9D8B030D-6E8A-4147-A177-3AD203B41FA5}">
                      <a16:colId xmlns:a16="http://schemas.microsoft.com/office/drawing/2014/main" val="1350863342"/>
                    </a:ext>
                  </a:extLst>
                </a:gridCol>
                <a:gridCol w="471055">
                  <a:extLst>
                    <a:ext uri="{9D8B030D-6E8A-4147-A177-3AD203B41FA5}">
                      <a16:colId xmlns:a16="http://schemas.microsoft.com/office/drawing/2014/main" val="4215756263"/>
                    </a:ext>
                  </a:extLst>
                </a:gridCol>
                <a:gridCol w="4036001">
                  <a:extLst>
                    <a:ext uri="{9D8B030D-6E8A-4147-A177-3AD203B41FA5}">
                      <a16:colId xmlns:a16="http://schemas.microsoft.com/office/drawing/2014/main" val="2546383062"/>
                    </a:ext>
                  </a:extLst>
                </a:gridCol>
              </a:tblGrid>
              <a:tr h="495056">
                <a:tc>
                  <a:txBody>
                    <a:bodyPr/>
                    <a:lstStyle/>
                    <a:p>
                      <a:r>
                        <a:rPr lang="en-US" sz="2000" b="1" dirty="0">
                          <a:effectLst/>
                          <a:latin typeface="+mn-lt"/>
                        </a:rPr>
                        <a:t>Power of Base</a:t>
                      </a: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b="1" dirty="0">
                          <a:effectLst/>
                          <a:latin typeface="+mn-lt"/>
                        </a:rPr>
                        <a:t>3</a:t>
                      </a: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b="1" dirty="0">
                          <a:effectLst/>
                          <a:latin typeface="+mn-lt"/>
                        </a:rPr>
                        <a:t>2</a:t>
                      </a: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b="1" dirty="0">
                          <a:effectLst/>
                          <a:latin typeface="+mn-lt"/>
                        </a:rPr>
                        <a:t>1</a:t>
                      </a: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b="1" dirty="0">
                          <a:effectLst/>
                          <a:latin typeface="+mn-lt"/>
                        </a:rPr>
                        <a:t>0</a:t>
                      </a: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000" b="1" dirty="0">
                          <a:effectLst/>
                          <a:latin typeface="+mn-lt"/>
                        </a:rPr>
                        <a:t>Decimal Equivalent</a:t>
                      </a: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425137"/>
                  </a:ext>
                </a:extLst>
              </a:tr>
              <a:tr h="495056">
                <a:tc>
                  <a:txBody>
                    <a:bodyPr/>
                    <a:lstStyle/>
                    <a:p>
                      <a:r>
                        <a:rPr lang="en-US" sz="2000" b="1" i="0" dirty="0">
                          <a:solidFill>
                            <a:srgbClr val="000000"/>
                          </a:solidFill>
                          <a:effectLst/>
                          <a:latin typeface="+mn-lt"/>
                        </a:rPr>
                        <a:t>Binary Number</a:t>
                      </a:r>
                      <a:endParaRPr lang="en-US" sz="2000" b="1"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dirty="0">
                          <a:effectLst/>
                          <a:latin typeface="+mn-lt"/>
                        </a:rPr>
                        <a:t>1</a:t>
                      </a: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b="0" i="0" dirty="0">
                          <a:solidFill>
                            <a:srgbClr val="000000"/>
                          </a:solidFill>
                          <a:effectLst/>
                          <a:latin typeface="+mn-lt"/>
                        </a:rPr>
                        <a:t>1 </a:t>
                      </a:r>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b="0" i="0" dirty="0">
                          <a:solidFill>
                            <a:srgbClr val="000000"/>
                          </a:solidFill>
                          <a:effectLst/>
                          <a:latin typeface="+mn-lt"/>
                        </a:rPr>
                        <a:t>1 </a:t>
                      </a:r>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b="0" i="0" dirty="0">
                          <a:solidFill>
                            <a:srgbClr val="000000"/>
                          </a:solidFill>
                          <a:effectLst/>
                          <a:latin typeface="+mn-lt"/>
                        </a:rPr>
                        <a:t>1 </a:t>
                      </a:r>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000" b="0" i="0" dirty="0">
                          <a:solidFill>
                            <a:srgbClr val="000000"/>
                          </a:solidFill>
                          <a:effectLst/>
                          <a:latin typeface="+mn-lt"/>
                        </a:rPr>
                        <a:t>1 x 2</a:t>
                      </a:r>
                      <a:r>
                        <a:rPr lang="en-US" sz="2000" b="0" i="0" baseline="30000" dirty="0">
                          <a:solidFill>
                            <a:srgbClr val="000000"/>
                          </a:solidFill>
                          <a:effectLst/>
                          <a:latin typeface="+mn-lt"/>
                        </a:rPr>
                        <a:t>3</a:t>
                      </a:r>
                      <a:r>
                        <a:rPr lang="en-US" sz="2000" b="0" i="0" dirty="0">
                          <a:solidFill>
                            <a:srgbClr val="000000"/>
                          </a:solidFill>
                          <a:effectLst/>
                          <a:latin typeface="+mn-lt"/>
                        </a:rPr>
                        <a:t>+ 1 x 2</a:t>
                      </a:r>
                      <a:r>
                        <a:rPr lang="en-US" sz="2000" b="0" i="0" baseline="30000" dirty="0">
                          <a:solidFill>
                            <a:srgbClr val="000000"/>
                          </a:solidFill>
                          <a:effectLst/>
                          <a:latin typeface="+mn-lt"/>
                        </a:rPr>
                        <a:t>2</a:t>
                      </a:r>
                      <a:r>
                        <a:rPr lang="en-US" sz="2000" b="0" i="0" dirty="0">
                          <a:solidFill>
                            <a:srgbClr val="000000"/>
                          </a:solidFill>
                          <a:effectLst/>
                          <a:latin typeface="+mn-lt"/>
                        </a:rPr>
                        <a:t>+1 x 2</a:t>
                      </a:r>
                      <a:r>
                        <a:rPr lang="en-US" sz="2000" b="0" i="0" baseline="30000" dirty="0">
                          <a:solidFill>
                            <a:srgbClr val="000000"/>
                          </a:solidFill>
                          <a:effectLst/>
                          <a:latin typeface="+mn-lt"/>
                        </a:rPr>
                        <a:t>1</a:t>
                      </a:r>
                      <a:r>
                        <a:rPr lang="en-US" sz="2000" b="0" i="0" dirty="0">
                          <a:solidFill>
                            <a:srgbClr val="000000"/>
                          </a:solidFill>
                          <a:effectLst/>
                          <a:latin typeface="+mn-lt"/>
                        </a:rPr>
                        <a:t>+ 1 x 2</a:t>
                      </a:r>
                      <a:r>
                        <a:rPr lang="en-US" sz="2000" b="0" i="0" baseline="30000" dirty="0">
                          <a:solidFill>
                            <a:srgbClr val="000000"/>
                          </a:solidFill>
                          <a:effectLst/>
                          <a:latin typeface="+mn-lt"/>
                        </a:rPr>
                        <a:t>0</a:t>
                      </a:r>
                      <a:r>
                        <a:rPr lang="en-US" sz="2000" b="0" i="0" dirty="0">
                          <a:solidFill>
                            <a:srgbClr val="000000"/>
                          </a:solidFill>
                          <a:effectLst/>
                          <a:latin typeface="+mn-lt"/>
                        </a:rPr>
                        <a:t> = 15</a:t>
                      </a:r>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0800133"/>
                  </a:ext>
                </a:extLst>
              </a:tr>
              <a:tr h="464946">
                <a:tc>
                  <a:txBody>
                    <a:bodyPr/>
                    <a:lstStyle/>
                    <a:p>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dirty="0">
                          <a:effectLst/>
                          <a:latin typeface="+mn-lt"/>
                        </a:rPr>
                        <a:t>1</a:t>
                      </a: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b="0" i="0" dirty="0">
                          <a:solidFill>
                            <a:srgbClr val="000000"/>
                          </a:solidFill>
                          <a:effectLst/>
                          <a:latin typeface="+mn-lt"/>
                        </a:rPr>
                        <a:t>0 </a:t>
                      </a:r>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b="0" i="0" dirty="0">
                          <a:solidFill>
                            <a:srgbClr val="000000"/>
                          </a:solidFill>
                          <a:effectLst/>
                          <a:latin typeface="+mn-lt"/>
                        </a:rPr>
                        <a:t>1 </a:t>
                      </a:r>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b="0" i="0" dirty="0">
                          <a:solidFill>
                            <a:srgbClr val="000000"/>
                          </a:solidFill>
                          <a:effectLst/>
                          <a:latin typeface="+mn-lt"/>
                        </a:rPr>
                        <a:t>0 </a:t>
                      </a:r>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0000"/>
                          </a:solidFill>
                          <a:effectLst/>
                          <a:latin typeface="+mn-lt"/>
                        </a:rPr>
                        <a:t>1 x 2</a:t>
                      </a:r>
                      <a:r>
                        <a:rPr lang="en-US" sz="2000" b="0" i="0" baseline="30000" dirty="0">
                          <a:solidFill>
                            <a:srgbClr val="000000"/>
                          </a:solidFill>
                          <a:effectLst/>
                          <a:latin typeface="+mn-lt"/>
                        </a:rPr>
                        <a:t>3</a:t>
                      </a:r>
                      <a:r>
                        <a:rPr lang="en-US" sz="2000" b="0" i="0" dirty="0">
                          <a:solidFill>
                            <a:srgbClr val="000000"/>
                          </a:solidFill>
                          <a:effectLst/>
                          <a:latin typeface="+mn-lt"/>
                        </a:rPr>
                        <a:t>+ 0 x 2</a:t>
                      </a:r>
                      <a:r>
                        <a:rPr lang="en-US" sz="2000" b="0" i="0" baseline="30000" dirty="0">
                          <a:solidFill>
                            <a:srgbClr val="000000"/>
                          </a:solidFill>
                          <a:effectLst/>
                          <a:latin typeface="+mn-lt"/>
                        </a:rPr>
                        <a:t>2</a:t>
                      </a:r>
                      <a:r>
                        <a:rPr lang="en-US" sz="2000" b="0" i="0" dirty="0">
                          <a:solidFill>
                            <a:srgbClr val="000000"/>
                          </a:solidFill>
                          <a:effectLst/>
                          <a:latin typeface="+mn-lt"/>
                        </a:rPr>
                        <a:t>+1 x 2</a:t>
                      </a:r>
                      <a:r>
                        <a:rPr lang="en-US" sz="2000" b="0" i="0" baseline="30000" dirty="0">
                          <a:solidFill>
                            <a:srgbClr val="000000"/>
                          </a:solidFill>
                          <a:effectLst/>
                          <a:latin typeface="+mn-lt"/>
                        </a:rPr>
                        <a:t>1</a:t>
                      </a:r>
                      <a:r>
                        <a:rPr lang="en-US" sz="2000" b="0" i="0" dirty="0">
                          <a:solidFill>
                            <a:srgbClr val="000000"/>
                          </a:solidFill>
                          <a:effectLst/>
                          <a:latin typeface="+mn-lt"/>
                        </a:rPr>
                        <a:t>+ 0 x 2</a:t>
                      </a:r>
                      <a:r>
                        <a:rPr lang="en-US" sz="2000" b="0" i="0" baseline="30000" dirty="0">
                          <a:solidFill>
                            <a:srgbClr val="000000"/>
                          </a:solidFill>
                          <a:effectLst/>
                          <a:latin typeface="+mn-lt"/>
                        </a:rPr>
                        <a:t>0</a:t>
                      </a:r>
                      <a:r>
                        <a:rPr lang="en-US" sz="2000" b="0" i="0" dirty="0">
                          <a:solidFill>
                            <a:srgbClr val="000000"/>
                          </a:solidFill>
                          <a:effectLst/>
                          <a:latin typeface="+mn-lt"/>
                        </a:rPr>
                        <a:t> = 10</a:t>
                      </a:r>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476675"/>
                  </a:ext>
                </a:extLst>
              </a:tr>
              <a:tr h="378562">
                <a:tc>
                  <a:txBody>
                    <a:bodyPr/>
                    <a:lstStyle/>
                    <a:p>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dirty="0">
                          <a:effectLst/>
                          <a:latin typeface="+mn-lt"/>
                        </a:rPr>
                        <a:t>0</a:t>
                      </a: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b="0" i="0" dirty="0">
                          <a:solidFill>
                            <a:srgbClr val="000000"/>
                          </a:solidFill>
                          <a:effectLst/>
                          <a:latin typeface="+mn-lt"/>
                        </a:rPr>
                        <a:t>1 </a:t>
                      </a:r>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b="0" i="0" dirty="0">
                          <a:solidFill>
                            <a:srgbClr val="000000"/>
                          </a:solidFill>
                          <a:effectLst/>
                          <a:latin typeface="+mn-lt"/>
                        </a:rPr>
                        <a:t>1 </a:t>
                      </a:r>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2000" b="0" i="0" dirty="0">
                          <a:solidFill>
                            <a:srgbClr val="000000"/>
                          </a:solidFill>
                          <a:effectLst/>
                          <a:latin typeface="+mn-lt"/>
                        </a:rPr>
                        <a:t>0 </a:t>
                      </a:r>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000" b="0" i="0" dirty="0">
                          <a:solidFill>
                            <a:srgbClr val="000000"/>
                          </a:solidFill>
                          <a:effectLst/>
                          <a:latin typeface="+mn-lt"/>
                        </a:rPr>
                        <a:t>0 x 2</a:t>
                      </a:r>
                      <a:r>
                        <a:rPr lang="en-US" sz="2000" b="0" i="0" baseline="30000" dirty="0">
                          <a:solidFill>
                            <a:srgbClr val="000000"/>
                          </a:solidFill>
                          <a:effectLst/>
                          <a:latin typeface="+mn-lt"/>
                        </a:rPr>
                        <a:t>3</a:t>
                      </a:r>
                      <a:r>
                        <a:rPr lang="en-US" sz="2000" b="0" i="0" dirty="0">
                          <a:solidFill>
                            <a:srgbClr val="000000"/>
                          </a:solidFill>
                          <a:effectLst/>
                          <a:latin typeface="+mn-lt"/>
                        </a:rPr>
                        <a:t>+ 1 x 2</a:t>
                      </a:r>
                      <a:r>
                        <a:rPr lang="en-US" sz="2000" b="0" i="0" baseline="30000" dirty="0">
                          <a:solidFill>
                            <a:srgbClr val="000000"/>
                          </a:solidFill>
                          <a:effectLst/>
                          <a:latin typeface="+mn-lt"/>
                        </a:rPr>
                        <a:t>2</a:t>
                      </a:r>
                      <a:r>
                        <a:rPr lang="en-US" sz="2000" b="0" i="0" dirty="0">
                          <a:solidFill>
                            <a:srgbClr val="000000"/>
                          </a:solidFill>
                          <a:effectLst/>
                          <a:latin typeface="+mn-lt"/>
                        </a:rPr>
                        <a:t>+1 x 2</a:t>
                      </a:r>
                      <a:r>
                        <a:rPr lang="en-US" sz="2000" b="0" i="0" baseline="30000" dirty="0">
                          <a:solidFill>
                            <a:srgbClr val="000000"/>
                          </a:solidFill>
                          <a:effectLst/>
                          <a:latin typeface="+mn-lt"/>
                        </a:rPr>
                        <a:t>1</a:t>
                      </a:r>
                      <a:r>
                        <a:rPr lang="en-US" sz="2000" b="0" i="0" dirty="0">
                          <a:solidFill>
                            <a:srgbClr val="000000"/>
                          </a:solidFill>
                          <a:effectLst/>
                          <a:latin typeface="+mn-lt"/>
                        </a:rPr>
                        <a:t>+ 0 x 2</a:t>
                      </a:r>
                      <a:r>
                        <a:rPr lang="en-US" sz="2000" b="0" i="0" baseline="30000" dirty="0">
                          <a:solidFill>
                            <a:srgbClr val="000000"/>
                          </a:solidFill>
                          <a:effectLst/>
                          <a:latin typeface="+mn-lt"/>
                        </a:rPr>
                        <a:t>0</a:t>
                      </a:r>
                      <a:r>
                        <a:rPr lang="en-US" sz="2000" b="0" i="0" dirty="0">
                          <a:solidFill>
                            <a:srgbClr val="000000"/>
                          </a:solidFill>
                          <a:effectLst/>
                          <a:latin typeface="+mn-lt"/>
                        </a:rPr>
                        <a:t> = 6</a:t>
                      </a:r>
                      <a:endParaRPr lang="en-US" sz="2000" dirty="0">
                        <a:effectLst/>
                        <a:latin typeface="+mn-lt"/>
                      </a:endParaRPr>
                    </a:p>
                  </a:txBody>
                  <a:tcPr marL="75712" marR="75712" marT="37856" marB="378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1429786"/>
                  </a:ext>
                </a:extLst>
              </a:tr>
            </a:tbl>
          </a:graphicData>
        </a:graphic>
      </p:graphicFrame>
      <p:sp>
        <p:nvSpPr>
          <p:cNvPr id="7" name="Rectangle 2">
            <a:extLst>
              <a:ext uri="{FF2B5EF4-FFF2-40B4-BE49-F238E27FC236}">
                <a16:creationId xmlns:a16="http://schemas.microsoft.com/office/drawing/2014/main" id="{FBCCB0D6-948C-414A-BC61-61ED05AD2B5C}"/>
              </a:ext>
            </a:extLst>
          </p:cNvPr>
          <p:cNvSpPr>
            <a:spLocks noChangeArrowheads="1"/>
          </p:cNvSpPr>
          <p:nvPr/>
        </p:nvSpPr>
        <p:spPr bwMode="auto">
          <a:xfrm>
            <a:off x="813954" y="57095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3EB7BB46-BCF3-473B-B385-C9F30C2FDB0D}"/>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0A3E11B9-4F2A-4414-9754-C6F996A4F8FC}"/>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949799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sz="2600" dirty="0"/>
              <a:t>As shown in the table in the immediate previous slide; </a:t>
            </a:r>
          </a:p>
          <a:p>
            <a:pPr marL="346075" indent="-346075">
              <a:lnSpc>
                <a:spcPct val="150000"/>
              </a:lnSpc>
              <a:buFont typeface="Wingdings" panose="05000000000000000000" pitchFamily="2" charset="2"/>
              <a:buChar char="Ø"/>
            </a:pPr>
            <a:r>
              <a:rPr lang="en-US" sz="2600" dirty="0"/>
              <a:t>Conversion of binary numbers to decimal numbers involves </a:t>
            </a:r>
          </a:p>
          <a:p>
            <a:pPr marL="858838" lvl="1" indent="-401638">
              <a:lnSpc>
                <a:spcPct val="150000"/>
              </a:lnSpc>
              <a:buFont typeface="Wingdings" panose="05000000000000000000" pitchFamily="2" charset="2"/>
              <a:buChar char="ü"/>
            </a:pPr>
            <a:r>
              <a:rPr lang="en-US" dirty="0"/>
              <a:t>numbering the bits from 0 for the least significant to most significant. </a:t>
            </a:r>
          </a:p>
          <a:p>
            <a:pPr marL="346075" indent="-346075">
              <a:lnSpc>
                <a:spcPct val="150000"/>
              </a:lnSpc>
              <a:buFont typeface="Wingdings" panose="05000000000000000000" pitchFamily="2" charset="2"/>
              <a:buChar char="Ø"/>
            </a:pPr>
            <a:r>
              <a:rPr lang="en-US" sz="2600" dirty="0"/>
              <a:t>The value of the bit is then used to multiply the base raised to its power; </a:t>
            </a:r>
          </a:p>
          <a:p>
            <a:pPr marL="858838" lvl="1" indent="-401638">
              <a:lnSpc>
                <a:spcPct val="150000"/>
              </a:lnSpc>
              <a:buFont typeface="Wingdings" panose="05000000000000000000" pitchFamily="2" charset="2"/>
              <a:buChar char="ü"/>
            </a:pPr>
            <a:r>
              <a:rPr lang="en-US" dirty="0"/>
              <a:t>the higher the number of bits in the system, the greater the amount of states and then data that can be fed into the computer, processed and stored.</a:t>
            </a:r>
            <a:br>
              <a:rPr lang="en-US" dirty="0"/>
            </a:br>
            <a:endParaRPr lang="en-US" dirty="0">
              <a:solidFill>
                <a:srgbClr val="0070C0"/>
              </a:solidFill>
            </a:endParaRPr>
          </a:p>
        </p:txBody>
      </p:sp>
      <p:sp>
        <p:nvSpPr>
          <p:cNvPr id="4" name="Footer Placeholder 3">
            <a:extLst>
              <a:ext uri="{FF2B5EF4-FFF2-40B4-BE49-F238E27FC236}">
                <a16:creationId xmlns:a16="http://schemas.microsoft.com/office/drawing/2014/main" id="{8A557BD3-6388-48EA-BE79-EA46BA353F97}"/>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147A5350-4AAC-485E-A6E7-AF502A85BA13}"/>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232602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279824" cy="5946776"/>
          </a:xfrm>
        </p:spPr>
        <p:txBody>
          <a:bodyPr>
            <a:noAutofit/>
          </a:bodyPr>
          <a:lstStyle/>
          <a:p>
            <a:pPr marL="0" indent="0">
              <a:lnSpc>
                <a:spcPct val="150000"/>
              </a:lnSpc>
              <a:buNone/>
            </a:pPr>
            <a:r>
              <a:rPr lang="en-US" sz="2600" dirty="0"/>
              <a:t>Example: Convert 11001010 to a decimal. How many states of information can a byte contain? </a:t>
            </a:r>
            <a:br>
              <a:rPr lang="en-US" sz="2600" dirty="0"/>
            </a:br>
            <a:r>
              <a:rPr lang="en-US" sz="2600" b="1" dirty="0">
                <a:solidFill>
                  <a:srgbClr val="00B050"/>
                </a:solidFill>
              </a:rPr>
              <a:t>Solution</a:t>
            </a:r>
          </a:p>
          <a:p>
            <a:pPr marL="0" indent="0">
              <a:lnSpc>
                <a:spcPct val="150000"/>
              </a:lnSpc>
              <a:buNone/>
            </a:pPr>
            <a:endParaRPr lang="en-US" sz="2600" dirty="0"/>
          </a:p>
          <a:p>
            <a:pPr marL="0" indent="0">
              <a:lnSpc>
                <a:spcPct val="150000"/>
              </a:lnSpc>
              <a:buNone/>
            </a:pPr>
            <a:endParaRPr lang="en-US" sz="2600" dirty="0"/>
          </a:p>
          <a:p>
            <a:pPr marL="0" indent="0">
              <a:lnSpc>
                <a:spcPct val="150000"/>
              </a:lnSpc>
              <a:buNone/>
            </a:pPr>
            <a:r>
              <a:rPr lang="en-US" sz="2600" dirty="0"/>
              <a:t>The Steps</a:t>
            </a:r>
          </a:p>
          <a:p>
            <a:pPr marL="0" indent="0">
              <a:lnSpc>
                <a:spcPct val="150000"/>
              </a:lnSpc>
              <a:buNone/>
            </a:pPr>
            <a:r>
              <a:rPr lang="en-US" sz="2400" dirty="0"/>
              <a:t>Step 1	 </a:t>
            </a:r>
            <a:r>
              <a:rPr lang="en-US" sz="2100" dirty="0"/>
              <a:t>(1x2</a:t>
            </a:r>
            <a:r>
              <a:rPr lang="en-US" sz="2100" baseline="30000" dirty="0"/>
              <a:t>7</a:t>
            </a:r>
            <a:r>
              <a:rPr lang="en-US" sz="2100" dirty="0"/>
              <a:t>) + (1x2</a:t>
            </a:r>
            <a:r>
              <a:rPr lang="en-US" sz="2100" baseline="30000" dirty="0"/>
              <a:t>6</a:t>
            </a:r>
            <a:r>
              <a:rPr lang="en-US" sz="2100" dirty="0"/>
              <a:t>) + (0x2</a:t>
            </a:r>
            <a:r>
              <a:rPr lang="en-US" sz="2100" baseline="30000" dirty="0"/>
              <a:t>5</a:t>
            </a:r>
            <a:r>
              <a:rPr lang="en-US" sz="2100" dirty="0"/>
              <a:t>) + (0x2</a:t>
            </a:r>
            <a:r>
              <a:rPr lang="en-US" sz="2100" baseline="30000" dirty="0"/>
              <a:t>4</a:t>
            </a:r>
            <a:r>
              <a:rPr lang="en-US" sz="2100" dirty="0"/>
              <a:t>) + (1x2</a:t>
            </a:r>
            <a:r>
              <a:rPr lang="en-US" sz="2100" baseline="30000" dirty="0"/>
              <a:t>3</a:t>
            </a:r>
            <a:r>
              <a:rPr lang="en-US" sz="2100" dirty="0"/>
              <a:t>) + (0x2</a:t>
            </a:r>
            <a:r>
              <a:rPr lang="en-US" sz="2100" baseline="30000" dirty="0"/>
              <a:t>2</a:t>
            </a:r>
            <a:r>
              <a:rPr lang="en-US" sz="2100" dirty="0"/>
              <a:t>) + (1x2</a:t>
            </a:r>
            <a:r>
              <a:rPr lang="en-US" sz="2100" baseline="30000" dirty="0"/>
              <a:t>1</a:t>
            </a:r>
            <a:r>
              <a:rPr lang="en-US" sz="2100" dirty="0"/>
              <a:t>) + (0x2</a:t>
            </a:r>
            <a:r>
              <a:rPr lang="en-US" sz="2100" baseline="30000" dirty="0"/>
              <a:t>0</a:t>
            </a:r>
            <a:r>
              <a:rPr lang="en-US" sz="2100" dirty="0"/>
              <a:t>)</a:t>
            </a:r>
          </a:p>
          <a:p>
            <a:pPr marL="0" indent="0">
              <a:lnSpc>
                <a:spcPct val="150000"/>
              </a:lnSpc>
              <a:buNone/>
            </a:pPr>
            <a:r>
              <a:rPr lang="en-US" sz="2400" dirty="0"/>
              <a:t>Step 2    </a:t>
            </a:r>
            <a:r>
              <a:rPr lang="en-US" sz="2100" dirty="0"/>
              <a:t>128	   64     +    0      +    0       +     8     +     0      +     2     +     0</a:t>
            </a:r>
          </a:p>
          <a:p>
            <a:pPr marL="0" indent="0">
              <a:lnSpc>
                <a:spcPct val="150000"/>
              </a:lnSpc>
              <a:buNone/>
            </a:pPr>
            <a:r>
              <a:rPr lang="en-US" sz="2400" dirty="0"/>
              <a:t>Step 3	   202     </a:t>
            </a:r>
            <a:r>
              <a:rPr lang="en-US" sz="200" dirty="0"/>
              <a:t>202</a:t>
            </a:r>
          </a:p>
          <a:p>
            <a:pPr marL="0" indent="0">
              <a:lnSpc>
                <a:spcPct val="150000"/>
              </a:lnSpc>
              <a:buNone/>
            </a:pPr>
            <a:endParaRPr lang="en-US" sz="2600" dirty="0"/>
          </a:p>
          <a:p>
            <a:pPr marL="0" indent="0">
              <a:lnSpc>
                <a:spcPct val="150000"/>
              </a:lnSpc>
              <a:buNone/>
            </a:pPr>
            <a:endParaRPr lang="en-US" sz="2600" dirty="0">
              <a:solidFill>
                <a:srgbClr val="0070C0"/>
              </a:solidFill>
            </a:endParaRPr>
          </a:p>
        </p:txBody>
      </p:sp>
      <p:pic>
        <p:nvPicPr>
          <p:cNvPr id="4" name="Picture 3">
            <a:extLst>
              <a:ext uri="{FF2B5EF4-FFF2-40B4-BE49-F238E27FC236}">
                <a16:creationId xmlns:a16="http://schemas.microsoft.com/office/drawing/2014/main" id="{A3B36827-8572-4323-B11D-12EB316A2822}"/>
              </a:ext>
            </a:extLst>
          </p:cNvPr>
          <p:cNvPicPr>
            <a:picLocks noChangeAspect="1"/>
          </p:cNvPicPr>
          <p:nvPr/>
        </p:nvPicPr>
        <p:blipFill>
          <a:blip r:embed="rId2"/>
          <a:stretch>
            <a:fillRect/>
          </a:stretch>
        </p:blipFill>
        <p:spPr>
          <a:xfrm>
            <a:off x="697921" y="2398273"/>
            <a:ext cx="8072005" cy="1203909"/>
          </a:xfrm>
          <a:prstGeom prst="rect">
            <a:avLst/>
          </a:prstGeom>
        </p:spPr>
      </p:pic>
      <p:sp>
        <p:nvSpPr>
          <p:cNvPr id="5" name="Footer Placeholder 4">
            <a:extLst>
              <a:ext uri="{FF2B5EF4-FFF2-40B4-BE49-F238E27FC236}">
                <a16:creationId xmlns:a16="http://schemas.microsoft.com/office/drawing/2014/main" id="{AE499806-2A71-4F2B-A13E-988BC912AD60}"/>
              </a:ext>
            </a:extLst>
          </p:cNvPr>
          <p:cNvSpPr>
            <a:spLocks noGrp="1"/>
          </p:cNvSpPr>
          <p:nvPr>
            <p:ph type="ftr" sz="quarter" idx="11"/>
          </p:nvPr>
        </p:nvSpPr>
        <p:spPr/>
        <p:txBody>
          <a:bodyPr/>
          <a:lstStyle/>
          <a:p>
            <a:r>
              <a:rPr lang="en-US"/>
              <a:t>Saliu A.M.</a:t>
            </a:r>
            <a:endParaRPr lang="en-US" dirty="0"/>
          </a:p>
        </p:txBody>
      </p:sp>
      <p:sp>
        <p:nvSpPr>
          <p:cNvPr id="6" name="Slide Number Placeholder 5">
            <a:extLst>
              <a:ext uri="{FF2B5EF4-FFF2-40B4-BE49-F238E27FC236}">
                <a16:creationId xmlns:a16="http://schemas.microsoft.com/office/drawing/2014/main" id="{D6FB1B05-41A7-45AE-9EDF-07F73AC21949}"/>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45102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dirty="0"/>
              <a:t>For the number of states, all the bits are set to 1, </a:t>
            </a:r>
          </a:p>
          <a:p>
            <a:pPr marL="914400" lvl="1" indent="-457200">
              <a:lnSpc>
                <a:spcPct val="150000"/>
              </a:lnSpc>
              <a:buFont typeface="Wingdings" panose="05000000000000000000" pitchFamily="2" charset="2"/>
              <a:buChar char="Ø"/>
            </a:pPr>
            <a:r>
              <a:rPr lang="en-US" dirty="0"/>
              <a:t>that is 11111111 and when converted to decimal gives 255, but </a:t>
            </a:r>
          </a:p>
          <a:p>
            <a:pPr marL="914400" lvl="1" indent="-457200">
              <a:lnSpc>
                <a:spcPct val="150000"/>
              </a:lnSpc>
              <a:buFont typeface="Wingdings" panose="05000000000000000000" pitchFamily="2" charset="2"/>
              <a:buChar char="Ø"/>
            </a:pPr>
            <a:r>
              <a:rPr lang="en-US" dirty="0"/>
              <a:t>1 is then added to the 255 to compensate for the 0 state to give 256 states.</a:t>
            </a:r>
            <a:r>
              <a:rPr lang="en-US" sz="2000" dirty="0"/>
              <a:t> </a:t>
            </a:r>
          </a:p>
          <a:p>
            <a:pPr marL="0" lvl="1" indent="0">
              <a:lnSpc>
                <a:spcPct val="150000"/>
              </a:lnSpc>
              <a:buNone/>
            </a:pPr>
            <a:r>
              <a:rPr lang="en-US" sz="2600" b="1" dirty="0">
                <a:solidFill>
                  <a:srgbClr val="0070C0"/>
                </a:solidFill>
              </a:rPr>
              <a:t>Self-Assessment Exercise 1</a:t>
            </a:r>
          </a:p>
          <a:p>
            <a:pPr marL="457200" lvl="2" indent="0">
              <a:lnSpc>
                <a:spcPct val="150000"/>
              </a:lnSpc>
              <a:buNone/>
            </a:pPr>
            <a:r>
              <a:rPr lang="en-US" dirty="0"/>
              <a:t>1. </a:t>
            </a:r>
            <a:r>
              <a:rPr lang="en-US" sz="2400" dirty="0"/>
              <a:t>Convert 10101110</a:t>
            </a:r>
            <a:r>
              <a:rPr lang="en-US" sz="2400" baseline="-25000" dirty="0"/>
              <a:t>2 </a:t>
            </a:r>
            <a:r>
              <a:rPr lang="en-US" sz="2400" dirty="0"/>
              <a:t>to decimal number</a:t>
            </a:r>
          </a:p>
          <a:p>
            <a:pPr marL="457200" lvl="2" indent="0">
              <a:lnSpc>
                <a:spcPct val="150000"/>
              </a:lnSpc>
              <a:buNone/>
            </a:pPr>
            <a:r>
              <a:rPr lang="en-US" sz="2400" dirty="0"/>
              <a:t>2. What is the decimal equivalent of 10110001</a:t>
            </a:r>
            <a:r>
              <a:rPr lang="en-US" sz="2400" baseline="-25000" dirty="0"/>
              <a:t>2</a:t>
            </a:r>
            <a:r>
              <a:rPr lang="en-US" sz="2400" dirty="0"/>
              <a:t>?</a:t>
            </a:r>
          </a:p>
          <a:p>
            <a:pPr marL="457200" lvl="2" indent="0">
              <a:lnSpc>
                <a:spcPct val="150000"/>
              </a:lnSpc>
              <a:buNone/>
            </a:pPr>
            <a:r>
              <a:rPr lang="en-US" sz="2400" dirty="0"/>
              <a:t>3. Find the state in each of 1 and 2</a:t>
            </a:r>
            <a:br>
              <a:rPr lang="en-US" dirty="0"/>
            </a:br>
            <a:br>
              <a:rPr lang="en-US" dirty="0"/>
            </a:br>
            <a:endParaRPr lang="en-US" sz="1800" dirty="0">
              <a:solidFill>
                <a:srgbClr val="0070C0"/>
              </a:solidFill>
            </a:endParaRPr>
          </a:p>
        </p:txBody>
      </p:sp>
      <p:sp>
        <p:nvSpPr>
          <p:cNvPr id="4" name="Footer Placeholder 3">
            <a:extLst>
              <a:ext uri="{FF2B5EF4-FFF2-40B4-BE49-F238E27FC236}">
                <a16:creationId xmlns:a16="http://schemas.microsoft.com/office/drawing/2014/main" id="{0F892746-9901-4FAB-8564-91057257912A}"/>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937ACFA2-6731-421D-9CAC-E97BB5E66132}"/>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657795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20000"/>
              </a:lnSpc>
              <a:buNone/>
            </a:pPr>
            <a:r>
              <a:rPr lang="en-US" sz="2400" b="1" dirty="0">
                <a:solidFill>
                  <a:srgbClr val="0070C0"/>
                </a:solidFill>
              </a:rPr>
              <a:t>3.2 Decimal Numbers (Base 10)</a:t>
            </a:r>
          </a:p>
          <a:p>
            <a:pPr marL="401638" indent="-401638">
              <a:lnSpc>
                <a:spcPct val="120000"/>
              </a:lnSpc>
              <a:buFont typeface="Wingdings" panose="05000000000000000000" pitchFamily="2" charset="2"/>
              <a:buChar char="Ø"/>
            </a:pPr>
            <a:r>
              <a:rPr lang="en-US" sz="2400" dirty="0"/>
              <a:t>Decimal numbers are the most common base that are used </a:t>
            </a:r>
          </a:p>
          <a:p>
            <a:pPr marL="803275" lvl="1" indent="-346075">
              <a:lnSpc>
                <a:spcPct val="120000"/>
              </a:lnSpc>
              <a:buFont typeface="Wingdings" panose="05000000000000000000" pitchFamily="2" charset="2"/>
              <a:buChar char="ü"/>
            </a:pPr>
            <a:r>
              <a:rPr lang="en-US" sz="2300" dirty="0"/>
              <a:t>to present data input to computers and </a:t>
            </a:r>
          </a:p>
          <a:p>
            <a:pPr marL="803275" lvl="1" indent="-346075">
              <a:lnSpc>
                <a:spcPct val="120000"/>
              </a:lnSpc>
              <a:buFont typeface="Wingdings" panose="05000000000000000000" pitchFamily="2" charset="2"/>
              <a:buChar char="ü"/>
            </a:pPr>
            <a:r>
              <a:rPr lang="en-US" sz="2300" dirty="0"/>
              <a:t>the output of processing are usually in decimals. </a:t>
            </a:r>
          </a:p>
          <a:p>
            <a:pPr marL="401638" indent="-401638">
              <a:lnSpc>
                <a:spcPct val="120000"/>
              </a:lnSpc>
              <a:buFont typeface="Wingdings" panose="05000000000000000000" pitchFamily="2" charset="2"/>
              <a:buChar char="Ø"/>
            </a:pPr>
            <a:r>
              <a:rPr lang="en-US" sz="2400" dirty="0"/>
              <a:t>This base has ten states/numerals ranging from 0 to 9. </a:t>
            </a:r>
          </a:p>
          <a:p>
            <a:pPr marL="401638" indent="-401638">
              <a:lnSpc>
                <a:spcPct val="120000"/>
              </a:lnSpc>
              <a:buFont typeface="Wingdings" panose="05000000000000000000" pitchFamily="2" charset="2"/>
              <a:buChar char="Ø"/>
            </a:pPr>
            <a:r>
              <a:rPr lang="en-US" sz="2400" dirty="0"/>
              <a:t>The position of the numeral also determines its value. The </a:t>
            </a:r>
          </a:p>
          <a:p>
            <a:pPr marL="803275" lvl="1" indent="-346075">
              <a:lnSpc>
                <a:spcPct val="120000"/>
              </a:lnSpc>
              <a:buFont typeface="Wingdings" panose="05000000000000000000" pitchFamily="2" charset="2"/>
              <a:buChar char="ü"/>
            </a:pPr>
            <a:r>
              <a:rPr lang="en-US" sz="2300" dirty="0"/>
              <a:t>position 0 is referred to as unit, </a:t>
            </a:r>
          </a:p>
          <a:p>
            <a:pPr marL="803275" lvl="1" indent="-346075">
              <a:lnSpc>
                <a:spcPct val="120000"/>
              </a:lnSpc>
              <a:buFont typeface="Wingdings" panose="05000000000000000000" pitchFamily="2" charset="2"/>
              <a:buChar char="ü"/>
            </a:pPr>
            <a:r>
              <a:rPr lang="en-US" sz="2300" dirty="0"/>
              <a:t>position 1 as tens, </a:t>
            </a:r>
          </a:p>
          <a:p>
            <a:pPr marL="803275" lvl="1" indent="-346075">
              <a:lnSpc>
                <a:spcPct val="120000"/>
              </a:lnSpc>
              <a:buFont typeface="Wingdings" panose="05000000000000000000" pitchFamily="2" charset="2"/>
              <a:buChar char="ü"/>
            </a:pPr>
            <a:r>
              <a:rPr lang="en-US" sz="2300" dirty="0"/>
              <a:t>position  2 as hundreds, </a:t>
            </a:r>
          </a:p>
          <a:p>
            <a:pPr marL="803275" lvl="1" indent="-346075">
              <a:lnSpc>
                <a:spcPct val="120000"/>
              </a:lnSpc>
              <a:buFont typeface="Wingdings" panose="05000000000000000000" pitchFamily="2" charset="2"/>
              <a:buChar char="ü"/>
            </a:pPr>
            <a:r>
              <a:rPr lang="en-US" sz="2300" dirty="0"/>
              <a:t>3 as thousands. </a:t>
            </a:r>
          </a:p>
          <a:p>
            <a:pPr lvl="2">
              <a:lnSpc>
                <a:spcPct val="120000"/>
              </a:lnSpc>
              <a:buFont typeface="Wingdings" panose="05000000000000000000" pitchFamily="2" charset="2"/>
              <a:buChar char="§"/>
            </a:pPr>
            <a:r>
              <a:rPr lang="en-US" sz="2200" dirty="0"/>
              <a:t>For example the number 529 has 9 units, 2 tens and 5 hundreds all added together. </a:t>
            </a:r>
          </a:p>
        </p:txBody>
      </p:sp>
      <p:sp>
        <p:nvSpPr>
          <p:cNvPr id="4" name="Footer Placeholder 3">
            <a:extLst>
              <a:ext uri="{FF2B5EF4-FFF2-40B4-BE49-F238E27FC236}">
                <a16:creationId xmlns:a16="http://schemas.microsoft.com/office/drawing/2014/main" id="{90BBD52B-0C0F-440C-98FA-057A5FE37C1E}"/>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305A7A5F-BBDE-4442-8CF2-023323C15374}"/>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66923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2568299" y="46469"/>
            <a:ext cx="6561853" cy="424582"/>
          </a:xfrm>
        </p:spPr>
        <p:txBody>
          <a:bodyPr>
            <a:noAutofit/>
          </a:bodyPr>
          <a:lstStyle/>
          <a:p>
            <a:r>
              <a:rPr lang="en-US" sz="2400" b="1" i="1" dirty="0">
                <a:solidFill>
                  <a:schemeClr val="accent5">
                    <a:lumMod val="75000"/>
                  </a:schemeClr>
                </a:solidFill>
              </a:rPr>
              <a:t>Units of Data and Fundamental Operations on Bits …</a:t>
            </a:r>
            <a:endParaRPr lang="en-US" sz="2400" i="1"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911224"/>
            <a:ext cx="8016586" cy="5803321"/>
          </a:xfrm>
        </p:spPr>
        <p:txBody>
          <a:bodyPr>
            <a:normAutofit fontScale="92500" lnSpcReduction="10000"/>
          </a:bodyPr>
          <a:lstStyle/>
          <a:p>
            <a:pPr marL="0" indent="0">
              <a:buNone/>
            </a:pPr>
            <a:r>
              <a:rPr lang="en-US" dirty="0">
                <a:solidFill>
                  <a:schemeClr val="accent5">
                    <a:lumMod val="75000"/>
                  </a:schemeClr>
                </a:solidFill>
              </a:rPr>
              <a:t>1.0 Introduction</a:t>
            </a:r>
          </a:p>
          <a:p>
            <a:pPr marL="0" indent="0">
              <a:lnSpc>
                <a:spcPct val="150000"/>
              </a:lnSpc>
              <a:buNone/>
            </a:pPr>
            <a:r>
              <a:rPr lang="en-US" sz="2600" dirty="0"/>
              <a:t>The main use of a computer is to process data into information. </a:t>
            </a:r>
          </a:p>
          <a:p>
            <a:pPr marL="401638" indent="-401638">
              <a:lnSpc>
                <a:spcPct val="150000"/>
              </a:lnSpc>
              <a:buFont typeface="Wingdings" panose="05000000000000000000" pitchFamily="2" charset="2"/>
              <a:buChar char="Ø"/>
            </a:pPr>
            <a:r>
              <a:rPr lang="en-US" sz="2600" dirty="0"/>
              <a:t>Data – is information in an unorganized and raw form. For the data to be processed, it has to be fed into the computer and then processed in batches. </a:t>
            </a:r>
          </a:p>
          <a:p>
            <a:pPr marL="401638" indent="-401638">
              <a:lnSpc>
                <a:spcPct val="150000"/>
              </a:lnSpc>
              <a:buFont typeface="Wingdings" panose="05000000000000000000" pitchFamily="2" charset="2"/>
              <a:buChar char="Ø"/>
            </a:pPr>
            <a:r>
              <a:rPr lang="en-US" sz="2600" dirty="0"/>
              <a:t>In this class, </a:t>
            </a:r>
          </a:p>
          <a:p>
            <a:pPr marL="914400" lvl="1" indent="-457200">
              <a:lnSpc>
                <a:spcPct val="150000"/>
              </a:lnSpc>
              <a:buFont typeface="Wingdings" panose="05000000000000000000" pitchFamily="2" charset="2"/>
              <a:buChar char="ü"/>
            </a:pPr>
            <a:r>
              <a:rPr lang="en-US" dirty="0"/>
              <a:t>we shall be looking at the various units of data, starting from the smallest basic unit to the largest. </a:t>
            </a:r>
          </a:p>
          <a:p>
            <a:pPr marL="914400" lvl="1" indent="-457200">
              <a:lnSpc>
                <a:spcPct val="150000"/>
              </a:lnSpc>
              <a:buFont typeface="Wingdings" panose="05000000000000000000" pitchFamily="2" charset="2"/>
              <a:buChar char="ü"/>
            </a:pPr>
            <a:r>
              <a:rPr lang="en-US" dirty="0"/>
              <a:t>We shall also introduce the fundamental operations that can be performed on the smallest unit of data. </a:t>
            </a:r>
            <a:br>
              <a:rPr lang="en-US" dirty="0"/>
            </a:br>
            <a:endParaRPr lang="en-US" dirty="0"/>
          </a:p>
        </p:txBody>
      </p:sp>
      <p:sp>
        <p:nvSpPr>
          <p:cNvPr id="4" name="Footer Placeholder 3">
            <a:extLst>
              <a:ext uri="{FF2B5EF4-FFF2-40B4-BE49-F238E27FC236}">
                <a16:creationId xmlns:a16="http://schemas.microsoft.com/office/drawing/2014/main" id="{553D70D6-119B-467F-8961-F32311F37A9A}"/>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A14482D7-0AE2-4C9E-9D4A-DB57643E0183}"/>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1746670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401638" indent="-401638">
              <a:lnSpc>
                <a:spcPct val="150000"/>
              </a:lnSpc>
              <a:buFont typeface="Wingdings" panose="05000000000000000000" pitchFamily="2" charset="2"/>
              <a:buChar char="Ø"/>
            </a:pPr>
            <a:r>
              <a:rPr lang="en-US" sz="2600" dirty="0"/>
              <a:t>The conversion of a base 10 to base 2 involves </a:t>
            </a:r>
          </a:p>
          <a:p>
            <a:pPr marL="858838" lvl="1" indent="-401638">
              <a:lnSpc>
                <a:spcPct val="150000"/>
              </a:lnSpc>
              <a:buFont typeface="Wingdings" panose="05000000000000000000" pitchFamily="2" charset="2"/>
              <a:buChar char="ü"/>
            </a:pPr>
            <a:r>
              <a:rPr lang="en-US" dirty="0"/>
              <a:t>series of division of the base 10 number by 2, and</a:t>
            </a:r>
          </a:p>
          <a:p>
            <a:pPr marL="858838" lvl="1" indent="-401638">
              <a:lnSpc>
                <a:spcPct val="150000"/>
              </a:lnSpc>
              <a:buFont typeface="Wingdings" panose="05000000000000000000" pitchFamily="2" charset="2"/>
              <a:buChar char="ü"/>
            </a:pPr>
            <a:r>
              <a:rPr lang="en-US" dirty="0"/>
              <a:t>recording the remainders from bottom to top to yield the base 2 number. </a:t>
            </a:r>
          </a:p>
          <a:p>
            <a:pPr marL="0" indent="0">
              <a:lnSpc>
                <a:spcPct val="150000"/>
              </a:lnSpc>
              <a:buNone/>
            </a:pPr>
            <a:r>
              <a:rPr lang="en-US" sz="2600" dirty="0">
                <a:solidFill>
                  <a:srgbClr val="0070C0"/>
                </a:solidFill>
              </a:rPr>
              <a:t>Example, </a:t>
            </a:r>
            <a:r>
              <a:rPr lang="en-US" sz="2600" dirty="0"/>
              <a:t>convert the number 75</a:t>
            </a:r>
            <a:r>
              <a:rPr lang="en-US" sz="2600" baseline="-25000" dirty="0"/>
              <a:t>10 </a:t>
            </a:r>
            <a:r>
              <a:rPr lang="en-US" sz="2600" dirty="0"/>
              <a:t>in base ten to a number in base 2. </a:t>
            </a:r>
            <a:br>
              <a:rPr lang="en-US" sz="2600" dirty="0"/>
            </a:br>
            <a:endParaRPr lang="en-US" sz="2600" dirty="0">
              <a:solidFill>
                <a:srgbClr val="0070C0"/>
              </a:solidFill>
            </a:endParaRPr>
          </a:p>
          <a:p>
            <a:pPr marL="0" indent="0">
              <a:lnSpc>
                <a:spcPct val="150000"/>
              </a:lnSpc>
              <a:buNone/>
            </a:pPr>
            <a:endParaRPr lang="en-US" sz="2400" dirty="0">
              <a:solidFill>
                <a:srgbClr val="0070C0"/>
              </a:solidFill>
            </a:endParaRPr>
          </a:p>
          <a:p>
            <a:pPr marL="0" indent="0">
              <a:lnSpc>
                <a:spcPct val="150000"/>
              </a:lnSpc>
              <a:buNone/>
            </a:pPr>
            <a:endParaRPr lang="en-US" sz="2400" dirty="0">
              <a:solidFill>
                <a:srgbClr val="0070C0"/>
              </a:solidFill>
            </a:endParaRPr>
          </a:p>
          <a:p>
            <a:pPr marL="0" indent="0">
              <a:lnSpc>
                <a:spcPct val="150000"/>
              </a:lnSpc>
              <a:buNone/>
            </a:pPr>
            <a:r>
              <a:rPr lang="en-US" sz="2000" dirty="0"/>
              <a:t>		</a:t>
            </a:r>
            <a:endParaRPr lang="en-US" sz="2400" dirty="0">
              <a:solidFill>
                <a:srgbClr val="0070C0"/>
              </a:solidFill>
            </a:endParaRPr>
          </a:p>
        </p:txBody>
      </p:sp>
      <p:pic>
        <p:nvPicPr>
          <p:cNvPr id="5" name="Picture 4">
            <a:extLst>
              <a:ext uri="{FF2B5EF4-FFF2-40B4-BE49-F238E27FC236}">
                <a16:creationId xmlns:a16="http://schemas.microsoft.com/office/drawing/2014/main" id="{61C19539-C347-42B3-B312-E398E11C37BE}"/>
              </a:ext>
            </a:extLst>
          </p:cNvPr>
          <p:cNvPicPr>
            <a:picLocks noChangeAspect="1"/>
          </p:cNvPicPr>
          <p:nvPr/>
        </p:nvPicPr>
        <p:blipFill>
          <a:blip r:embed="rId2"/>
          <a:stretch>
            <a:fillRect/>
          </a:stretch>
        </p:blipFill>
        <p:spPr>
          <a:xfrm>
            <a:off x="3225325" y="3954175"/>
            <a:ext cx="2523690" cy="2829646"/>
          </a:xfrm>
          <a:prstGeom prst="rect">
            <a:avLst/>
          </a:prstGeom>
        </p:spPr>
      </p:pic>
      <p:sp>
        <p:nvSpPr>
          <p:cNvPr id="6" name="Rectangle 5">
            <a:extLst>
              <a:ext uri="{FF2B5EF4-FFF2-40B4-BE49-F238E27FC236}">
                <a16:creationId xmlns:a16="http://schemas.microsoft.com/office/drawing/2014/main" id="{6E1100AE-F979-4DE8-BED3-B736409201D1}"/>
              </a:ext>
            </a:extLst>
          </p:cNvPr>
          <p:cNvSpPr/>
          <p:nvPr/>
        </p:nvSpPr>
        <p:spPr>
          <a:xfrm>
            <a:off x="5804436" y="5757500"/>
            <a:ext cx="2385582" cy="1015663"/>
          </a:xfrm>
          <a:prstGeom prst="rect">
            <a:avLst/>
          </a:prstGeom>
        </p:spPr>
        <p:txBody>
          <a:bodyPr wrap="square">
            <a:spAutoFit/>
          </a:bodyPr>
          <a:lstStyle/>
          <a:p>
            <a:pPr lvl="0" defTabSz="914400">
              <a:spcBef>
                <a:spcPts val="1000"/>
              </a:spcBef>
            </a:pPr>
            <a:r>
              <a:rPr lang="en-US" sz="2000" dirty="0">
                <a:solidFill>
                  <a:prstClr val="black"/>
                </a:solidFill>
              </a:rPr>
              <a:t>Read the remainders from bottom to top to obtain 1001011</a:t>
            </a:r>
            <a:r>
              <a:rPr lang="en-US" sz="2000" baseline="-25000" dirty="0">
                <a:solidFill>
                  <a:prstClr val="black"/>
                </a:solidFill>
              </a:rPr>
              <a:t>2</a:t>
            </a:r>
          </a:p>
        </p:txBody>
      </p:sp>
      <p:sp>
        <p:nvSpPr>
          <p:cNvPr id="7" name="Rectangle 6">
            <a:extLst>
              <a:ext uri="{FF2B5EF4-FFF2-40B4-BE49-F238E27FC236}">
                <a16:creationId xmlns:a16="http://schemas.microsoft.com/office/drawing/2014/main" id="{3CF3B0EB-D7D8-4B0A-A84D-6B34E7742A27}"/>
              </a:ext>
            </a:extLst>
          </p:cNvPr>
          <p:cNvSpPr/>
          <p:nvPr/>
        </p:nvSpPr>
        <p:spPr>
          <a:xfrm>
            <a:off x="4061359" y="4336472"/>
            <a:ext cx="512618" cy="221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75</a:t>
            </a:r>
          </a:p>
        </p:txBody>
      </p:sp>
      <p:sp>
        <p:nvSpPr>
          <p:cNvPr id="13" name="Rectangle 12">
            <a:extLst>
              <a:ext uri="{FF2B5EF4-FFF2-40B4-BE49-F238E27FC236}">
                <a16:creationId xmlns:a16="http://schemas.microsoft.com/office/drawing/2014/main" id="{1B1E0ED2-916D-434E-905B-C63FB974CD1E}"/>
              </a:ext>
            </a:extLst>
          </p:cNvPr>
          <p:cNvSpPr/>
          <p:nvPr/>
        </p:nvSpPr>
        <p:spPr>
          <a:xfrm>
            <a:off x="4061358" y="4585855"/>
            <a:ext cx="484908" cy="277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37</a:t>
            </a:r>
          </a:p>
        </p:txBody>
      </p:sp>
      <p:sp>
        <p:nvSpPr>
          <p:cNvPr id="14" name="Footer Placeholder 13">
            <a:extLst>
              <a:ext uri="{FF2B5EF4-FFF2-40B4-BE49-F238E27FC236}">
                <a16:creationId xmlns:a16="http://schemas.microsoft.com/office/drawing/2014/main" id="{BA734371-9B86-4899-89A6-C8CC61924BBA}"/>
              </a:ext>
            </a:extLst>
          </p:cNvPr>
          <p:cNvSpPr>
            <a:spLocks noGrp="1"/>
          </p:cNvSpPr>
          <p:nvPr>
            <p:ph type="ftr" sz="quarter" idx="11"/>
          </p:nvPr>
        </p:nvSpPr>
        <p:spPr/>
        <p:txBody>
          <a:bodyPr/>
          <a:lstStyle/>
          <a:p>
            <a:r>
              <a:rPr lang="en-US"/>
              <a:t>Saliu A.M.</a:t>
            </a:r>
            <a:endParaRPr lang="en-US" dirty="0"/>
          </a:p>
        </p:txBody>
      </p:sp>
      <p:sp>
        <p:nvSpPr>
          <p:cNvPr id="15" name="Slide Number Placeholder 14">
            <a:extLst>
              <a:ext uri="{FF2B5EF4-FFF2-40B4-BE49-F238E27FC236}">
                <a16:creationId xmlns:a16="http://schemas.microsoft.com/office/drawing/2014/main" id="{20C95342-D04F-44F4-B026-00B3B4931195}"/>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662382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sz="2600" b="1" dirty="0">
                <a:solidFill>
                  <a:srgbClr val="0070C0"/>
                </a:solidFill>
              </a:rPr>
              <a:t>Self-Assessment Exercise(s)</a:t>
            </a:r>
          </a:p>
          <a:p>
            <a:pPr marL="0" indent="0">
              <a:lnSpc>
                <a:spcPct val="150000"/>
              </a:lnSpc>
              <a:buNone/>
            </a:pPr>
            <a:r>
              <a:rPr lang="en-US" sz="2600" dirty="0"/>
              <a:t>1. Convert 307</a:t>
            </a:r>
            <a:r>
              <a:rPr lang="en-US" sz="2600" baseline="-25000" dirty="0"/>
              <a:t>10</a:t>
            </a:r>
            <a:r>
              <a:rPr lang="en-US" sz="2600" dirty="0"/>
              <a:t> to a base 2 number</a:t>
            </a:r>
          </a:p>
          <a:p>
            <a:pPr marL="0" indent="0">
              <a:lnSpc>
                <a:spcPct val="150000"/>
              </a:lnSpc>
              <a:buNone/>
            </a:pPr>
            <a:r>
              <a:rPr lang="en-US" sz="2600" dirty="0"/>
              <a:t>2. What is the binary equivalent of 296</a:t>
            </a:r>
            <a:r>
              <a:rPr lang="en-US" sz="2600" baseline="-25000" dirty="0"/>
              <a:t>10</a:t>
            </a:r>
            <a:r>
              <a:rPr lang="en-US" sz="2600" dirty="0"/>
              <a:t>?</a:t>
            </a:r>
            <a:br>
              <a:rPr lang="en-US" sz="2600" dirty="0"/>
            </a:br>
            <a:endParaRPr lang="en-US" sz="2600" dirty="0">
              <a:solidFill>
                <a:srgbClr val="0070C0"/>
              </a:solidFill>
            </a:endParaRPr>
          </a:p>
        </p:txBody>
      </p:sp>
      <p:sp>
        <p:nvSpPr>
          <p:cNvPr id="4" name="Footer Placeholder 3">
            <a:extLst>
              <a:ext uri="{FF2B5EF4-FFF2-40B4-BE49-F238E27FC236}">
                <a16:creationId xmlns:a16="http://schemas.microsoft.com/office/drawing/2014/main" id="{4970C8C1-92C8-475E-ADBF-2C81EE9B3A2E}"/>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DA961479-6DFC-4B2D-8E0D-A58F3AA07FEE}"/>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9937726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b="1" dirty="0">
                <a:solidFill>
                  <a:srgbClr val="0070C0"/>
                </a:solidFill>
              </a:rPr>
              <a:t>3.3 Hexadecimal Numbers (base 16)</a:t>
            </a:r>
          </a:p>
          <a:p>
            <a:pPr marL="457200" indent="-457200">
              <a:lnSpc>
                <a:spcPct val="150000"/>
              </a:lnSpc>
              <a:buFont typeface="Wingdings" panose="05000000000000000000" pitchFamily="2" charset="2"/>
              <a:buChar char="Ø"/>
            </a:pPr>
            <a:r>
              <a:rPr lang="en-US" dirty="0"/>
              <a:t>Hexadecimal numbers have 16 different states/numerals. </a:t>
            </a:r>
          </a:p>
          <a:p>
            <a:pPr marL="803275" lvl="1" indent="-346075">
              <a:lnSpc>
                <a:spcPct val="150000"/>
              </a:lnSpc>
              <a:buFont typeface="Wingdings" panose="05000000000000000000" pitchFamily="2" charset="2"/>
              <a:buChar char="ü"/>
            </a:pPr>
            <a:r>
              <a:rPr lang="en-US" sz="2700" dirty="0"/>
              <a:t>It uses a combination of the first ten numerals of the decimal numbers and </a:t>
            </a:r>
          </a:p>
          <a:p>
            <a:pPr marL="803275" lvl="1" indent="-346075">
              <a:lnSpc>
                <a:spcPct val="150000"/>
              </a:lnSpc>
              <a:buFont typeface="Wingdings" panose="05000000000000000000" pitchFamily="2" charset="2"/>
              <a:buChar char="ü"/>
            </a:pPr>
            <a:r>
              <a:rPr lang="en-US" sz="2700" dirty="0"/>
              <a:t>The first six alphabets. </a:t>
            </a:r>
          </a:p>
          <a:p>
            <a:pPr marL="512763" lvl="1" indent="-457200">
              <a:lnSpc>
                <a:spcPct val="150000"/>
              </a:lnSpc>
              <a:buFont typeface="Wingdings" panose="05000000000000000000" pitchFamily="2" charset="2"/>
              <a:buChar char="Ø"/>
            </a:pPr>
            <a:r>
              <a:rPr lang="en-US" sz="2800" dirty="0"/>
              <a:t>This is shown in table 2.3 on next slide</a:t>
            </a:r>
            <a:br>
              <a:rPr lang="en-US" sz="2000" dirty="0"/>
            </a:br>
            <a:endParaRPr lang="en-US" sz="2200" dirty="0">
              <a:solidFill>
                <a:srgbClr val="0070C0"/>
              </a:solidFill>
            </a:endParaRPr>
          </a:p>
        </p:txBody>
      </p:sp>
      <p:sp>
        <p:nvSpPr>
          <p:cNvPr id="4" name="Footer Placeholder 3">
            <a:extLst>
              <a:ext uri="{FF2B5EF4-FFF2-40B4-BE49-F238E27FC236}">
                <a16:creationId xmlns:a16="http://schemas.microsoft.com/office/drawing/2014/main" id="{C765DFFF-1012-4E43-9962-75B4D819B4F2}"/>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1270A879-620D-40C4-AB4A-6FA98C3C129B}"/>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250964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endParaRPr lang="en-US" sz="2600" dirty="0">
              <a:solidFill>
                <a:srgbClr val="0070C0"/>
              </a:solidFill>
            </a:endParaRPr>
          </a:p>
        </p:txBody>
      </p:sp>
      <p:pic>
        <p:nvPicPr>
          <p:cNvPr id="4" name="Picture 3">
            <a:extLst>
              <a:ext uri="{FF2B5EF4-FFF2-40B4-BE49-F238E27FC236}">
                <a16:creationId xmlns:a16="http://schemas.microsoft.com/office/drawing/2014/main" id="{47BC8FCB-5D9B-46FF-98A6-E67FFE036DCE}"/>
              </a:ext>
            </a:extLst>
          </p:cNvPr>
          <p:cNvPicPr>
            <a:picLocks noChangeAspect="1"/>
          </p:cNvPicPr>
          <p:nvPr/>
        </p:nvPicPr>
        <p:blipFill>
          <a:blip r:embed="rId2"/>
          <a:stretch>
            <a:fillRect/>
          </a:stretch>
        </p:blipFill>
        <p:spPr>
          <a:xfrm>
            <a:off x="769359" y="684934"/>
            <a:ext cx="5909352" cy="5785132"/>
          </a:xfrm>
          <a:prstGeom prst="rect">
            <a:avLst/>
          </a:prstGeom>
        </p:spPr>
      </p:pic>
      <p:sp>
        <p:nvSpPr>
          <p:cNvPr id="5" name="Footer Placeholder 4">
            <a:extLst>
              <a:ext uri="{FF2B5EF4-FFF2-40B4-BE49-F238E27FC236}">
                <a16:creationId xmlns:a16="http://schemas.microsoft.com/office/drawing/2014/main" id="{A999E333-59BE-49FB-8A0A-05B928B491BB}"/>
              </a:ext>
            </a:extLst>
          </p:cNvPr>
          <p:cNvSpPr>
            <a:spLocks noGrp="1"/>
          </p:cNvSpPr>
          <p:nvPr>
            <p:ph type="ftr" sz="quarter" idx="11"/>
          </p:nvPr>
        </p:nvSpPr>
        <p:spPr/>
        <p:txBody>
          <a:bodyPr/>
          <a:lstStyle/>
          <a:p>
            <a:r>
              <a:rPr lang="en-US"/>
              <a:t>Saliu A.M.</a:t>
            </a:r>
            <a:endParaRPr lang="en-US" dirty="0"/>
          </a:p>
        </p:txBody>
      </p:sp>
      <p:sp>
        <p:nvSpPr>
          <p:cNvPr id="6" name="Slide Number Placeholder 5">
            <a:extLst>
              <a:ext uri="{FF2B5EF4-FFF2-40B4-BE49-F238E27FC236}">
                <a16:creationId xmlns:a16="http://schemas.microsoft.com/office/drawing/2014/main" id="{761F0DBE-E9AC-49F9-A264-4E4A3359153B}"/>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3358997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401638" indent="-401638">
              <a:lnSpc>
                <a:spcPct val="150000"/>
              </a:lnSpc>
              <a:buFont typeface="Wingdings" panose="05000000000000000000" pitchFamily="2" charset="2"/>
              <a:buChar char="Ø"/>
            </a:pPr>
            <a:r>
              <a:rPr lang="en-US" dirty="0"/>
              <a:t>A prefix of 0x before a number shows it is a</a:t>
            </a:r>
          </a:p>
          <a:p>
            <a:pPr marL="858838" lvl="1" indent="-401638">
              <a:lnSpc>
                <a:spcPct val="150000"/>
              </a:lnSpc>
              <a:buFont typeface="Wingdings" panose="05000000000000000000" pitchFamily="2" charset="2"/>
              <a:buChar char="ü"/>
            </a:pPr>
            <a:r>
              <a:rPr lang="en-US" sz="2600" dirty="0"/>
              <a:t>hexadecimal number e.g. 0x3A7. </a:t>
            </a:r>
          </a:p>
          <a:p>
            <a:pPr marL="401638" indent="-401638">
              <a:lnSpc>
                <a:spcPct val="150000"/>
              </a:lnSpc>
              <a:buFont typeface="Wingdings" panose="05000000000000000000" pitchFamily="2" charset="2"/>
              <a:buChar char="Ø"/>
            </a:pPr>
            <a:r>
              <a:rPr lang="en-US" dirty="0"/>
              <a:t>The conversion of a binary number to hexadecimal involves </a:t>
            </a:r>
          </a:p>
          <a:p>
            <a:pPr marL="858838" lvl="1" indent="-401638">
              <a:lnSpc>
                <a:spcPct val="150000"/>
              </a:lnSpc>
              <a:buFont typeface="Wingdings" panose="05000000000000000000" pitchFamily="2" charset="2"/>
              <a:buChar char="ü"/>
            </a:pPr>
            <a:r>
              <a:rPr lang="en-US" sz="2600" dirty="0"/>
              <a:t>dividing the binary number into a section of four bits and </a:t>
            </a:r>
          </a:p>
          <a:p>
            <a:pPr marL="858838" lvl="1" indent="-401638">
              <a:lnSpc>
                <a:spcPct val="150000"/>
              </a:lnSpc>
              <a:buFont typeface="Wingdings" panose="05000000000000000000" pitchFamily="2" charset="2"/>
              <a:buChar char="ü"/>
            </a:pPr>
            <a:r>
              <a:rPr lang="en-US" sz="2600" dirty="0"/>
              <a:t>each nibble (4 bits stream) converted to its hexadecimal equivalent using table 2.4 </a:t>
            </a:r>
            <a:br>
              <a:rPr lang="en-US" sz="2800" dirty="0"/>
            </a:br>
            <a:endParaRPr lang="en-US" sz="2800" dirty="0">
              <a:solidFill>
                <a:srgbClr val="0070C0"/>
              </a:solidFill>
            </a:endParaRPr>
          </a:p>
        </p:txBody>
      </p:sp>
      <p:sp>
        <p:nvSpPr>
          <p:cNvPr id="4" name="Footer Placeholder 3">
            <a:extLst>
              <a:ext uri="{FF2B5EF4-FFF2-40B4-BE49-F238E27FC236}">
                <a16:creationId xmlns:a16="http://schemas.microsoft.com/office/drawing/2014/main" id="{90C80DEE-6240-447E-8856-12D8278041BF}"/>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199B44D6-BCD1-4D8C-8E86-EBCE61668E0E}"/>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5473105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6191256"/>
          </a:xfrm>
        </p:spPr>
        <p:txBody>
          <a:bodyPr>
            <a:noAutofit/>
          </a:bodyPr>
          <a:lstStyle/>
          <a:p>
            <a:pPr marL="0" indent="0">
              <a:lnSpc>
                <a:spcPct val="150000"/>
              </a:lnSpc>
              <a:buNone/>
            </a:pPr>
            <a:r>
              <a:rPr lang="en-US" sz="2600" b="1" dirty="0">
                <a:solidFill>
                  <a:srgbClr val="0070C0"/>
                </a:solidFill>
              </a:rPr>
              <a:t>Example: </a:t>
            </a:r>
            <a:r>
              <a:rPr lang="en-US" sz="2600" dirty="0"/>
              <a:t>Convert 11010011100100101011 to hexadecimal or hex.</a:t>
            </a:r>
          </a:p>
          <a:p>
            <a:pPr marL="0" indent="0">
              <a:lnSpc>
                <a:spcPct val="150000"/>
              </a:lnSpc>
              <a:buNone/>
            </a:pPr>
            <a:r>
              <a:rPr lang="en-US" sz="2600" b="1" dirty="0">
                <a:solidFill>
                  <a:srgbClr val="00B050"/>
                </a:solidFill>
              </a:rPr>
              <a:t>Solution</a:t>
            </a:r>
          </a:p>
          <a:p>
            <a:pPr marL="0" indent="0">
              <a:lnSpc>
                <a:spcPct val="150000"/>
              </a:lnSpc>
              <a:buNone/>
            </a:pPr>
            <a:endParaRPr lang="en-US" sz="2600" b="1" dirty="0">
              <a:solidFill>
                <a:srgbClr val="00B050"/>
              </a:solidFill>
            </a:endParaRPr>
          </a:p>
          <a:p>
            <a:pPr marL="0" indent="0">
              <a:lnSpc>
                <a:spcPct val="150000"/>
              </a:lnSpc>
              <a:buNone/>
            </a:pPr>
            <a:endParaRPr lang="en-US" sz="2600" b="1" dirty="0">
              <a:solidFill>
                <a:srgbClr val="00B050"/>
              </a:solidFill>
            </a:endParaRPr>
          </a:p>
          <a:p>
            <a:pPr marL="0" indent="0">
              <a:lnSpc>
                <a:spcPct val="150000"/>
              </a:lnSpc>
              <a:buNone/>
            </a:pPr>
            <a:endParaRPr lang="en-US" sz="2600" b="1" dirty="0">
              <a:solidFill>
                <a:srgbClr val="00B050"/>
              </a:solidFill>
            </a:endParaRPr>
          </a:p>
          <a:p>
            <a:pPr marL="0" indent="0">
              <a:lnSpc>
                <a:spcPct val="100000"/>
              </a:lnSpc>
              <a:buNone/>
            </a:pPr>
            <a:endParaRPr lang="en-US" sz="2400" b="1" dirty="0">
              <a:solidFill>
                <a:srgbClr val="00B050"/>
              </a:solidFill>
            </a:endParaRPr>
          </a:p>
          <a:p>
            <a:pPr marL="0" indent="0">
              <a:lnSpc>
                <a:spcPct val="100000"/>
              </a:lnSpc>
              <a:buNone/>
            </a:pPr>
            <a:endParaRPr lang="en-US" sz="2600" b="1" dirty="0">
              <a:solidFill>
                <a:srgbClr val="00B050"/>
              </a:solidFill>
            </a:endParaRPr>
          </a:p>
          <a:p>
            <a:pPr marL="0" indent="0">
              <a:lnSpc>
                <a:spcPct val="100000"/>
              </a:lnSpc>
              <a:buNone/>
            </a:pPr>
            <a:endParaRPr lang="en-US" sz="2600" b="1" dirty="0">
              <a:solidFill>
                <a:srgbClr val="00B050"/>
              </a:solidFill>
            </a:endParaRPr>
          </a:p>
          <a:p>
            <a:pPr marL="0" indent="0">
              <a:lnSpc>
                <a:spcPct val="100000"/>
              </a:lnSpc>
              <a:buNone/>
            </a:pPr>
            <a:endParaRPr lang="en-US" sz="2600" b="1" dirty="0">
              <a:solidFill>
                <a:srgbClr val="00B050"/>
              </a:solidFill>
            </a:endParaRPr>
          </a:p>
          <a:p>
            <a:pPr marL="0" indent="0">
              <a:lnSpc>
                <a:spcPct val="150000"/>
              </a:lnSpc>
              <a:buNone/>
            </a:pPr>
            <a:br>
              <a:rPr lang="en-US" sz="2600" dirty="0"/>
            </a:br>
            <a:endParaRPr lang="en-US" sz="2600" dirty="0">
              <a:solidFill>
                <a:srgbClr val="0070C0"/>
              </a:solidFill>
            </a:endParaRPr>
          </a:p>
        </p:txBody>
      </p:sp>
      <p:pic>
        <p:nvPicPr>
          <p:cNvPr id="5" name="Picture 4">
            <a:extLst>
              <a:ext uri="{FF2B5EF4-FFF2-40B4-BE49-F238E27FC236}">
                <a16:creationId xmlns:a16="http://schemas.microsoft.com/office/drawing/2014/main" id="{4A7707C3-9D31-4DB5-B70B-42CC5493D29E}"/>
              </a:ext>
            </a:extLst>
          </p:cNvPr>
          <p:cNvPicPr>
            <a:picLocks noChangeAspect="1"/>
          </p:cNvPicPr>
          <p:nvPr/>
        </p:nvPicPr>
        <p:blipFill>
          <a:blip r:embed="rId2"/>
          <a:stretch>
            <a:fillRect/>
          </a:stretch>
        </p:blipFill>
        <p:spPr>
          <a:xfrm>
            <a:off x="628649" y="2545339"/>
            <a:ext cx="5523306" cy="1541752"/>
          </a:xfrm>
          <a:prstGeom prst="rect">
            <a:avLst/>
          </a:prstGeom>
        </p:spPr>
      </p:pic>
      <p:pic>
        <p:nvPicPr>
          <p:cNvPr id="6" name="Picture 5">
            <a:extLst>
              <a:ext uri="{FF2B5EF4-FFF2-40B4-BE49-F238E27FC236}">
                <a16:creationId xmlns:a16="http://schemas.microsoft.com/office/drawing/2014/main" id="{A144189A-089A-4B18-8ECE-15495BD23C08}"/>
              </a:ext>
            </a:extLst>
          </p:cNvPr>
          <p:cNvPicPr>
            <a:picLocks noChangeAspect="1"/>
          </p:cNvPicPr>
          <p:nvPr/>
        </p:nvPicPr>
        <p:blipFill>
          <a:blip r:embed="rId3"/>
          <a:stretch>
            <a:fillRect/>
          </a:stretch>
        </p:blipFill>
        <p:spPr>
          <a:xfrm>
            <a:off x="6338127" y="1941653"/>
            <a:ext cx="2653474" cy="3600165"/>
          </a:xfrm>
          <a:prstGeom prst="rect">
            <a:avLst/>
          </a:prstGeom>
        </p:spPr>
      </p:pic>
      <p:sp>
        <p:nvSpPr>
          <p:cNvPr id="4" name="Footer Placeholder 3">
            <a:extLst>
              <a:ext uri="{FF2B5EF4-FFF2-40B4-BE49-F238E27FC236}">
                <a16:creationId xmlns:a16="http://schemas.microsoft.com/office/drawing/2014/main" id="{1A154382-4A8F-49D0-90A6-554B840D4985}"/>
              </a:ext>
            </a:extLst>
          </p:cNvPr>
          <p:cNvSpPr>
            <a:spLocks noGrp="1"/>
          </p:cNvSpPr>
          <p:nvPr>
            <p:ph type="ftr" sz="quarter" idx="11"/>
          </p:nvPr>
        </p:nvSpPr>
        <p:spPr/>
        <p:txBody>
          <a:bodyPr/>
          <a:lstStyle/>
          <a:p>
            <a:r>
              <a:rPr lang="en-US"/>
              <a:t>Saliu A.M.</a:t>
            </a:r>
            <a:endParaRPr lang="en-US" dirty="0"/>
          </a:p>
        </p:txBody>
      </p:sp>
      <p:sp>
        <p:nvSpPr>
          <p:cNvPr id="7" name="Slide Number Placeholder 6">
            <a:extLst>
              <a:ext uri="{FF2B5EF4-FFF2-40B4-BE49-F238E27FC236}">
                <a16:creationId xmlns:a16="http://schemas.microsoft.com/office/drawing/2014/main" id="{8C88A9B2-C094-4AE5-B73E-03AD8B4335FF}"/>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169808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dirty="0"/>
              <a:t>Conversion to decimal will involve a numbering all the numerals, starting from 0 for the least significant bit. As an example table 2.4 shows the conversion of 0xD392B to decimal</a:t>
            </a:r>
            <a:r>
              <a:rPr lang="en-US" sz="2400" dirty="0"/>
              <a:t> </a:t>
            </a:r>
          </a:p>
          <a:p>
            <a:pPr marL="0" indent="0">
              <a:lnSpc>
                <a:spcPct val="150000"/>
              </a:lnSpc>
              <a:buNone/>
            </a:pPr>
            <a:endParaRPr lang="en-US" sz="2400" dirty="0"/>
          </a:p>
          <a:p>
            <a:pPr marL="0" indent="0">
              <a:lnSpc>
                <a:spcPct val="150000"/>
              </a:lnSpc>
              <a:buNone/>
            </a:pPr>
            <a:endParaRPr lang="en-US" sz="2400" dirty="0"/>
          </a:p>
          <a:p>
            <a:pPr marL="0" indent="0">
              <a:lnSpc>
                <a:spcPct val="100000"/>
              </a:lnSpc>
              <a:buNone/>
            </a:pPr>
            <a:r>
              <a:rPr lang="en-US" sz="2400" b="1" dirty="0">
                <a:solidFill>
                  <a:srgbClr val="00B050"/>
                </a:solidFill>
              </a:rPr>
              <a:t>Step 1:		Dx16</a:t>
            </a:r>
            <a:r>
              <a:rPr lang="en-US" sz="2400" b="1" baseline="30000" dirty="0">
                <a:solidFill>
                  <a:srgbClr val="00B050"/>
                </a:solidFill>
              </a:rPr>
              <a:t>4</a:t>
            </a:r>
            <a:r>
              <a:rPr lang="en-US" sz="2400" b="1" dirty="0">
                <a:solidFill>
                  <a:srgbClr val="00B050"/>
                </a:solidFill>
              </a:rPr>
              <a:t> + 3x16</a:t>
            </a:r>
            <a:r>
              <a:rPr lang="en-US" sz="2400" b="1" baseline="30000" dirty="0">
                <a:solidFill>
                  <a:srgbClr val="00B050"/>
                </a:solidFill>
              </a:rPr>
              <a:t>3</a:t>
            </a:r>
            <a:r>
              <a:rPr lang="en-US" sz="2400" b="1" dirty="0">
                <a:solidFill>
                  <a:srgbClr val="00B050"/>
                </a:solidFill>
              </a:rPr>
              <a:t> + 9x16</a:t>
            </a:r>
            <a:r>
              <a:rPr lang="en-US" sz="2400" b="1" baseline="30000" dirty="0">
                <a:solidFill>
                  <a:srgbClr val="00B050"/>
                </a:solidFill>
              </a:rPr>
              <a:t>2</a:t>
            </a:r>
            <a:r>
              <a:rPr lang="en-US" sz="2400" b="1" dirty="0">
                <a:solidFill>
                  <a:srgbClr val="00B050"/>
                </a:solidFill>
              </a:rPr>
              <a:t> + 2x16</a:t>
            </a:r>
            <a:r>
              <a:rPr lang="en-US" sz="2400" b="1" baseline="30000" dirty="0">
                <a:solidFill>
                  <a:srgbClr val="00B050"/>
                </a:solidFill>
              </a:rPr>
              <a:t>1</a:t>
            </a:r>
            <a:r>
              <a:rPr lang="en-US" sz="2400" b="1" dirty="0">
                <a:solidFill>
                  <a:srgbClr val="00B050"/>
                </a:solidFill>
              </a:rPr>
              <a:t> + Bx16</a:t>
            </a:r>
            <a:r>
              <a:rPr lang="en-US" sz="2400" b="1" baseline="30000" dirty="0">
                <a:solidFill>
                  <a:srgbClr val="00B050"/>
                </a:solidFill>
              </a:rPr>
              <a:t>0</a:t>
            </a:r>
            <a:r>
              <a:rPr lang="en-US" sz="2400" b="1" dirty="0">
                <a:solidFill>
                  <a:srgbClr val="00B050"/>
                </a:solidFill>
              </a:rPr>
              <a:t> </a:t>
            </a:r>
          </a:p>
          <a:p>
            <a:pPr marL="0" indent="0">
              <a:lnSpc>
                <a:spcPct val="100000"/>
              </a:lnSpc>
              <a:buNone/>
            </a:pPr>
            <a:r>
              <a:rPr lang="en-US" sz="2400" b="1" dirty="0">
                <a:solidFill>
                  <a:srgbClr val="00B050"/>
                </a:solidFill>
              </a:rPr>
              <a:t>Step 2:		 13x16</a:t>
            </a:r>
            <a:r>
              <a:rPr lang="en-US" sz="2400" b="1" baseline="30000" dirty="0">
                <a:solidFill>
                  <a:srgbClr val="00B050"/>
                </a:solidFill>
              </a:rPr>
              <a:t>4</a:t>
            </a:r>
            <a:r>
              <a:rPr lang="en-US" sz="2400" b="1" dirty="0">
                <a:solidFill>
                  <a:srgbClr val="00B050"/>
                </a:solidFill>
              </a:rPr>
              <a:t> + 3x16</a:t>
            </a:r>
            <a:r>
              <a:rPr lang="en-US" sz="2400" b="1" baseline="30000" dirty="0">
                <a:solidFill>
                  <a:srgbClr val="00B050"/>
                </a:solidFill>
              </a:rPr>
              <a:t>3</a:t>
            </a:r>
            <a:r>
              <a:rPr lang="en-US" sz="2400" b="1" dirty="0">
                <a:solidFill>
                  <a:srgbClr val="00B050"/>
                </a:solidFill>
              </a:rPr>
              <a:t> + 9x16</a:t>
            </a:r>
            <a:r>
              <a:rPr lang="en-US" sz="2400" b="1" baseline="30000" dirty="0">
                <a:solidFill>
                  <a:srgbClr val="00B050"/>
                </a:solidFill>
              </a:rPr>
              <a:t>2</a:t>
            </a:r>
            <a:r>
              <a:rPr lang="en-US" sz="2400" b="1" dirty="0">
                <a:solidFill>
                  <a:srgbClr val="00B050"/>
                </a:solidFill>
              </a:rPr>
              <a:t> + 2x16</a:t>
            </a:r>
            <a:r>
              <a:rPr lang="en-US" sz="2400" b="1" baseline="30000" dirty="0">
                <a:solidFill>
                  <a:srgbClr val="00B050"/>
                </a:solidFill>
              </a:rPr>
              <a:t>1</a:t>
            </a:r>
            <a:r>
              <a:rPr lang="en-US" sz="2400" b="1" dirty="0">
                <a:solidFill>
                  <a:srgbClr val="00B050"/>
                </a:solidFill>
              </a:rPr>
              <a:t> + 11x16</a:t>
            </a:r>
            <a:r>
              <a:rPr lang="en-US" sz="2400" b="1" baseline="30000" dirty="0">
                <a:solidFill>
                  <a:srgbClr val="00B050"/>
                </a:solidFill>
              </a:rPr>
              <a:t>0</a:t>
            </a:r>
            <a:r>
              <a:rPr lang="en-US" sz="2400" b="1" dirty="0">
                <a:solidFill>
                  <a:srgbClr val="00B050"/>
                </a:solidFill>
              </a:rPr>
              <a:t> </a:t>
            </a:r>
          </a:p>
          <a:p>
            <a:pPr marL="0" indent="0">
              <a:lnSpc>
                <a:spcPct val="100000"/>
              </a:lnSpc>
              <a:buNone/>
            </a:pPr>
            <a:r>
              <a:rPr lang="en-US" sz="2400" b="1" dirty="0">
                <a:solidFill>
                  <a:srgbClr val="00B050"/>
                </a:solidFill>
              </a:rPr>
              <a:t>Step 3: 	851968 + 12288 + 2304 + 32 + 11</a:t>
            </a:r>
          </a:p>
          <a:p>
            <a:pPr marL="0" indent="0">
              <a:lnSpc>
                <a:spcPct val="100000"/>
              </a:lnSpc>
              <a:buNone/>
            </a:pPr>
            <a:r>
              <a:rPr lang="en-US" sz="2400" b="1" dirty="0">
                <a:solidFill>
                  <a:srgbClr val="00B050"/>
                </a:solidFill>
              </a:rPr>
              <a:t>Step 4:		866603</a:t>
            </a:r>
          </a:p>
          <a:p>
            <a:pPr marL="0" indent="0">
              <a:lnSpc>
                <a:spcPct val="150000"/>
              </a:lnSpc>
              <a:buNone/>
            </a:pPr>
            <a:br>
              <a:rPr lang="en-US" sz="2400" dirty="0"/>
            </a:br>
            <a:endParaRPr lang="en-US" sz="2600" dirty="0">
              <a:solidFill>
                <a:srgbClr val="0070C0"/>
              </a:solidFill>
            </a:endParaRPr>
          </a:p>
        </p:txBody>
      </p:sp>
      <p:pic>
        <p:nvPicPr>
          <p:cNvPr id="4" name="Picture 3">
            <a:extLst>
              <a:ext uri="{FF2B5EF4-FFF2-40B4-BE49-F238E27FC236}">
                <a16:creationId xmlns:a16="http://schemas.microsoft.com/office/drawing/2014/main" id="{D9DE1D42-42AB-4287-A2A1-5D3FFE992CE8}"/>
              </a:ext>
            </a:extLst>
          </p:cNvPr>
          <p:cNvPicPr>
            <a:picLocks noChangeAspect="1"/>
          </p:cNvPicPr>
          <p:nvPr/>
        </p:nvPicPr>
        <p:blipFill>
          <a:blip r:embed="rId2"/>
          <a:stretch>
            <a:fillRect/>
          </a:stretch>
        </p:blipFill>
        <p:spPr>
          <a:xfrm>
            <a:off x="734296" y="3061855"/>
            <a:ext cx="7966359" cy="1122218"/>
          </a:xfrm>
          <a:prstGeom prst="rect">
            <a:avLst/>
          </a:prstGeom>
        </p:spPr>
      </p:pic>
      <p:sp>
        <p:nvSpPr>
          <p:cNvPr id="5" name="Footer Placeholder 4">
            <a:extLst>
              <a:ext uri="{FF2B5EF4-FFF2-40B4-BE49-F238E27FC236}">
                <a16:creationId xmlns:a16="http://schemas.microsoft.com/office/drawing/2014/main" id="{14621268-44C5-45BB-8FDB-E28B3BFD1440}"/>
              </a:ext>
            </a:extLst>
          </p:cNvPr>
          <p:cNvSpPr>
            <a:spLocks noGrp="1"/>
          </p:cNvSpPr>
          <p:nvPr>
            <p:ph type="ftr" sz="quarter" idx="11"/>
          </p:nvPr>
        </p:nvSpPr>
        <p:spPr/>
        <p:txBody>
          <a:bodyPr/>
          <a:lstStyle/>
          <a:p>
            <a:r>
              <a:rPr lang="en-US"/>
              <a:t>Saliu A.M.</a:t>
            </a:r>
            <a:endParaRPr lang="en-US" dirty="0"/>
          </a:p>
        </p:txBody>
      </p:sp>
      <p:sp>
        <p:nvSpPr>
          <p:cNvPr id="6" name="Slide Number Placeholder 5">
            <a:extLst>
              <a:ext uri="{FF2B5EF4-FFF2-40B4-BE49-F238E27FC236}">
                <a16:creationId xmlns:a16="http://schemas.microsoft.com/office/drawing/2014/main" id="{CD081A59-34D8-4BF3-BD5E-ACFF74BD1652}"/>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41718716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49" y="523290"/>
            <a:ext cx="8072005" cy="5946776"/>
          </a:xfrm>
        </p:spPr>
        <p:txBody>
          <a:bodyPr>
            <a:noAutofit/>
          </a:bodyPr>
          <a:lstStyle/>
          <a:p>
            <a:pPr marL="0" indent="0">
              <a:lnSpc>
                <a:spcPct val="150000"/>
              </a:lnSpc>
              <a:buNone/>
            </a:pPr>
            <a:r>
              <a:rPr lang="en-US" sz="2600" dirty="0"/>
              <a:t>The conversion of decimal to hexadecimal, just like the conversion from decimal to binary, involves series of division (this time by 16) and remainders written from the last to the first gives the hexadecimal number. </a:t>
            </a:r>
            <a:br>
              <a:rPr lang="en-US" sz="2600" dirty="0"/>
            </a:br>
            <a:r>
              <a:rPr lang="en-US" sz="2600" b="1" dirty="0">
                <a:solidFill>
                  <a:srgbClr val="0070C0"/>
                </a:solidFill>
              </a:rPr>
              <a:t>Example: </a:t>
            </a:r>
            <a:r>
              <a:rPr lang="en-US" sz="2600" dirty="0"/>
              <a:t>Convert 734593 to hex.</a:t>
            </a:r>
            <a:br>
              <a:rPr lang="en-US" sz="2600" dirty="0"/>
            </a:br>
            <a:r>
              <a:rPr lang="en-US" sz="2600" b="1" dirty="0">
                <a:solidFill>
                  <a:srgbClr val="00B050"/>
                </a:solidFill>
              </a:rPr>
              <a:t>Solution</a:t>
            </a:r>
          </a:p>
          <a:p>
            <a:pPr marL="0" indent="0">
              <a:lnSpc>
                <a:spcPct val="150000"/>
              </a:lnSpc>
              <a:buNone/>
            </a:pPr>
            <a:endParaRPr lang="en-US" sz="2600" b="1" dirty="0">
              <a:solidFill>
                <a:srgbClr val="00B050"/>
              </a:solidFill>
            </a:endParaRPr>
          </a:p>
          <a:p>
            <a:pPr marL="0" indent="0">
              <a:lnSpc>
                <a:spcPct val="150000"/>
              </a:lnSpc>
              <a:buNone/>
            </a:pPr>
            <a:endParaRPr lang="en-US" sz="2600" b="1" dirty="0">
              <a:solidFill>
                <a:srgbClr val="00B050"/>
              </a:solidFill>
            </a:endParaRPr>
          </a:p>
          <a:p>
            <a:pPr marL="0" indent="0">
              <a:lnSpc>
                <a:spcPct val="150000"/>
              </a:lnSpc>
              <a:buNone/>
            </a:pPr>
            <a:endParaRPr lang="en-US" sz="2400" dirty="0"/>
          </a:p>
          <a:p>
            <a:pPr marL="0" indent="0">
              <a:lnSpc>
                <a:spcPct val="150000"/>
              </a:lnSpc>
              <a:buNone/>
            </a:pPr>
            <a:r>
              <a:rPr lang="en-US" sz="2400" dirty="0"/>
              <a:t>		From the table, 734593</a:t>
            </a:r>
            <a:r>
              <a:rPr lang="en-US" sz="2400" baseline="-25000" dirty="0"/>
              <a:t>10</a:t>
            </a:r>
            <a:r>
              <a:rPr lang="en-US" sz="2400" dirty="0"/>
              <a:t> = 0xB3581.</a:t>
            </a:r>
            <a:r>
              <a:rPr lang="en-US" sz="2000" dirty="0"/>
              <a:t> </a:t>
            </a:r>
            <a:br>
              <a:rPr lang="en-US" sz="2400" dirty="0"/>
            </a:br>
            <a:endParaRPr lang="en-US" sz="2600" b="1" dirty="0">
              <a:solidFill>
                <a:srgbClr val="00B050"/>
              </a:solidFill>
            </a:endParaRPr>
          </a:p>
        </p:txBody>
      </p:sp>
      <p:pic>
        <p:nvPicPr>
          <p:cNvPr id="4" name="Picture 3">
            <a:extLst>
              <a:ext uri="{FF2B5EF4-FFF2-40B4-BE49-F238E27FC236}">
                <a16:creationId xmlns:a16="http://schemas.microsoft.com/office/drawing/2014/main" id="{FC1A0CD0-AA38-4DEF-93C4-900DABA49F92}"/>
              </a:ext>
            </a:extLst>
          </p:cNvPr>
          <p:cNvPicPr>
            <a:picLocks noChangeAspect="1"/>
          </p:cNvPicPr>
          <p:nvPr/>
        </p:nvPicPr>
        <p:blipFill>
          <a:blip r:embed="rId2"/>
          <a:stretch>
            <a:fillRect/>
          </a:stretch>
        </p:blipFill>
        <p:spPr>
          <a:xfrm>
            <a:off x="2042680" y="4019277"/>
            <a:ext cx="3195110" cy="2176888"/>
          </a:xfrm>
          <a:prstGeom prst="rect">
            <a:avLst/>
          </a:prstGeom>
        </p:spPr>
      </p:pic>
      <p:sp>
        <p:nvSpPr>
          <p:cNvPr id="5" name="Footer Placeholder 4">
            <a:extLst>
              <a:ext uri="{FF2B5EF4-FFF2-40B4-BE49-F238E27FC236}">
                <a16:creationId xmlns:a16="http://schemas.microsoft.com/office/drawing/2014/main" id="{C9AD11C1-11A5-48A0-BF12-1A84E5A850B0}"/>
              </a:ext>
            </a:extLst>
          </p:cNvPr>
          <p:cNvSpPr>
            <a:spLocks noGrp="1"/>
          </p:cNvSpPr>
          <p:nvPr>
            <p:ph type="ftr" sz="quarter" idx="11"/>
          </p:nvPr>
        </p:nvSpPr>
        <p:spPr/>
        <p:txBody>
          <a:bodyPr/>
          <a:lstStyle/>
          <a:p>
            <a:r>
              <a:rPr lang="en-US"/>
              <a:t>Saliu A.M.</a:t>
            </a:r>
            <a:endParaRPr lang="en-US" dirty="0"/>
          </a:p>
        </p:txBody>
      </p:sp>
      <p:sp>
        <p:nvSpPr>
          <p:cNvPr id="6" name="Slide Number Placeholder 5">
            <a:extLst>
              <a:ext uri="{FF2B5EF4-FFF2-40B4-BE49-F238E27FC236}">
                <a16:creationId xmlns:a16="http://schemas.microsoft.com/office/drawing/2014/main" id="{DD9F535A-FA0B-4DF9-89ED-7AA1C91F5DE8}"/>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061066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b="1" dirty="0">
                <a:solidFill>
                  <a:srgbClr val="0070C0"/>
                </a:solidFill>
              </a:rPr>
              <a:t>Self-Assessment Exercise(s)</a:t>
            </a:r>
            <a:endParaRPr lang="en-US" sz="2600" b="1" dirty="0">
              <a:solidFill>
                <a:srgbClr val="0070C0"/>
              </a:solidFill>
            </a:endParaRPr>
          </a:p>
          <a:p>
            <a:pPr marL="457200" indent="-457200">
              <a:lnSpc>
                <a:spcPct val="150000"/>
              </a:lnSpc>
              <a:buFont typeface="+mj-lt"/>
              <a:buAutoNum type="arabicPeriod"/>
            </a:pPr>
            <a:r>
              <a:rPr lang="en-US" sz="2600" dirty="0"/>
              <a:t>Use hexadecimal notation to represent the following bit patterns: (a) 1100101111011010</a:t>
            </a:r>
          </a:p>
          <a:p>
            <a:pPr marL="0" indent="0">
              <a:lnSpc>
                <a:spcPct val="150000"/>
              </a:lnSpc>
              <a:buNone/>
            </a:pPr>
            <a:r>
              <a:rPr lang="en-US" sz="2600" dirty="0"/>
              <a:t>       (b) 101010100101010100010111  (c) 01101001</a:t>
            </a:r>
          </a:p>
          <a:p>
            <a:pPr marL="457200" indent="-457200">
              <a:lnSpc>
                <a:spcPct val="150000"/>
              </a:lnSpc>
              <a:buFont typeface="+mj-lt"/>
              <a:buAutoNum type="arabicPeriod" startAt="2"/>
            </a:pPr>
            <a:r>
              <a:rPr lang="en-US" sz="2600" dirty="0"/>
              <a:t>What bit patterns are represented by the following hexadecimal patterns? </a:t>
            </a:r>
          </a:p>
          <a:p>
            <a:pPr marL="0" indent="0">
              <a:lnSpc>
                <a:spcPct val="150000"/>
              </a:lnSpc>
              <a:buNone/>
            </a:pPr>
            <a:r>
              <a:rPr lang="en-US" sz="2600" dirty="0"/>
              <a:t>	(a) 7AD8 	(b) 71BD 	(c) A47D 	(d) 010A</a:t>
            </a:r>
          </a:p>
        </p:txBody>
      </p:sp>
      <p:sp>
        <p:nvSpPr>
          <p:cNvPr id="4" name="Footer Placeholder 3">
            <a:extLst>
              <a:ext uri="{FF2B5EF4-FFF2-40B4-BE49-F238E27FC236}">
                <a16:creationId xmlns:a16="http://schemas.microsoft.com/office/drawing/2014/main" id="{9A3CD0A2-3384-4D5C-86F7-78C3C41BB1AE}"/>
              </a:ext>
            </a:extLst>
          </p:cNvPr>
          <p:cNvSpPr>
            <a:spLocks noGrp="1"/>
          </p:cNvSpPr>
          <p:nvPr>
            <p:ph type="ftr" sz="quarter" idx="11"/>
          </p:nvPr>
        </p:nvSpPr>
        <p:spPr/>
        <p:txBody>
          <a:bodyPr/>
          <a:lstStyle/>
          <a:p>
            <a:r>
              <a:rPr lang="en-US" dirty="0"/>
              <a:t>Saliu A.M.</a:t>
            </a:r>
          </a:p>
        </p:txBody>
      </p:sp>
      <p:sp>
        <p:nvSpPr>
          <p:cNvPr id="5" name="Slide Number Placeholder 4">
            <a:extLst>
              <a:ext uri="{FF2B5EF4-FFF2-40B4-BE49-F238E27FC236}">
                <a16:creationId xmlns:a16="http://schemas.microsoft.com/office/drawing/2014/main" id="{B78C3ADB-4DF3-4FD1-8E61-850B9875BED3}"/>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205571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b="1" dirty="0">
                <a:solidFill>
                  <a:srgbClr val="00B0F0"/>
                </a:solidFill>
              </a:rPr>
              <a:t>3.4 Integers and Floating Point Numbers </a:t>
            </a:r>
          </a:p>
          <a:p>
            <a:pPr marL="401638" indent="-401638">
              <a:lnSpc>
                <a:spcPct val="150000"/>
              </a:lnSpc>
              <a:buFont typeface="Wingdings" panose="05000000000000000000" pitchFamily="2" charset="2"/>
              <a:buChar char="Ø"/>
            </a:pPr>
            <a:r>
              <a:rPr lang="en-US" sz="2600" dirty="0"/>
              <a:t>There are a lot of different types of numbers and each is different from another, yet they may share some common characteristics. </a:t>
            </a:r>
          </a:p>
          <a:p>
            <a:pPr marL="401638" indent="-401638">
              <a:lnSpc>
                <a:spcPct val="150000"/>
              </a:lnSpc>
              <a:buFont typeface="Wingdings" panose="05000000000000000000" pitchFamily="2" charset="2"/>
              <a:buChar char="Ø"/>
            </a:pPr>
            <a:r>
              <a:rPr lang="en-US" sz="2600" dirty="0"/>
              <a:t>To help keep track of and understand the similarities and differences between numbers, </a:t>
            </a:r>
          </a:p>
          <a:p>
            <a:pPr marL="858838" lvl="1" indent="-401638">
              <a:lnSpc>
                <a:spcPct val="150000"/>
              </a:lnSpc>
              <a:buFont typeface="Wingdings" panose="05000000000000000000" pitchFamily="2" charset="2"/>
              <a:buChar char="ü"/>
            </a:pPr>
            <a:r>
              <a:rPr lang="en-US" dirty="0"/>
              <a:t>mathematicians have developed a grouping system that</a:t>
            </a:r>
            <a:br>
              <a:rPr lang="en-US" dirty="0"/>
            </a:br>
            <a:r>
              <a:rPr lang="en-US" dirty="0"/>
              <a:t>categorizes and describes numbers based on their characteristics. </a:t>
            </a:r>
          </a:p>
          <a:p>
            <a:pPr marL="0" indent="0">
              <a:lnSpc>
                <a:spcPct val="150000"/>
              </a:lnSpc>
              <a:buNone/>
            </a:pPr>
            <a:br>
              <a:rPr lang="en-US" sz="2400" dirty="0"/>
            </a:br>
            <a:br>
              <a:rPr lang="en-US" sz="2400" dirty="0"/>
            </a:br>
            <a:endParaRPr lang="en-US" sz="2400" b="1" dirty="0">
              <a:solidFill>
                <a:srgbClr val="00B0F0"/>
              </a:solidFill>
            </a:endParaRPr>
          </a:p>
        </p:txBody>
      </p:sp>
      <p:sp>
        <p:nvSpPr>
          <p:cNvPr id="4" name="Footer Placeholder 3">
            <a:extLst>
              <a:ext uri="{FF2B5EF4-FFF2-40B4-BE49-F238E27FC236}">
                <a16:creationId xmlns:a16="http://schemas.microsoft.com/office/drawing/2014/main" id="{DBEE3C13-81E6-4D30-99EC-854990B978BC}"/>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D0F9D68B-ED4D-4C84-A0B5-E7C226930873}"/>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171334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855804"/>
            <a:ext cx="8016586" cy="5803321"/>
          </a:xfrm>
        </p:spPr>
        <p:txBody>
          <a:bodyPr>
            <a:normAutofit/>
          </a:bodyPr>
          <a:lstStyle/>
          <a:p>
            <a:pPr marL="0" indent="0">
              <a:lnSpc>
                <a:spcPct val="150000"/>
              </a:lnSpc>
              <a:buNone/>
            </a:pPr>
            <a:r>
              <a:rPr lang="en-US" dirty="0">
                <a:solidFill>
                  <a:schemeClr val="accent5">
                    <a:lumMod val="75000"/>
                  </a:schemeClr>
                </a:solidFill>
              </a:rPr>
              <a:t>2.0 Learning Outcomes</a:t>
            </a:r>
          </a:p>
          <a:p>
            <a:pPr marL="0" indent="0">
              <a:lnSpc>
                <a:spcPct val="150000"/>
              </a:lnSpc>
              <a:buNone/>
            </a:pPr>
            <a:r>
              <a:rPr lang="en-US" sz="2600" dirty="0"/>
              <a:t>At the end of studying this unit, you should be able to:</a:t>
            </a:r>
          </a:p>
          <a:p>
            <a:pPr marL="1028700" lvl="1" indent="-404813">
              <a:lnSpc>
                <a:spcPct val="150000"/>
              </a:lnSpc>
              <a:buFont typeface="+mj-lt"/>
              <a:buAutoNum type="romanLcPeriod"/>
            </a:pPr>
            <a:r>
              <a:rPr lang="en-US" sz="2600" dirty="0"/>
              <a:t>Define and explain the concept of </a:t>
            </a:r>
            <a:r>
              <a:rPr lang="en-US" sz="2600" i="1" dirty="0">
                <a:solidFill>
                  <a:schemeClr val="accent6">
                    <a:lumMod val="75000"/>
                  </a:schemeClr>
                </a:solidFill>
              </a:rPr>
              <a:t>bits, bytes </a:t>
            </a:r>
            <a:r>
              <a:rPr lang="en-US" sz="2600" dirty="0"/>
              <a:t>and </a:t>
            </a:r>
            <a:r>
              <a:rPr lang="en-US" sz="2600" i="1" dirty="0">
                <a:solidFill>
                  <a:schemeClr val="accent6">
                    <a:lumMod val="75000"/>
                  </a:schemeClr>
                </a:solidFill>
              </a:rPr>
              <a:t>words</a:t>
            </a:r>
            <a:r>
              <a:rPr lang="en-US" sz="2600" i="1" dirty="0"/>
              <a:t> </a:t>
            </a:r>
          </a:p>
          <a:p>
            <a:pPr marL="1028700" lvl="1" indent="-404813">
              <a:lnSpc>
                <a:spcPct val="150000"/>
              </a:lnSpc>
              <a:buFont typeface="+mj-lt"/>
              <a:buAutoNum type="romanLcPeriod"/>
            </a:pPr>
            <a:r>
              <a:rPr lang="en-US" sz="2600" dirty="0"/>
              <a:t>Identify and differentiate the different units of information </a:t>
            </a:r>
          </a:p>
          <a:p>
            <a:pPr marL="1028700" lvl="1" indent="-404813">
              <a:lnSpc>
                <a:spcPct val="150000"/>
              </a:lnSpc>
              <a:buFont typeface="+mj-lt"/>
              <a:buAutoNum type="romanLcPeriod"/>
            </a:pPr>
            <a:r>
              <a:rPr lang="en-US" sz="2600" dirty="0"/>
              <a:t>Perform fundamental operations on bits </a:t>
            </a:r>
            <a:br>
              <a:rPr lang="en-US" sz="2600" dirty="0"/>
            </a:br>
            <a:endParaRPr lang="en-US" sz="2600" dirty="0"/>
          </a:p>
        </p:txBody>
      </p:sp>
      <p:sp>
        <p:nvSpPr>
          <p:cNvPr id="4" name="Title 1">
            <a:extLst>
              <a:ext uri="{FF2B5EF4-FFF2-40B4-BE49-F238E27FC236}">
                <a16:creationId xmlns:a16="http://schemas.microsoft.com/office/drawing/2014/main" id="{51E604F6-0969-48A2-9DAE-DF75D35584BC}"/>
              </a:ext>
            </a:extLst>
          </p:cNvPr>
          <p:cNvSpPr txBox="1">
            <a:spLocks/>
          </p:cNvSpPr>
          <p:nvPr/>
        </p:nvSpPr>
        <p:spPr>
          <a:xfrm>
            <a:off x="2568299" y="46469"/>
            <a:ext cx="6561853" cy="4245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i="1" dirty="0">
                <a:solidFill>
                  <a:schemeClr val="accent5">
                    <a:lumMod val="75000"/>
                  </a:schemeClr>
                </a:solidFill>
              </a:rPr>
              <a:t>Units of Data and Fundamental Operations on Bits …</a:t>
            </a:r>
            <a:endParaRPr lang="en-US" sz="2400" i="1" dirty="0"/>
          </a:p>
        </p:txBody>
      </p:sp>
      <p:sp>
        <p:nvSpPr>
          <p:cNvPr id="2" name="Footer Placeholder 1">
            <a:extLst>
              <a:ext uri="{FF2B5EF4-FFF2-40B4-BE49-F238E27FC236}">
                <a16:creationId xmlns:a16="http://schemas.microsoft.com/office/drawing/2014/main" id="{39009812-D914-4415-ACE5-A5722DAFF0D6}"/>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4CD89523-1E4D-40CC-8EFE-B1570F247CAD}"/>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5239307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401638" indent="-401638">
              <a:lnSpc>
                <a:spcPct val="150000"/>
              </a:lnSpc>
              <a:buFont typeface="Wingdings" panose="05000000000000000000" pitchFamily="2" charset="2"/>
              <a:buChar char="Ø"/>
            </a:pPr>
            <a:r>
              <a:rPr lang="en-US" dirty="0"/>
              <a:t>Some of the most common groups in the system are:</a:t>
            </a:r>
          </a:p>
          <a:p>
            <a:pPr marL="914400" lvl="1" indent="-457200">
              <a:lnSpc>
                <a:spcPct val="150000"/>
              </a:lnSpc>
              <a:buFont typeface="Wingdings" panose="05000000000000000000" pitchFamily="2" charset="2"/>
              <a:buChar char="ü"/>
            </a:pPr>
            <a:r>
              <a:rPr lang="en-US" sz="2600" dirty="0"/>
              <a:t>Natural numbers, </a:t>
            </a:r>
          </a:p>
          <a:p>
            <a:pPr marL="914400" lvl="1" indent="-457200">
              <a:lnSpc>
                <a:spcPct val="150000"/>
              </a:lnSpc>
              <a:buFont typeface="Wingdings" panose="05000000000000000000" pitchFamily="2" charset="2"/>
              <a:buChar char="ü"/>
            </a:pPr>
            <a:r>
              <a:rPr lang="en-US" sz="2600" dirty="0"/>
              <a:t>Whole numbers, 	</a:t>
            </a:r>
          </a:p>
          <a:p>
            <a:pPr marL="914400" lvl="1" indent="-457200">
              <a:lnSpc>
                <a:spcPct val="150000"/>
              </a:lnSpc>
              <a:buFont typeface="Wingdings" panose="05000000000000000000" pitchFamily="2" charset="2"/>
              <a:buChar char="ü"/>
            </a:pPr>
            <a:r>
              <a:rPr lang="en-US" sz="2600" dirty="0"/>
              <a:t>Integers, </a:t>
            </a:r>
          </a:p>
          <a:p>
            <a:pPr marL="914400" lvl="1" indent="-457200">
              <a:lnSpc>
                <a:spcPct val="150000"/>
              </a:lnSpc>
              <a:buFont typeface="Wingdings" panose="05000000000000000000" pitchFamily="2" charset="2"/>
              <a:buChar char="ü"/>
            </a:pPr>
            <a:r>
              <a:rPr lang="en-US" sz="2600" dirty="0" err="1"/>
              <a:t>Rationals</a:t>
            </a:r>
            <a:r>
              <a:rPr lang="en-US" sz="2600" dirty="0"/>
              <a:t>, </a:t>
            </a:r>
          </a:p>
          <a:p>
            <a:pPr marL="914400" lvl="1" indent="-457200">
              <a:lnSpc>
                <a:spcPct val="150000"/>
              </a:lnSpc>
              <a:buFont typeface="Wingdings" panose="05000000000000000000" pitchFamily="2" charset="2"/>
              <a:buChar char="ü"/>
            </a:pPr>
            <a:r>
              <a:rPr lang="en-US" sz="2600" dirty="0"/>
              <a:t>Real numbers</a:t>
            </a:r>
          </a:p>
        </p:txBody>
      </p:sp>
      <p:sp>
        <p:nvSpPr>
          <p:cNvPr id="4" name="Footer Placeholder 3">
            <a:extLst>
              <a:ext uri="{FF2B5EF4-FFF2-40B4-BE49-F238E27FC236}">
                <a16:creationId xmlns:a16="http://schemas.microsoft.com/office/drawing/2014/main" id="{0A483B92-960B-4B60-8BC7-4CBCE44CD586}"/>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E9ADBA90-3955-4B57-A61F-A3DAD15FD091}"/>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600060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20000"/>
              </a:lnSpc>
              <a:buNone/>
            </a:pPr>
            <a:r>
              <a:rPr lang="en-US" sz="2400" b="1" dirty="0">
                <a:solidFill>
                  <a:srgbClr val="00B0F0"/>
                </a:solidFill>
              </a:rPr>
              <a:t>3.4.1 Integers</a:t>
            </a:r>
          </a:p>
          <a:p>
            <a:pPr marL="457200" indent="-457200">
              <a:lnSpc>
                <a:spcPct val="120000"/>
              </a:lnSpc>
              <a:buFont typeface="Wingdings" panose="05000000000000000000" pitchFamily="2" charset="2"/>
              <a:buChar char="Ø"/>
            </a:pPr>
            <a:r>
              <a:rPr lang="en-US" sz="2400" dirty="0"/>
              <a:t>An integer is a whole number (is not a fractional number) that can be positive, negative, or zero. </a:t>
            </a:r>
          </a:p>
          <a:p>
            <a:pPr marL="457200" indent="-457200">
              <a:lnSpc>
                <a:spcPct val="120000"/>
              </a:lnSpc>
              <a:buFont typeface="Wingdings" panose="05000000000000000000" pitchFamily="2" charset="2"/>
              <a:buChar char="Ø"/>
            </a:pPr>
            <a:r>
              <a:rPr lang="en-US" sz="2400" dirty="0"/>
              <a:t>Examples of integers are: -6, 2, 8, -95, and 2015. </a:t>
            </a:r>
          </a:p>
          <a:p>
            <a:pPr marL="457200" indent="-457200">
              <a:lnSpc>
                <a:spcPct val="120000"/>
              </a:lnSpc>
              <a:buFont typeface="Wingdings" panose="05000000000000000000" pitchFamily="2" charset="2"/>
              <a:buChar char="Ø"/>
            </a:pPr>
            <a:r>
              <a:rPr lang="en-US" sz="2400" dirty="0"/>
              <a:t>Examples of numbers that are not integers are: -2.37, 5/7, 3.142, .07, and 45.1. </a:t>
            </a:r>
          </a:p>
          <a:p>
            <a:pPr marL="457200" indent="-457200">
              <a:lnSpc>
                <a:spcPct val="120000"/>
              </a:lnSpc>
              <a:buFont typeface="Wingdings" panose="05000000000000000000" pitchFamily="2" charset="2"/>
              <a:buChar char="Ø"/>
            </a:pPr>
            <a:r>
              <a:rPr lang="en-US" sz="2400" dirty="0"/>
              <a:t>The set of integers, denoted </a:t>
            </a:r>
            <a:r>
              <a:rPr lang="en-US" sz="2400" i="1" dirty="0"/>
              <a:t>Z</a:t>
            </a:r>
            <a:r>
              <a:rPr lang="en-US" sz="2400" dirty="0"/>
              <a:t>, is formally defined as follows: </a:t>
            </a:r>
          </a:p>
          <a:p>
            <a:pPr marL="803275" lvl="1" indent="-346075">
              <a:lnSpc>
                <a:spcPct val="120000"/>
              </a:lnSpc>
              <a:buFont typeface="Wingdings" panose="05000000000000000000" pitchFamily="2" charset="2"/>
              <a:buChar char="ü"/>
            </a:pPr>
            <a:r>
              <a:rPr lang="en-US" sz="2200" i="1" dirty="0"/>
              <a:t>Z </a:t>
            </a:r>
            <a:r>
              <a:rPr lang="en-US" sz="2200" dirty="0"/>
              <a:t>= {..., -3, -2, -1, 0, 1, 2, 3 ...}. </a:t>
            </a:r>
          </a:p>
          <a:p>
            <a:pPr marL="457200" indent="-457200">
              <a:lnSpc>
                <a:spcPct val="120000"/>
              </a:lnSpc>
              <a:buFont typeface="Wingdings" panose="05000000000000000000" pitchFamily="2" charset="2"/>
              <a:buChar char="Ø"/>
            </a:pPr>
            <a:r>
              <a:rPr lang="en-US" sz="2400" dirty="0"/>
              <a:t>Integers are represented in computers using two notations:</a:t>
            </a:r>
          </a:p>
          <a:p>
            <a:pPr marL="803275" lvl="1" indent="-346075">
              <a:lnSpc>
                <a:spcPct val="120000"/>
              </a:lnSpc>
              <a:buFont typeface="Wingdings" panose="05000000000000000000" pitchFamily="2" charset="2"/>
              <a:buChar char="ü"/>
            </a:pPr>
            <a:r>
              <a:rPr lang="en-US" sz="2200" dirty="0">
                <a:solidFill>
                  <a:srgbClr val="00B0F0"/>
                </a:solidFill>
              </a:rPr>
              <a:t>two’s complement</a:t>
            </a:r>
            <a:r>
              <a:rPr lang="en-US" sz="2200" dirty="0"/>
              <a:t> notation and </a:t>
            </a:r>
          </a:p>
          <a:p>
            <a:pPr marL="803275" lvl="1" indent="-346075">
              <a:lnSpc>
                <a:spcPct val="120000"/>
              </a:lnSpc>
              <a:buFont typeface="Wingdings" panose="05000000000000000000" pitchFamily="2" charset="2"/>
              <a:buChar char="ü"/>
            </a:pPr>
            <a:r>
              <a:rPr lang="en-US" sz="2200" dirty="0"/>
              <a:t>the </a:t>
            </a:r>
            <a:r>
              <a:rPr lang="en-US" sz="2200" dirty="0">
                <a:solidFill>
                  <a:srgbClr val="00B0F0"/>
                </a:solidFill>
              </a:rPr>
              <a:t>excess notation</a:t>
            </a:r>
            <a:r>
              <a:rPr lang="en-US" sz="2200" dirty="0"/>
              <a:t>, both of which are based on binary numbers. </a:t>
            </a:r>
            <a:br>
              <a:rPr lang="en-US" sz="2200" dirty="0"/>
            </a:br>
            <a:endParaRPr lang="en-US" sz="2200" dirty="0"/>
          </a:p>
        </p:txBody>
      </p:sp>
      <p:sp>
        <p:nvSpPr>
          <p:cNvPr id="4" name="Footer Placeholder 3">
            <a:extLst>
              <a:ext uri="{FF2B5EF4-FFF2-40B4-BE49-F238E27FC236}">
                <a16:creationId xmlns:a16="http://schemas.microsoft.com/office/drawing/2014/main" id="{571D052D-7510-4E5E-B98E-9B67F58114A6}"/>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05BD599E-BEC2-462F-8B36-7F251233CEB6}"/>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523959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346075" indent="-346075">
              <a:lnSpc>
                <a:spcPct val="130000"/>
              </a:lnSpc>
              <a:buFont typeface="Wingdings" panose="05000000000000000000" pitchFamily="2" charset="2"/>
              <a:buChar char="Ø"/>
            </a:pPr>
            <a:r>
              <a:rPr lang="en-US" sz="2400" dirty="0"/>
              <a:t>In the two’s notation, a fixed number of bits are used to represent the integers. </a:t>
            </a:r>
          </a:p>
          <a:p>
            <a:pPr marL="346075" indent="-346075">
              <a:lnSpc>
                <a:spcPct val="130000"/>
              </a:lnSpc>
              <a:buFont typeface="Wingdings" panose="05000000000000000000" pitchFamily="2" charset="2"/>
              <a:buChar char="Ø"/>
            </a:pPr>
            <a:r>
              <a:rPr lang="en-US" sz="2400" dirty="0"/>
              <a:t>The number of bits used determines the range of integers that the notation can represent. </a:t>
            </a:r>
          </a:p>
          <a:p>
            <a:pPr marL="346075" indent="-346075">
              <a:lnSpc>
                <a:spcPct val="130000"/>
              </a:lnSpc>
              <a:buFont typeface="Wingdings" panose="05000000000000000000" pitchFamily="2" charset="2"/>
              <a:buChar char="Ø"/>
            </a:pPr>
            <a:r>
              <a:rPr lang="en-US" sz="2400" dirty="0"/>
              <a:t>Today’s computers use 32 bits and above to represent integers, but we shall be using </a:t>
            </a:r>
          </a:p>
          <a:p>
            <a:pPr marL="346075" indent="-346075">
              <a:lnSpc>
                <a:spcPct val="130000"/>
              </a:lnSpc>
              <a:buFont typeface="Wingdings" panose="05000000000000000000" pitchFamily="2" charset="2"/>
              <a:buChar char="Ø"/>
            </a:pPr>
            <a:r>
              <a:rPr lang="en-US" sz="2400" dirty="0"/>
              <a:t>a 4 bit system to explain how it works. </a:t>
            </a:r>
          </a:p>
          <a:p>
            <a:pPr marL="346075" indent="-346075">
              <a:lnSpc>
                <a:spcPct val="130000"/>
              </a:lnSpc>
              <a:buFont typeface="Wingdings" panose="05000000000000000000" pitchFamily="2" charset="2"/>
              <a:buChar char="Ø"/>
            </a:pPr>
            <a:r>
              <a:rPr lang="en-US" sz="2400" dirty="0"/>
              <a:t>The most significant bit (that is the leftmost bit is used to represent the sign of the number, </a:t>
            </a:r>
          </a:p>
          <a:p>
            <a:pPr marL="803275" lvl="1" indent="-346075">
              <a:lnSpc>
                <a:spcPct val="130000"/>
              </a:lnSpc>
              <a:buFont typeface="Wingdings" panose="05000000000000000000" pitchFamily="2" charset="2"/>
              <a:buChar char="ü"/>
            </a:pPr>
            <a:r>
              <a:rPr lang="en-US" sz="2300" dirty="0"/>
              <a:t>a 0 is used to represent positive, while </a:t>
            </a:r>
          </a:p>
          <a:p>
            <a:pPr marL="803275" lvl="1" indent="-346075">
              <a:lnSpc>
                <a:spcPct val="130000"/>
              </a:lnSpc>
              <a:buFont typeface="Wingdings" panose="05000000000000000000" pitchFamily="2" charset="2"/>
              <a:buChar char="ü"/>
            </a:pPr>
            <a:r>
              <a:rPr lang="en-US" sz="2300" dirty="0"/>
              <a:t>a 1 depicts a negative. </a:t>
            </a:r>
          </a:p>
        </p:txBody>
      </p:sp>
      <p:sp>
        <p:nvSpPr>
          <p:cNvPr id="4" name="Footer Placeholder 3">
            <a:extLst>
              <a:ext uri="{FF2B5EF4-FFF2-40B4-BE49-F238E27FC236}">
                <a16:creationId xmlns:a16="http://schemas.microsoft.com/office/drawing/2014/main" id="{0B38C44D-8021-4583-A508-2029F55E61E2}"/>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7E4BDF47-53E0-4469-9F03-00ABFA0B265B}"/>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2142002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346075" indent="-346075">
              <a:lnSpc>
                <a:spcPct val="120000"/>
              </a:lnSpc>
              <a:buFont typeface="Wingdings" panose="05000000000000000000" pitchFamily="2" charset="2"/>
              <a:buChar char="Ø"/>
            </a:pPr>
            <a:r>
              <a:rPr lang="en-US" sz="2400" dirty="0"/>
              <a:t>Procedure for 2’s complement of a positive number is: </a:t>
            </a:r>
          </a:p>
          <a:p>
            <a:pPr marL="803275" lvl="1" indent="-346075">
              <a:lnSpc>
                <a:spcPct val="120000"/>
              </a:lnSpc>
              <a:buFont typeface="Wingdings" panose="05000000000000000000" pitchFamily="2" charset="2"/>
              <a:buChar char="ü"/>
            </a:pPr>
            <a:r>
              <a:rPr lang="en-US" sz="2300" dirty="0"/>
              <a:t>First to get its binary equivalent, </a:t>
            </a:r>
          </a:p>
          <a:p>
            <a:pPr marL="803275" lvl="1" indent="-346075">
              <a:lnSpc>
                <a:spcPct val="120000"/>
              </a:lnSpc>
              <a:buFont typeface="Wingdings" panose="05000000000000000000" pitchFamily="2" charset="2"/>
              <a:buChar char="ü"/>
            </a:pPr>
            <a:r>
              <a:rPr lang="en-US" sz="2300" dirty="0"/>
              <a:t>Secondly flip all the bits (convert 0 to 1, and 1 to 0) and </a:t>
            </a:r>
          </a:p>
          <a:p>
            <a:pPr marL="803275" lvl="1" indent="-346075">
              <a:lnSpc>
                <a:spcPct val="120000"/>
              </a:lnSpc>
              <a:buFont typeface="Wingdings" panose="05000000000000000000" pitchFamily="2" charset="2"/>
              <a:buChar char="ü"/>
            </a:pPr>
            <a:r>
              <a:rPr lang="en-US" sz="2300" dirty="0"/>
              <a:t>Finally add 1 to the last bit on the right </a:t>
            </a:r>
          </a:p>
          <a:p>
            <a:pPr marL="0" indent="0">
              <a:lnSpc>
                <a:spcPct val="150000"/>
              </a:lnSpc>
              <a:buNone/>
            </a:pPr>
            <a:endParaRPr lang="en-US" sz="2400" dirty="0"/>
          </a:p>
        </p:txBody>
      </p:sp>
      <p:pic>
        <p:nvPicPr>
          <p:cNvPr id="4" name="Picture 3">
            <a:extLst>
              <a:ext uri="{FF2B5EF4-FFF2-40B4-BE49-F238E27FC236}">
                <a16:creationId xmlns:a16="http://schemas.microsoft.com/office/drawing/2014/main" id="{4DCE769E-0DE1-4AA0-BC92-C4AB064D2E03}"/>
              </a:ext>
            </a:extLst>
          </p:cNvPr>
          <p:cNvPicPr>
            <a:picLocks noChangeAspect="1"/>
          </p:cNvPicPr>
          <p:nvPr/>
        </p:nvPicPr>
        <p:blipFill>
          <a:blip r:embed="rId2"/>
          <a:stretch>
            <a:fillRect/>
          </a:stretch>
        </p:blipFill>
        <p:spPr>
          <a:xfrm>
            <a:off x="1187595" y="2468404"/>
            <a:ext cx="2677824" cy="4246140"/>
          </a:xfrm>
          <a:prstGeom prst="rect">
            <a:avLst/>
          </a:prstGeom>
        </p:spPr>
      </p:pic>
      <p:sp>
        <p:nvSpPr>
          <p:cNvPr id="5" name="Footer Placeholder 4">
            <a:extLst>
              <a:ext uri="{FF2B5EF4-FFF2-40B4-BE49-F238E27FC236}">
                <a16:creationId xmlns:a16="http://schemas.microsoft.com/office/drawing/2014/main" id="{B8899204-15F1-4D69-B205-5FD8E382DB3F}"/>
              </a:ext>
            </a:extLst>
          </p:cNvPr>
          <p:cNvSpPr>
            <a:spLocks noGrp="1"/>
          </p:cNvSpPr>
          <p:nvPr>
            <p:ph type="ftr" sz="quarter" idx="11"/>
          </p:nvPr>
        </p:nvSpPr>
        <p:spPr/>
        <p:txBody>
          <a:bodyPr/>
          <a:lstStyle/>
          <a:p>
            <a:r>
              <a:rPr lang="en-US"/>
              <a:t>Saliu A.M.</a:t>
            </a:r>
            <a:endParaRPr lang="en-US" dirty="0"/>
          </a:p>
        </p:txBody>
      </p:sp>
      <p:sp>
        <p:nvSpPr>
          <p:cNvPr id="6" name="Slide Number Placeholder 5">
            <a:extLst>
              <a:ext uri="{FF2B5EF4-FFF2-40B4-BE49-F238E27FC236}">
                <a16:creationId xmlns:a16="http://schemas.microsoft.com/office/drawing/2014/main" id="{305FE2B5-6E58-4410-B5CD-D43DDED53229}"/>
              </a:ext>
            </a:extLst>
          </p:cNvPr>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9297480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346075" indent="-346075">
              <a:lnSpc>
                <a:spcPct val="120000"/>
              </a:lnSpc>
              <a:buFont typeface="Wingdings" panose="05000000000000000000" pitchFamily="2" charset="2"/>
              <a:buChar char="Ø"/>
            </a:pPr>
            <a:r>
              <a:rPr lang="en-US" sz="2400" dirty="0"/>
              <a:t>A four bit system can only represent the integers from +7 to -8, this is why todays computers use more bits to represent integers. </a:t>
            </a:r>
          </a:p>
          <a:p>
            <a:pPr marL="346075" indent="-346075">
              <a:lnSpc>
                <a:spcPct val="120000"/>
              </a:lnSpc>
              <a:buFont typeface="Wingdings" panose="05000000000000000000" pitchFamily="2" charset="2"/>
              <a:buChar char="Ø"/>
            </a:pPr>
            <a:r>
              <a:rPr lang="en-US" sz="2400" dirty="0"/>
              <a:t>For example, find how a computer would represent a -14 using its two’s complement.</a:t>
            </a:r>
          </a:p>
          <a:p>
            <a:pPr marL="457200" lvl="1" indent="0">
              <a:lnSpc>
                <a:spcPct val="120000"/>
              </a:lnSpc>
              <a:buNone/>
            </a:pPr>
            <a:r>
              <a:rPr lang="en-US" sz="2300" dirty="0"/>
              <a:t>Step 1: Obtain the binary equivalent of 14, this is 1110</a:t>
            </a:r>
          </a:p>
          <a:p>
            <a:pPr marL="457200" lvl="1" indent="0">
              <a:lnSpc>
                <a:spcPct val="120000"/>
              </a:lnSpc>
              <a:buNone/>
            </a:pPr>
            <a:r>
              <a:rPr lang="en-US" sz="2300" dirty="0"/>
              <a:t>Step 2: Add the sign bit, 01110 (it is zero for the positive 14)</a:t>
            </a:r>
          </a:p>
          <a:p>
            <a:pPr marL="457200" lvl="1" indent="0">
              <a:lnSpc>
                <a:spcPct val="120000"/>
              </a:lnSpc>
              <a:buNone/>
            </a:pPr>
            <a:r>
              <a:rPr lang="en-US" sz="2300" dirty="0"/>
              <a:t>Step 3: Flip all the bits, this results in 10001</a:t>
            </a:r>
          </a:p>
          <a:p>
            <a:pPr marL="457200" lvl="1" indent="0">
              <a:lnSpc>
                <a:spcPct val="120000"/>
              </a:lnSpc>
              <a:buNone/>
            </a:pPr>
            <a:r>
              <a:rPr lang="en-US" sz="2300" dirty="0"/>
              <a:t>Step 4: Add 1 to the last bit, this results in 10010.</a:t>
            </a:r>
          </a:p>
          <a:p>
            <a:pPr marL="346075" indent="-346075">
              <a:lnSpc>
                <a:spcPct val="120000"/>
              </a:lnSpc>
              <a:buFont typeface="Wingdings" panose="05000000000000000000" pitchFamily="2" charset="2"/>
              <a:buChar char="Ø"/>
            </a:pPr>
            <a:r>
              <a:rPr lang="en-US" sz="2400" dirty="0"/>
              <a:t>Therefore the two’s complement representation for -14 is 10010. </a:t>
            </a:r>
          </a:p>
          <a:p>
            <a:pPr marL="803275" lvl="1" indent="-346075">
              <a:lnSpc>
                <a:spcPct val="120000"/>
              </a:lnSpc>
              <a:buFont typeface="Wingdings" panose="05000000000000000000" pitchFamily="2" charset="2"/>
              <a:buChar char="ü"/>
            </a:pPr>
            <a:r>
              <a:rPr lang="en-US" sz="2300" dirty="0"/>
              <a:t>To represent -14, a minimum of five bits is required.</a:t>
            </a:r>
          </a:p>
        </p:txBody>
      </p:sp>
      <p:sp>
        <p:nvSpPr>
          <p:cNvPr id="4" name="Footer Placeholder 3">
            <a:extLst>
              <a:ext uri="{FF2B5EF4-FFF2-40B4-BE49-F238E27FC236}">
                <a16:creationId xmlns:a16="http://schemas.microsoft.com/office/drawing/2014/main" id="{3A5389A2-34BE-46B0-8E3C-7A049D172B2D}"/>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6A4667DD-CEFE-4938-A9BB-DAA56727E005}"/>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41860750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401638" indent="-401638">
              <a:lnSpc>
                <a:spcPct val="150000"/>
              </a:lnSpc>
              <a:buFont typeface="Wingdings" panose="05000000000000000000" pitchFamily="2" charset="2"/>
              <a:buChar char="Ø"/>
            </a:pPr>
            <a:r>
              <a:rPr lang="en-US" sz="2400" dirty="0"/>
              <a:t>Integers can be represented also using another method known as the </a:t>
            </a:r>
            <a:r>
              <a:rPr lang="en-US" sz="2400" dirty="0">
                <a:solidFill>
                  <a:srgbClr val="0070C0"/>
                </a:solidFill>
              </a:rPr>
              <a:t>excess notation. </a:t>
            </a:r>
          </a:p>
          <a:p>
            <a:pPr marL="401638" indent="-401638">
              <a:lnSpc>
                <a:spcPct val="150000"/>
              </a:lnSpc>
              <a:buFont typeface="Wingdings" panose="05000000000000000000" pitchFamily="2" charset="2"/>
              <a:buChar char="Ø"/>
            </a:pPr>
            <a:r>
              <a:rPr lang="en-US" sz="2400" dirty="0"/>
              <a:t>To get this notation system, the bit pattern length to be used is identified and the different binary bit pattern listed from 0000…. Upwards. </a:t>
            </a:r>
          </a:p>
          <a:p>
            <a:pPr marL="401638" indent="-401638">
              <a:lnSpc>
                <a:spcPct val="150000"/>
              </a:lnSpc>
              <a:buFont typeface="Wingdings" panose="05000000000000000000" pitchFamily="2" charset="2"/>
              <a:buChar char="Ø"/>
            </a:pPr>
            <a:r>
              <a:rPr lang="en-US" sz="2400" dirty="0"/>
              <a:t>We then identify the point where the most significant bit changes sign, and assign 0 to that point. </a:t>
            </a:r>
          </a:p>
          <a:p>
            <a:pPr marL="401638" indent="-401638">
              <a:lnSpc>
                <a:spcPct val="150000"/>
              </a:lnSpc>
              <a:buFont typeface="Wingdings" panose="05000000000000000000" pitchFamily="2" charset="2"/>
              <a:buChar char="Ø"/>
            </a:pPr>
            <a:r>
              <a:rPr lang="en-US" sz="2400" dirty="0"/>
              <a:t>All bit patterns upwards of that point is positive, while those below represents negative integers. </a:t>
            </a:r>
          </a:p>
        </p:txBody>
      </p:sp>
      <p:sp>
        <p:nvSpPr>
          <p:cNvPr id="4" name="Footer Placeholder 3">
            <a:extLst>
              <a:ext uri="{FF2B5EF4-FFF2-40B4-BE49-F238E27FC236}">
                <a16:creationId xmlns:a16="http://schemas.microsoft.com/office/drawing/2014/main" id="{A3170B6B-DC0E-4610-9886-74248D81AA4B}"/>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A0C6EE4E-DBE4-4080-B165-1BA98DF1B726}"/>
              </a:ext>
            </a:extLst>
          </p:cNvPr>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3241719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sz="2400" dirty="0"/>
              <a:t>Table 2.7 shows a four bit length used to represent integers using the excess notation, the shaded portion represents the part with 1 as the most significant bit and therefore representing the positive integers.</a:t>
            </a:r>
          </a:p>
          <a:p>
            <a:pPr marL="0" indent="0">
              <a:lnSpc>
                <a:spcPct val="150000"/>
              </a:lnSpc>
              <a:buNone/>
            </a:pPr>
            <a:endParaRPr lang="en-US" sz="2400" dirty="0"/>
          </a:p>
        </p:txBody>
      </p:sp>
      <p:pic>
        <p:nvPicPr>
          <p:cNvPr id="4" name="Picture 3">
            <a:extLst>
              <a:ext uri="{FF2B5EF4-FFF2-40B4-BE49-F238E27FC236}">
                <a16:creationId xmlns:a16="http://schemas.microsoft.com/office/drawing/2014/main" id="{324BCD92-C82F-40FA-AC03-6C51EC9C7FFC}"/>
              </a:ext>
            </a:extLst>
          </p:cNvPr>
          <p:cNvPicPr>
            <a:picLocks noChangeAspect="1"/>
          </p:cNvPicPr>
          <p:nvPr/>
        </p:nvPicPr>
        <p:blipFill>
          <a:blip r:embed="rId2"/>
          <a:stretch>
            <a:fillRect/>
          </a:stretch>
        </p:blipFill>
        <p:spPr>
          <a:xfrm>
            <a:off x="2767759" y="2881312"/>
            <a:ext cx="3608482" cy="3833232"/>
          </a:xfrm>
          <a:prstGeom prst="rect">
            <a:avLst/>
          </a:prstGeom>
        </p:spPr>
      </p:pic>
      <p:sp>
        <p:nvSpPr>
          <p:cNvPr id="5" name="TextBox 4">
            <a:extLst>
              <a:ext uri="{FF2B5EF4-FFF2-40B4-BE49-F238E27FC236}">
                <a16:creationId xmlns:a16="http://schemas.microsoft.com/office/drawing/2014/main" id="{A907B34A-9906-4D3F-B01A-30A7D5892A30}"/>
              </a:ext>
            </a:extLst>
          </p:cNvPr>
          <p:cNvSpPr txBox="1"/>
          <p:nvPr/>
        </p:nvSpPr>
        <p:spPr>
          <a:xfrm>
            <a:off x="969818" y="3428999"/>
            <a:ext cx="1267766" cy="400110"/>
          </a:xfrm>
          <a:prstGeom prst="rect">
            <a:avLst/>
          </a:prstGeom>
          <a:noFill/>
        </p:spPr>
        <p:txBody>
          <a:bodyPr wrap="square" rtlCol="0">
            <a:spAutoFit/>
          </a:bodyPr>
          <a:lstStyle/>
          <a:p>
            <a:r>
              <a:rPr lang="en-US" sz="2000" dirty="0"/>
              <a:t>Positive</a:t>
            </a:r>
          </a:p>
        </p:txBody>
      </p:sp>
      <p:sp>
        <p:nvSpPr>
          <p:cNvPr id="6" name="TextBox 5">
            <a:extLst>
              <a:ext uri="{FF2B5EF4-FFF2-40B4-BE49-F238E27FC236}">
                <a16:creationId xmlns:a16="http://schemas.microsoft.com/office/drawing/2014/main" id="{33D01C35-8E99-401E-95C9-928F7932E551}"/>
              </a:ext>
            </a:extLst>
          </p:cNvPr>
          <p:cNvSpPr txBox="1"/>
          <p:nvPr/>
        </p:nvSpPr>
        <p:spPr>
          <a:xfrm>
            <a:off x="621798" y="4445469"/>
            <a:ext cx="1763421" cy="400110"/>
          </a:xfrm>
          <a:prstGeom prst="rect">
            <a:avLst/>
          </a:prstGeom>
          <a:noFill/>
        </p:spPr>
        <p:txBody>
          <a:bodyPr wrap="square" rtlCol="0">
            <a:spAutoFit/>
          </a:bodyPr>
          <a:lstStyle/>
          <a:p>
            <a:r>
              <a:rPr lang="en-US" sz="2000" dirty="0"/>
              <a:t>Positive of sign</a:t>
            </a:r>
          </a:p>
        </p:txBody>
      </p:sp>
      <p:sp>
        <p:nvSpPr>
          <p:cNvPr id="7" name="TextBox 6">
            <a:extLst>
              <a:ext uri="{FF2B5EF4-FFF2-40B4-BE49-F238E27FC236}">
                <a16:creationId xmlns:a16="http://schemas.microsoft.com/office/drawing/2014/main" id="{286E25AF-98A0-45CC-BDD1-41B28FA9ADAB}"/>
              </a:ext>
            </a:extLst>
          </p:cNvPr>
          <p:cNvSpPr txBox="1"/>
          <p:nvPr/>
        </p:nvSpPr>
        <p:spPr>
          <a:xfrm>
            <a:off x="969818" y="5652651"/>
            <a:ext cx="1101584" cy="400110"/>
          </a:xfrm>
          <a:prstGeom prst="rect">
            <a:avLst/>
          </a:prstGeom>
          <a:noFill/>
        </p:spPr>
        <p:txBody>
          <a:bodyPr wrap="none" rtlCol="0">
            <a:spAutoFit/>
          </a:bodyPr>
          <a:lstStyle/>
          <a:p>
            <a:r>
              <a:rPr lang="en-US" sz="2000" dirty="0"/>
              <a:t>Negative</a:t>
            </a:r>
          </a:p>
        </p:txBody>
      </p:sp>
      <p:cxnSp>
        <p:nvCxnSpPr>
          <p:cNvPr id="9" name="Straight Arrow Connector 8">
            <a:extLst>
              <a:ext uri="{FF2B5EF4-FFF2-40B4-BE49-F238E27FC236}">
                <a16:creationId xmlns:a16="http://schemas.microsoft.com/office/drawing/2014/main" id="{A882B1A0-ABD9-4355-A4A1-E3B1E38277D9}"/>
              </a:ext>
            </a:extLst>
          </p:cNvPr>
          <p:cNvCxnSpPr/>
          <p:nvPr/>
        </p:nvCxnSpPr>
        <p:spPr>
          <a:xfrm>
            <a:off x="803564" y="4914853"/>
            <a:ext cx="1964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5A0FE9E8-EE83-440A-B0D4-F8CA53D67328}"/>
              </a:ext>
            </a:extLst>
          </p:cNvPr>
          <p:cNvSpPr>
            <a:spLocks noGrp="1"/>
          </p:cNvSpPr>
          <p:nvPr>
            <p:ph type="ftr" sz="quarter" idx="11"/>
          </p:nvPr>
        </p:nvSpPr>
        <p:spPr/>
        <p:txBody>
          <a:bodyPr/>
          <a:lstStyle/>
          <a:p>
            <a:r>
              <a:rPr lang="en-US"/>
              <a:t>Saliu A.M.</a:t>
            </a:r>
            <a:endParaRPr lang="en-US" dirty="0"/>
          </a:p>
        </p:txBody>
      </p:sp>
      <p:sp>
        <p:nvSpPr>
          <p:cNvPr id="10" name="Slide Number Placeholder 9">
            <a:extLst>
              <a:ext uri="{FF2B5EF4-FFF2-40B4-BE49-F238E27FC236}">
                <a16:creationId xmlns:a16="http://schemas.microsoft.com/office/drawing/2014/main" id="{83050285-EE1E-4F84-B666-2A64530C1909}"/>
              </a:ext>
            </a:extLst>
          </p:cNvPr>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513833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sz="2400" b="1" dirty="0">
                <a:solidFill>
                  <a:srgbClr val="0070C0"/>
                </a:solidFill>
              </a:rPr>
              <a:t>Self-Assessment Exercise(s)</a:t>
            </a:r>
          </a:p>
          <a:p>
            <a:pPr marL="457200" indent="-457200">
              <a:lnSpc>
                <a:spcPct val="150000"/>
              </a:lnSpc>
              <a:buFont typeface="+mj-lt"/>
              <a:buAutoNum type="arabicPeriod"/>
            </a:pPr>
            <a:r>
              <a:rPr lang="en-US" sz="2400" dirty="0"/>
              <a:t>Find the two’s complement of the following.</a:t>
            </a:r>
          </a:p>
          <a:p>
            <a:pPr marL="0" indent="0">
              <a:lnSpc>
                <a:spcPct val="150000"/>
              </a:lnSpc>
              <a:buNone/>
            </a:pPr>
            <a:r>
              <a:rPr lang="en-US" sz="2400" dirty="0"/>
              <a:t>	(a) -62	 (b) 18 	(c) -104</a:t>
            </a:r>
          </a:p>
          <a:p>
            <a:pPr marL="457200" indent="-457200">
              <a:lnSpc>
                <a:spcPct val="150000"/>
              </a:lnSpc>
              <a:buFont typeface="+mj-lt"/>
              <a:buAutoNum type="arabicPeriod" startAt="2"/>
            </a:pPr>
            <a:r>
              <a:rPr lang="en-US" sz="2400" dirty="0"/>
              <a:t>State how many bits are required to represent each of the two’s complement in 1.</a:t>
            </a:r>
          </a:p>
          <a:p>
            <a:pPr marL="457200" indent="-457200">
              <a:lnSpc>
                <a:spcPct val="150000"/>
              </a:lnSpc>
              <a:buFont typeface="+mj-lt"/>
              <a:buAutoNum type="arabicPeriod" startAt="2"/>
            </a:pPr>
            <a:r>
              <a:rPr lang="en-US" sz="2400" dirty="0"/>
              <a:t>Design an excess notation system using 5 bits and show the integers it can represent.</a:t>
            </a:r>
          </a:p>
        </p:txBody>
      </p:sp>
      <p:sp>
        <p:nvSpPr>
          <p:cNvPr id="4" name="Footer Placeholder 3">
            <a:extLst>
              <a:ext uri="{FF2B5EF4-FFF2-40B4-BE49-F238E27FC236}">
                <a16:creationId xmlns:a16="http://schemas.microsoft.com/office/drawing/2014/main" id="{D1C8F40D-D7AB-464E-85D8-E0E19FD2C312}"/>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8F00A0A4-147F-4A2B-B368-A92A6695DCBB}"/>
              </a:ext>
            </a:extLst>
          </p:cNvPr>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5230214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30000"/>
              </a:lnSpc>
              <a:buNone/>
            </a:pPr>
            <a:r>
              <a:rPr lang="en-US" sz="2600" b="1" dirty="0">
                <a:solidFill>
                  <a:srgbClr val="0070C0"/>
                </a:solidFill>
              </a:rPr>
              <a:t>3.4.2 Floating Point Numbers</a:t>
            </a:r>
          </a:p>
          <a:p>
            <a:pPr marL="346075" indent="-346075">
              <a:lnSpc>
                <a:spcPct val="130000"/>
              </a:lnSpc>
              <a:buFont typeface="Wingdings" panose="05000000000000000000" pitchFamily="2" charset="2"/>
              <a:buChar char="Ø"/>
            </a:pPr>
            <a:r>
              <a:rPr lang="en-US" sz="2600" dirty="0"/>
              <a:t>Floating point numbers refers to numbers that are not whole, but contain a part that is less than one (a fractional part). </a:t>
            </a:r>
          </a:p>
          <a:p>
            <a:pPr marL="346075" indent="-346075">
              <a:lnSpc>
                <a:spcPct val="130000"/>
              </a:lnSpc>
              <a:buFont typeface="Wingdings" panose="05000000000000000000" pitchFamily="2" charset="2"/>
              <a:buChar char="Ø"/>
            </a:pPr>
            <a:r>
              <a:rPr lang="en-US" sz="2600" dirty="0"/>
              <a:t>There is usually a decimal point between the part of the number greater than one and the part that is less. </a:t>
            </a:r>
          </a:p>
          <a:p>
            <a:pPr marL="346075" indent="-346075">
              <a:lnSpc>
                <a:spcPct val="130000"/>
              </a:lnSpc>
              <a:buFont typeface="Wingdings" panose="05000000000000000000" pitchFamily="2" charset="2"/>
              <a:buChar char="Ø"/>
            </a:pPr>
            <a:r>
              <a:rPr lang="en-US" sz="2600" dirty="0"/>
              <a:t>These numbers are represented to the computer in a form called floating point notation. The highest order bit is designated as the sign bit, </a:t>
            </a:r>
          </a:p>
          <a:p>
            <a:pPr marL="803275" lvl="1" indent="-346075">
              <a:lnSpc>
                <a:spcPct val="130000"/>
              </a:lnSpc>
              <a:buFont typeface="Wingdings" panose="05000000000000000000" pitchFamily="2" charset="2"/>
              <a:buChar char="Ø"/>
            </a:pPr>
            <a:r>
              <a:rPr lang="en-US" sz="2200" dirty="0"/>
              <a:t>a zero in this bit signifies a positive number, while </a:t>
            </a:r>
          </a:p>
          <a:p>
            <a:pPr marL="803275" lvl="1" indent="-346075">
              <a:lnSpc>
                <a:spcPct val="130000"/>
              </a:lnSpc>
              <a:buFont typeface="Wingdings" panose="05000000000000000000" pitchFamily="2" charset="2"/>
              <a:buChar char="Ø"/>
            </a:pPr>
            <a:r>
              <a:rPr lang="en-US" sz="2200" dirty="0"/>
              <a:t>a 1 is used to represent a negative number. </a:t>
            </a:r>
          </a:p>
        </p:txBody>
      </p:sp>
      <p:sp>
        <p:nvSpPr>
          <p:cNvPr id="4" name="Footer Placeholder 3">
            <a:extLst>
              <a:ext uri="{FF2B5EF4-FFF2-40B4-BE49-F238E27FC236}">
                <a16:creationId xmlns:a16="http://schemas.microsoft.com/office/drawing/2014/main" id="{99906C0B-6971-48D7-8128-58DE0365A7B2}"/>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CA71C9D1-4E7E-4A58-8AB2-040AF470309B}"/>
              </a:ext>
            </a:extLst>
          </p:cNvPr>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6983910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346075" indent="-346075">
              <a:lnSpc>
                <a:spcPct val="130000"/>
              </a:lnSpc>
              <a:buFont typeface="Wingdings" panose="05000000000000000000" pitchFamily="2" charset="2"/>
              <a:buChar char="Ø"/>
            </a:pPr>
            <a:r>
              <a:rPr lang="en-US" sz="2400" dirty="0"/>
              <a:t>The remaining bit is divided into two parts, </a:t>
            </a:r>
          </a:p>
          <a:p>
            <a:pPr marL="803275" lvl="1" indent="-346075">
              <a:lnSpc>
                <a:spcPct val="130000"/>
              </a:lnSpc>
              <a:buFont typeface="Wingdings" panose="05000000000000000000" pitchFamily="2" charset="2"/>
              <a:buChar char="ü"/>
            </a:pPr>
            <a:r>
              <a:rPr lang="en-US" sz="2000" dirty="0"/>
              <a:t>the exponent, and </a:t>
            </a:r>
          </a:p>
          <a:p>
            <a:pPr marL="803275" lvl="1" indent="-346075">
              <a:lnSpc>
                <a:spcPct val="130000"/>
              </a:lnSpc>
              <a:buFont typeface="Wingdings" panose="05000000000000000000" pitchFamily="2" charset="2"/>
              <a:buChar char="ü"/>
            </a:pPr>
            <a:r>
              <a:rPr lang="en-US" sz="2000" dirty="0"/>
              <a:t>the mantissa.</a:t>
            </a:r>
          </a:p>
          <a:p>
            <a:pPr marL="346075" indent="-346075">
              <a:lnSpc>
                <a:spcPct val="130000"/>
              </a:lnSpc>
              <a:buFont typeface="Wingdings" panose="05000000000000000000" pitchFamily="2" charset="2"/>
              <a:buChar char="Ø"/>
            </a:pPr>
            <a:r>
              <a:rPr lang="en-US" sz="2400" dirty="0"/>
              <a:t>For example, in an eight bit system, </a:t>
            </a:r>
          </a:p>
          <a:p>
            <a:pPr marL="803275" lvl="1" indent="-346075">
              <a:lnSpc>
                <a:spcPct val="130000"/>
              </a:lnSpc>
              <a:buFont typeface="Wingdings" panose="05000000000000000000" pitchFamily="2" charset="2"/>
              <a:buChar char="Ø"/>
            </a:pPr>
            <a:r>
              <a:rPr lang="en-US" sz="2000" dirty="0"/>
              <a:t>the first bit is used as a sign bit, </a:t>
            </a:r>
          </a:p>
          <a:p>
            <a:pPr marL="803275" lvl="1" indent="-346075">
              <a:lnSpc>
                <a:spcPct val="130000"/>
              </a:lnSpc>
              <a:buFont typeface="Wingdings" panose="05000000000000000000" pitchFamily="2" charset="2"/>
              <a:buChar char="Ø"/>
            </a:pPr>
            <a:r>
              <a:rPr lang="en-US" sz="2000" dirty="0"/>
              <a:t>the next 3 are the exponent and </a:t>
            </a:r>
          </a:p>
          <a:p>
            <a:pPr marL="803275" lvl="1" indent="-346075">
              <a:lnSpc>
                <a:spcPct val="130000"/>
              </a:lnSpc>
              <a:buFont typeface="Wingdings" panose="05000000000000000000" pitchFamily="2" charset="2"/>
              <a:buChar char="Ø"/>
            </a:pPr>
            <a:r>
              <a:rPr lang="en-US" sz="2000" dirty="0"/>
              <a:t>the last four used to hold the mantissa.</a:t>
            </a:r>
            <a:endParaRPr lang="en-US" sz="2000" b="1" dirty="0">
              <a:solidFill>
                <a:srgbClr val="0070C0"/>
              </a:solidFill>
            </a:endParaRPr>
          </a:p>
          <a:p>
            <a:pPr marL="0" indent="0">
              <a:lnSpc>
                <a:spcPct val="130000"/>
              </a:lnSpc>
              <a:buNone/>
            </a:pPr>
            <a:r>
              <a:rPr lang="en-US" sz="2400" b="1" dirty="0">
                <a:solidFill>
                  <a:srgbClr val="0070C0"/>
                </a:solidFill>
              </a:rPr>
              <a:t>Example: I</a:t>
            </a:r>
            <a:r>
              <a:rPr lang="en-US" sz="2400" dirty="0"/>
              <a:t>f a floating point notation contains 01011101, what does the binary number represent? What is the decimal equivalent of the notation?</a:t>
            </a:r>
            <a:r>
              <a:rPr lang="en-US" sz="2000" dirty="0"/>
              <a:t> </a:t>
            </a:r>
          </a:p>
          <a:p>
            <a:pPr marL="0" indent="0">
              <a:lnSpc>
                <a:spcPct val="130000"/>
              </a:lnSpc>
              <a:buNone/>
            </a:pPr>
            <a:br>
              <a:rPr lang="en-US" sz="2000" dirty="0"/>
            </a:br>
            <a:endParaRPr lang="en-US" sz="2400" dirty="0"/>
          </a:p>
        </p:txBody>
      </p:sp>
      <p:sp>
        <p:nvSpPr>
          <p:cNvPr id="4" name="Footer Placeholder 3">
            <a:extLst>
              <a:ext uri="{FF2B5EF4-FFF2-40B4-BE49-F238E27FC236}">
                <a16:creationId xmlns:a16="http://schemas.microsoft.com/office/drawing/2014/main" id="{C28B5681-A3D9-4B91-8642-15DA6FE9670B}"/>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58E7AE3B-FC7F-4137-8C54-8D2AC851F935}"/>
              </a:ext>
            </a:extLst>
          </p:cNvPr>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419698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758819"/>
            <a:ext cx="8016586" cy="5803321"/>
          </a:xfrm>
        </p:spPr>
        <p:txBody>
          <a:bodyPr>
            <a:normAutofit/>
          </a:bodyPr>
          <a:lstStyle/>
          <a:p>
            <a:pPr marL="0" indent="0">
              <a:lnSpc>
                <a:spcPct val="150000"/>
              </a:lnSpc>
              <a:buNone/>
            </a:pPr>
            <a:r>
              <a:rPr lang="en-US" b="1" dirty="0">
                <a:solidFill>
                  <a:schemeClr val="accent5">
                    <a:lumMod val="75000"/>
                  </a:schemeClr>
                </a:solidFill>
              </a:rPr>
              <a:t>3.0 Learning Contents</a:t>
            </a:r>
            <a:br>
              <a:rPr lang="en-US" dirty="0">
                <a:solidFill>
                  <a:schemeClr val="accent5">
                    <a:lumMod val="75000"/>
                  </a:schemeClr>
                </a:solidFill>
              </a:rPr>
            </a:br>
            <a:r>
              <a:rPr lang="en-US" sz="2600" dirty="0">
                <a:solidFill>
                  <a:schemeClr val="accent5">
                    <a:lumMod val="75000"/>
                  </a:schemeClr>
                </a:solidFill>
              </a:rPr>
              <a:t>3.1 Units of Information</a:t>
            </a:r>
            <a:br>
              <a:rPr lang="en-US" sz="2600" dirty="0"/>
            </a:br>
            <a:r>
              <a:rPr lang="en-US" sz="2600" dirty="0"/>
              <a:t>Bit is the shortened form of the term </a:t>
            </a:r>
            <a:r>
              <a:rPr lang="en-US" sz="2600" i="1" dirty="0">
                <a:solidFill>
                  <a:srgbClr val="0070C0"/>
                </a:solidFill>
              </a:rPr>
              <a:t>binary digit </a:t>
            </a:r>
            <a:r>
              <a:rPr lang="en-US" sz="2600" dirty="0"/>
              <a:t>and it represents information in two states only. </a:t>
            </a:r>
          </a:p>
          <a:p>
            <a:pPr marL="290513" indent="-290513">
              <a:lnSpc>
                <a:spcPct val="150000"/>
              </a:lnSpc>
              <a:buFont typeface="Wingdings" panose="05000000000000000000" pitchFamily="2" charset="2"/>
              <a:buChar char="Ø"/>
            </a:pPr>
            <a:r>
              <a:rPr lang="en-US" sz="2600" dirty="0"/>
              <a:t>The two states are zeros and ones (0 and 1). </a:t>
            </a:r>
          </a:p>
          <a:p>
            <a:pPr marL="803275" lvl="1" indent="-346075">
              <a:lnSpc>
                <a:spcPct val="150000"/>
              </a:lnSpc>
              <a:buFont typeface="Wingdings" panose="05000000000000000000" pitchFamily="2" charset="2"/>
              <a:buChar char="ü"/>
            </a:pPr>
            <a:r>
              <a:rPr lang="en-US" dirty="0"/>
              <a:t>the 0 represents OFF or LOW states while </a:t>
            </a:r>
          </a:p>
          <a:p>
            <a:pPr marL="803275" lvl="1" indent="-346075">
              <a:lnSpc>
                <a:spcPct val="150000"/>
              </a:lnSpc>
              <a:buFont typeface="Wingdings" panose="05000000000000000000" pitchFamily="2" charset="2"/>
              <a:buChar char="ü"/>
            </a:pPr>
            <a:r>
              <a:rPr lang="en-US" dirty="0"/>
              <a:t>the 1 represents ON or HIGH states. </a:t>
            </a:r>
          </a:p>
          <a:p>
            <a:pPr marL="346075" indent="-346075">
              <a:lnSpc>
                <a:spcPct val="150000"/>
              </a:lnSpc>
              <a:buFont typeface="Wingdings" panose="05000000000000000000" pitchFamily="2" charset="2"/>
              <a:buChar char="Ø"/>
            </a:pPr>
            <a:endParaRPr lang="en-US" sz="2200" dirty="0"/>
          </a:p>
        </p:txBody>
      </p:sp>
      <p:sp>
        <p:nvSpPr>
          <p:cNvPr id="5" name="Title 1">
            <a:extLst>
              <a:ext uri="{FF2B5EF4-FFF2-40B4-BE49-F238E27FC236}">
                <a16:creationId xmlns:a16="http://schemas.microsoft.com/office/drawing/2014/main" id="{B8AC4787-7E58-4EB8-948A-00E9FD7EF73D}"/>
              </a:ext>
            </a:extLst>
          </p:cNvPr>
          <p:cNvSpPr>
            <a:spLocks noGrp="1"/>
          </p:cNvSpPr>
          <p:nvPr>
            <p:ph type="title"/>
          </p:nvPr>
        </p:nvSpPr>
        <p:spPr>
          <a:xfrm>
            <a:off x="2568299" y="46469"/>
            <a:ext cx="6561853" cy="424582"/>
          </a:xfrm>
        </p:spPr>
        <p:txBody>
          <a:bodyPr>
            <a:noAutofit/>
          </a:bodyPr>
          <a:lstStyle/>
          <a:p>
            <a:r>
              <a:rPr lang="en-US" sz="2400" b="1" i="1" dirty="0">
                <a:solidFill>
                  <a:schemeClr val="accent5">
                    <a:lumMod val="75000"/>
                  </a:schemeClr>
                </a:solidFill>
              </a:rPr>
              <a:t>Units of Data and Fundamental Operations on Bits …</a:t>
            </a:r>
            <a:endParaRPr lang="en-US" sz="2400" i="1" dirty="0"/>
          </a:p>
        </p:txBody>
      </p:sp>
      <p:sp>
        <p:nvSpPr>
          <p:cNvPr id="2" name="Footer Placeholder 1">
            <a:extLst>
              <a:ext uri="{FF2B5EF4-FFF2-40B4-BE49-F238E27FC236}">
                <a16:creationId xmlns:a16="http://schemas.microsoft.com/office/drawing/2014/main" id="{65F487FF-D8C8-4A81-AEDC-C1FECB6DD399}"/>
              </a:ext>
            </a:extLst>
          </p:cNvPr>
          <p:cNvSpPr>
            <a:spLocks noGrp="1"/>
          </p:cNvSpPr>
          <p:nvPr>
            <p:ph type="ftr" sz="quarter" idx="11"/>
          </p:nvPr>
        </p:nvSpPr>
        <p:spPr/>
        <p:txBody>
          <a:bodyPr/>
          <a:lstStyle/>
          <a:p>
            <a:r>
              <a:rPr lang="en-US"/>
              <a:t>Saliu A.M.</a:t>
            </a:r>
            <a:endParaRPr lang="en-US" dirty="0"/>
          </a:p>
        </p:txBody>
      </p:sp>
      <p:sp>
        <p:nvSpPr>
          <p:cNvPr id="4" name="Slide Number Placeholder 3">
            <a:extLst>
              <a:ext uri="{FF2B5EF4-FFF2-40B4-BE49-F238E27FC236}">
                <a16:creationId xmlns:a16="http://schemas.microsoft.com/office/drawing/2014/main" id="{1D947907-74F7-4345-9622-70AABD5F3A35}"/>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7515215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30000"/>
              </a:lnSpc>
              <a:buNone/>
            </a:pPr>
            <a:r>
              <a:rPr lang="en-US" sz="2400" b="1" dirty="0">
                <a:solidFill>
                  <a:srgbClr val="00B050"/>
                </a:solidFill>
              </a:rPr>
              <a:t>Solution</a:t>
            </a:r>
          </a:p>
          <a:p>
            <a:pPr marL="0" indent="0">
              <a:lnSpc>
                <a:spcPct val="130000"/>
              </a:lnSpc>
              <a:buNone/>
            </a:pPr>
            <a:r>
              <a:rPr lang="en-US" sz="2600" dirty="0"/>
              <a:t>Break up the given bit stream to the three segments</a:t>
            </a:r>
          </a:p>
          <a:p>
            <a:pPr marL="0" indent="0">
              <a:lnSpc>
                <a:spcPct val="130000"/>
              </a:lnSpc>
              <a:buNone/>
            </a:pPr>
            <a:r>
              <a:rPr lang="en-US" sz="2400" dirty="0"/>
              <a:t>						 01011101</a:t>
            </a:r>
          </a:p>
          <a:p>
            <a:pPr marL="0" indent="0">
              <a:lnSpc>
                <a:spcPct val="130000"/>
              </a:lnSpc>
              <a:buNone/>
            </a:pPr>
            <a:endParaRPr lang="en-US" sz="2400" dirty="0"/>
          </a:p>
          <a:p>
            <a:pPr marL="0" indent="0">
              <a:lnSpc>
                <a:spcPct val="130000"/>
              </a:lnSpc>
              <a:buNone/>
            </a:pPr>
            <a:r>
              <a:rPr lang="en-US" sz="2400" dirty="0"/>
              <a:t>The given stream represents a positive bit stream of 101.1101. </a:t>
            </a:r>
          </a:p>
          <a:p>
            <a:pPr marL="0" indent="0">
              <a:lnSpc>
                <a:spcPct val="130000"/>
              </a:lnSpc>
              <a:buNone/>
            </a:pPr>
            <a:r>
              <a:rPr lang="en-US" sz="2400" dirty="0"/>
              <a:t>To obtain the decimal equivalent, a conversion to decimal using the table below is necessary.</a:t>
            </a:r>
          </a:p>
          <a:p>
            <a:pPr marL="0" indent="0">
              <a:lnSpc>
                <a:spcPct val="130000"/>
              </a:lnSpc>
              <a:buNone/>
            </a:pPr>
            <a:endParaRPr lang="en-US" sz="2400" dirty="0"/>
          </a:p>
          <a:p>
            <a:pPr marL="0" indent="0">
              <a:lnSpc>
                <a:spcPct val="130000"/>
              </a:lnSpc>
              <a:buNone/>
            </a:pPr>
            <a:endParaRPr lang="en-US" sz="2400" dirty="0"/>
          </a:p>
          <a:p>
            <a:pPr marL="0" indent="0">
              <a:lnSpc>
                <a:spcPct val="130000"/>
              </a:lnSpc>
              <a:buNone/>
            </a:pPr>
            <a:endParaRPr lang="en-US" sz="2400" dirty="0"/>
          </a:p>
          <a:p>
            <a:pPr marL="0" indent="0">
              <a:lnSpc>
                <a:spcPct val="100000"/>
              </a:lnSpc>
              <a:buNone/>
            </a:pPr>
            <a:r>
              <a:rPr lang="en-US" sz="2400" dirty="0"/>
              <a:t>Therefore the bit stream 101.1101 represents 5.8125. </a:t>
            </a:r>
            <a:br>
              <a:rPr lang="en-US" dirty="0"/>
            </a:br>
            <a:br>
              <a:rPr lang="en-US" dirty="0"/>
            </a:br>
            <a:br>
              <a:rPr lang="en-US" dirty="0"/>
            </a:br>
            <a:r>
              <a:rPr lang="en-US" sz="2400" dirty="0"/>
              <a:t> </a:t>
            </a:r>
            <a:br>
              <a:rPr lang="en-US" sz="2400" dirty="0"/>
            </a:br>
            <a:endParaRPr lang="en-US" sz="2400" dirty="0"/>
          </a:p>
        </p:txBody>
      </p:sp>
      <p:pic>
        <p:nvPicPr>
          <p:cNvPr id="4" name="Picture 3">
            <a:extLst>
              <a:ext uri="{FF2B5EF4-FFF2-40B4-BE49-F238E27FC236}">
                <a16:creationId xmlns:a16="http://schemas.microsoft.com/office/drawing/2014/main" id="{38504186-2EC9-459D-8E38-71BB482A2F95}"/>
              </a:ext>
            </a:extLst>
          </p:cNvPr>
          <p:cNvPicPr>
            <a:picLocks noChangeAspect="1"/>
          </p:cNvPicPr>
          <p:nvPr/>
        </p:nvPicPr>
        <p:blipFill>
          <a:blip r:embed="rId2"/>
          <a:stretch>
            <a:fillRect/>
          </a:stretch>
        </p:blipFill>
        <p:spPr>
          <a:xfrm>
            <a:off x="921326" y="1684411"/>
            <a:ext cx="3512127" cy="962458"/>
          </a:xfrm>
          <a:prstGeom prst="rect">
            <a:avLst/>
          </a:prstGeom>
        </p:spPr>
      </p:pic>
      <p:pic>
        <p:nvPicPr>
          <p:cNvPr id="5" name="Picture 4">
            <a:extLst>
              <a:ext uri="{FF2B5EF4-FFF2-40B4-BE49-F238E27FC236}">
                <a16:creationId xmlns:a16="http://schemas.microsoft.com/office/drawing/2014/main" id="{8D5D9B99-928F-436F-BE0B-696707C9C202}"/>
              </a:ext>
            </a:extLst>
          </p:cNvPr>
          <p:cNvPicPr>
            <a:picLocks noChangeAspect="1"/>
          </p:cNvPicPr>
          <p:nvPr/>
        </p:nvPicPr>
        <p:blipFill>
          <a:blip r:embed="rId3"/>
          <a:stretch>
            <a:fillRect/>
          </a:stretch>
        </p:blipFill>
        <p:spPr>
          <a:xfrm>
            <a:off x="628650" y="4623085"/>
            <a:ext cx="7973292" cy="1544123"/>
          </a:xfrm>
          <a:prstGeom prst="rect">
            <a:avLst/>
          </a:prstGeom>
        </p:spPr>
      </p:pic>
      <p:sp>
        <p:nvSpPr>
          <p:cNvPr id="6" name="Footer Placeholder 5">
            <a:extLst>
              <a:ext uri="{FF2B5EF4-FFF2-40B4-BE49-F238E27FC236}">
                <a16:creationId xmlns:a16="http://schemas.microsoft.com/office/drawing/2014/main" id="{C251C726-26A5-4AE3-993A-67F5ED939B2B}"/>
              </a:ext>
            </a:extLst>
          </p:cNvPr>
          <p:cNvSpPr>
            <a:spLocks noGrp="1"/>
          </p:cNvSpPr>
          <p:nvPr>
            <p:ph type="ftr" sz="quarter" idx="11"/>
          </p:nvPr>
        </p:nvSpPr>
        <p:spPr/>
        <p:txBody>
          <a:bodyPr/>
          <a:lstStyle/>
          <a:p>
            <a:r>
              <a:rPr lang="en-US"/>
              <a:t>Saliu A.M.</a:t>
            </a:r>
            <a:endParaRPr lang="en-US" dirty="0"/>
          </a:p>
        </p:txBody>
      </p:sp>
      <p:sp>
        <p:nvSpPr>
          <p:cNvPr id="7" name="Slide Number Placeholder 6">
            <a:extLst>
              <a:ext uri="{FF2B5EF4-FFF2-40B4-BE49-F238E27FC236}">
                <a16:creationId xmlns:a16="http://schemas.microsoft.com/office/drawing/2014/main" id="{A3772049-74F3-4CFE-A1BB-5767594BA4D4}"/>
              </a:ext>
            </a:extLst>
          </p:cNvPr>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5516481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b="1" dirty="0">
                <a:solidFill>
                  <a:srgbClr val="0070C0"/>
                </a:solidFill>
              </a:rPr>
              <a:t>Self-Assessment Exercise (s)</a:t>
            </a:r>
          </a:p>
          <a:p>
            <a:pPr marL="457200" indent="-457200">
              <a:lnSpc>
                <a:spcPct val="150000"/>
              </a:lnSpc>
              <a:buFont typeface="+mj-lt"/>
              <a:buAutoNum type="arabicPeriod"/>
            </a:pPr>
            <a:r>
              <a:rPr lang="en-US" sz="2600" dirty="0"/>
              <a:t>What is the binary number and decimal equivalent of the following floating point notations?</a:t>
            </a:r>
          </a:p>
          <a:p>
            <a:pPr marL="914400" lvl="1" indent="-457200">
              <a:lnSpc>
                <a:spcPct val="150000"/>
              </a:lnSpc>
              <a:buFont typeface="+mj-lt"/>
              <a:buAutoNum type="alphaLcParenR"/>
            </a:pPr>
            <a:r>
              <a:rPr lang="en-US" sz="2600" dirty="0"/>
              <a:t>11010001</a:t>
            </a:r>
          </a:p>
          <a:p>
            <a:pPr marL="914400" lvl="1" indent="-457200">
              <a:lnSpc>
                <a:spcPct val="150000"/>
              </a:lnSpc>
              <a:buFont typeface="+mj-lt"/>
              <a:buAutoNum type="alphaLcParenR"/>
            </a:pPr>
            <a:r>
              <a:rPr lang="en-US" sz="2600" dirty="0"/>
              <a:t>01110101</a:t>
            </a:r>
          </a:p>
        </p:txBody>
      </p:sp>
      <p:sp>
        <p:nvSpPr>
          <p:cNvPr id="4" name="Footer Placeholder 3">
            <a:extLst>
              <a:ext uri="{FF2B5EF4-FFF2-40B4-BE49-F238E27FC236}">
                <a16:creationId xmlns:a16="http://schemas.microsoft.com/office/drawing/2014/main" id="{4EECA4C9-4B9A-4664-A853-A718BC178942}"/>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7067BD1B-08E0-40CC-A20F-A18E00592296}"/>
              </a:ext>
            </a:extLst>
          </p:cNvPr>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42896049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401638" indent="-401638">
              <a:lnSpc>
                <a:spcPct val="150000"/>
              </a:lnSpc>
              <a:buFont typeface="Wingdings" panose="05000000000000000000" pitchFamily="2" charset="2"/>
              <a:buChar char="Ø"/>
            </a:pPr>
            <a:r>
              <a:rPr lang="en-US" sz="2600" dirty="0"/>
              <a:t>The representation in the binary notation can introduce error into the system due to the limited number of bits used to hold both the exponent and the mantissa. </a:t>
            </a:r>
          </a:p>
          <a:p>
            <a:pPr marL="401638" indent="-401638">
              <a:lnSpc>
                <a:spcPct val="150000"/>
              </a:lnSpc>
              <a:buFont typeface="Wingdings" panose="05000000000000000000" pitchFamily="2" charset="2"/>
              <a:buChar char="Ø"/>
            </a:pPr>
            <a:r>
              <a:rPr lang="en-US" sz="2600" dirty="0"/>
              <a:t>This error is known as truncation error or round-off error.</a:t>
            </a:r>
          </a:p>
          <a:p>
            <a:pPr marL="401638" indent="-401638">
              <a:lnSpc>
                <a:spcPct val="150000"/>
              </a:lnSpc>
              <a:buFont typeface="Wingdings" panose="05000000000000000000" pitchFamily="2" charset="2"/>
              <a:buChar char="Ø"/>
            </a:pPr>
            <a:r>
              <a:rPr lang="en-US" sz="2600" dirty="0"/>
              <a:t> This error is reduced by using more bits to represent the mantissa field and in today’s computers,</a:t>
            </a:r>
          </a:p>
          <a:p>
            <a:pPr marL="803275" lvl="1" indent="-346075">
              <a:lnSpc>
                <a:spcPct val="150000"/>
              </a:lnSpc>
              <a:buFont typeface="Wingdings" panose="05000000000000000000" pitchFamily="2" charset="2"/>
              <a:buChar char="ü"/>
            </a:pPr>
            <a:r>
              <a:rPr lang="en-US" dirty="0"/>
              <a:t>we use at least 32 bits for storing values in the floating point notation instead of the 8 bits used in the examples. </a:t>
            </a:r>
            <a:br>
              <a:rPr lang="en-US" dirty="0"/>
            </a:br>
            <a:endParaRPr lang="en-US" dirty="0"/>
          </a:p>
        </p:txBody>
      </p:sp>
      <p:sp>
        <p:nvSpPr>
          <p:cNvPr id="4" name="Footer Placeholder 3">
            <a:extLst>
              <a:ext uri="{FF2B5EF4-FFF2-40B4-BE49-F238E27FC236}">
                <a16:creationId xmlns:a16="http://schemas.microsoft.com/office/drawing/2014/main" id="{238E5260-2ECE-4E95-B266-DBE700C4682E}"/>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E82CB296-65AC-454A-8236-7F6B62928891}"/>
              </a:ext>
            </a:extLst>
          </p:cNvPr>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846964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b="1" dirty="0">
                <a:solidFill>
                  <a:srgbClr val="0070C0"/>
                </a:solidFill>
              </a:rPr>
              <a:t>4.0 Conclusion</a:t>
            </a:r>
          </a:p>
          <a:p>
            <a:pPr marL="401638" indent="-401638">
              <a:lnSpc>
                <a:spcPct val="150000"/>
              </a:lnSpc>
              <a:buFont typeface="Wingdings" panose="05000000000000000000" pitchFamily="2" charset="2"/>
              <a:buChar char="Ø"/>
            </a:pPr>
            <a:r>
              <a:rPr lang="en-US" sz="2600" dirty="0"/>
              <a:t>Numeric data needs to be represented in the computer in a form that it can be processed to give information. </a:t>
            </a:r>
          </a:p>
          <a:p>
            <a:pPr marL="401638" indent="-401638">
              <a:lnSpc>
                <a:spcPct val="150000"/>
              </a:lnSpc>
              <a:buFont typeface="Wingdings" panose="05000000000000000000" pitchFamily="2" charset="2"/>
              <a:buChar char="Ø"/>
            </a:pPr>
            <a:r>
              <a:rPr lang="en-US" sz="2600" dirty="0"/>
              <a:t>This can usually be done using the base 2, 10, 16 notation depending on the circuitry of the processor of the computer system. </a:t>
            </a:r>
          </a:p>
          <a:p>
            <a:pPr marL="401638" indent="-401638">
              <a:lnSpc>
                <a:spcPct val="150000"/>
              </a:lnSpc>
              <a:buFont typeface="Wingdings" panose="05000000000000000000" pitchFamily="2" charset="2"/>
              <a:buChar char="Ø"/>
            </a:pPr>
            <a:r>
              <a:rPr lang="en-US" sz="2600" dirty="0"/>
              <a:t>This unit introduced the three common bases numbers which are represented in the computer and also how integers and floating point numbers are handled. </a:t>
            </a:r>
            <a:br>
              <a:rPr lang="en-US" sz="2600" dirty="0"/>
            </a:br>
            <a:endParaRPr lang="en-US" sz="2600" dirty="0"/>
          </a:p>
        </p:txBody>
      </p:sp>
      <p:sp>
        <p:nvSpPr>
          <p:cNvPr id="4" name="Footer Placeholder 3">
            <a:extLst>
              <a:ext uri="{FF2B5EF4-FFF2-40B4-BE49-F238E27FC236}">
                <a16:creationId xmlns:a16="http://schemas.microsoft.com/office/drawing/2014/main" id="{C4531BCB-B063-46A5-A123-2F3675C75F70}"/>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62692A3C-4530-42F9-A4B4-8B5A1806F9D2}"/>
              </a:ext>
            </a:extLst>
          </p:cNvPr>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26947514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b="1" dirty="0">
                <a:solidFill>
                  <a:srgbClr val="0070C0"/>
                </a:solidFill>
              </a:rPr>
              <a:t>5.0 Summary</a:t>
            </a:r>
            <a:br>
              <a:rPr lang="en-US" sz="2400" dirty="0"/>
            </a:br>
            <a:r>
              <a:rPr lang="en-US" sz="2600" dirty="0"/>
              <a:t>In this unit, you have learnt:</a:t>
            </a:r>
          </a:p>
          <a:p>
            <a:pPr marL="692150" lvl="1" indent="-346075">
              <a:lnSpc>
                <a:spcPct val="140000"/>
              </a:lnSpc>
              <a:buFont typeface="+mj-lt"/>
              <a:buAutoNum type="arabicPeriod"/>
            </a:pPr>
            <a:r>
              <a:rPr lang="en-US" sz="2500" dirty="0"/>
              <a:t>Binary number representation of numeric data and conversion from base two to base ten.</a:t>
            </a:r>
          </a:p>
          <a:p>
            <a:pPr marL="692150" lvl="1" indent="-346075">
              <a:lnSpc>
                <a:spcPct val="140000"/>
              </a:lnSpc>
              <a:buFont typeface="+mj-lt"/>
              <a:buAutoNum type="arabicPeriod"/>
            </a:pPr>
            <a:r>
              <a:rPr lang="en-US" sz="2500" dirty="0"/>
              <a:t>Decimal number representation of numeric data and conversion from base 10 to base 2</a:t>
            </a:r>
          </a:p>
          <a:p>
            <a:pPr marL="692150" lvl="1" indent="-346075">
              <a:lnSpc>
                <a:spcPct val="140000"/>
              </a:lnSpc>
              <a:buFont typeface="+mj-lt"/>
              <a:buAutoNum type="arabicPeriod"/>
            </a:pPr>
            <a:r>
              <a:rPr lang="en-US" sz="2500" dirty="0"/>
              <a:t>Hexadecimal number representation of numeric data and conversion from base 16 to base ten and base two.</a:t>
            </a:r>
          </a:p>
          <a:p>
            <a:pPr marL="692150" lvl="1" indent="-346075">
              <a:lnSpc>
                <a:spcPct val="140000"/>
              </a:lnSpc>
              <a:buFont typeface="+mj-lt"/>
              <a:buAutoNum type="arabicPeriod"/>
            </a:pPr>
            <a:r>
              <a:rPr lang="en-US" sz="2500" dirty="0"/>
              <a:t>Representation of Integers and Floating point numbers. </a:t>
            </a:r>
            <a:br>
              <a:rPr lang="en-US" sz="2500" dirty="0"/>
            </a:br>
            <a:endParaRPr lang="en-US" sz="2500" dirty="0"/>
          </a:p>
        </p:txBody>
      </p:sp>
      <p:sp>
        <p:nvSpPr>
          <p:cNvPr id="4" name="Footer Placeholder 3">
            <a:extLst>
              <a:ext uri="{FF2B5EF4-FFF2-40B4-BE49-F238E27FC236}">
                <a16:creationId xmlns:a16="http://schemas.microsoft.com/office/drawing/2014/main" id="{BC8F8B45-8F25-4412-A72E-AEA3C3A30D52}"/>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3037C768-CBB9-4FAE-9859-A2B6B3D39D86}"/>
              </a:ext>
            </a:extLst>
          </p:cNvPr>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5783567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20000"/>
              </a:lnSpc>
              <a:buNone/>
            </a:pPr>
            <a:r>
              <a:rPr lang="en-US" b="1" dirty="0">
                <a:solidFill>
                  <a:srgbClr val="0070C0"/>
                </a:solidFill>
              </a:rPr>
              <a:t>6.0 Tutor-Marked Assignment</a:t>
            </a:r>
          </a:p>
          <a:p>
            <a:pPr marL="457200" indent="-457200">
              <a:lnSpc>
                <a:spcPct val="120000"/>
              </a:lnSpc>
              <a:buFont typeface="+mj-lt"/>
              <a:buAutoNum type="arabicPeriod"/>
            </a:pPr>
            <a:r>
              <a:rPr lang="en-US" sz="2000" dirty="0"/>
              <a:t>Convert each of the following binary representations to its equivalent base ten form:</a:t>
            </a:r>
            <a:br>
              <a:rPr lang="en-US" sz="2000" dirty="0"/>
            </a:br>
            <a:r>
              <a:rPr lang="en-US" sz="2000" dirty="0"/>
              <a:t>(</a:t>
            </a:r>
            <a:r>
              <a:rPr lang="en-US" sz="2000" b="1" dirty="0"/>
              <a:t>a)  </a:t>
            </a:r>
            <a:r>
              <a:rPr lang="en-US" sz="2000" dirty="0"/>
              <a:t>0101   (</a:t>
            </a:r>
            <a:r>
              <a:rPr lang="en-US" sz="2000" b="1" dirty="0"/>
              <a:t>b)  </a:t>
            </a:r>
            <a:r>
              <a:rPr lang="en-US" sz="2000" dirty="0"/>
              <a:t>1001  (c)</a:t>
            </a:r>
            <a:r>
              <a:rPr lang="en-US" sz="2000" b="1" dirty="0"/>
              <a:t>  </a:t>
            </a:r>
            <a:r>
              <a:rPr lang="en-US" sz="2000" dirty="0"/>
              <a:t>1011   (</a:t>
            </a:r>
            <a:r>
              <a:rPr lang="en-US" sz="2000" b="1" dirty="0"/>
              <a:t>d)  </a:t>
            </a:r>
            <a:r>
              <a:rPr lang="en-US" sz="2000" dirty="0"/>
              <a:t>0110   (e)</a:t>
            </a:r>
            <a:r>
              <a:rPr lang="en-US" sz="2000" b="1" dirty="0"/>
              <a:t>  </a:t>
            </a:r>
            <a:r>
              <a:rPr lang="en-US" sz="2000" dirty="0"/>
              <a:t>10000   (</a:t>
            </a:r>
            <a:r>
              <a:rPr lang="en-US" sz="2000" b="1" dirty="0"/>
              <a:t>f)  </a:t>
            </a:r>
            <a:r>
              <a:rPr lang="en-US" sz="2000" dirty="0"/>
              <a:t>10010</a:t>
            </a:r>
          </a:p>
          <a:p>
            <a:pPr marL="457200" indent="-457200">
              <a:lnSpc>
                <a:spcPct val="120000"/>
              </a:lnSpc>
              <a:buFont typeface="+mj-lt"/>
              <a:buAutoNum type="arabicPeriod"/>
            </a:pPr>
            <a:r>
              <a:rPr lang="en-US" sz="2000" dirty="0"/>
              <a:t>Convert each of the following base ten representations to its equivalent binary form:</a:t>
            </a:r>
            <a:br>
              <a:rPr lang="en-US" sz="2000" dirty="0"/>
            </a:br>
            <a:r>
              <a:rPr lang="en-US" sz="2000" dirty="0"/>
              <a:t>(</a:t>
            </a:r>
            <a:r>
              <a:rPr lang="en-US" sz="2000" b="1" dirty="0"/>
              <a:t>a)  </a:t>
            </a:r>
            <a:r>
              <a:rPr lang="en-US" sz="2000" dirty="0"/>
              <a:t>6    (</a:t>
            </a:r>
            <a:r>
              <a:rPr lang="en-US" sz="2000" b="1" dirty="0"/>
              <a:t>b) </a:t>
            </a:r>
            <a:r>
              <a:rPr lang="en-US" sz="2000" dirty="0"/>
              <a:t>13    (</a:t>
            </a:r>
            <a:r>
              <a:rPr lang="en-US" sz="2000" b="1" dirty="0"/>
              <a:t>c) </a:t>
            </a:r>
            <a:r>
              <a:rPr lang="en-US" sz="2000" dirty="0"/>
              <a:t>11      (</a:t>
            </a:r>
            <a:r>
              <a:rPr lang="en-US" sz="2000" b="1" dirty="0"/>
              <a:t>d) </a:t>
            </a:r>
            <a:r>
              <a:rPr lang="en-US" sz="2000" dirty="0"/>
              <a:t>18      (</a:t>
            </a:r>
            <a:r>
              <a:rPr lang="en-US" sz="2000" b="1" dirty="0"/>
              <a:t>e) </a:t>
            </a:r>
            <a:r>
              <a:rPr lang="en-US" sz="2000" dirty="0"/>
              <a:t>27      (</a:t>
            </a:r>
            <a:r>
              <a:rPr lang="en-US" sz="2000" b="1" dirty="0"/>
              <a:t>f)  </a:t>
            </a:r>
            <a:r>
              <a:rPr lang="en-US" sz="2000" dirty="0"/>
              <a:t>4</a:t>
            </a:r>
          </a:p>
          <a:p>
            <a:pPr marL="457200" indent="-457200">
              <a:lnSpc>
                <a:spcPct val="120000"/>
              </a:lnSpc>
              <a:buFont typeface="+mj-lt"/>
              <a:buAutoNum type="arabicPeriod"/>
            </a:pPr>
            <a:r>
              <a:rPr lang="en-US" sz="2000" dirty="0"/>
              <a:t>Use hexadecimal notation to represent the following bit patterns:</a:t>
            </a:r>
            <a:br>
              <a:rPr lang="en-US" sz="2000" dirty="0"/>
            </a:br>
            <a:r>
              <a:rPr lang="en-US" sz="2000" dirty="0"/>
              <a:t>(</a:t>
            </a:r>
            <a:r>
              <a:rPr lang="en-US" sz="2000" b="1" dirty="0"/>
              <a:t>a) </a:t>
            </a:r>
            <a:r>
              <a:rPr lang="en-US" sz="2000" dirty="0"/>
              <a:t>0110101011110010 (</a:t>
            </a:r>
            <a:r>
              <a:rPr lang="en-US" sz="2000" b="1" dirty="0"/>
              <a:t>b) </a:t>
            </a:r>
            <a:r>
              <a:rPr lang="en-US" sz="2000" dirty="0"/>
              <a:t>111010000101010100010111 </a:t>
            </a:r>
            <a:r>
              <a:rPr lang="en-US" sz="2000" b="1" dirty="0"/>
              <a:t>(c) </a:t>
            </a:r>
            <a:r>
              <a:rPr lang="en-US" sz="2000" dirty="0"/>
              <a:t>01001000</a:t>
            </a:r>
          </a:p>
          <a:p>
            <a:pPr marL="457200" indent="-457200">
              <a:lnSpc>
                <a:spcPct val="120000"/>
              </a:lnSpc>
              <a:buFont typeface="+mj-lt"/>
              <a:buAutoNum type="arabicPeriod"/>
            </a:pPr>
            <a:r>
              <a:rPr lang="en-US" sz="2000" dirty="0"/>
              <a:t>What bit patterns are represented by the following hexadecimal patterns?</a:t>
            </a:r>
            <a:br>
              <a:rPr lang="en-US" sz="2000" dirty="0"/>
            </a:br>
            <a:r>
              <a:rPr lang="en-US" sz="2000" dirty="0"/>
              <a:t>(</a:t>
            </a:r>
            <a:r>
              <a:rPr lang="en-US" sz="2000" b="1" dirty="0"/>
              <a:t>a) </a:t>
            </a:r>
            <a:r>
              <a:rPr lang="en-US" sz="2000" dirty="0"/>
              <a:t>5FD97    (</a:t>
            </a:r>
            <a:r>
              <a:rPr lang="en-US" sz="2000" b="1" dirty="0"/>
              <a:t>b) </a:t>
            </a:r>
            <a:r>
              <a:rPr lang="en-US" sz="2000" dirty="0"/>
              <a:t>610A     (</a:t>
            </a:r>
            <a:r>
              <a:rPr lang="en-US" sz="2000" b="1" dirty="0"/>
              <a:t>c) </a:t>
            </a:r>
            <a:r>
              <a:rPr lang="en-US" sz="2000" dirty="0"/>
              <a:t>ABCD     (</a:t>
            </a:r>
            <a:r>
              <a:rPr lang="en-US" sz="2000" b="1" dirty="0"/>
              <a:t>d) </a:t>
            </a:r>
            <a:r>
              <a:rPr lang="en-US" sz="2000" dirty="0"/>
              <a:t>0100</a:t>
            </a:r>
          </a:p>
          <a:p>
            <a:pPr marL="457200" indent="-457200">
              <a:lnSpc>
                <a:spcPct val="120000"/>
              </a:lnSpc>
              <a:buFont typeface="+mj-lt"/>
              <a:buAutoNum type="arabicPeriod"/>
            </a:pPr>
            <a:r>
              <a:rPr lang="en-US" sz="2000" dirty="0"/>
              <a:t>Find the two’s complement of the following.</a:t>
            </a:r>
            <a:br>
              <a:rPr lang="en-US" sz="2000" dirty="0"/>
            </a:br>
            <a:r>
              <a:rPr lang="en-US" sz="2000" dirty="0"/>
              <a:t>(a) -5 	(b) 28 		(c) -17 </a:t>
            </a:r>
            <a:br>
              <a:rPr lang="en-US" sz="2000" dirty="0"/>
            </a:br>
            <a:endParaRPr lang="en-US" sz="2000" dirty="0"/>
          </a:p>
        </p:txBody>
      </p:sp>
      <p:sp>
        <p:nvSpPr>
          <p:cNvPr id="4" name="Footer Placeholder 3">
            <a:extLst>
              <a:ext uri="{FF2B5EF4-FFF2-40B4-BE49-F238E27FC236}">
                <a16:creationId xmlns:a16="http://schemas.microsoft.com/office/drawing/2014/main" id="{29B930AE-7B08-4000-B44F-574871751030}"/>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8F9F0368-84B9-4A2E-A6FF-F93A5905FF2B}"/>
              </a:ext>
            </a:extLst>
          </p:cNvPr>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16757095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524886"/>
            <a:ext cx="8072005" cy="5946776"/>
          </a:xfrm>
        </p:spPr>
        <p:txBody>
          <a:bodyPr>
            <a:noAutofit/>
          </a:bodyPr>
          <a:lstStyle/>
          <a:p>
            <a:pPr marL="0" indent="0">
              <a:lnSpc>
                <a:spcPct val="150000"/>
              </a:lnSpc>
              <a:buNone/>
            </a:pPr>
            <a:r>
              <a:rPr lang="en-US" b="1" dirty="0">
                <a:solidFill>
                  <a:srgbClr val="0070C0"/>
                </a:solidFill>
              </a:rPr>
              <a:t>7.0 References/ Further Readings</a:t>
            </a:r>
          </a:p>
          <a:p>
            <a:pPr marL="512763" indent="-512763">
              <a:lnSpc>
                <a:spcPct val="150000"/>
              </a:lnSpc>
              <a:buNone/>
            </a:pPr>
            <a:r>
              <a:rPr lang="en-US" sz="2400" i="1" dirty="0" err="1"/>
              <a:t>Brookshear</a:t>
            </a:r>
            <a:r>
              <a:rPr lang="en-US" sz="2400" i="1" dirty="0"/>
              <a:t> J. G. (2005), Computer Science: An Overview, 9th Edition, Pearson Addison Wesley. </a:t>
            </a:r>
          </a:p>
          <a:p>
            <a:pPr marL="512763" indent="-512763">
              <a:lnSpc>
                <a:spcPct val="150000"/>
              </a:lnSpc>
              <a:buNone/>
            </a:pPr>
            <a:r>
              <a:rPr lang="en-US" sz="2400" i="1" dirty="0"/>
              <a:t>Norton, P. (2005), Peter Norton's Introduction to Computers, 6th edition, McGraw-Hill/Irwin</a:t>
            </a:r>
          </a:p>
          <a:p>
            <a:pPr marL="512763" indent="-512763">
              <a:lnSpc>
                <a:spcPct val="150000"/>
              </a:lnSpc>
              <a:buNone/>
            </a:pPr>
            <a:r>
              <a:rPr lang="en-US" sz="2400" i="1" dirty="0" err="1"/>
              <a:t>Pfaffenberger</a:t>
            </a:r>
            <a:r>
              <a:rPr lang="en-US" sz="2400" i="1" dirty="0"/>
              <a:t>, B. (2002), Computers in your Future 4th edition, Prentice Hall</a:t>
            </a:r>
          </a:p>
          <a:p>
            <a:pPr marL="512763" indent="-512763">
              <a:lnSpc>
                <a:spcPct val="150000"/>
              </a:lnSpc>
              <a:buNone/>
            </a:pPr>
            <a:r>
              <a:rPr lang="en-US" sz="2400" i="1" dirty="0" err="1"/>
              <a:t>Rajaraman</a:t>
            </a:r>
            <a:r>
              <a:rPr lang="en-US" sz="2400" i="1" dirty="0"/>
              <a:t> V and </a:t>
            </a:r>
            <a:r>
              <a:rPr lang="en-US" sz="2400" i="1" dirty="0" err="1"/>
              <a:t>Radhakrishanan</a:t>
            </a:r>
            <a:r>
              <a:rPr lang="en-US" sz="2400" i="1" dirty="0"/>
              <a:t> T, (2009), An Introduction to Digital Computer Design, 5th Edition, PHI Learning Private Limited. </a:t>
            </a:r>
            <a:br>
              <a:rPr lang="en-US" sz="2400" i="1" dirty="0"/>
            </a:br>
            <a:endParaRPr lang="en-US" sz="2400" i="1" dirty="0"/>
          </a:p>
        </p:txBody>
      </p:sp>
      <p:sp>
        <p:nvSpPr>
          <p:cNvPr id="4" name="Footer Placeholder 3">
            <a:extLst>
              <a:ext uri="{FF2B5EF4-FFF2-40B4-BE49-F238E27FC236}">
                <a16:creationId xmlns:a16="http://schemas.microsoft.com/office/drawing/2014/main" id="{19103E05-9923-48DC-BC5B-B8700ECAD351}"/>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6E8A70A4-394D-4E57-A72F-DB44B53C7449}"/>
              </a:ext>
            </a:extLst>
          </p:cNvPr>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46857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rot="19085559">
            <a:off x="535997" y="2928565"/>
            <a:ext cx="8072005" cy="1250092"/>
          </a:xfrm>
        </p:spPr>
        <p:txBody>
          <a:bodyPr>
            <a:noAutofit/>
          </a:bodyPr>
          <a:lstStyle/>
          <a:p>
            <a:pPr marL="0" indent="0">
              <a:lnSpc>
                <a:spcPct val="150000"/>
              </a:lnSpc>
              <a:buNone/>
            </a:pPr>
            <a:r>
              <a:rPr lang="en-US" sz="6000" b="1" dirty="0">
                <a:solidFill>
                  <a:srgbClr val="0070C0"/>
                </a:solidFill>
              </a:rPr>
              <a:t>End of Unit 2, Module 3.</a:t>
            </a:r>
          </a:p>
        </p:txBody>
      </p:sp>
      <p:sp>
        <p:nvSpPr>
          <p:cNvPr id="4" name="Footer Placeholder 3">
            <a:extLst>
              <a:ext uri="{FF2B5EF4-FFF2-40B4-BE49-F238E27FC236}">
                <a16:creationId xmlns:a16="http://schemas.microsoft.com/office/drawing/2014/main" id="{DD37DBF3-C925-41A8-8A06-77F250950F03}"/>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DA736414-1D1E-4B76-B7D6-17EF7E88E321}"/>
              </a:ext>
            </a:extLst>
          </p:cNvPr>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34069898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3AC8-4E69-49C5-AA66-94E9D4DF94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B50050-825E-410B-AADD-B641DBB8704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0E0E0A8-E654-4FEF-920A-13F4A1D21F36}"/>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1D656E4D-64EC-4C38-9F59-257090A65C5D}"/>
              </a:ext>
            </a:extLst>
          </p:cNvPr>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1565059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rot="19085559">
            <a:off x="1537630" y="2646112"/>
            <a:ext cx="5764890" cy="1250092"/>
          </a:xfrm>
        </p:spPr>
        <p:txBody>
          <a:bodyPr>
            <a:noAutofit/>
          </a:bodyPr>
          <a:lstStyle/>
          <a:p>
            <a:pPr marL="0" indent="0">
              <a:lnSpc>
                <a:spcPct val="150000"/>
              </a:lnSpc>
              <a:buNone/>
            </a:pPr>
            <a:r>
              <a:rPr lang="en-US" sz="6000" b="1" dirty="0">
                <a:solidFill>
                  <a:srgbClr val="0070C0"/>
                </a:solidFill>
              </a:rPr>
              <a:t>Module 3, Unit 3.</a:t>
            </a:r>
          </a:p>
        </p:txBody>
      </p:sp>
      <p:sp>
        <p:nvSpPr>
          <p:cNvPr id="4" name="Footer Placeholder 3">
            <a:extLst>
              <a:ext uri="{FF2B5EF4-FFF2-40B4-BE49-F238E27FC236}">
                <a16:creationId xmlns:a16="http://schemas.microsoft.com/office/drawing/2014/main" id="{179616BE-FBA6-4E2C-8926-6688EA30A571}"/>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FC1983DE-1F6A-4722-8834-FDD601D2BE73}"/>
              </a:ext>
            </a:extLst>
          </p:cNvPr>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49273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855804"/>
            <a:ext cx="8016586" cy="5803321"/>
          </a:xfrm>
        </p:spPr>
        <p:txBody>
          <a:bodyPr>
            <a:normAutofit/>
          </a:bodyPr>
          <a:lstStyle/>
          <a:p>
            <a:pPr marL="346075" indent="-346075">
              <a:lnSpc>
                <a:spcPct val="150000"/>
              </a:lnSpc>
              <a:buFont typeface="Wingdings" panose="05000000000000000000" pitchFamily="2" charset="2"/>
              <a:buChar char="Ø"/>
            </a:pPr>
            <a:r>
              <a:rPr lang="en-US" sz="2600" dirty="0"/>
              <a:t>The two states can be likened to light in a room with two options only, </a:t>
            </a:r>
          </a:p>
          <a:p>
            <a:pPr marL="803275" lvl="1" indent="-346075">
              <a:lnSpc>
                <a:spcPct val="150000"/>
              </a:lnSpc>
              <a:buFont typeface="Wingdings" panose="05000000000000000000" pitchFamily="2" charset="2"/>
              <a:buChar char="ü"/>
            </a:pPr>
            <a:r>
              <a:rPr lang="en-US" dirty="0"/>
              <a:t>the lights can be </a:t>
            </a:r>
            <a:r>
              <a:rPr lang="en-US" i="1" dirty="0">
                <a:solidFill>
                  <a:srgbClr val="FF0000"/>
                </a:solidFill>
              </a:rPr>
              <a:t>ON</a:t>
            </a:r>
            <a:r>
              <a:rPr lang="en-US" dirty="0"/>
              <a:t> or </a:t>
            </a:r>
            <a:r>
              <a:rPr lang="en-US" i="1" dirty="0">
                <a:solidFill>
                  <a:srgbClr val="00B050"/>
                </a:solidFill>
              </a:rPr>
              <a:t>OFF</a:t>
            </a:r>
            <a:r>
              <a:rPr lang="en-US" dirty="0"/>
              <a:t>, with no state in between</a:t>
            </a:r>
            <a:r>
              <a:rPr lang="en-US" sz="2200" dirty="0"/>
              <a:t>.</a:t>
            </a:r>
            <a:endParaRPr lang="en-US" sz="2600" dirty="0"/>
          </a:p>
          <a:p>
            <a:pPr marL="346075" indent="-346075">
              <a:lnSpc>
                <a:spcPct val="150000"/>
              </a:lnSpc>
              <a:buFont typeface="Wingdings" panose="05000000000000000000" pitchFamily="2" charset="2"/>
              <a:buChar char="Ø"/>
            </a:pPr>
            <a:r>
              <a:rPr lang="en-US" sz="2600" dirty="0"/>
              <a:t>Two important factors of a bit are:</a:t>
            </a:r>
          </a:p>
          <a:p>
            <a:pPr marL="803275" lvl="1" indent="-346075">
              <a:lnSpc>
                <a:spcPct val="150000"/>
              </a:lnSpc>
              <a:buFont typeface="Wingdings" panose="05000000000000000000" pitchFamily="2" charset="2"/>
              <a:buChar char="ü"/>
            </a:pPr>
            <a:r>
              <a:rPr lang="en-US" dirty="0"/>
              <a:t>its duration and </a:t>
            </a:r>
          </a:p>
          <a:p>
            <a:pPr marL="803275" lvl="1" indent="-346075">
              <a:lnSpc>
                <a:spcPct val="150000"/>
              </a:lnSpc>
              <a:buFont typeface="Wingdings" panose="05000000000000000000" pitchFamily="2" charset="2"/>
              <a:buChar char="ü"/>
            </a:pPr>
            <a:r>
              <a:rPr lang="en-US" dirty="0"/>
              <a:t>the difference in voltage levels between the 0 and the 1. </a:t>
            </a:r>
            <a:br>
              <a:rPr lang="en-US" sz="2200" dirty="0"/>
            </a:br>
            <a:endParaRPr lang="en-US" sz="2200" dirty="0"/>
          </a:p>
          <a:p>
            <a:pPr marL="0" indent="0">
              <a:lnSpc>
                <a:spcPct val="150000"/>
              </a:lnSpc>
              <a:buNone/>
            </a:pPr>
            <a:endParaRPr lang="en-US" sz="2600" dirty="0"/>
          </a:p>
        </p:txBody>
      </p:sp>
      <p:pic>
        <p:nvPicPr>
          <p:cNvPr id="4" name="Picture 3">
            <a:extLst>
              <a:ext uri="{FF2B5EF4-FFF2-40B4-BE49-F238E27FC236}">
                <a16:creationId xmlns:a16="http://schemas.microsoft.com/office/drawing/2014/main" id="{70681AE0-65EF-4E19-9D11-2D1BDCBDD7D6}"/>
              </a:ext>
            </a:extLst>
          </p:cNvPr>
          <p:cNvPicPr>
            <a:picLocks noChangeAspect="1"/>
          </p:cNvPicPr>
          <p:nvPr/>
        </p:nvPicPr>
        <p:blipFill>
          <a:blip r:embed="rId2"/>
          <a:stretch>
            <a:fillRect/>
          </a:stretch>
        </p:blipFill>
        <p:spPr>
          <a:xfrm>
            <a:off x="1762987" y="4818502"/>
            <a:ext cx="5065797" cy="1280679"/>
          </a:xfrm>
          <a:prstGeom prst="rect">
            <a:avLst/>
          </a:prstGeom>
        </p:spPr>
      </p:pic>
      <p:sp>
        <p:nvSpPr>
          <p:cNvPr id="5" name="Title 1">
            <a:extLst>
              <a:ext uri="{FF2B5EF4-FFF2-40B4-BE49-F238E27FC236}">
                <a16:creationId xmlns:a16="http://schemas.microsoft.com/office/drawing/2014/main" id="{383482CC-F2CD-4053-A8E0-03BA2D63EABA}"/>
              </a:ext>
            </a:extLst>
          </p:cNvPr>
          <p:cNvSpPr txBox="1">
            <a:spLocks/>
          </p:cNvSpPr>
          <p:nvPr/>
        </p:nvSpPr>
        <p:spPr>
          <a:xfrm>
            <a:off x="2568299" y="46469"/>
            <a:ext cx="6561853" cy="4245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i="1" dirty="0">
                <a:solidFill>
                  <a:schemeClr val="accent5">
                    <a:lumMod val="75000"/>
                  </a:schemeClr>
                </a:solidFill>
              </a:rPr>
              <a:t>Units of Data and Fundamental Operations on Bits …</a:t>
            </a:r>
            <a:endParaRPr lang="en-US" sz="2400" i="1" dirty="0"/>
          </a:p>
        </p:txBody>
      </p:sp>
      <p:sp>
        <p:nvSpPr>
          <p:cNvPr id="6" name="Rectangle 5">
            <a:extLst>
              <a:ext uri="{FF2B5EF4-FFF2-40B4-BE49-F238E27FC236}">
                <a16:creationId xmlns:a16="http://schemas.microsoft.com/office/drawing/2014/main" id="{84C1F261-4198-4AB4-A761-BEFE5180BBEA}"/>
              </a:ext>
            </a:extLst>
          </p:cNvPr>
          <p:cNvSpPr/>
          <p:nvPr/>
        </p:nvSpPr>
        <p:spPr>
          <a:xfrm>
            <a:off x="1704108" y="6225170"/>
            <a:ext cx="5805055" cy="707886"/>
          </a:xfrm>
          <a:prstGeom prst="rect">
            <a:avLst/>
          </a:prstGeom>
        </p:spPr>
        <p:txBody>
          <a:bodyPr wrap="square">
            <a:spAutoFit/>
          </a:bodyPr>
          <a:lstStyle/>
          <a:p>
            <a:r>
              <a:rPr lang="en-US" sz="2000" dirty="0"/>
              <a:t>Example 1: Figure showing a string of bits 10110 </a:t>
            </a:r>
            <a:br>
              <a:rPr lang="en-US" sz="2000" dirty="0"/>
            </a:br>
            <a:endParaRPr lang="en-US" sz="2000" dirty="0"/>
          </a:p>
        </p:txBody>
      </p:sp>
      <p:sp>
        <p:nvSpPr>
          <p:cNvPr id="2" name="Footer Placeholder 1">
            <a:extLst>
              <a:ext uri="{FF2B5EF4-FFF2-40B4-BE49-F238E27FC236}">
                <a16:creationId xmlns:a16="http://schemas.microsoft.com/office/drawing/2014/main" id="{FB228A85-B730-4AD0-9B7F-FF39C16BCCA8}"/>
              </a:ext>
            </a:extLst>
          </p:cNvPr>
          <p:cNvSpPr>
            <a:spLocks noGrp="1"/>
          </p:cNvSpPr>
          <p:nvPr>
            <p:ph type="ftr" sz="quarter" idx="11"/>
          </p:nvPr>
        </p:nvSpPr>
        <p:spPr/>
        <p:txBody>
          <a:bodyPr/>
          <a:lstStyle/>
          <a:p>
            <a:r>
              <a:rPr lang="en-US"/>
              <a:t>Saliu A.M.</a:t>
            </a:r>
            <a:endParaRPr lang="en-US" dirty="0"/>
          </a:p>
        </p:txBody>
      </p:sp>
      <p:sp>
        <p:nvSpPr>
          <p:cNvPr id="7" name="Slide Number Placeholder 6">
            <a:extLst>
              <a:ext uri="{FF2B5EF4-FFF2-40B4-BE49-F238E27FC236}">
                <a16:creationId xmlns:a16="http://schemas.microsoft.com/office/drawing/2014/main" id="{CF271D94-4B34-47A2-AA24-0DFD410F8297}"/>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6589004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753341" y="1744081"/>
            <a:ext cx="8072005" cy="5946776"/>
          </a:xfrm>
        </p:spPr>
        <p:txBody>
          <a:bodyPr>
            <a:noAutofit/>
          </a:bodyPr>
          <a:lstStyle/>
          <a:p>
            <a:pPr marL="0" indent="0">
              <a:lnSpc>
                <a:spcPct val="150000"/>
              </a:lnSpc>
              <a:buNone/>
            </a:pPr>
            <a:r>
              <a:rPr lang="en-US" b="1" dirty="0">
                <a:solidFill>
                  <a:srgbClr val="0070C0"/>
                </a:solidFill>
              </a:rPr>
              <a:t>Contents</a:t>
            </a:r>
            <a:br>
              <a:rPr lang="en-US" dirty="0"/>
            </a:br>
            <a:r>
              <a:rPr lang="en-US" sz="2000" dirty="0"/>
              <a:t>1.0 Introduction</a:t>
            </a:r>
            <a:br>
              <a:rPr lang="en-US" sz="2000" dirty="0"/>
            </a:br>
            <a:r>
              <a:rPr lang="en-US" sz="2000" dirty="0"/>
              <a:t>2.0 Learning Outcomes</a:t>
            </a:r>
            <a:br>
              <a:rPr lang="en-US" sz="2000" dirty="0"/>
            </a:br>
            <a:r>
              <a:rPr lang="en-US" sz="2000" dirty="0"/>
              <a:t>3.0 Learning Contents</a:t>
            </a:r>
          </a:p>
          <a:p>
            <a:pPr marL="803275" lvl="1" indent="-346075">
              <a:lnSpc>
                <a:spcPct val="150000"/>
              </a:lnSpc>
              <a:buNone/>
            </a:pPr>
            <a:r>
              <a:rPr lang="en-US" sz="1800" dirty="0"/>
              <a:t>3.1 Non-Numeric Data Representation</a:t>
            </a:r>
          </a:p>
          <a:p>
            <a:pPr marL="803275" lvl="1" indent="-346075">
              <a:lnSpc>
                <a:spcPct val="150000"/>
              </a:lnSpc>
              <a:buNone/>
            </a:pPr>
            <a:r>
              <a:rPr lang="en-US" sz="1800" dirty="0"/>
              <a:t>3.2 Computer Records And Registers</a:t>
            </a:r>
          </a:p>
          <a:p>
            <a:pPr marL="0" indent="0">
              <a:lnSpc>
                <a:spcPct val="150000"/>
              </a:lnSpc>
              <a:buNone/>
            </a:pPr>
            <a:r>
              <a:rPr lang="en-US" sz="2000" dirty="0"/>
              <a:t>4.0 Conclusion</a:t>
            </a:r>
            <a:br>
              <a:rPr lang="en-US" sz="2000" dirty="0"/>
            </a:br>
            <a:r>
              <a:rPr lang="en-US" sz="2000" dirty="0"/>
              <a:t>5.0 Summary</a:t>
            </a:r>
            <a:br>
              <a:rPr lang="en-US" sz="2000" dirty="0"/>
            </a:br>
            <a:r>
              <a:rPr lang="en-US" sz="2000" dirty="0"/>
              <a:t>6.0 Tutor-Marked Assignment</a:t>
            </a:r>
            <a:br>
              <a:rPr lang="en-US" sz="2000" dirty="0"/>
            </a:br>
            <a:r>
              <a:rPr lang="en-US" sz="2000" dirty="0"/>
              <a:t>7.0 References/ Further Readings </a:t>
            </a:r>
            <a:br>
              <a:rPr lang="en-US" dirty="0"/>
            </a:br>
            <a:endParaRPr lang="en-US" dirty="0"/>
          </a:p>
        </p:txBody>
      </p:sp>
      <p:sp>
        <p:nvSpPr>
          <p:cNvPr id="9" name="Title 1">
            <a:extLst>
              <a:ext uri="{FF2B5EF4-FFF2-40B4-BE49-F238E27FC236}">
                <a16:creationId xmlns:a16="http://schemas.microsoft.com/office/drawing/2014/main" id="{13315F57-2812-4488-AC00-88B62EFF056A}"/>
              </a:ext>
            </a:extLst>
          </p:cNvPr>
          <p:cNvSpPr txBox="1">
            <a:spLocks/>
          </p:cNvSpPr>
          <p:nvPr/>
        </p:nvSpPr>
        <p:spPr>
          <a:xfrm>
            <a:off x="600940" y="281988"/>
            <a:ext cx="78867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n-US" dirty="0"/>
          </a:p>
        </p:txBody>
      </p:sp>
      <p:sp>
        <p:nvSpPr>
          <p:cNvPr id="11" name="Title 10">
            <a:extLst>
              <a:ext uri="{FF2B5EF4-FFF2-40B4-BE49-F238E27FC236}">
                <a16:creationId xmlns:a16="http://schemas.microsoft.com/office/drawing/2014/main" id="{05178E77-AA88-43FA-8678-44B50AD6CB6F}"/>
              </a:ext>
            </a:extLst>
          </p:cNvPr>
          <p:cNvSpPr>
            <a:spLocks noGrp="1"/>
          </p:cNvSpPr>
          <p:nvPr>
            <p:ph type="title"/>
          </p:nvPr>
        </p:nvSpPr>
        <p:spPr>
          <a:xfrm>
            <a:off x="1155123" y="529357"/>
            <a:ext cx="7886700" cy="1325563"/>
          </a:xfrm>
        </p:spPr>
        <p:txBody>
          <a:bodyPr>
            <a:normAutofit fontScale="90000"/>
          </a:bodyPr>
          <a:lstStyle/>
          <a:p>
            <a:pPr algn="r"/>
            <a:r>
              <a:rPr lang="en-US" b="1" dirty="0">
                <a:solidFill>
                  <a:srgbClr val="0070C0"/>
                </a:solidFill>
              </a:rPr>
              <a:t>Unit</a:t>
            </a:r>
            <a:r>
              <a:rPr lang="en-US" sz="9600" b="1" dirty="0">
                <a:solidFill>
                  <a:srgbClr val="0070C0"/>
                </a:solidFill>
              </a:rPr>
              <a:t> </a:t>
            </a:r>
            <a:r>
              <a:rPr lang="en-US" sz="8000" b="1" dirty="0">
                <a:solidFill>
                  <a:srgbClr val="0070C0"/>
                </a:solidFill>
              </a:rPr>
              <a:t>3</a:t>
            </a:r>
            <a:br>
              <a:rPr lang="en-US" b="1" dirty="0">
                <a:solidFill>
                  <a:srgbClr val="0070C0"/>
                </a:solidFill>
              </a:rPr>
            </a:br>
            <a:r>
              <a:rPr lang="en-US" b="1" dirty="0">
                <a:solidFill>
                  <a:srgbClr val="0070C0"/>
                </a:solidFill>
              </a:rPr>
              <a:t>Representation of Non-Numeric Data, Records and Registers</a:t>
            </a:r>
            <a:br>
              <a:rPr lang="en-US" b="1" dirty="0"/>
            </a:br>
            <a:endParaRPr lang="en-US" b="1" dirty="0"/>
          </a:p>
        </p:txBody>
      </p:sp>
      <p:sp>
        <p:nvSpPr>
          <p:cNvPr id="2" name="Footer Placeholder 1">
            <a:extLst>
              <a:ext uri="{FF2B5EF4-FFF2-40B4-BE49-F238E27FC236}">
                <a16:creationId xmlns:a16="http://schemas.microsoft.com/office/drawing/2014/main" id="{6743AD71-C950-4F86-811E-7CFAFAEE6935}"/>
              </a:ext>
            </a:extLst>
          </p:cNvPr>
          <p:cNvSpPr>
            <a:spLocks noGrp="1"/>
          </p:cNvSpPr>
          <p:nvPr>
            <p:ph type="ftr" sz="quarter" idx="11"/>
          </p:nvPr>
        </p:nvSpPr>
        <p:spPr/>
        <p:txBody>
          <a:bodyPr/>
          <a:lstStyle/>
          <a:p>
            <a:r>
              <a:rPr lang="en-US"/>
              <a:t>Saliu A.M.</a:t>
            </a:r>
            <a:endParaRPr lang="en-US" dirty="0"/>
          </a:p>
        </p:txBody>
      </p:sp>
      <p:sp>
        <p:nvSpPr>
          <p:cNvPr id="4" name="Slide Number Placeholder 3">
            <a:extLst>
              <a:ext uri="{FF2B5EF4-FFF2-40B4-BE49-F238E27FC236}">
                <a16:creationId xmlns:a16="http://schemas.microsoft.com/office/drawing/2014/main" id="{0B798460-449A-4C57-AB7F-0A042536B72D}"/>
              </a:ext>
            </a:extLst>
          </p:cNvPr>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41588275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b="1" dirty="0">
                <a:solidFill>
                  <a:srgbClr val="0070C0"/>
                </a:solidFill>
              </a:rPr>
              <a:t>1.0 Introduction</a:t>
            </a:r>
          </a:p>
          <a:p>
            <a:pPr marL="457200" indent="-457200">
              <a:lnSpc>
                <a:spcPct val="150000"/>
              </a:lnSpc>
              <a:buFont typeface="Wingdings" panose="05000000000000000000" pitchFamily="2" charset="2"/>
              <a:buChar char="Ø"/>
            </a:pPr>
            <a:r>
              <a:rPr lang="en-US" sz="2500" dirty="0"/>
              <a:t>In the previous unit, number bases were introduced to be the number of numerals or states that the number can contain. </a:t>
            </a:r>
          </a:p>
          <a:p>
            <a:pPr marL="457200" indent="-457200">
              <a:lnSpc>
                <a:spcPct val="150000"/>
              </a:lnSpc>
              <a:buFont typeface="Wingdings" panose="05000000000000000000" pitchFamily="2" charset="2"/>
              <a:buChar char="Ø"/>
            </a:pPr>
            <a:r>
              <a:rPr lang="en-US" sz="2500" dirty="0"/>
              <a:t>The common bases used to represent data to the computer system are the base 2, base 10 and base 16 </a:t>
            </a:r>
          </a:p>
          <a:p>
            <a:pPr marL="457200" indent="-457200">
              <a:lnSpc>
                <a:spcPct val="150000"/>
              </a:lnSpc>
              <a:buFont typeface="Wingdings" panose="05000000000000000000" pitchFamily="2" charset="2"/>
              <a:buChar char="Ø"/>
            </a:pPr>
            <a:r>
              <a:rPr lang="en-US" sz="2500" dirty="0"/>
              <a:t>This unit will be focusing </a:t>
            </a:r>
          </a:p>
          <a:p>
            <a:pPr marL="914400" lvl="1" indent="-457200">
              <a:lnSpc>
                <a:spcPct val="150000"/>
              </a:lnSpc>
              <a:buFont typeface="Wingdings" panose="05000000000000000000" pitchFamily="2" charset="2"/>
              <a:buChar char="Ø"/>
            </a:pPr>
            <a:r>
              <a:rPr lang="en-US" dirty="0"/>
              <a:t>on the representation of non-numeric data such as alphabets and special characters, and also </a:t>
            </a:r>
          </a:p>
          <a:p>
            <a:pPr marL="914400" lvl="1" indent="-457200">
              <a:lnSpc>
                <a:spcPct val="150000"/>
              </a:lnSpc>
              <a:buFont typeface="Wingdings" panose="05000000000000000000" pitchFamily="2" charset="2"/>
              <a:buChar char="Ø"/>
            </a:pPr>
            <a:r>
              <a:rPr lang="en-US" dirty="0"/>
              <a:t>records and registers will be introduced. </a:t>
            </a:r>
            <a:br>
              <a:rPr lang="en-US" sz="2200" dirty="0"/>
            </a:br>
            <a:endParaRPr lang="en-US" sz="2200" dirty="0"/>
          </a:p>
        </p:txBody>
      </p:sp>
      <p:sp>
        <p:nvSpPr>
          <p:cNvPr id="4" name="Footer Placeholder 3">
            <a:extLst>
              <a:ext uri="{FF2B5EF4-FFF2-40B4-BE49-F238E27FC236}">
                <a16:creationId xmlns:a16="http://schemas.microsoft.com/office/drawing/2014/main" id="{9C70FDF3-C818-49F0-94A4-AF37194357C2}"/>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529EB71A-D7DE-4EC0-AEAE-7E7D12CBA0BD}"/>
              </a:ext>
            </a:extLst>
          </p:cNvPr>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17401644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b="1" dirty="0">
                <a:solidFill>
                  <a:srgbClr val="0070C0"/>
                </a:solidFill>
              </a:rPr>
              <a:t>2.0 Learning Outcomes</a:t>
            </a:r>
            <a:br>
              <a:rPr lang="en-US" dirty="0"/>
            </a:br>
            <a:r>
              <a:rPr lang="en-US" dirty="0"/>
              <a:t>At the end of this unit, the student will be able to</a:t>
            </a:r>
          </a:p>
          <a:p>
            <a:pPr marL="571500" indent="-404813">
              <a:lnSpc>
                <a:spcPct val="150000"/>
              </a:lnSpc>
              <a:buFont typeface="+mj-lt"/>
              <a:buAutoNum type="romanLcPeriod"/>
            </a:pPr>
            <a:r>
              <a:rPr lang="en-US" dirty="0"/>
              <a:t>Differentiate numeric data from non-numeric data</a:t>
            </a:r>
          </a:p>
          <a:p>
            <a:pPr marL="571500" indent="-404813">
              <a:lnSpc>
                <a:spcPct val="150000"/>
              </a:lnSpc>
              <a:buFont typeface="+mj-lt"/>
              <a:buAutoNum type="romanLcPeriod"/>
            </a:pPr>
            <a:r>
              <a:rPr lang="en-US" dirty="0"/>
              <a:t>Explain the various ways non-numeric data is represented in computers</a:t>
            </a:r>
          </a:p>
          <a:p>
            <a:pPr marL="571500" indent="-404813">
              <a:lnSpc>
                <a:spcPct val="150000"/>
              </a:lnSpc>
              <a:buFont typeface="+mj-lt"/>
              <a:buAutoNum type="romanLcPeriod"/>
            </a:pPr>
            <a:r>
              <a:rPr lang="en-US" dirty="0"/>
              <a:t>Identify and itemize the functions of records and registers.</a:t>
            </a:r>
            <a:r>
              <a:rPr lang="en-US" sz="2400" dirty="0"/>
              <a:t> </a:t>
            </a:r>
            <a:br>
              <a:rPr lang="en-US" sz="2400" dirty="0"/>
            </a:br>
            <a:endParaRPr lang="en-US" sz="2400" dirty="0"/>
          </a:p>
        </p:txBody>
      </p:sp>
      <p:sp>
        <p:nvSpPr>
          <p:cNvPr id="4" name="Footer Placeholder 3">
            <a:extLst>
              <a:ext uri="{FF2B5EF4-FFF2-40B4-BE49-F238E27FC236}">
                <a16:creationId xmlns:a16="http://schemas.microsoft.com/office/drawing/2014/main" id="{DB9A10DD-D70D-46E6-BA08-8393E3F66F34}"/>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26DD6EFF-D9EE-4A1F-8F87-A7F64F24C0F2}"/>
              </a:ext>
            </a:extLst>
          </p:cNvPr>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1327126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20000"/>
              </a:lnSpc>
              <a:buNone/>
            </a:pPr>
            <a:r>
              <a:rPr lang="en-US" b="1" dirty="0">
                <a:solidFill>
                  <a:srgbClr val="0070C0"/>
                </a:solidFill>
              </a:rPr>
              <a:t>3.0 Learning Contents</a:t>
            </a:r>
            <a:br>
              <a:rPr lang="en-US" dirty="0"/>
            </a:br>
            <a:r>
              <a:rPr lang="en-US" sz="2600" b="1" dirty="0">
                <a:solidFill>
                  <a:srgbClr val="0070C0"/>
                </a:solidFill>
              </a:rPr>
              <a:t>3.1 Representation of Non-numeric data</a:t>
            </a:r>
          </a:p>
          <a:p>
            <a:pPr marL="346075" indent="-346075">
              <a:lnSpc>
                <a:spcPct val="120000"/>
              </a:lnSpc>
              <a:buFont typeface="Wingdings" panose="05000000000000000000" pitchFamily="2" charset="2"/>
              <a:buChar char="Ø"/>
            </a:pPr>
            <a:r>
              <a:rPr lang="en-US" sz="2400" dirty="0"/>
              <a:t>Non-numeric data refers data that are not numbers and cannot be arranged sequentially based on their values. </a:t>
            </a:r>
          </a:p>
          <a:p>
            <a:pPr marL="858838" lvl="1" indent="-401638">
              <a:lnSpc>
                <a:spcPct val="120000"/>
              </a:lnSpc>
              <a:buFont typeface="Wingdings" panose="05000000000000000000" pitchFamily="2" charset="2"/>
              <a:buChar char="ü"/>
            </a:pPr>
            <a:r>
              <a:rPr lang="en-US" sz="2200" dirty="0"/>
              <a:t>These cannot be added nor subtracted like numeric data and </a:t>
            </a:r>
          </a:p>
          <a:p>
            <a:pPr marL="858838" lvl="1" indent="-401638">
              <a:lnSpc>
                <a:spcPct val="120000"/>
              </a:lnSpc>
              <a:buFont typeface="Wingdings" panose="05000000000000000000" pitchFamily="2" charset="2"/>
              <a:buChar char="ü"/>
            </a:pPr>
            <a:r>
              <a:rPr lang="en-US" sz="2200" dirty="0"/>
              <a:t>Examples are alphabets, special characters, images and sound. </a:t>
            </a:r>
          </a:p>
          <a:p>
            <a:pPr marL="346075" indent="-346075">
              <a:lnSpc>
                <a:spcPct val="120000"/>
              </a:lnSpc>
              <a:buFont typeface="Wingdings" panose="05000000000000000000" pitchFamily="2" charset="2"/>
              <a:buChar char="Ø"/>
            </a:pPr>
            <a:r>
              <a:rPr lang="en-US" sz="2400" dirty="0"/>
              <a:t>The number bases explained earlier are used to represent numeric data to computers, but the representation of </a:t>
            </a:r>
          </a:p>
          <a:p>
            <a:pPr marL="346075" indent="-346075">
              <a:lnSpc>
                <a:spcPct val="120000"/>
              </a:lnSpc>
              <a:buFont typeface="Wingdings" panose="05000000000000000000" pitchFamily="2" charset="2"/>
              <a:buChar char="Ø"/>
            </a:pPr>
            <a:r>
              <a:rPr lang="en-US" sz="2400" dirty="0"/>
              <a:t>non-numeric data makes use of a coded format. </a:t>
            </a:r>
          </a:p>
          <a:p>
            <a:pPr marL="858838" lvl="1" indent="-401638">
              <a:lnSpc>
                <a:spcPct val="120000"/>
              </a:lnSpc>
              <a:buFont typeface="Wingdings" panose="05000000000000000000" pitchFamily="2" charset="2"/>
              <a:buChar char="ü"/>
            </a:pPr>
            <a:r>
              <a:rPr lang="en-US" sz="2200" dirty="0"/>
              <a:t>The coded format for each type is different and can be varied. </a:t>
            </a:r>
          </a:p>
          <a:p>
            <a:pPr marL="346075" indent="-346075">
              <a:lnSpc>
                <a:spcPct val="120000"/>
              </a:lnSpc>
              <a:buFont typeface="Wingdings" panose="05000000000000000000" pitchFamily="2" charset="2"/>
              <a:buChar char="Ø"/>
            </a:pPr>
            <a:r>
              <a:rPr lang="en-US" sz="2400" dirty="0"/>
              <a:t>This unit will focus on the representation of alphabets and special characters. </a:t>
            </a:r>
            <a:br>
              <a:rPr lang="en-US" sz="2400" dirty="0"/>
            </a:br>
            <a:endParaRPr lang="en-US" sz="2400" dirty="0"/>
          </a:p>
        </p:txBody>
      </p:sp>
      <p:sp>
        <p:nvSpPr>
          <p:cNvPr id="4" name="Footer Placeholder 3">
            <a:extLst>
              <a:ext uri="{FF2B5EF4-FFF2-40B4-BE49-F238E27FC236}">
                <a16:creationId xmlns:a16="http://schemas.microsoft.com/office/drawing/2014/main" id="{01F9FDC0-82B2-45D3-8C93-F7913FED3B60}"/>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8A54F2B4-242F-4018-9971-DCBDA56D67C2}"/>
              </a:ext>
            </a:extLst>
          </p:cNvPr>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12922185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sz="2600" dirty="0"/>
              <a:t>The American National Standards Institute (ANSI) came up with the </a:t>
            </a:r>
          </a:p>
          <a:p>
            <a:pPr marL="346075" indent="-346075">
              <a:lnSpc>
                <a:spcPct val="150000"/>
              </a:lnSpc>
              <a:buFont typeface="Wingdings" panose="05000000000000000000" pitchFamily="2" charset="2"/>
              <a:buChar char="Ø"/>
            </a:pPr>
            <a:r>
              <a:rPr lang="en-US" sz="2600" dirty="0"/>
              <a:t>American Code for Information Interchange (ASCII) which has been adopted widely for coding the representation of letters. </a:t>
            </a:r>
          </a:p>
          <a:p>
            <a:pPr marL="346075" indent="-346075">
              <a:lnSpc>
                <a:spcPct val="150000"/>
              </a:lnSpc>
              <a:buFont typeface="Wingdings" panose="05000000000000000000" pitchFamily="2" charset="2"/>
              <a:buChar char="Ø"/>
            </a:pPr>
            <a:r>
              <a:rPr lang="en-US" sz="2600" dirty="0"/>
              <a:t>In this code, seven bits are used to represent </a:t>
            </a:r>
          </a:p>
          <a:p>
            <a:pPr marL="803275" lvl="1" indent="-346075">
              <a:lnSpc>
                <a:spcPct val="150000"/>
              </a:lnSpc>
              <a:buFont typeface="Wingdings" panose="05000000000000000000" pitchFamily="2" charset="2"/>
              <a:buChar char="Ø"/>
            </a:pPr>
            <a:r>
              <a:rPr lang="en-US" sz="2500" dirty="0"/>
              <a:t>the upper and lower case alphabets, punctuation marks and other control functions on the keyboard such as the carriage return, tabs and backspace. </a:t>
            </a:r>
          </a:p>
        </p:txBody>
      </p:sp>
      <p:sp>
        <p:nvSpPr>
          <p:cNvPr id="4" name="Footer Placeholder 3">
            <a:extLst>
              <a:ext uri="{FF2B5EF4-FFF2-40B4-BE49-F238E27FC236}">
                <a16:creationId xmlns:a16="http://schemas.microsoft.com/office/drawing/2014/main" id="{D870AA21-0F78-4403-BD31-819420FE1E37}"/>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252EE2BD-C547-4D75-8EA4-24353CA2B1C1}"/>
              </a:ext>
            </a:extLst>
          </p:cNvPr>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26708465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00000"/>
              </a:lnSpc>
              <a:buNone/>
            </a:pPr>
            <a:r>
              <a:rPr lang="en-US" sz="2400" dirty="0"/>
              <a:t>Show in Table 3.1 is the ASCII representation for alphabets and special characters. </a:t>
            </a:r>
          </a:p>
          <a:p>
            <a:pPr marL="0" indent="0">
              <a:lnSpc>
                <a:spcPct val="100000"/>
              </a:lnSpc>
              <a:buNone/>
            </a:pPr>
            <a:br>
              <a:rPr lang="en-US" sz="2400" dirty="0"/>
            </a:br>
            <a:endParaRPr lang="en-US" sz="2400" dirty="0"/>
          </a:p>
        </p:txBody>
      </p:sp>
      <p:pic>
        <p:nvPicPr>
          <p:cNvPr id="4" name="Picture 3">
            <a:extLst>
              <a:ext uri="{FF2B5EF4-FFF2-40B4-BE49-F238E27FC236}">
                <a16:creationId xmlns:a16="http://schemas.microsoft.com/office/drawing/2014/main" id="{28DD030A-5348-43F7-944C-B5051A46E736}"/>
              </a:ext>
            </a:extLst>
          </p:cNvPr>
          <p:cNvPicPr>
            <a:picLocks noChangeAspect="1"/>
          </p:cNvPicPr>
          <p:nvPr/>
        </p:nvPicPr>
        <p:blipFill>
          <a:blip r:embed="rId2"/>
          <a:stretch>
            <a:fillRect/>
          </a:stretch>
        </p:blipFill>
        <p:spPr>
          <a:xfrm>
            <a:off x="2355282" y="1187922"/>
            <a:ext cx="6705600" cy="5526622"/>
          </a:xfrm>
          <a:prstGeom prst="rect">
            <a:avLst/>
          </a:prstGeom>
        </p:spPr>
      </p:pic>
      <p:sp>
        <p:nvSpPr>
          <p:cNvPr id="5" name="Rectangle 4">
            <a:extLst>
              <a:ext uri="{FF2B5EF4-FFF2-40B4-BE49-F238E27FC236}">
                <a16:creationId xmlns:a16="http://schemas.microsoft.com/office/drawing/2014/main" id="{0856E268-F737-4649-93C5-CE654806BBF7}"/>
              </a:ext>
            </a:extLst>
          </p:cNvPr>
          <p:cNvSpPr/>
          <p:nvPr/>
        </p:nvSpPr>
        <p:spPr>
          <a:xfrm>
            <a:off x="207818" y="1388055"/>
            <a:ext cx="2064327" cy="5062924"/>
          </a:xfrm>
          <a:prstGeom prst="rect">
            <a:avLst/>
          </a:prstGeom>
        </p:spPr>
        <p:txBody>
          <a:bodyPr wrap="square">
            <a:spAutoFit/>
          </a:bodyPr>
          <a:lstStyle/>
          <a:p>
            <a:r>
              <a:rPr lang="en-US" sz="1900" dirty="0"/>
              <a:t>From the sequence shown, </a:t>
            </a:r>
          </a:p>
          <a:p>
            <a:pPr marL="285750" indent="-285750">
              <a:buFont typeface="Wingdings" panose="05000000000000000000" pitchFamily="2" charset="2"/>
              <a:buChar char="Ø"/>
            </a:pPr>
            <a:r>
              <a:rPr lang="en-US" sz="1900" dirty="0"/>
              <a:t>the codes for the English letters are in the same sequence as their lexical order. </a:t>
            </a:r>
          </a:p>
          <a:p>
            <a:pPr marL="285750" indent="-285750">
              <a:buFont typeface="Wingdings" panose="05000000000000000000" pitchFamily="2" charset="2"/>
              <a:buChar char="Ø"/>
            </a:pPr>
            <a:r>
              <a:rPr lang="en-US" sz="1900" dirty="0"/>
              <a:t>As such the codes for alphabets can be determined if the codes for the lower and upper case of ‘A’ are known.</a:t>
            </a:r>
          </a:p>
        </p:txBody>
      </p:sp>
      <p:sp>
        <p:nvSpPr>
          <p:cNvPr id="6" name="Footer Placeholder 5">
            <a:extLst>
              <a:ext uri="{FF2B5EF4-FFF2-40B4-BE49-F238E27FC236}">
                <a16:creationId xmlns:a16="http://schemas.microsoft.com/office/drawing/2014/main" id="{96F78F31-25BE-45E2-BB26-A8C8CC862C30}"/>
              </a:ext>
            </a:extLst>
          </p:cNvPr>
          <p:cNvSpPr>
            <a:spLocks noGrp="1"/>
          </p:cNvSpPr>
          <p:nvPr>
            <p:ph type="ftr" sz="quarter" idx="11"/>
          </p:nvPr>
        </p:nvSpPr>
        <p:spPr/>
        <p:txBody>
          <a:bodyPr/>
          <a:lstStyle/>
          <a:p>
            <a:r>
              <a:rPr lang="en-US"/>
              <a:t>Saliu A.M.</a:t>
            </a:r>
            <a:endParaRPr lang="en-US" dirty="0"/>
          </a:p>
        </p:txBody>
      </p:sp>
      <p:sp>
        <p:nvSpPr>
          <p:cNvPr id="7" name="Slide Number Placeholder 6">
            <a:extLst>
              <a:ext uri="{FF2B5EF4-FFF2-40B4-BE49-F238E27FC236}">
                <a16:creationId xmlns:a16="http://schemas.microsoft.com/office/drawing/2014/main" id="{7ACD57E6-E65F-4ABA-BD2F-F8CAC17674AB}"/>
              </a:ext>
            </a:extLst>
          </p:cNvPr>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13281401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9365"/>
            <a:ext cx="8072005" cy="5946776"/>
          </a:xfrm>
        </p:spPr>
        <p:txBody>
          <a:bodyPr>
            <a:noAutofit/>
          </a:bodyPr>
          <a:lstStyle/>
          <a:p>
            <a:pPr marL="1427163" indent="-1427163">
              <a:lnSpc>
                <a:spcPct val="100000"/>
              </a:lnSpc>
              <a:buNone/>
            </a:pPr>
            <a:r>
              <a:rPr lang="en-US" sz="2600" b="1" dirty="0">
                <a:solidFill>
                  <a:srgbClr val="00B0F0"/>
                </a:solidFill>
              </a:rPr>
              <a:t>Example: </a:t>
            </a:r>
            <a:r>
              <a:rPr lang="en-US" sz="2400" dirty="0"/>
              <a:t>What will be the ASCII code (in binary) to represent </a:t>
            </a:r>
            <a:r>
              <a:rPr lang="en-US" sz="2400" dirty="0" err="1"/>
              <a:t>CODel</a:t>
            </a:r>
            <a:r>
              <a:rPr lang="en-US" sz="2400" dirty="0"/>
              <a:t>!</a:t>
            </a:r>
          </a:p>
          <a:p>
            <a:pPr marL="0" indent="0">
              <a:lnSpc>
                <a:spcPct val="150000"/>
              </a:lnSpc>
              <a:buNone/>
            </a:pPr>
            <a:r>
              <a:rPr lang="en-US" sz="2400" b="1" dirty="0">
                <a:solidFill>
                  <a:srgbClr val="00B050"/>
                </a:solidFill>
              </a:rPr>
              <a:t>Solution</a:t>
            </a:r>
          </a:p>
          <a:p>
            <a:pPr marL="0" indent="0">
              <a:lnSpc>
                <a:spcPct val="150000"/>
              </a:lnSpc>
              <a:buNone/>
            </a:pPr>
            <a:endParaRPr lang="en-US" sz="2400" b="1" dirty="0">
              <a:solidFill>
                <a:srgbClr val="00B050"/>
              </a:solidFill>
            </a:endParaRPr>
          </a:p>
          <a:p>
            <a:pPr marL="0" indent="0">
              <a:lnSpc>
                <a:spcPct val="150000"/>
              </a:lnSpc>
              <a:buNone/>
            </a:pPr>
            <a:endParaRPr lang="en-US" sz="2400" b="1" dirty="0">
              <a:solidFill>
                <a:srgbClr val="00B050"/>
              </a:solidFill>
            </a:endParaRPr>
          </a:p>
          <a:p>
            <a:pPr marL="0" indent="0">
              <a:lnSpc>
                <a:spcPct val="120000"/>
              </a:lnSpc>
              <a:buNone/>
            </a:pPr>
            <a:r>
              <a:rPr lang="en-US" sz="2300" dirty="0"/>
              <a:t>From the table, you can obtain the decimal code for each of the characters of the word </a:t>
            </a:r>
            <a:r>
              <a:rPr lang="en-US" sz="2300" dirty="0" err="1"/>
              <a:t>CODel</a:t>
            </a:r>
            <a:r>
              <a:rPr lang="en-US" sz="2300" dirty="0"/>
              <a:t>! Then convert each of the decimal code to binary. </a:t>
            </a:r>
          </a:p>
          <a:p>
            <a:pPr marL="0" indent="0">
              <a:lnSpc>
                <a:spcPct val="120000"/>
              </a:lnSpc>
              <a:buNone/>
            </a:pPr>
            <a:r>
              <a:rPr lang="en-US" sz="2300" dirty="0"/>
              <a:t>Therefore the ASCII code for </a:t>
            </a:r>
            <a:r>
              <a:rPr lang="en-US" sz="2300" dirty="0" err="1"/>
              <a:t>CODel</a:t>
            </a:r>
            <a:r>
              <a:rPr lang="en-US" sz="2300" dirty="0"/>
              <a:t>! is: </a:t>
            </a:r>
          </a:p>
          <a:p>
            <a:pPr marL="0" indent="0">
              <a:lnSpc>
                <a:spcPct val="120000"/>
              </a:lnSpc>
              <a:buNone/>
            </a:pPr>
            <a:r>
              <a:rPr lang="en-US" sz="2300" dirty="0"/>
              <a:t>	100001110011111000100110010111011000100001.</a:t>
            </a:r>
          </a:p>
          <a:p>
            <a:pPr marL="0" indent="0">
              <a:lnSpc>
                <a:spcPct val="120000"/>
              </a:lnSpc>
              <a:buNone/>
            </a:pPr>
            <a:r>
              <a:rPr lang="en-US" sz="2300" i="1" dirty="0">
                <a:solidFill>
                  <a:srgbClr val="00B050"/>
                </a:solidFill>
              </a:rPr>
              <a:t>Note, </a:t>
            </a:r>
            <a:r>
              <a:rPr lang="en-US" sz="2300" i="1" dirty="0"/>
              <a:t>that the case of the letter matters as upper case codes defers from lower case codes.</a:t>
            </a:r>
            <a:br>
              <a:rPr lang="en-US" sz="2300" i="1" dirty="0"/>
            </a:br>
            <a:endParaRPr lang="en-US" sz="2300" i="1" dirty="0"/>
          </a:p>
        </p:txBody>
      </p:sp>
      <p:graphicFrame>
        <p:nvGraphicFramePr>
          <p:cNvPr id="5" name="Table 4">
            <a:extLst>
              <a:ext uri="{FF2B5EF4-FFF2-40B4-BE49-F238E27FC236}">
                <a16:creationId xmlns:a16="http://schemas.microsoft.com/office/drawing/2014/main" id="{A93C8C92-5E66-40D8-8980-5AF160B33F27}"/>
              </a:ext>
            </a:extLst>
          </p:cNvPr>
          <p:cNvGraphicFramePr>
            <a:graphicFrameLocks noGrp="1"/>
          </p:cNvGraphicFramePr>
          <p:nvPr>
            <p:extLst>
              <p:ext uri="{D42A27DB-BD31-4B8C-83A1-F6EECF244321}">
                <p14:modId xmlns:p14="http://schemas.microsoft.com/office/powerpoint/2010/main" val="3959721349"/>
              </p:ext>
            </p:extLst>
          </p:nvPr>
        </p:nvGraphicFramePr>
        <p:xfrm>
          <a:off x="1870368" y="1821464"/>
          <a:ext cx="7024255" cy="1381760"/>
        </p:xfrm>
        <a:graphic>
          <a:graphicData uri="http://schemas.openxmlformats.org/drawingml/2006/table">
            <a:tbl>
              <a:tblPr firstRow="1" bandRow="1">
                <a:tableStyleId>{5C22544A-7EE6-4342-B048-85BDC9FD1C3A}</a:tableStyleId>
              </a:tblPr>
              <a:tblGrid>
                <a:gridCol w="983672">
                  <a:extLst>
                    <a:ext uri="{9D8B030D-6E8A-4147-A177-3AD203B41FA5}">
                      <a16:colId xmlns:a16="http://schemas.microsoft.com/office/drawing/2014/main" val="1692913180"/>
                    </a:ext>
                  </a:extLst>
                </a:gridCol>
                <a:gridCol w="1023258">
                  <a:extLst>
                    <a:ext uri="{9D8B030D-6E8A-4147-A177-3AD203B41FA5}">
                      <a16:colId xmlns:a16="http://schemas.microsoft.com/office/drawing/2014/main" val="2554229166"/>
                    </a:ext>
                  </a:extLst>
                </a:gridCol>
                <a:gridCol w="1003465">
                  <a:extLst>
                    <a:ext uri="{9D8B030D-6E8A-4147-A177-3AD203B41FA5}">
                      <a16:colId xmlns:a16="http://schemas.microsoft.com/office/drawing/2014/main" val="3366411226"/>
                    </a:ext>
                  </a:extLst>
                </a:gridCol>
                <a:gridCol w="1003465">
                  <a:extLst>
                    <a:ext uri="{9D8B030D-6E8A-4147-A177-3AD203B41FA5}">
                      <a16:colId xmlns:a16="http://schemas.microsoft.com/office/drawing/2014/main" val="2291132878"/>
                    </a:ext>
                  </a:extLst>
                </a:gridCol>
                <a:gridCol w="1003465">
                  <a:extLst>
                    <a:ext uri="{9D8B030D-6E8A-4147-A177-3AD203B41FA5}">
                      <a16:colId xmlns:a16="http://schemas.microsoft.com/office/drawing/2014/main" val="3408075398"/>
                    </a:ext>
                  </a:extLst>
                </a:gridCol>
                <a:gridCol w="1003465">
                  <a:extLst>
                    <a:ext uri="{9D8B030D-6E8A-4147-A177-3AD203B41FA5}">
                      <a16:colId xmlns:a16="http://schemas.microsoft.com/office/drawing/2014/main" val="2155468061"/>
                    </a:ext>
                  </a:extLst>
                </a:gridCol>
                <a:gridCol w="1003465">
                  <a:extLst>
                    <a:ext uri="{9D8B030D-6E8A-4147-A177-3AD203B41FA5}">
                      <a16:colId xmlns:a16="http://schemas.microsoft.com/office/drawing/2014/main" val="3566697477"/>
                    </a:ext>
                  </a:extLst>
                </a:gridCol>
              </a:tblGrid>
              <a:tr h="370840">
                <a:tc>
                  <a:txBody>
                    <a:bodyPr/>
                    <a:lstStyle/>
                    <a:p>
                      <a:r>
                        <a:rPr lang="en-US" dirty="0"/>
                        <a:t>Letter</a:t>
                      </a:r>
                    </a:p>
                  </a:txBody>
                  <a:tcPr/>
                </a:tc>
                <a:tc>
                  <a:txBody>
                    <a:bodyPr/>
                    <a:lstStyle/>
                    <a:p>
                      <a:r>
                        <a:rPr lang="en-US" dirty="0"/>
                        <a:t>C</a:t>
                      </a:r>
                    </a:p>
                  </a:txBody>
                  <a:tcPr/>
                </a:tc>
                <a:tc>
                  <a:txBody>
                    <a:bodyPr/>
                    <a:lstStyle/>
                    <a:p>
                      <a:r>
                        <a:rPr lang="en-US" dirty="0"/>
                        <a:t>O</a:t>
                      </a:r>
                    </a:p>
                  </a:txBody>
                  <a:tcPr/>
                </a:tc>
                <a:tc>
                  <a:txBody>
                    <a:bodyPr/>
                    <a:lstStyle/>
                    <a:p>
                      <a:r>
                        <a:rPr lang="en-US" dirty="0"/>
                        <a:t>D</a:t>
                      </a:r>
                    </a:p>
                  </a:txBody>
                  <a:tcPr/>
                </a:tc>
                <a:tc>
                  <a:txBody>
                    <a:bodyPr/>
                    <a:lstStyle/>
                    <a:p>
                      <a:r>
                        <a:rPr lang="en-US" dirty="0"/>
                        <a:t>e</a:t>
                      </a:r>
                    </a:p>
                  </a:txBody>
                  <a:tcPr/>
                </a:tc>
                <a:tc>
                  <a:txBody>
                    <a:bodyPr/>
                    <a:lstStyle/>
                    <a:p>
                      <a:r>
                        <a:rPr lang="en-US" dirty="0"/>
                        <a:t>l</a:t>
                      </a:r>
                    </a:p>
                  </a:txBody>
                  <a:tcPr/>
                </a:tc>
                <a:tc>
                  <a:txBody>
                    <a:bodyPr/>
                    <a:lstStyle/>
                    <a:p>
                      <a:r>
                        <a:rPr lang="en-US" dirty="0"/>
                        <a:t>!</a:t>
                      </a:r>
                    </a:p>
                  </a:txBody>
                  <a:tcPr/>
                </a:tc>
                <a:extLst>
                  <a:ext uri="{0D108BD9-81ED-4DB2-BD59-A6C34878D82A}">
                    <a16:rowId xmlns:a16="http://schemas.microsoft.com/office/drawing/2014/main" val="2248926085"/>
                  </a:ext>
                </a:extLst>
              </a:tr>
              <a:tr h="370840">
                <a:tc>
                  <a:txBody>
                    <a:bodyPr/>
                    <a:lstStyle/>
                    <a:p>
                      <a:r>
                        <a:rPr lang="en-US" dirty="0"/>
                        <a:t>Decimal</a:t>
                      </a:r>
                    </a:p>
                  </a:txBody>
                  <a:tcPr/>
                </a:tc>
                <a:tc>
                  <a:txBody>
                    <a:bodyPr/>
                    <a:lstStyle/>
                    <a:p>
                      <a:r>
                        <a:rPr lang="en-US" dirty="0"/>
                        <a:t>67</a:t>
                      </a:r>
                    </a:p>
                  </a:txBody>
                  <a:tcPr/>
                </a:tc>
                <a:tc>
                  <a:txBody>
                    <a:bodyPr/>
                    <a:lstStyle/>
                    <a:p>
                      <a:r>
                        <a:rPr lang="en-US" dirty="0"/>
                        <a:t>79</a:t>
                      </a:r>
                    </a:p>
                  </a:txBody>
                  <a:tcPr/>
                </a:tc>
                <a:tc>
                  <a:txBody>
                    <a:bodyPr/>
                    <a:lstStyle/>
                    <a:p>
                      <a:r>
                        <a:rPr lang="en-US" dirty="0"/>
                        <a:t>68</a:t>
                      </a:r>
                    </a:p>
                  </a:txBody>
                  <a:tcPr/>
                </a:tc>
                <a:tc>
                  <a:txBody>
                    <a:bodyPr/>
                    <a:lstStyle/>
                    <a:p>
                      <a:r>
                        <a:rPr lang="en-US" dirty="0"/>
                        <a:t>101</a:t>
                      </a:r>
                    </a:p>
                  </a:txBody>
                  <a:tcPr/>
                </a:tc>
                <a:tc>
                  <a:txBody>
                    <a:bodyPr/>
                    <a:lstStyle/>
                    <a:p>
                      <a:r>
                        <a:rPr lang="en-US" dirty="0"/>
                        <a:t>108</a:t>
                      </a:r>
                    </a:p>
                  </a:txBody>
                  <a:tcPr/>
                </a:tc>
                <a:tc>
                  <a:txBody>
                    <a:bodyPr/>
                    <a:lstStyle/>
                    <a:p>
                      <a:r>
                        <a:rPr lang="en-US" dirty="0"/>
                        <a:t>33</a:t>
                      </a:r>
                    </a:p>
                  </a:txBody>
                  <a:tcPr/>
                </a:tc>
                <a:extLst>
                  <a:ext uri="{0D108BD9-81ED-4DB2-BD59-A6C34878D82A}">
                    <a16:rowId xmlns:a16="http://schemas.microsoft.com/office/drawing/2014/main" val="2516263161"/>
                  </a:ext>
                </a:extLst>
              </a:tr>
              <a:tr h="370840">
                <a:tc>
                  <a:txBody>
                    <a:bodyPr/>
                    <a:lstStyle/>
                    <a:p>
                      <a:r>
                        <a:rPr lang="en-US" dirty="0"/>
                        <a:t>Binary</a:t>
                      </a:r>
                    </a:p>
                  </a:txBody>
                  <a:tcPr/>
                </a:tc>
                <a:tc>
                  <a:txBody>
                    <a:bodyPr/>
                    <a:lstStyle/>
                    <a:p>
                      <a:r>
                        <a:rPr lang="en-US" dirty="0"/>
                        <a:t>1000011</a:t>
                      </a:r>
                    </a:p>
                  </a:txBody>
                  <a:tcPr/>
                </a:tc>
                <a:tc>
                  <a:txBody>
                    <a:bodyPr/>
                    <a:lstStyle/>
                    <a:p>
                      <a:r>
                        <a:rPr lang="en-US" dirty="0"/>
                        <a:t>1001111</a:t>
                      </a:r>
                    </a:p>
                  </a:txBody>
                  <a:tcPr/>
                </a:tc>
                <a:tc>
                  <a:txBody>
                    <a:bodyPr/>
                    <a:lstStyle/>
                    <a:p>
                      <a:r>
                        <a:rPr lang="en-US" dirty="0"/>
                        <a:t>1000100</a:t>
                      </a:r>
                    </a:p>
                  </a:txBody>
                  <a:tcPr/>
                </a:tc>
                <a:tc>
                  <a:txBody>
                    <a:bodyPr/>
                    <a:lstStyle/>
                    <a:p>
                      <a:r>
                        <a:rPr lang="en-US" dirty="0"/>
                        <a:t>1100101</a:t>
                      </a:r>
                    </a:p>
                  </a:txBody>
                  <a:tcPr/>
                </a:tc>
                <a:tc>
                  <a:txBody>
                    <a:bodyPr/>
                    <a:lstStyle/>
                    <a:p>
                      <a:r>
                        <a:rPr lang="en-US" dirty="0"/>
                        <a:t>1101100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0100001</a:t>
                      </a:r>
                    </a:p>
                    <a:p>
                      <a:endParaRPr lang="en-US" dirty="0"/>
                    </a:p>
                  </a:txBody>
                  <a:tcPr/>
                </a:tc>
                <a:extLst>
                  <a:ext uri="{0D108BD9-81ED-4DB2-BD59-A6C34878D82A}">
                    <a16:rowId xmlns:a16="http://schemas.microsoft.com/office/drawing/2014/main" val="1962461733"/>
                  </a:ext>
                </a:extLst>
              </a:tr>
            </a:tbl>
          </a:graphicData>
        </a:graphic>
      </p:graphicFrame>
      <p:sp>
        <p:nvSpPr>
          <p:cNvPr id="4" name="Footer Placeholder 3">
            <a:extLst>
              <a:ext uri="{FF2B5EF4-FFF2-40B4-BE49-F238E27FC236}">
                <a16:creationId xmlns:a16="http://schemas.microsoft.com/office/drawing/2014/main" id="{DA2B0E1E-5135-4B1B-B23D-7432C6E4A9F5}"/>
              </a:ext>
            </a:extLst>
          </p:cNvPr>
          <p:cNvSpPr>
            <a:spLocks noGrp="1"/>
          </p:cNvSpPr>
          <p:nvPr>
            <p:ph type="ftr" sz="quarter" idx="11"/>
          </p:nvPr>
        </p:nvSpPr>
        <p:spPr/>
        <p:txBody>
          <a:bodyPr/>
          <a:lstStyle/>
          <a:p>
            <a:r>
              <a:rPr lang="en-US"/>
              <a:t>Saliu A.M.</a:t>
            </a:r>
            <a:endParaRPr lang="en-US" dirty="0"/>
          </a:p>
        </p:txBody>
      </p:sp>
      <p:sp>
        <p:nvSpPr>
          <p:cNvPr id="6" name="Slide Number Placeholder 5">
            <a:extLst>
              <a:ext uri="{FF2B5EF4-FFF2-40B4-BE49-F238E27FC236}">
                <a16:creationId xmlns:a16="http://schemas.microsoft.com/office/drawing/2014/main" id="{6CC14101-F653-4679-9DD8-5A070002DEC1}"/>
              </a:ext>
            </a:extLst>
          </p:cNvPr>
          <p:cNvSpPr>
            <a:spLocks noGrp="1"/>
          </p:cNvSpPr>
          <p:nvPr>
            <p:ph type="sldNum" sz="quarter" idx="12"/>
          </p:nvPr>
        </p:nvSpPr>
        <p:spPr/>
        <p:txBody>
          <a:bodyPr/>
          <a:lstStyle/>
          <a:p>
            <a:fld id="{D57F1E4F-1CFF-5643-939E-217C01CDF565}" type="slidenum">
              <a:rPr lang="en-US" smtClean="0"/>
              <a:pPr/>
              <a:t>86</a:t>
            </a:fld>
            <a:endParaRPr lang="en-US" dirty="0"/>
          </a:p>
        </p:txBody>
      </p:sp>
    </p:spTree>
    <p:extLst>
      <p:ext uri="{BB962C8B-B14F-4D97-AF65-F5344CB8AC3E}">
        <p14:creationId xmlns:p14="http://schemas.microsoft.com/office/powerpoint/2010/main" val="12814395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30000"/>
              </a:lnSpc>
              <a:buNone/>
            </a:pPr>
            <a:r>
              <a:rPr lang="en-US" sz="2500" dirty="0"/>
              <a:t>The ASCII code is limited in the number of bits used in the coding. </a:t>
            </a:r>
          </a:p>
          <a:p>
            <a:pPr marL="346075" indent="-346075">
              <a:lnSpc>
                <a:spcPct val="130000"/>
              </a:lnSpc>
              <a:buFont typeface="Wingdings" panose="05000000000000000000" pitchFamily="2" charset="2"/>
              <a:buChar char="Ø"/>
            </a:pPr>
            <a:r>
              <a:rPr lang="en-US" sz="2500" dirty="0"/>
              <a:t>As such cannot be used to represent the alphabets of languages that have a large number of alphabets such as Chinese and Japanese. </a:t>
            </a:r>
          </a:p>
          <a:p>
            <a:pPr marL="346075" indent="-346075">
              <a:lnSpc>
                <a:spcPct val="130000"/>
              </a:lnSpc>
              <a:buFont typeface="Wingdings" panose="05000000000000000000" pitchFamily="2" charset="2"/>
              <a:buChar char="Ø"/>
            </a:pPr>
            <a:r>
              <a:rPr lang="en-US" sz="2500" dirty="0"/>
              <a:t>A more recent coding system known as the </a:t>
            </a:r>
          </a:p>
          <a:p>
            <a:pPr marL="858838" lvl="1" indent="-401638">
              <a:lnSpc>
                <a:spcPct val="130000"/>
              </a:lnSpc>
              <a:buFont typeface="Wingdings" panose="05000000000000000000" pitchFamily="2" charset="2"/>
              <a:buChar char="ü"/>
            </a:pPr>
            <a:r>
              <a:rPr lang="en-US" dirty="0"/>
              <a:t>Unicode has been developed by leading computer manufacturers which </a:t>
            </a:r>
          </a:p>
          <a:p>
            <a:pPr marL="858838" lvl="1" indent="-401638">
              <a:lnSpc>
                <a:spcPct val="130000"/>
              </a:lnSpc>
              <a:buFont typeface="Wingdings" panose="05000000000000000000" pitchFamily="2" charset="2"/>
              <a:buChar char="ü"/>
            </a:pPr>
            <a:r>
              <a:rPr lang="en-US" dirty="0"/>
              <a:t>uses 16 bits to represent each symbol, resulting in 65,536 unique different pattern that can handle languages with large number of alphabets. </a:t>
            </a:r>
          </a:p>
          <a:p>
            <a:pPr marL="0" indent="0">
              <a:lnSpc>
                <a:spcPct val="130000"/>
              </a:lnSpc>
              <a:buNone/>
            </a:pPr>
            <a:br>
              <a:rPr lang="en-US" sz="2600" dirty="0"/>
            </a:br>
            <a:endParaRPr lang="en-US" sz="2600" dirty="0"/>
          </a:p>
        </p:txBody>
      </p:sp>
      <p:sp>
        <p:nvSpPr>
          <p:cNvPr id="4" name="Footer Placeholder 3">
            <a:extLst>
              <a:ext uri="{FF2B5EF4-FFF2-40B4-BE49-F238E27FC236}">
                <a16:creationId xmlns:a16="http://schemas.microsoft.com/office/drawing/2014/main" id="{63F4DD2E-EEE3-4BE5-981E-8662670254EC}"/>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BAA88787-8F0E-4401-A720-FBB4A0B76B65}"/>
              </a:ext>
            </a:extLst>
          </p:cNvPr>
          <p:cNvSpPr>
            <a:spLocks noGrp="1"/>
          </p:cNvSpPr>
          <p:nvPr>
            <p:ph type="sldNum" sz="quarter" idx="12"/>
          </p:nvPr>
        </p:nvSpPr>
        <p:spPr/>
        <p:txBody>
          <a:bodyPr/>
          <a:lstStyle/>
          <a:p>
            <a:fld id="{D57F1E4F-1CFF-5643-939E-217C01CDF565}" type="slidenum">
              <a:rPr lang="en-US" smtClean="0"/>
              <a:pPr/>
              <a:t>87</a:t>
            </a:fld>
            <a:endParaRPr lang="en-US" dirty="0"/>
          </a:p>
        </p:txBody>
      </p:sp>
    </p:spTree>
    <p:extLst>
      <p:ext uri="{BB962C8B-B14F-4D97-AF65-F5344CB8AC3E}">
        <p14:creationId xmlns:p14="http://schemas.microsoft.com/office/powerpoint/2010/main" val="8411057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dirty="0"/>
              <a:t>The</a:t>
            </a:r>
            <a:r>
              <a:rPr lang="en-US" sz="2400" dirty="0"/>
              <a:t> </a:t>
            </a:r>
            <a:r>
              <a:rPr lang="en-US" dirty="0"/>
              <a:t>International Organization for Standardization had also developed a code format that uses </a:t>
            </a:r>
          </a:p>
          <a:p>
            <a:pPr marL="858838" lvl="1" indent="-401638">
              <a:lnSpc>
                <a:spcPct val="150000"/>
              </a:lnSpc>
              <a:buFont typeface="Wingdings" panose="05000000000000000000" pitchFamily="2" charset="2"/>
              <a:buChar char="Ø"/>
            </a:pPr>
            <a:r>
              <a:rPr lang="en-US" sz="2600" dirty="0"/>
              <a:t>32 bits for its encoding. </a:t>
            </a:r>
          </a:p>
          <a:p>
            <a:pPr marL="858838" lvl="1" indent="-401638">
              <a:lnSpc>
                <a:spcPct val="150000"/>
              </a:lnSpc>
              <a:buFont typeface="Wingdings" panose="05000000000000000000" pitchFamily="2" charset="2"/>
              <a:buChar char="Ø"/>
            </a:pPr>
            <a:r>
              <a:rPr lang="en-US" sz="2600" dirty="0"/>
              <a:t>64 bits for its coding</a:t>
            </a:r>
          </a:p>
          <a:p>
            <a:pPr marL="0" indent="0">
              <a:lnSpc>
                <a:spcPct val="150000"/>
              </a:lnSpc>
              <a:buNone/>
            </a:pPr>
            <a:r>
              <a:rPr lang="en-US" dirty="0"/>
              <a:t>These can be able to represent billions of different symbols.</a:t>
            </a:r>
            <a:r>
              <a:rPr lang="en-US" sz="2400" dirty="0"/>
              <a:t> </a:t>
            </a:r>
            <a:br>
              <a:rPr lang="en-US" sz="2400" dirty="0"/>
            </a:br>
            <a:endParaRPr lang="en-US" sz="2400" dirty="0"/>
          </a:p>
        </p:txBody>
      </p:sp>
      <p:sp>
        <p:nvSpPr>
          <p:cNvPr id="4" name="Footer Placeholder 3">
            <a:extLst>
              <a:ext uri="{FF2B5EF4-FFF2-40B4-BE49-F238E27FC236}">
                <a16:creationId xmlns:a16="http://schemas.microsoft.com/office/drawing/2014/main" id="{9DE6BE93-2862-46B2-88DD-F28DFE8F0048}"/>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D7D75397-2CD6-4DFD-80DA-8CD29A525006}"/>
              </a:ext>
            </a:extLst>
          </p:cNvPr>
          <p:cNvSpPr>
            <a:spLocks noGrp="1"/>
          </p:cNvSpPr>
          <p:nvPr>
            <p:ph type="sldNum" sz="quarter" idx="12"/>
          </p:nvPr>
        </p:nvSpPr>
        <p:spPr/>
        <p:txBody>
          <a:bodyPr/>
          <a:lstStyle/>
          <a:p>
            <a:fld id="{D57F1E4F-1CFF-5643-939E-217C01CDF565}" type="slidenum">
              <a:rPr lang="en-US" smtClean="0"/>
              <a:pPr/>
              <a:t>88</a:t>
            </a:fld>
            <a:endParaRPr lang="en-US" dirty="0"/>
          </a:p>
        </p:txBody>
      </p:sp>
    </p:spTree>
    <p:extLst>
      <p:ext uri="{BB962C8B-B14F-4D97-AF65-F5344CB8AC3E}">
        <p14:creationId xmlns:p14="http://schemas.microsoft.com/office/powerpoint/2010/main" val="21173036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b="1" dirty="0">
                <a:solidFill>
                  <a:srgbClr val="00B0F0"/>
                </a:solidFill>
              </a:rPr>
              <a:t>Self-Assessment Exercise(s)</a:t>
            </a:r>
          </a:p>
          <a:p>
            <a:pPr marL="457200" indent="-457200">
              <a:lnSpc>
                <a:spcPct val="150000"/>
              </a:lnSpc>
              <a:buFont typeface="+mj-lt"/>
              <a:buAutoNum type="arabicPeriod"/>
            </a:pPr>
            <a:r>
              <a:rPr lang="en-US" dirty="0"/>
              <a:t>What is the ASCII code for </a:t>
            </a:r>
            <a:r>
              <a:rPr lang="en-US" b="1" dirty="0"/>
              <a:t>FUT, Minna</a:t>
            </a:r>
          </a:p>
          <a:p>
            <a:pPr marL="457200" indent="-457200">
              <a:lnSpc>
                <a:spcPct val="150000"/>
              </a:lnSpc>
              <a:buFont typeface="+mj-lt"/>
              <a:buAutoNum type="arabicPeriod"/>
            </a:pPr>
            <a:r>
              <a:rPr lang="en-US" dirty="0"/>
              <a:t>What does the following ASCII code represents: </a:t>
            </a:r>
          </a:p>
          <a:p>
            <a:pPr marL="457200" lvl="1" indent="0">
              <a:lnSpc>
                <a:spcPct val="150000"/>
              </a:lnSpc>
              <a:buNone/>
            </a:pPr>
            <a:r>
              <a:rPr lang="en-US" dirty="0"/>
              <a:t>1001000  1100101  1101100  1101100  1101111  0101110 </a:t>
            </a:r>
          </a:p>
          <a:p>
            <a:pPr marL="457200" lvl="1" indent="0">
              <a:lnSpc>
                <a:spcPct val="150000"/>
              </a:lnSpc>
              <a:buNone/>
            </a:pPr>
            <a:r>
              <a:rPr lang="en-US" dirty="0"/>
              <a:t>(Hint: First convert each segment of seven binary code to decimal, and look up the character it represents in the table).</a:t>
            </a:r>
          </a:p>
        </p:txBody>
      </p:sp>
      <p:sp>
        <p:nvSpPr>
          <p:cNvPr id="4" name="Footer Placeholder 3">
            <a:extLst>
              <a:ext uri="{FF2B5EF4-FFF2-40B4-BE49-F238E27FC236}">
                <a16:creationId xmlns:a16="http://schemas.microsoft.com/office/drawing/2014/main" id="{9D450504-FF18-415C-99B1-610B02E737FE}"/>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9689E5E6-BDA3-40DF-BF30-4F3AB9299306}"/>
              </a:ext>
            </a:extLst>
          </p:cNvPr>
          <p:cNvSpPr>
            <a:spLocks noGrp="1"/>
          </p:cNvSpPr>
          <p:nvPr>
            <p:ph type="sldNum" sz="quarter" idx="12"/>
          </p:nvPr>
        </p:nvSpPr>
        <p:spPr/>
        <p:txBody>
          <a:bodyPr/>
          <a:lstStyle/>
          <a:p>
            <a:fld id="{D57F1E4F-1CFF-5643-939E-217C01CDF565}" type="slidenum">
              <a:rPr lang="en-US" smtClean="0"/>
              <a:pPr/>
              <a:t>89</a:t>
            </a:fld>
            <a:endParaRPr lang="en-US" dirty="0"/>
          </a:p>
        </p:txBody>
      </p:sp>
    </p:spTree>
    <p:extLst>
      <p:ext uri="{BB962C8B-B14F-4D97-AF65-F5344CB8AC3E}">
        <p14:creationId xmlns:p14="http://schemas.microsoft.com/office/powerpoint/2010/main" val="1525038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911224"/>
            <a:ext cx="8016586" cy="5946776"/>
          </a:xfrm>
        </p:spPr>
        <p:txBody>
          <a:bodyPr>
            <a:normAutofit fontScale="85000" lnSpcReduction="20000"/>
          </a:bodyPr>
          <a:lstStyle/>
          <a:p>
            <a:pPr marL="0" indent="0">
              <a:lnSpc>
                <a:spcPct val="150000"/>
              </a:lnSpc>
              <a:buNone/>
            </a:pPr>
            <a:r>
              <a:rPr lang="en-US" dirty="0"/>
              <a:t>In example 1 of the previous slide, is displayed a string of 5 bits. A </a:t>
            </a:r>
          </a:p>
          <a:p>
            <a:pPr marL="401638" indent="-401638">
              <a:lnSpc>
                <a:spcPct val="150000"/>
              </a:lnSpc>
              <a:buFont typeface="Wingdings" panose="05000000000000000000" pitchFamily="2" charset="2"/>
              <a:buChar char="Ø"/>
            </a:pPr>
            <a:r>
              <a:rPr lang="en-US" dirty="0"/>
              <a:t>+5v was used to represent the </a:t>
            </a:r>
            <a:r>
              <a:rPr lang="en-US" b="1" i="1" dirty="0">
                <a:solidFill>
                  <a:srgbClr val="FF0000"/>
                </a:solidFill>
              </a:rPr>
              <a:t>ON</a:t>
            </a:r>
            <a:r>
              <a:rPr lang="en-US" dirty="0"/>
              <a:t> state (1) and</a:t>
            </a:r>
          </a:p>
          <a:p>
            <a:pPr marL="401638" indent="-401638">
              <a:lnSpc>
                <a:spcPct val="150000"/>
              </a:lnSpc>
              <a:buFont typeface="Wingdings" panose="05000000000000000000" pitchFamily="2" charset="2"/>
              <a:buChar char="Ø"/>
            </a:pPr>
            <a:r>
              <a:rPr lang="en-US" dirty="0"/>
              <a:t>0v used for the </a:t>
            </a:r>
            <a:r>
              <a:rPr lang="en-US" b="1" i="1" dirty="0">
                <a:solidFill>
                  <a:srgbClr val="00B050"/>
                </a:solidFill>
              </a:rPr>
              <a:t>OFF</a:t>
            </a:r>
            <a:r>
              <a:rPr lang="en-US" dirty="0"/>
              <a:t> state (0). </a:t>
            </a:r>
          </a:p>
          <a:p>
            <a:pPr marL="803275" lvl="1" indent="-346075">
              <a:lnSpc>
                <a:spcPct val="150000"/>
              </a:lnSpc>
              <a:buFont typeface="Wingdings" panose="05000000000000000000" pitchFamily="2" charset="2"/>
              <a:buChar char="ü"/>
            </a:pPr>
            <a:r>
              <a:rPr lang="en-US" sz="2600" dirty="0"/>
              <a:t>this is not fixed, and can be +5v for 1 and -5v for 0, +10v for 1 and +5v for 0. </a:t>
            </a:r>
          </a:p>
          <a:p>
            <a:pPr marL="401638" indent="-401638">
              <a:lnSpc>
                <a:spcPct val="150000"/>
              </a:lnSpc>
              <a:buFont typeface="Wingdings" panose="05000000000000000000" pitchFamily="2" charset="2"/>
              <a:buChar char="Ø"/>
            </a:pPr>
            <a:r>
              <a:rPr lang="en-US" dirty="0"/>
              <a:t>The duration of each bit in the example will depend on the duration of the pulse.</a:t>
            </a:r>
          </a:p>
          <a:p>
            <a:pPr marL="401638" indent="-401638">
              <a:lnSpc>
                <a:spcPct val="150000"/>
              </a:lnSpc>
              <a:buFont typeface="Wingdings" panose="05000000000000000000" pitchFamily="2" charset="2"/>
              <a:buChar char="Ø"/>
            </a:pPr>
            <a:r>
              <a:rPr lang="en-US" dirty="0"/>
              <a:t>If the pulse lasted for 10 seconds, then </a:t>
            </a:r>
          </a:p>
          <a:p>
            <a:pPr marL="803275" lvl="1" indent="-346075">
              <a:lnSpc>
                <a:spcPct val="150000"/>
              </a:lnSpc>
              <a:buFont typeface="Wingdings" panose="05000000000000000000" pitchFamily="2" charset="2"/>
              <a:buChar char="ü"/>
            </a:pPr>
            <a:r>
              <a:rPr lang="en-US" sz="2600" dirty="0"/>
              <a:t>each bit will have a duration of 10/5 = 2 seconds. </a:t>
            </a:r>
            <a:br>
              <a:rPr lang="en-US" dirty="0"/>
            </a:br>
            <a:endParaRPr lang="en-US" dirty="0"/>
          </a:p>
        </p:txBody>
      </p:sp>
      <p:sp>
        <p:nvSpPr>
          <p:cNvPr id="4" name="Footer Placeholder 3">
            <a:extLst>
              <a:ext uri="{FF2B5EF4-FFF2-40B4-BE49-F238E27FC236}">
                <a16:creationId xmlns:a16="http://schemas.microsoft.com/office/drawing/2014/main" id="{6B2A8576-6335-466D-B650-626E0CEB6C25}"/>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DC921DF2-C1B5-4BED-BEE1-146FF3763E61}"/>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7659284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30000"/>
              </a:lnSpc>
              <a:buNone/>
            </a:pPr>
            <a:r>
              <a:rPr lang="en-US" b="1" dirty="0">
                <a:solidFill>
                  <a:srgbClr val="00B0F0"/>
                </a:solidFill>
              </a:rPr>
              <a:t>3.2 Computer Records and Registers</a:t>
            </a:r>
          </a:p>
          <a:p>
            <a:pPr marL="401638" indent="-401638">
              <a:lnSpc>
                <a:spcPct val="130000"/>
              </a:lnSpc>
              <a:buFont typeface="Wingdings" panose="05000000000000000000" pitchFamily="2" charset="2"/>
              <a:buChar char="Ø"/>
            </a:pPr>
            <a:r>
              <a:rPr lang="en-US" sz="2400" dirty="0"/>
              <a:t>Generally, a </a:t>
            </a:r>
            <a:r>
              <a:rPr lang="en-US" sz="2400" dirty="0">
                <a:solidFill>
                  <a:srgbClr val="00B0F0"/>
                </a:solidFill>
              </a:rPr>
              <a:t>record</a:t>
            </a:r>
            <a:r>
              <a:rPr lang="en-US" sz="2400" dirty="0"/>
              <a:t> is a combination of various data objects such as</a:t>
            </a:r>
          </a:p>
          <a:p>
            <a:pPr marL="858838" lvl="2" indent="-401638">
              <a:lnSpc>
                <a:spcPct val="130000"/>
              </a:lnSpc>
              <a:buFont typeface="Wingdings" panose="05000000000000000000" pitchFamily="2" charset="2"/>
              <a:buChar char="ü"/>
            </a:pPr>
            <a:r>
              <a:rPr lang="en-US" sz="2300" dirty="0"/>
              <a:t>integers, floating point numbers, and character strings that are arranged for processing by a program. </a:t>
            </a:r>
          </a:p>
          <a:p>
            <a:pPr marL="401638" indent="-401638">
              <a:lnSpc>
                <a:spcPct val="130000"/>
              </a:lnSpc>
              <a:buFont typeface="Wingdings" panose="05000000000000000000" pitchFamily="2" charset="2"/>
              <a:buChar char="Ø"/>
            </a:pPr>
            <a:r>
              <a:rPr lang="en-US" sz="2400" dirty="0"/>
              <a:t>A</a:t>
            </a:r>
            <a:r>
              <a:rPr lang="en-US" sz="2400" dirty="0">
                <a:solidFill>
                  <a:srgbClr val="00B0F0"/>
                </a:solidFill>
              </a:rPr>
              <a:t> file </a:t>
            </a:r>
            <a:r>
              <a:rPr lang="en-US" sz="2400" dirty="0"/>
              <a:t>contains multiple records and can also be referred to as a data set. </a:t>
            </a:r>
          </a:p>
          <a:p>
            <a:pPr marL="401638" indent="-401638">
              <a:lnSpc>
                <a:spcPct val="130000"/>
              </a:lnSpc>
              <a:buFont typeface="Wingdings" panose="05000000000000000000" pitchFamily="2" charset="2"/>
              <a:buChar char="Ø"/>
            </a:pPr>
            <a:r>
              <a:rPr lang="en-US" sz="2400" dirty="0"/>
              <a:t>The programming language and/or the application used determines the organization of data in the record. </a:t>
            </a:r>
          </a:p>
          <a:p>
            <a:pPr marL="401638" indent="-401638">
              <a:lnSpc>
                <a:spcPct val="130000"/>
              </a:lnSpc>
              <a:buFont typeface="Wingdings" panose="05000000000000000000" pitchFamily="2" charset="2"/>
              <a:buChar char="Ø"/>
            </a:pPr>
            <a:r>
              <a:rPr lang="en-US" sz="2400" dirty="0"/>
              <a:t>Typically, </a:t>
            </a:r>
            <a:r>
              <a:rPr lang="en-US" sz="2400" dirty="0">
                <a:solidFill>
                  <a:srgbClr val="00B0F0"/>
                </a:solidFill>
              </a:rPr>
              <a:t>records</a:t>
            </a:r>
            <a:r>
              <a:rPr lang="en-US" sz="2400" dirty="0"/>
              <a:t> can be of fixed-length or be of variable length with the length of information contained within the record. </a:t>
            </a:r>
            <a:br>
              <a:rPr lang="en-US" sz="2400" dirty="0"/>
            </a:br>
            <a:endParaRPr lang="en-US" sz="2400" dirty="0"/>
          </a:p>
        </p:txBody>
      </p:sp>
      <p:sp>
        <p:nvSpPr>
          <p:cNvPr id="4" name="Footer Placeholder 3">
            <a:extLst>
              <a:ext uri="{FF2B5EF4-FFF2-40B4-BE49-F238E27FC236}">
                <a16:creationId xmlns:a16="http://schemas.microsoft.com/office/drawing/2014/main" id="{3B409EE2-0FDE-4DBC-98DA-CE1F01D9C1BB}"/>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7B094CF2-D2DC-4010-A2E3-87EE76707BB5}"/>
              </a:ext>
            </a:extLst>
          </p:cNvPr>
          <p:cNvSpPr>
            <a:spLocks noGrp="1"/>
          </p:cNvSpPr>
          <p:nvPr>
            <p:ph type="sldNum" sz="quarter" idx="12"/>
          </p:nvPr>
        </p:nvSpPr>
        <p:spPr/>
        <p:txBody>
          <a:bodyPr/>
          <a:lstStyle/>
          <a:p>
            <a:fld id="{D57F1E4F-1CFF-5643-939E-217C01CDF565}" type="slidenum">
              <a:rPr lang="en-US" smtClean="0"/>
              <a:pPr/>
              <a:t>90</a:t>
            </a:fld>
            <a:endParaRPr lang="en-US" dirty="0"/>
          </a:p>
        </p:txBody>
      </p:sp>
    </p:spTree>
    <p:extLst>
      <p:ext uri="{BB962C8B-B14F-4D97-AF65-F5344CB8AC3E}">
        <p14:creationId xmlns:p14="http://schemas.microsoft.com/office/powerpoint/2010/main" val="20380965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401638" indent="-401638">
              <a:lnSpc>
                <a:spcPct val="150000"/>
              </a:lnSpc>
              <a:buFont typeface="Wingdings" panose="05000000000000000000" pitchFamily="2" charset="2"/>
              <a:buChar char="Ø"/>
            </a:pPr>
            <a:r>
              <a:rPr lang="en-US" sz="2600" dirty="0"/>
              <a:t>A </a:t>
            </a:r>
            <a:r>
              <a:rPr lang="en-US" sz="2600" dirty="0">
                <a:solidFill>
                  <a:srgbClr val="00B0F0"/>
                </a:solidFill>
              </a:rPr>
              <a:t>register</a:t>
            </a:r>
            <a:r>
              <a:rPr lang="en-US" sz="2600" dirty="0"/>
              <a:t> is a memory location that is built into the central processing unit to speed up its operations</a:t>
            </a:r>
            <a:br>
              <a:rPr lang="en-US" sz="2600" dirty="0"/>
            </a:br>
            <a:r>
              <a:rPr lang="en-US" sz="2600" dirty="0"/>
              <a:t>by providing access to commonly used values. </a:t>
            </a:r>
          </a:p>
          <a:p>
            <a:pPr marL="803275" lvl="1" indent="-346075">
              <a:lnSpc>
                <a:spcPct val="150000"/>
              </a:lnSpc>
              <a:buFont typeface="Wingdings" panose="05000000000000000000" pitchFamily="2" charset="2"/>
              <a:buChar char="ü"/>
            </a:pPr>
            <a:r>
              <a:rPr lang="en-US" sz="2500" dirty="0"/>
              <a:t>They are usually of small value and can be accessed very quickly. </a:t>
            </a:r>
          </a:p>
          <a:p>
            <a:pPr marL="803275" lvl="1" indent="-346075">
              <a:lnSpc>
                <a:spcPct val="150000"/>
              </a:lnSpc>
              <a:buFont typeface="Wingdings" panose="05000000000000000000" pitchFamily="2" charset="2"/>
              <a:buChar char="ü"/>
            </a:pPr>
            <a:r>
              <a:rPr lang="en-US" sz="2500" dirty="0"/>
              <a:t>They are made of semiconductor devices whose contents can be read and written to at extremely high speeds but </a:t>
            </a:r>
          </a:p>
          <a:p>
            <a:pPr marL="803275" lvl="1" indent="-346075">
              <a:lnSpc>
                <a:spcPct val="150000"/>
              </a:lnSpc>
              <a:buFont typeface="Wingdings" panose="05000000000000000000" pitchFamily="2" charset="2"/>
              <a:buChar char="ü"/>
            </a:pPr>
            <a:r>
              <a:rPr lang="en-US" sz="2500" dirty="0"/>
              <a:t>the contents are held only temporarily, usually while in use or only as long as the power supply is on. </a:t>
            </a:r>
            <a:br>
              <a:rPr lang="en-US" sz="2500" dirty="0"/>
            </a:br>
            <a:endParaRPr lang="en-US" sz="2500" dirty="0"/>
          </a:p>
        </p:txBody>
      </p:sp>
      <p:sp>
        <p:nvSpPr>
          <p:cNvPr id="4" name="Footer Placeholder 3">
            <a:extLst>
              <a:ext uri="{FF2B5EF4-FFF2-40B4-BE49-F238E27FC236}">
                <a16:creationId xmlns:a16="http://schemas.microsoft.com/office/drawing/2014/main" id="{C7B45FC7-729C-4162-B806-1CB492F480CC}"/>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ED780A19-4835-4C3F-8FF6-DFE8B92D52AF}"/>
              </a:ext>
            </a:extLst>
          </p:cNvPr>
          <p:cNvSpPr>
            <a:spLocks noGrp="1"/>
          </p:cNvSpPr>
          <p:nvPr>
            <p:ph type="sldNum" sz="quarter" idx="12"/>
          </p:nvPr>
        </p:nvSpPr>
        <p:spPr/>
        <p:txBody>
          <a:bodyPr/>
          <a:lstStyle/>
          <a:p>
            <a:fld id="{D57F1E4F-1CFF-5643-939E-217C01CDF565}" type="slidenum">
              <a:rPr lang="en-US" smtClean="0"/>
              <a:pPr/>
              <a:t>91</a:t>
            </a:fld>
            <a:endParaRPr lang="en-US" dirty="0"/>
          </a:p>
        </p:txBody>
      </p:sp>
    </p:spTree>
    <p:extLst>
      <p:ext uri="{BB962C8B-B14F-4D97-AF65-F5344CB8AC3E}">
        <p14:creationId xmlns:p14="http://schemas.microsoft.com/office/powerpoint/2010/main" val="39308014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346075" indent="-346075">
              <a:lnSpc>
                <a:spcPct val="130000"/>
              </a:lnSpc>
              <a:buFont typeface="Wingdings" panose="05000000000000000000" pitchFamily="2" charset="2"/>
              <a:buChar char="Ø"/>
            </a:pPr>
            <a:r>
              <a:rPr lang="en-US" sz="2400" dirty="0"/>
              <a:t>Registers are the fastest way for the system to manipulate data and are at the top of the memory hierarchy. </a:t>
            </a:r>
          </a:p>
          <a:p>
            <a:pPr marL="346075" indent="-346075">
              <a:lnSpc>
                <a:spcPct val="130000"/>
              </a:lnSpc>
              <a:buFont typeface="Wingdings" panose="05000000000000000000" pitchFamily="2" charset="2"/>
              <a:buChar char="Ø"/>
            </a:pPr>
            <a:r>
              <a:rPr lang="en-US" sz="2400" dirty="0"/>
              <a:t>Registers are normally measured by the number of bits they can contain. </a:t>
            </a:r>
          </a:p>
          <a:p>
            <a:pPr marL="803275" lvl="1" indent="-346075">
              <a:lnSpc>
                <a:spcPct val="130000"/>
              </a:lnSpc>
              <a:buFont typeface="Wingdings" panose="05000000000000000000" pitchFamily="2" charset="2"/>
              <a:buChar char="Ø"/>
            </a:pPr>
            <a:r>
              <a:rPr lang="en-US" dirty="0"/>
              <a:t>Examples include an 8-bit register (can store 8 bits of data), a 32-bit register (can store 32 bit of data).</a:t>
            </a:r>
          </a:p>
          <a:p>
            <a:pPr marL="346075" indent="-346075">
              <a:lnSpc>
                <a:spcPct val="130000"/>
              </a:lnSpc>
              <a:buFont typeface="Wingdings" panose="05000000000000000000" pitchFamily="2" charset="2"/>
              <a:buChar char="Ø"/>
            </a:pPr>
            <a:r>
              <a:rPr lang="en-US" sz="2400" dirty="0"/>
              <a:t>There are basically two kinds of registers, </a:t>
            </a:r>
          </a:p>
          <a:p>
            <a:pPr marL="803275" lvl="1" indent="-346075">
              <a:lnSpc>
                <a:spcPct val="130000"/>
              </a:lnSpc>
              <a:buFont typeface="Wingdings" panose="05000000000000000000" pitchFamily="2" charset="2"/>
              <a:buChar char="Ø"/>
            </a:pPr>
            <a:r>
              <a:rPr lang="en-US" dirty="0"/>
              <a:t>a set of 32 registers that is accessible to a programmer known as the </a:t>
            </a:r>
            <a:r>
              <a:rPr lang="en-US" dirty="0">
                <a:solidFill>
                  <a:srgbClr val="00B0F0"/>
                </a:solidFill>
              </a:rPr>
              <a:t>General Purpose Registers</a:t>
            </a:r>
            <a:r>
              <a:rPr lang="en-US" dirty="0"/>
              <a:t>) and </a:t>
            </a:r>
          </a:p>
          <a:p>
            <a:pPr marL="803275" lvl="1" indent="-346075">
              <a:lnSpc>
                <a:spcPct val="130000"/>
              </a:lnSpc>
              <a:buFont typeface="Wingdings" panose="05000000000000000000" pitchFamily="2" charset="2"/>
              <a:buChar char="Ø"/>
            </a:pPr>
            <a:r>
              <a:rPr lang="en-US" dirty="0"/>
              <a:t>another set of 6 registers not accessible to</a:t>
            </a:r>
            <a:br>
              <a:rPr lang="en-US" dirty="0"/>
            </a:br>
            <a:r>
              <a:rPr lang="en-US" dirty="0"/>
              <a:t>programmers, that is used in interpreting and executing instructions. </a:t>
            </a:r>
          </a:p>
          <a:p>
            <a:pPr marL="346075" indent="-346075">
              <a:lnSpc>
                <a:spcPct val="130000"/>
              </a:lnSpc>
              <a:buFont typeface="Wingdings" panose="05000000000000000000" pitchFamily="2" charset="2"/>
              <a:buChar char="Ø"/>
            </a:pPr>
            <a:br>
              <a:rPr lang="en-US" sz="2400" dirty="0"/>
            </a:br>
            <a:endParaRPr lang="en-US" sz="2400" dirty="0"/>
          </a:p>
        </p:txBody>
      </p:sp>
      <p:sp>
        <p:nvSpPr>
          <p:cNvPr id="4" name="Footer Placeholder 3">
            <a:extLst>
              <a:ext uri="{FF2B5EF4-FFF2-40B4-BE49-F238E27FC236}">
                <a16:creationId xmlns:a16="http://schemas.microsoft.com/office/drawing/2014/main" id="{CDB1C78A-C072-4FF3-8A93-657D81BD7D08}"/>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7EB719C3-AC70-4DC6-A05D-DAE90668E5F7}"/>
              </a:ext>
            </a:extLst>
          </p:cNvPr>
          <p:cNvSpPr>
            <a:spLocks noGrp="1"/>
          </p:cNvSpPr>
          <p:nvPr>
            <p:ph type="sldNum" sz="quarter" idx="12"/>
          </p:nvPr>
        </p:nvSpPr>
        <p:spPr/>
        <p:txBody>
          <a:bodyPr/>
          <a:lstStyle/>
          <a:p>
            <a:fld id="{D57F1E4F-1CFF-5643-939E-217C01CDF565}" type="slidenum">
              <a:rPr lang="en-US" smtClean="0"/>
              <a:pPr/>
              <a:t>92</a:t>
            </a:fld>
            <a:endParaRPr lang="en-US" dirty="0"/>
          </a:p>
        </p:txBody>
      </p:sp>
    </p:spTree>
    <p:extLst>
      <p:ext uri="{BB962C8B-B14F-4D97-AF65-F5344CB8AC3E}">
        <p14:creationId xmlns:p14="http://schemas.microsoft.com/office/powerpoint/2010/main" val="38544569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pic>
        <p:nvPicPr>
          <p:cNvPr id="4" name="Content Placeholder 3">
            <a:extLst>
              <a:ext uri="{FF2B5EF4-FFF2-40B4-BE49-F238E27FC236}">
                <a16:creationId xmlns:a16="http://schemas.microsoft.com/office/drawing/2014/main" id="{471B0C35-0816-4238-BC66-4DFFAB9FFFAD}"/>
              </a:ext>
            </a:extLst>
          </p:cNvPr>
          <p:cNvPicPr>
            <a:picLocks noGrp="1" noChangeAspect="1"/>
          </p:cNvPicPr>
          <p:nvPr>
            <p:ph idx="1"/>
          </p:nvPr>
        </p:nvPicPr>
        <p:blipFill>
          <a:blip r:embed="rId2"/>
          <a:stretch>
            <a:fillRect/>
          </a:stretch>
        </p:blipFill>
        <p:spPr>
          <a:xfrm>
            <a:off x="1759531" y="3069183"/>
            <a:ext cx="7199168" cy="3788817"/>
          </a:xfrm>
          <a:prstGeom prst="rect">
            <a:avLst/>
          </a:prstGeom>
        </p:spPr>
      </p:pic>
      <p:sp>
        <p:nvSpPr>
          <p:cNvPr id="5" name="Rectangle 4">
            <a:extLst>
              <a:ext uri="{FF2B5EF4-FFF2-40B4-BE49-F238E27FC236}">
                <a16:creationId xmlns:a16="http://schemas.microsoft.com/office/drawing/2014/main" id="{A514218D-A5AC-46C0-A433-6ED337C5EE5A}"/>
              </a:ext>
            </a:extLst>
          </p:cNvPr>
          <p:cNvSpPr/>
          <p:nvPr/>
        </p:nvSpPr>
        <p:spPr>
          <a:xfrm>
            <a:off x="523660" y="626101"/>
            <a:ext cx="8204703" cy="2934329"/>
          </a:xfrm>
          <a:prstGeom prst="rect">
            <a:avLst/>
          </a:prstGeom>
        </p:spPr>
        <p:txBody>
          <a:bodyPr wrap="square">
            <a:spAutoFit/>
          </a:bodyPr>
          <a:lstStyle/>
          <a:p>
            <a:pPr marL="342900" indent="-342900">
              <a:lnSpc>
                <a:spcPct val="130000"/>
              </a:lnSpc>
              <a:buFont typeface="Wingdings" panose="05000000000000000000" pitchFamily="2" charset="2"/>
              <a:buChar char="Ø"/>
            </a:pPr>
            <a:r>
              <a:rPr lang="en-US" sz="2400" dirty="0"/>
              <a:t>Data and instructions must be put into the system. So we need registers for this. </a:t>
            </a:r>
          </a:p>
          <a:p>
            <a:pPr marL="342900" indent="-342900">
              <a:lnSpc>
                <a:spcPct val="130000"/>
              </a:lnSpc>
              <a:buFont typeface="Wingdings" panose="05000000000000000000" pitchFamily="2" charset="2"/>
              <a:buChar char="Ø"/>
            </a:pPr>
            <a:r>
              <a:rPr lang="en-US" sz="2400" dirty="0"/>
              <a:t>The basic computer registers with their names, size (for an 8085 microprocessor) and functions are listed below, the size indicate can vary depending on the processor in question. </a:t>
            </a:r>
            <a:br>
              <a:rPr lang="en-US" sz="2400" dirty="0"/>
            </a:br>
            <a:endParaRPr lang="en-US" sz="2400" dirty="0"/>
          </a:p>
        </p:txBody>
      </p:sp>
      <p:sp>
        <p:nvSpPr>
          <p:cNvPr id="3" name="Footer Placeholder 2">
            <a:extLst>
              <a:ext uri="{FF2B5EF4-FFF2-40B4-BE49-F238E27FC236}">
                <a16:creationId xmlns:a16="http://schemas.microsoft.com/office/drawing/2014/main" id="{A2CBB5E9-F301-403D-9676-D23477619ED8}"/>
              </a:ext>
            </a:extLst>
          </p:cNvPr>
          <p:cNvSpPr>
            <a:spLocks noGrp="1"/>
          </p:cNvSpPr>
          <p:nvPr>
            <p:ph type="ftr" sz="quarter" idx="11"/>
          </p:nvPr>
        </p:nvSpPr>
        <p:spPr/>
        <p:txBody>
          <a:bodyPr/>
          <a:lstStyle/>
          <a:p>
            <a:r>
              <a:rPr lang="en-US"/>
              <a:t>Saliu A.M.</a:t>
            </a:r>
            <a:endParaRPr lang="en-US" dirty="0"/>
          </a:p>
        </p:txBody>
      </p:sp>
      <p:sp>
        <p:nvSpPr>
          <p:cNvPr id="6" name="Slide Number Placeholder 5">
            <a:extLst>
              <a:ext uri="{FF2B5EF4-FFF2-40B4-BE49-F238E27FC236}">
                <a16:creationId xmlns:a16="http://schemas.microsoft.com/office/drawing/2014/main" id="{FF2B0466-2834-485E-9E92-9E6FFDDD865A}"/>
              </a:ext>
            </a:extLst>
          </p:cNvPr>
          <p:cNvSpPr>
            <a:spLocks noGrp="1"/>
          </p:cNvSpPr>
          <p:nvPr>
            <p:ph type="sldNum" sz="quarter" idx="12"/>
          </p:nvPr>
        </p:nvSpPr>
        <p:spPr/>
        <p:txBody>
          <a:bodyPr/>
          <a:lstStyle/>
          <a:p>
            <a:fld id="{D57F1E4F-1CFF-5643-939E-217C01CDF565}" type="slidenum">
              <a:rPr lang="en-US" smtClean="0"/>
              <a:pPr/>
              <a:t>93</a:t>
            </a:fld>
            <a:endParaRPr lang="en-US" dirty="0"/>
          </a:p>
        </p:txBody>
      </p:sp>
    </p:spTree>
    <p:extLst>
      <p:ext uri="{BB962C8B-B14F-4D97-AF65-F5344CB8AC3E}">
        <p14:creationId xmlns:p14="http://schemas.microsoft.com/office/powerpoint/2010/main" val="17377292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20000"/>
              </a:lnSpc>
              <a:buNone/>
            </a:pPr>
            <a:r>
              <a:rPr lang="en-US" b="1" dirty="0">
                <a:solidFill>
                  <a:srgbClr val="00B0F0"/>
                </a:solidFill>
              </a:rPr>
              <a:t>4.0 Conclusion</a:t>
            </a:r>
          </a:p>
          <a:p>
            <a:pPr marL="401638" indent="-401638">
              <a:lnSpc>
                <a:spcPct val="120000"/>
              </a:lnSpc>
              <a:buFont typeface="Wingdings" panose="05000000000000000000" pitchFamily="2" charset="2"/>
              <a:buChar char="Ø"/>
            </a:pPr>
            <a:r>
              <a:rPr lang="en-US" sz="2200" dirty="0"/>
              <a:t>Non numeric data refers to raw information that are not numbers and cannot be added and subtracted. </a:t>
            </a:r>
          </a:p>
          <a:p>
            <a:pPr marL="803275" lvl="1" indent="-346075">
              <a:lnSpc>
                <a:spcPct val="120000"/>
              </a:lnSpc>
              <a:buFont typeface="Wingdings" panose="05000000000000000000" pitchFamily="2" charset="2"/>
              <a:buChar char="ü"/>
            </a:pPr>
            <a:r>
              <a:rPr lang="en-US" sz="1800" dirty="0"/>
              <a:t>These include alphabets and special characters. </a:t>
            </a:r>
          </a:p>
          <a:p>
            <a:pPr marL="346075" indent="-346075">
              <a:lnSpc>
                <a:spcPct val="120000"/>
              </a:lnSpc>
              <a:buFont typeface="Wingdings" panose="05000000000000000000" pitchFamily="2" charset="2"/>
              <a:buChar char="Ø"/>
            </a:pPr>
            <a:r>
              <a:rPr lang="en-US" sz="2200" dirty="0"/>
              <a:t>Representation of non-numeric data in computers is done using a coded form. </a:t>
            </a:r>
          </a:p>
          <a:p>
            <a:pPr marL="346075" indent="-346075">
              <a:lnSpc>
                <a:spcPct val="120000"/>
              </a:lnSpc>
              <a:buFont typeface="Wingdings" panose="05000000000000000000" pitchFamily="2" charset="2"/>
              <a:buChar char="Ø"/>
            </a:pPr>
            <a:r>
              <a:rPr lang="en-US" sz="2200" dirty="0"/>
              <a:t>Various codes are used, common examples include the ASCII and the Unicode. </a:t>
            </a:r>
          </a:p>
          <a:p>
            <a:pPr marL="346075" indent="-346075">
              <a:lnSpc>
                <a:spcPct val="120000"/>
              </a:lnSpc>
              <a:buFont typeface="Wingdings" panose="05000000000000000000" pitchFamily="2" charset="2"/>
              <a:buChar char="Ø"/>
            </a:pPr>
            <a:r>
              <a:rPr lang="en-US" sz="2200" dirty="0"/>
              <a:t>Computer records are combinations of various data objects such as some integers, floating-point numbers, and character strings that are arranged for processing by a program.</a:t>
            </a:r>
          </a:p>
          <a:p>
            <a:pPr marL="346075" indent="-346075">
              <a:lnSpc>
                <a:spcPct val="120000"/>
              </a:lnSpc>
              <a:buFont typeface="Wingdings" panose="05000000000000000000" pitchFamily="2" charset="2"/>
              <a:buChar char="Ø"/>
            </a:pPr>
            <a:r>
              <a:rPr lang="en-US" sz="2200" dirty="0"/>
              <a:t>A register is a memory that is built into the central processing unit to speed up its operations by providing access to commonly used values. </a:t>
            </a:r>
            <a:br>
              <a:rPr lang="en-US" sz="2200" dirty="0"/>
            </a:br>
            <a:endParaRPr lang="en-US" sz="2200" dirty="0"/>
          </a:p>
        </p:txBody>
      </p:sp>
      <p:sp>
        <p:nvSpPr>
          <p:cNvPr id="4" name="Footer Placeholder 3">
            <a:extLst>
              <a:ext uri="{FF2B5EF4-FFF2-40B4-BE49-F238E27FC236}">
                <a16:creationId xmlns:a16="http://schemas.microsoft.com/office/drawing/2014/main" id="{24FB739D-077A-4CBA-8885-A24910549064}"/>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356B5F35-C806-4BD8-95DD-24472033B714}"/>
              </a:ext>
            </a:extLst>
          </p:cNvPr>
          <p:cNvSpPr>
            <a:spLocks noGrp="1"/>
          </p:cNvSpPr>
          <p:nvPr>
            <p:ph type="sldNum" sz="quarter" idx="12"/>
          </p:nvPr>
        </p:nvSpPr>
        <p:spPr/>
        <p:txBody>
          <a:bodyPr/>
          <a:lstStyle/>
          <a:p>
            <a:fld id="{D57F1E4F-1CFF-5643-939E-217C01CDF565}" type="slidenum">
              <a:rPr lang="en-US" smtClean="0"/>
              <a:pPr/>
              <a:t>94</a:t>
            </a:fld>
            <a:endParaRPr lang="en-US" dirty="0"/>
          </a:p>
        </p:txBody>
      </p:sp>
    </p:spTree>
    <p:extLst>
      <p:ext uri="{BB962C8B-B14F-4D97-AF65-F5344CB8AC3E}">
        <p14:creationId xmlns:p14="http://schemas.microsoft.com/office/powerpoint/2010/main" val="3054448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b="1" dirty="0">
                <a:solidFill>
                  <a:srgbClr val="00B0F0"/>
                </a:solidFill>
              </a:rPr>
              <a:t>5.0 Summary</a:t>
            </a:r>
            <a:br>
              <a:rPr lang="en-US" dirty="0"/>
            </a:br>
            <a:r>
              <a:rPr lang="en-US" dirty="0"/>
              <a:t>In this unit, you have learnt:</a:t>
            </a:r>
          </a:p>
          <a:p>
            <a:pPr marL="514350" indent="-514350">
              <a:lnSpc>
                <a:spcPct val="150000"/>
              </a:lnSpc>
              <a:buFont typeface="+mj-lt"/>
              <a:buAutoNum type="arabicPeriod"/>
            </a:pPr>
            <a:r>
              <a:rPr lang="en-US" sz="2600" dirty="0"/>
              <a:t>Binary number representation of non-numeric data and conversion from base two to base ten.</a:t>
            </a:r>
          </a:p>
          <a:p>
            <a:pPr marL="514350" indent="-514350">
              <a:lnSpc>
                <a:spcPct val="150000"/>
              </a:lnSpc>
              <a:buFont typeface="+mj-lt"/>
              <a:buAutoNum type="arabicPeriod"/>
            </a:pPr>
            <a:r>
              <a:rPr lang="en-US" sz="2600" dirty="0"/>
              <a:t>Definition of computer records </a:t>
            </a:r>
          </a:p>
          <a:p>
            <a:pPr marL="514350" indent="-514350">
              <a:lnSpc>
                <a:spcPct val="150000"/>
              </a:lnSpc>
              <a:buFont typeface="+mj-lt"/>
              <a:buAutoNum type="arabicPeriod"/>
            </a:pPr>
            <a:r>
              <a:rPr lang="en-US" sz="2600" dirty="0"/>
              <a:t>Definition of computer register and some examples of computer registers. </a:t>
            </a:r>
            <a:br>
              <a:rPr lang="en-US" sz="2600" dirty="0"/>
            </a:br>
            <a:endParaRPr lang="en-US" sz="2600" dirty="0"/>
          </a:p>
        </p:txBody>
      </p:sp>
      <p:sp>
        <p:nvSpPr>
          <p:cNvPr id="4" name="Footer Placeholder 3">
            <a:extLst>
              <a:ext uri="{FF2B5EF4-FFF2-40B4-BE49-F238E27FC236}">
                <a16:creationId xmlns:a16="http://schemas.microsoft.com/office/drawing/2014/main" id="{E9C185B4-A87E-4004-AB5A-80282E2E9A1F}"/>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6B5A00A1-094F-4A97-AE56-DFC24CA0467F}"/>
              </a:ext>
            </a:extLst>
          </p:cNvPr>
          <p:cNvSpPr>
            <a:spLocks noGrp="1"/>
          </p:cNvSpPr>
          <p:nvPr>
            <p:ph type="sldNum" sz="quarter" idx="12"/>
          </p:nvPr>
        </p:nvSpPr>
        <p:spPr/>
        <p:txBody>
          <a:bodyPr/>
          <a:lstStyle/>
          <a:p>
            <a:fld id="{D57F1E4F-1CFF-5643-939E-217C01CDF565}" type="slidenum">
              <a:rPr lang="en-US" smtClean="0"/>
              <a:pPr/>
              <a:t>95</a:t>
            </a:fld>
            <a:endParaRPr lang="en-US" dirty="0"/>
          </a:p>
        </p:txBody>
      </p:sp>
    </p:spTree>
    <p:extLst>
      <p:ext uri="{BB962C8B-B14F-4D97-AF65-F5344CB8AC3E}">
        <p14:creationId xmlns:p14="http://schemas.microsoft.com/office/powerpoint/2010/main" val="4160507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5611"/>
            <a:ext cx="8072005" cy="5946776"/>
          </a:xfrm>
        </p:spPr>
        <p:txBody>
          <a:bodyPr>
            <a:noAutofit/>
          </a:bodyPr>
          <a:lstStyle/>
          <a:p>
            <a:pPr marL="0" indent="0">
              <a:lnSpc>
                <a:spcPct val="150000"/>
              </a:lnSpc>
              <a:buNone/>
            </a:pPr>
            <a:r>
              <a:rPr lang="en-US" sz="2600" b="1" dirty="0">
                <a:solidFill>
                  <a:srgbClr val="00B0F0"/>
                </a:solidFill>
              </a:rPr>
              <a:t>6.0 Tutor-Marked Assignment</a:t>
            </a:r>
          </a:p>
          <a:p>
            <a:pPr marL="514350" indent="-514350">
              <a:lnSpc>
                <a:spcPct val="150000"/>
              </a:lnSpc>
              <a:buFont typeface="+mj-lt"/>
              <a:buAutoNum type="arabicPeriod"/>
            </a:pPr>
            <a:r>
              <a:rPr lang="en-US" sz="2400" dirty="0"/>
              <a:t>How many bits are used to code special characters using ASCII code? How many characters</a:t>
            </a:r>
            <a:br>
              <a:rPr lang="en-US" sz="2400" dirty="0"/>
            </a:br>
            <a:r>
              <a:rPr lang="en-US" sz="2400" dirty="0"/>
              <a:t>can be coded using ASCII?</a:t>
            </a:r>
          </a:p>
          <a:p>
            <a:pPr marL="514350" indent="-514350">
              <a:lnSpc>
                <a:spcPct val="150000"/>
              </a:lnSpc>
              <a:buFont typeface="+mj-lt"/>
              <a:buAutoNum type="arabicPeriod"/>
            </a:pPr>
            <a:r>
              <a:rPr lang="en-US" sz="2400" dirty="0"/>
              <a:t>Encode these sentences in ASCII character code:</a:t>
            </a:r>
          </a:p>
          <a:p>
            <a:pPr marL="457200" lvl="1" indent="0">
              <a:lnSpc>
                <a:spcPct val="150000"/>
              </a:lnSpc>
              <a:buNone/>
            </a:pPr>
            <a:r>
              <a:rPr lang="en-US" b="1" dirty="0"/>
              <a:t>	(a)  </a:t>
            </a:r>
            <a:r>
              <a:rPr lang="en-US" dirty="0"/>
              <a:t>“Come!” Dr. Musa said   (b)</a:t>
            </a:r>
            <a:r>
              <a:rPr lang="en-US" b="1" dirty="0"/>
              <a:t> </a:t>
            </a:r>
            <a:r>
              <a:rPr lang="en-US" dirty="0"/>
              <a:t>Does 4+3=7? </a:t>
            </a:r>
          </a:p>
          <a:p>
            <a:pPr marL="514350" indent="-514350">
              <a:lnSpc>
                <a:spcPct val="150000"/>
              </a:lnSpc>
              <a:buFont typeface="+mj-lt"/>
              <a:buAutoNum type="arabicPeriod"/>
            </a:pPr>
            <a:r>
              <a:rPr lang="en-US" sz="2400" dirty="0"/>
              <a:t>What are computer records?</a:t>
            </a:r>
          </a:p>
          <a:p>
            <a:pPr marL="514350" indent="-514350">
              <a:lnSpc>
                <a:spcPct val="150000"/>
              </a:lnSpc>
              <a:buFont typeface="+mj-lt"/>
              <a:buAutoNum type="arabicPeriod"/>
            </a:pPr>
            <a:r>
              <a:rPr lang="en-US" sz="2400" dirty="0"/>
              <a:t>What are computer registers?</a:t>
            </a:r>
          </a:p>
          <a:p>
            <a:pPr marL="514350" indent="-514350">
              <a:lnSpc>
                <a:spcPct val="150000"/>
              </a:lnSpc>
              <a:buFont typeface="+mj-lt"/>
              <a:buAutoNum type="arabicPeriod"/>
            </a:pPr>
            <a:r>
              <a:rPr lang="en-US" sz="2400" dirty="0"/>
              <a:t>List five examples of computer registers and state their functions. </a:t>
            </a:r>
            <a:br>
              <a:rPr lang="en-US" sz="2400" dirty="0"/>
            </a:br>
            <a:endParaRPr lang="en-US" sz="2400" dirty="0"/>
          </a:p>
        </p:txBody>
      </p:sp>
      <p:sp>
        <p:nvSpPr>
          <p:cNvPr id="4" name="Footer Placeholder 3">
            <a:extLst>
              <a:ext uri="{FF2B5EF4-FFF2-40B4-BE49-F238E27FC236}">
                <a16:creationId xmlns:a16="http://schemas.microsoft.com/office/drawing/2014/main" id="{14EE0AFF-EBD6-4673-AA0C-104259368A1E}"/>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AA301C21-6324-4D24-844C-4769EE69313B}"/>
              </a:ext>
            </a:extLst>
          </p:cNvPr>
          <p:cNvSpPr>
            <a:spLocks noGrp="1"/>
          </p:cNvSpPr>
          <p:nvPr>
            <p:ph type="sldNum" sz="quarter" idx="12"/>
          </p:nvPr>
        </p:nvSpPr>
        <p:spPr/>
        <p:txBody>
          <a:bodyPr/>
          <a:lstStyle/>
          <a:p>
            <a:fld id="{D57F1E4F-1CFF-5643-939E-217C01CDF565}" type="slidenum">
              <a:rPr lang="en-US" smtClean="0"/>
              <a:pPr/>
              <a:t>96</a:t>
            </a:fld>
            <a:endParaRPr lang="en-US" dirty="0"/>
          </a:p>
        </p:txBody>
      </p:sp>
    </p:spTree>
    <p:extLst>
      <p:ext uri="{BB962C8B-B14F-4D97-AF65-F5344CB8AC3E}">
        <p14:creationId xmlns:p14="http://schemas.microsoft.com/office/powerpoint/2010/main" val="18736275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a:off x="628650" y="459365"/>
            <a:ext cx="8072005" cy="5946776"/>
          </a:xfrm>
        </p:spPr>
        <p:txBody>
          <a:bodyPr>
            <a:noAutofit/>
          </a:bodyPr>
          <a:lstStyle/>
          <a:p>
            <a:pPr marL="0" indent="0">
              <a:lnSpc>
                <a:spcPct val="150000"/>
              </a:lnSpc>
              <a:buNone/>
            </a:pPr>
            <a:r>
              <a:rPr lang="en-US" b="1" dirty="0">
                <a:solidFill>
                  <a:srgbClr val="00B0F0"/>
                </a:solidFill>
              </a:rPr>
              <a:t>7.0 References/ Further Readings</a:t>
            </a:r>
          </a:p>
          <a:p>
            <a:pPr marL="346075" indent="-346075">
              <a:lnSpc>
                <a:spcPct val="100000"/>
              </a:lnSpc>
              <a:buNone/>
            </a:pPr>
            <a:r>
              <a:rPr lang="en-US" sz="2400" i="1" dirty="0" err="1"/>
              <a:t>Brookshear</a:t>
            </a:r>
            <a:r>
              <a:rPr lang="en-US" sz="2400" i="1" dirty="0"/>
              <a:t> J. G. (2005), Computer Science: An Overview, 9th Edition, Pearson Addison Wesley.</a:t>
            </a:r>
          </a:p>
          <a:p>
            <a:pPr marL="346075" indent="-346075">
              <a:lnSpc>
                <a:spcPct val="100000"/>
              </a:lnSpc>
              <a:buNone/>
            </a:pPr>
            <a:r>
              <a:rPr lang="en-US" sz="2400" i="1" dirty="0"/>
              <a:t>Norton, P. (2005), Peter Norton's Introduction to Computers, 6th edition, McGraw-Hill/Irwin </a:t>
            </a:r>
          </a:p>
          <a:p>
            <a:pPr marL="346075" indent="-346075">
              <a:lnSpc>
                <a:spcPct val="100000"/>
              </a:lnSpc>
              <a:buNone/>
            </a:pPr>
            <a:r>
              <a:rPr lang="en-US" sz="2400" i="1" dirty="0" err="1"/>
              <a:t>Pfaffenberger</a:t>
            </a:r>
            <a:r>
              <a:rPr lang="en-US" sz="2400" i="1" dirty="0"/>
              <a:t>, B. (2002), Computers in your Future 4th edition, Prentice Hall  </a:t>
            </a:r>
          </a:p>
          <a:p>
            <a:pPr marL="346075" indent="-346075">
              <a:lnSpc>
                <a:spcPct val="100000"/>
              </a:lnSpc>
              <a:buNone/>
            </a:pPr>
            <a:r>
              <a:rPr lang="en-US" sz="2400" i="1" dirty="0" err="1"/>
              <a:t>Rajaraman</a:t>
            </a:r>
            <a:r>
              <a:rPr lang="en-US" sz="2400" i="1" dirty="0"/>
              <a:t> V and </a:t>
            </a:r>
            <a:r>
              <a:rPr lang="en-US" sz="2400" i="1" dirty="0" err="1"/>
              <a:t>Radhakrishanan</a:t>
            </a:r>
            <a:r>
              <a:rPr lang="en-US" sz="2400" i="1" dirty="0"/>
              <a:t> T, (2009), An Introduction to Digital Computer Design, 5</a:t>
            </a:r>
            <a:r>
              <a:rPr lang="en-US" sz="2400" i="1" baseline="30000" dirty="0"/>
              <a:t>th</a:t>
            </a:r>
            <a:r>
              <a:rPr lang="en-US" sz="2400" i="1" dirty="0"/>
              <a:t> Edition, PHI Learning Private Limited. </a:t>
            </a:r>
            <a:br>
              <a:rPr lang="en-US" sz="2400" i="1" dirty="0"/>
            </a:br>
            <a:endParaRPr lang="en-US" sz="2400" i="1" dirty="0"/>
          </a:p>
        </p:txBody>
      </p:sp>
      <p:sp>
        <p:nvSpPr>
          <p:cNvPr id="4" name="Footer Placeholder 3">
            <a:extLst>
              <a:ext uri="{FF2B5EF4-FFF2-40B4-BE49-F238E27FC236}">
                <a16:creationId xmlns:a16="http://schemas.microsoft.com/office/drawing/2014/main" id="{75E81543-F7BA-46EA-9099-AE60916CC064}"/>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1C568428-79BA-449A-8F35-1B883C4D6445}"/>
              </a:ext>
            </a:extLst>
          </p:cNvPr>
          <p:cNvSpPr>
            <a:spLocks noGrp="1"/>
          </p:cNvSpPr>
          <p:nvPr>
            <p:ph type="sldNum" sz="quarter" idx="12"/>
          </p:nvPr>
        </p:nvSpPr>
        <p:spPr/>
        <p:txBody>
          <a:bodyPr/>
          <a:lstStyle/>
          <a:p>
            <a:fld id="{D57F1E4F-1CFF-5643-939E-217C01CDF565}" type="slidenum">
              <a:rPr lang="en-US" smtClean="0"/>
              <a:pPr/>
              <a:t>97</a:t>
            </a:fld>
            <a:endParaRPr lang="en-US" dirty="0"/>
          </a:p>
        </p:txBody>
      </p:sp>
    </p:spTree>
    <p:extLst>
      <p:ext uri="{BB962C8B-B14F-4D97-AF65-F5344CB8AC3E}">
        <p14:creationId xmlns:p14="http://schemas.microsoft.com/office/powerpoint/2010/main" val="28750858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322-3EC9-4822-8EA4-A9665BCADFC4}"/>
              </a:ext>
            </a:extLst>
          </p:cNvPr>
          <p:cNvSpPr>
            <a:spLocks noGrp="1"/>
          </p:cNvSpPr>
          <p:nvPr>
            <p:ph type="title"/>
          </p:nvPr>
        </p:nvSpPr>
        <p:spPr>
          <a:xfrm>
            <a:off x="628650" y="143454"/>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A5A8F47-E02D-4A92-8307-656EAE3A2FE7}"/>
              </a:ext>
            </a:extLst>
          </p:cNvPr>
          <p:cNvSpPr>
            <a:spLocks noGrp="1"/>
          </p:cNvSpPr>
          <p:nvPr>
            <p:ph idx="1"/>
          </p:nvPr>
        </p:nvSpPr>
        <p:spPr>
          <a:xfrm rot="18944511">
            <a:off x="535997" y="3277775"/>
            <a:ext cx="8072005" cy="1345480"/>
          </a:xfrm>
        </p:spPr>
        <p:txBody>
          <a:bodyPr>
            <a:noAutofit/>
          </a:bodyPr>
          <a:lstStyle/>
          <a:p>
            <a:pPr marL="0" indent="0" algn="ctr">
              <a:lnSpc>
                <a:spcPct val="150000"/>
              </a:lnSpc>
              <a:buNone/>
            </a:pPr>
            <a:r>
              <a:rPr lang="en-US" sz="6000" b="1" dirty="0">
                <a:solidFill>
                  <a:srgbClr val="00B0F0"/>
                </a:solidFill>
              </a:rPr>
              <a:t>END OF MODULE 3</a:t>
            </a:r>
          </a:p>
        </p:txBody>
      </p:sp>
      <p:sp>
        <p:nvSpPr>
          <p:cNvPr id="4" name="Footer Placeholder 3">
            <a:extLst>
              <a:ext uri="{FF2B5EF4-FFF2-40B4-BE49-F238E27FC236}">
                <a16:creationId xmlns:a16="http://schemas.microsoft.com/office/drawing/2014/main" id="{AB370352-B71C-489D-BB59-6A2E95A63DF7}"/>
              </a:ext>
            </a:extLst>
          </p:cNvPr>
          <p:cNvSpPr>
            <a:spLocks noGrp="1"/>
          </p:cNvSpPr>
          <p:nvPr>
            <p:ph type="ftr" sz="quarter" idx="11"/>
          </p:nvPr>
        </p:nvSpPr>
        <p:spPr/>
        <p:txBody>
          <a:bodyPr/>
          <a:lstStyle/>
          <a:p>
            <a:r>
              <a:rPr lang="en-US"/>
              <a:t>Saliu A.M.</a:t>
            </a:r>
            <a:endParaRPr lang="en-US" dirty="0"/>
          </a:p>
        </p:txBody>
      </p:sp>
      <p:sp>
        <p:nvSpPr>
          <p:cNvPr id="5" name="Slide Number Placeholder 4">
            <a:extLst>
              <a:ext uri="{FF2B5EF4-FFF2-40B4-BE49-F238E27FC236}">
                <a16:creationId xmlns:a16="http://schemas.microsoft.com/office/drawing/2014/main" id="{203338FD-8F7D-4542-806E-54AF59198A72}"/>
              </a:ext>
            </a:extLst>
          </p:cNvPr>
          <p:cNvSpPr>
            <a:spLocks noGrp="1"/>
          </p:cNvSpPr>
          <p:nvPr>
            <p:ph type="sldNum" sz="quarter" idx="12"/>
          </p:nvPr>
        </p:nvSpPr>
        <p:spPr/>
        <p:txBody>
          <a:bodyPr/>
          <a:lstStyle/>
          <a:p>
            <a:fld id="{D57F1E4F-1CFF-5643-939E-217C01CDF565}" type="slidenum">
              <a:rPr lang="en-US" smtClean="0"/>
              <a:pPr/>
              <a:t>98</a:t>
            </a:fld>
            <a:endParaRPr lang="en-US" dirty="0"/>
          </a:p>
        </p:txBody>
      </p:sp>
    </p:spTree>
    <p:extLst>
      <p:ext uri="{BB962C8B-B14F-4D97-AF65-F5344CB8AC3E}">
        <p14:creationId xmlns:p14="http://schemas.microsoft.com/office/powerpoint/2010/main" val="489346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2154</TotalTime>
  <Words>4521</Words>
  <Application>Microsoft Office PowerPoint</Application>
  <PresentationFormat>On-screen Show (4:3)</PresentationFormat>
  <Paragraphs>755</Paragraphs>
  <Slides>98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98</vt:i4>
      </vt:variant>
    </vt:vector>
  </HeadingPairs>
  <TitlesOfParts>
    <vt:vector size="103" baseType="lpstr">
      <vt:lpstr>Arial</vt:lpstr>
      <vt:lpstr>Calibri</vt:lpstr>
      <vt:lpstr>Calibri Light</vt:lpstr>
      <vt:lpstr>Wingdings</vt:lpstr>
      <vt:lpstr>Office Theme</vt:lpstr>
      <vt:lpstr>INTRODUCTION TO COMPUTER SCIENCE </vt:lpstr>
      <vt:lpstr>Module3 </vt:lpstr>
      <vt:lpstr>PowerPoint Presentation</vt:lpstr>
      <vt:lpstr>Unit 1 Units of Data and Fundamental Operations on Bits </vt:lpstr>
      <vt:lpstr>Units of Data and Fundamental Operations on Bits …</vt:lpstr>
      <vt:lpstr>PowerPoint Presentation</vt:lpstr>
      <vt:lpstr>Units of Data and Fundamental Operations on Bits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2 Number Bases and Types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3 Representation of Non-Numeric Data, Records and Registers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dc:title>
  <dc:creator>User</dc:creator>
  <cp:lastModifiedBy>User</cp:lastModifiedBy>
  <cp:revision>218</cp:revision>
  <cp:lastPrinted>2021-09-28T10:55:25Z</cp:lastPrinted>
  <dcterms:created xsi:type="dcterms:W3CDTF">2021-09-15T22:25:43Z</dcterms:created>
  <dcterms:modified xsi:type="dcterms:W3CDTF">2021-10-09T21:07:35Z</dcterms:modified>
</cp:coreProperties>
</file>