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9" r:id="rId4"/>
    <p:sldId id="258" r:id="rId5"/>
    <p:sldId id="260" r:id="rId6"/>
    <p:sldId id="261" r:id="rId7"/>
    <p:sldId id="262" r:id="rId8"/>
    <p:sldId id="264" r:id="rId9"/>
    <p:sldId id="265"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767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16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62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8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833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30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27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903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02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545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4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2708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de_revie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19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9C05DB1-84B1-2221-B8ED-565AD37D1B83}"/>
              </a:ext>
            </a:extLst>
          </p:cNvPr>
          <p:cNvSpPr>
            <a:spLocks noGrp="1"/>
          </p:cNvSpPr>
          <p:nvPr>
            <p:ph idx="4294967295"/>
          </p:nvPr>
        </p:nvSpPr>
        <p:spPr>
          <a:xfrm>
            <a:off x="251012" y="914400"/>
            <a:ext cx="10078851" cy="4551363"/>
          </a:xfrm>
        </p:spPr>
        <p:txBody>
          <a:bodyPr/>
          <a:lstStyle/>
          <a:p>
            <a:r>
              <a:rPr lang="en-IN" b="1" dirty="0"/>
              <a:t>Another way is to based on the situation you can combine both ways make it more effective ways </a:t>
            </a:r>
          </a:p>
          <a:p>
            <a:pPr marL="0" indent="0">
              <a:buNone/>
            </a:pPr>
            <a:r>
              <a:rPr lang="en-IN" dirty="0"/>
              <a:t>    Scenario :  </a:t>
            </a:r>
          </a:p>
          <a:p>
            <a:pPr marL="0" indent="0">
              <a:buNone/>
            </a:pPr>
            <a:r>
              <a:rPr lang="en-IN" dirty="0"/>
              <a:t>            If the project is having the high demand of peer review with the external review . Where   you can  mention peers and external review also a code review  where all the team members including the external can review the code before merge and also it may take quite bit log time . Because all people should review if anyone not reviewed merge will delay until all the approve .</a:t>
            </a:r>
          </a:p>
          <a:p>
            <a:pPr marL="0" indent="0">
              <a:buNone/>
            </a:pPr>
            <a:endParaRPr lang="en-IN" dirty="0"/>
          </a:p>
          <a:p>
            <a:pPr marL="0" indent="0">
              <a:buNone/>
            </a:pPr>
            <a:r>
              <a:rPr lang="en-IN" dirty="0"/>
              <a:t>Note : you can make use of email notification option which can send a mail for each </a:t>
            </a:r>
            <a:r>
              <a:rPr lang="en-IN" b="0" i="0" dirty="0">
                <a:effectLst/>
                <a:latin typeface="-apple-system"/>
              </a:rPr>
              <a:t>push events are triggered.</a:t>
            </a:r>
            <a:endParaRPr lang="en-IN" dirty="0"/>
          </a:p>
          <a:p>
            <a:pPr marL="0" indent="0">
              <a:buNone/>
            </a:pPr>
            <a:endParaRPr lang="en-IN" dirty="0"/>
          </a:p>
        </p:txBody>
      </p:sp>
    </p:spTree>
    <p:extLst>
      <p:ext uri="{BB962C8B-B14F-4D97-AF65-F5344CB8AC3E}">
        <p14:creationId xmlns:p14="http://schemas.microsoft.com/office/powerpoint/2010/main" val="21741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A5F06F-986B-0414-CBC1-D5738DBFF567}"/>
              </a:ext>
            </a:extLst>
          </p:cNvPr>
          <p:cNvSpPr txBox="1"/>
          <p:nvPr/>
        </p:nvSpPr>
        <p:spPr>
          <a:xfrm>
            <a:off x="420165" y="794434"/>
            <a:ext cx="10281920" cy="646331"/>
          </a:xfrm>
          <a:prstGeom prst="rect">
            <a:avLst/>
          </a:prstGeom>
          <a:noFill/>
        </p:spPr>
        <p:txBody>
          <a:bodyPr wrap="square" rtlCol="0">
            <a:spAutoFit/>
          </a:bodyPr>
          <a:lstStyle/>
          <a:p>
            <a:r>
              <a:rPr lang="en-IN" dirty="0">
                <a:solidFill>
                  <a:srgbClr val="FF0000"/>
                </a:solidFill>
              </a:rPr>
              <a:t>Image is same as external review image but notice the review block its increase to large number where team members and also external reviewer also authorized to review the work  </a:t>
            </a:r>
          </a:p>
        </p:txBody>
      </p:sp>
      <p:pic>
        <p:nvPicPr>
          <p:cNvPr id="9" name="Picture 8">
            <a:extLst>
              <a:ext uri="{FF2B5EF4-FFF2-40B4-BE49-F238E27FC236}">
                <a16:creationId xmlns:a16="http://schemas.microsoft.com/office/drawing/2014/main" id="{27D19E5C-6DE0-DBB7-5CD6-9B9DFA31ECEA}"/>
              </a:ext>
            </a:extLst>
          </p:cNvPr>
          <p:cNvPicPr>
            <a:picLocks noChangeAspect="1"/>
          </p:cNvPicPr>
          <p:nvPr/>
        </p:nvPicPr>
        <p:blipFill>
          <a:blip r:embed="rId2"/>
          <a:stretch>
            <a:fillRect/>
          </a:stretch>
        </p:blipFill>
        <p:spPr>
          <a:xfrm>
            <a:off x="269830" y="1767840"/>
            <a:ext cx="10265205" cy="3972560"/>
          </a:xfrm>
          <a:prstGeom prst="rect">
            <a:avLst/>
          </a:prstGeom>
        </p:spPr>
      </p:pic>
    </p:spTree>
    <p:extLst>
      <p:ext uri="{BB962C8B-B14F-4D97-AF65-F5344CB8AC3E}">
        <p14:creationId xmlns:p14="http://schemas.microsoft.com/office/powerpoint/2010/main" val="255508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1E3-EC18-86B9-374A-98EA05E88323}"/>
              </a:ext>
            </a:extLst>
          </p:cNvPr>
          <p:cNvSpPr>
            <a:spLocks noGrp="1"/>
          </p:cNvSpPr>
          <p:nvPr>
            <p:ph type="title"/>
          </p:nvPr>
        </p:nvSpPr>
        <p:spPr>
          <a:xfrm>
            <a:off x="0" y="804519"/>
            <a:ext cx="11054855" cy="1049235"/>
          </a:xfrm>
        </p:spPr>
        <p:txBody>
          <a:bodyPr/>
          <a:lstStyle/>
          <a:p>
            <a:pPr algn="ctr"/>
            <a:r>
              <a:rPr lang="en-IN" dirty="0">
                <a:solidFill>
                  <a:srgbClr val="FF0000"/>
                </a:solidFill>
              </a:rPr>
              <a:t>MAIN BRANCH PROTECTION </a:t>
            </a:r>
          </a:p>
        </p:txBody>
      </p:sp>
      <p:sp>
        <p:nvSpPr>
          <p:cNvPr id="3" name="TextBox 2">
            <a:extLst>
              <a:ext uri="{FF2B5EF4-FFF2-40B4-BE49-F238E27FC236}">
                <a16:creationId xmlns:a16="http://schemas.microsoft.com/office/drawing/2014/main" id="{623BB9CB-8FE5-CE78-78A9-B8DB2AAB5DD4}"/>
              </a:ext>
            </a:extLst>
          </p:cNvPr>
          <p:cNvSpPr txBox="1"/>
          <p:nvPr/>
        </p:nvSpPr>
        <p:spPr>
          <a:xfrm>
            <a:off x="579120" y="2032000"/>
            <a:ext cx="10789920" cy="923330"/>
          </a:xfrm>
          <a:prstGeom prst="rect">
            <a:avLst/>
          </a:prstGeom>
          <a:noFill/>
        </p:spPr>
        <p:txBody>
          <a:bodyPr wrap="square" rtlCol="0">
            <a:spAutoFit/>
          </a:bodyPr>
          <a:lstStyle/>
          <a:p>
            <a:r>
              <a:rPr lang="en-IN" dirty="0"/>
              <a:t>Our main Aim is to protect the main branch before merging it with any other branch . So we can add Branch rule it  example  : </a:t>
            </a:r>
          </a:p>
          <a:p>
            <a:endParaRPr lang="en-IN" dirty="0"/>
          </a:p>
        </p:txBody>
      </p:sp>
      <p:pic>
        <p:nvPicPr>
          <p:cNvPr id="5" name="Picture 4">
            <a:extLst>
              <a:ext uri="{FF2B5EF4-FFF2-40B4-BE49-F238E27FC236}">
                <a16:creationId xmlns:a16="http://schemas.microsoft.com/office/drawing/2014/main" id="{1B954C46-17EA-31F8-71B9-2CCB3EE0D591}"/>
              </a:ext>
            </a:extLst>
          </p:cNvPr>
          <p:cNvPicPr>
            <a:picLocks noChangeAspect="1"/>
          </p:cNvPicPr>
          <p:nvPr/>
        </p:nvPicPr>
        <p:blipFill>
          <a:blip r:embed="rId2"/>
          <a:stretch>
            <a:fillRect/>
          </a:stretch>
        </p:blipFill>
        <p:spPr>
          <a:xfrm>
            <a:off x="1463040" y="2715675"/>
            <a:ext cx="10062680" cy="3289107"/>
          </a:xfrm>
          <a:prstGeom prst="rect">
            <a:avLst/>
          </a:prstGeom>
        </p:spPr>
      </p:pic>
    </p:spTree>
    <p:extLst>
      <p:ext uri="{BB962C8B-B14F-4D97-AF65-F5344CB8AC3E}">
        <p14:creationId xmlns:p14="http://schemas.microsoft.com/office/powerpoint/2010/main" val="345157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9D96-165F-B268-04CC-015F02291988}"/>
              </a:ext>
            </a:extLst>
          </p:cNvPr>
          <p:cNvSpPr>
            <a:spLocks noGrp="1"/>
          </p:cNvSpPr>
          <p:nvPr>
            <p:ph type="title"/>
          </p:nvPr>
        </p:nvSpPr>
        <p:spPr>
          <a:xfrm>
            <a:off x="365761" y="804519"/>
            <a:ext cx="10689094" cy="1049235"/>
          </a:xfrm>
        </p:spPr>
        <p:txBody>
          <a:bodyPr/>
          <a:lstStyle/>
          <a:p>
            <a:pPr algn="ctr"/>
            <a:r>
              <a:rPr lang="en-IN" dirty="0"/>
              <a:t>CODE REVIEW TOOLS AVAILABLE IN GITHUB API </a:t>
            </a:r>
          </a:p>
        </p:txBody>
      </p:sp>
      <p:sp>
        <p:nvSpPr>
          <p:cNvPr id="4" name="TextBox 3">
            <a:extLst>
              <a:ext uri="{FF2B5EF4-FFF2-40B4-BE49-F238E27FC236}">
                <a16:creationId xmlns:a16="http://schemas.microsoft.com/office/drawing/2014/main" id="{DA8FEBDC-2BA4-9ECB-F14A-EE299DD568F4}"/>
              </a:ext>
            </a:extLst>
          </p:cNvPr>
          <p:cNvSpPr txBox="1"/>
          <p:nvPr/>
        </p:nvSpPr>
        <p:spPr>
          <a:xfrm>
            <a:off x="721360" y="2103120"/>
            <a:ext cx="11328400" cy="2246769"/>
          </a:xfrm>
          <a:prstGeom prst="rect">
            <a:avLst/>
          </a:prstGeom>
          <a:noFill/>
        </p:spPr>
        <p:txBody>
          <a:bodyPr wrap="square" rtlCol="0">
            <a:spAutoFit/>
          </a:bodyPr>
          <a:lstStyle/>
          <a:p>
            <a:r>
              <a:rPr lang="en-IN" sz="2000" dirty="0"/>
              <a:t>There are 50+ tools are available in </a:t>
            </a:r>
            <a:r>
              <a:rPr lang="en-IN" sz="2000" dirty="0" err="1"/>
              <a:t>Github</a:t>
            </a:r>
            <a:r>
              <a:rPr lang="en-IN" sz="2000" dirty="0"/>
              <a:t>  to do the code review to achieve the code quality and code management .</a:t>
            </a:r>
          </a:p>
          <a:p>
            <a:r>
              <a:rPr lang="en-IN" sz="2000" dirty="0"/>
              <a:t>We are attaching some of as a picture but as an example we are using </a:t>
            </a:r>
            <a:r>
              <a:rPr lang="en-IN" sz="2000" b="1" i="0" dirty="0" err="1">
                <a:solidFill>
                  <a:srgbClr val="24292F"/>
                </a:solidFill>
                <a:effectLst/>
                <a:latin typeface="-apple-system"/>
              </a:rPr>
              <a:t>CodeQL</a:t>
            </a:r>
            <a:r>
              <a:rPr lang="en-IN" sz="2000" b="1" i="0" dirty="0">
                <a:solidFill>
                  <a:srgbClr val="24292F"/>
                </a:solidFill>
                <a:effectLst/>
                <a:latin typeface="-apple-system"/>
              </a:rPr>
              <a:t> Analysis </a:t>
            </a:r>
            <a:r>
              <a:rPr lang="en-IN" sz="2000" i="0" dirty="0">
                <a:solidFill>
                  <a:srgbClr val="24292F"/>
                </a:solidFill>
                <a:effectLst/>
                <a:latin typeface="-apple-system"/>
              </a:rPr>
              <a:t>to review our code .</a:t>
            </a:r>
          </a:p>
          <a:p>
            <a:endParaRPr lang="en-IN" sz="2000" dirty="0"/>
          </a:p>
          <a:p>
            <a:r>
              <a:rPr lang="en-IN" sz="2000" dirty="0"/>
              <a:t> We can use another tools also like Sonar </a:t>
            </a:r>
            <a:r>
              <a:rPr lang="en-IN" sz="2000" dirty="0" err="1"/>
              <a:t>qube</a:t>
            </a:r>
            <a:r>
              <a:rPr lang="en-IN" sz="2000" dirty="0"/>
              <a:t> ,</a:t>
            </a:r>
            <a:r>
              <a:rPr lang="en-IN" sz="2000" b="1" i="0" dirty="0">
                <a:solidFill>
                  <a:srgbClr val="24292F"/>
                </a:solidFill>
                <a:effectLst/>
                <a:latin typeface="-apple-system"/>
              </a:rPr>
              <a:t> </a:t>
            </a:r>
            <a:r>
              <a:rPr lang="en-IN" sz="2000" i="0" dirty="0" err="1">
                <a:solidFill>
                  <a:srgbClr val="24292F"/>
                </a:solidFill>
                <a:effectLst/>
                <a:latin typeface="-apple-system"/>
              </a:rPr>
              <a:t>ESLint</a:t>
            </a:r>
            <a:r>
              <a:rPr lang="en-IN" sz="2000" i="0" dirty="0">
                <a:solidFill>
                  <a:srgbClr val="24292F"/>
                </a:solidFill>
                <a:effectLst/>
                <a:latin typeface="-apple-system"/>
              </a:rPr>
              <a:t> , Pyre…..</a:t>
            </a:r>
            <a:r>
              <a:rPr lang="en-IN" sz="2000" i="0" dirty="0" err="1">
                <a:solidFill>
                  <a:srgbClr val="24292F"/>
                </a:solidFill>
                <a:effectLst/>
                <a:latin typeface="-apple-system"/>
              </a:rPr>
              <a:t>ext</a:t>
            </a:r>
            <a:r>
              <a:rPr lang="en-IN" sz="2000" i="0" dirty="0">
                <a:solidFill>
                  <a:srgbClr val="24292F"/>
                </a:solidFill>
                <a:effectLst/>
                <a:latin typeface="-apple-system"/>
              </a:rPr>
              <a:t> </a:t>
            </a:r>
          </a:p>
          <a:p>
            <a:endParaRPr lang="en-IN" sz="2000" b="1" i="0" dirty="0">
              <a:solidFill>
                <a:srgbClr val="24292F"/>
              </a:solidFill>
              <a:effectLst/>
              <a:latin typeface="-apple-system"/>
            </a:endParaRPr>
          </a:p>
          <a:p>
            <a:endParaRPr lang="en-IN" sz="2000" dirty="0"/>
          </a:p>
        </p:txBody>
      </p:sp>
    </p:spTree>
    <p:extLst>
      <p:ext uri="{BB962C8B-B14F-4D97-AF65-F5344CB8AC3E}">
        <p14:creationId xmlns:p14="http://schemas.microsoft.com/office/powerpoint/2010/main" val="426091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12B4-C24A-37E0-1316-1C72BBF356B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8C95BF9-7A64-630B-DAA4-7404C151F4AF}"/>
              </a:ext>
            </a:extLst>
          </p:cNvPr>
          <p:cNvPicPr>
            <a:picLocks noChangeAspect="1"/>
          </p:cNvPicPr>
          <p:nvPr/>
        </p:nvPicPr>
        <p:blipFill>
          <a:blip r:embed="rId2"/>
          <a:stretch>
            <a:fillRect/>
          </a:stretch>
        </p:blipFill>
        <p:spPr>
          <a:xfrm>
            <a:off x="497840" y="0"/>
            <a:ext cx="9804400" cy="6053481"/>
          </a:xfrm>
          <a:prstGeom prst="rect">
            <a:avLst/>
          </a:prstGeom>
        </p:spPr>
      </p:pic>
    </p:spTree>
    <p:extLst>
      <p:ext uri="{BB962C8B-B14F-4D97-AF65-F5344CB8AC3E}">
        <p14:creationId xmlns:p14="http://schemas.microsoft.com/office/powerpoint/2010/main" val="10691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6915-E8F6-6559-5E88-A7D8EA875C29}"/>
              </a:ext>
            </a:extLst>
          </p:cNvPr>
          <p:cNvSpPr>
            <a:spLocks noGrp="1"/>
          </p:cNvSpPr>
          <p:nvPr>
            <p:ph type="title" idx="4294967295"/>
          </p:nvPr>
        </p:nvSpPr>
        <p:spPr>
          <a:xfrm>
            <a:off x="2587625" y="804863"/>
            <a:ext cx="9604375" cy="5180012"/>
          </a:xfrm>
        </p:spPr>
        <p:txBody>
          <a:bodyPr>
            <a:normAutofit/>
          </a:bodyPr>
          <a:lstStyle/>
          <a:p>
            <a:br>
              <a:rPr lang="en-IN" sz="6000" b="1" dirty="0"/>
            </a:br>
            <a:br>
              <a:rPr lang="en-IN" sz="6000" b="1" dirty="0"/>
            </a:br>
            <a:r>
              <a:rPr lang="en-IN" sz="6000" b="1" dirty="0"/>
              <a:t>THANK YOU</a:t>
            </a:r>
          </a:p>
        </p:txBody>
      </p:sp>
      <p:pic>
        <p:nvPicPr>
          <p:cNvPr id="4" name="Picture 3">
            <a:extLst>
              <a:ext uri="{FF2B5EF4-FFF2-40B4-BE49-F238E27FC236}">
                <a16:creationId xmlns:a16="http://schemas.microsoft.com/office/drawing/2014/main" id="{87D08670-C43A-0C6A-D176-ED61CA2D3D9A}"/>
              </a:ext>
            </a:extLst>
          </p:cNvPr>
          <p:cNvPicPr>
            <a:picLocks noChangeAspect="1"/>
          </p:cNvPicPr>
          <p:nvPr/>
        </p:nvPicPr>
        <p:blipFill>
          <a:blip r:embed="rId2"/>
          <a:stretch>
            <a:fillRect/>
          </a:stretch>
        </p:blipFill>
        <p:spPr>
          <a:xfrm>
            <a:off x="7904480" y="1803263"/>
            <a:ext cx="2174240" cy="1732727"/>
          </a:xfrm>
          <a:prstGeom prst="rect">
            <a:avLst/>
          </a:prstGeom>
        </p:spPr>
      </p:pic>
    </p:spTree>
    <p:extLst>
      <p:ext uri="{BB962C8B-B14F-4D97-AF65-F5344CB8AC3E}">
        <p14:creationId xmlns:p14="http://schemas.microsoft.com/office/powerpoint/2010/main" val="268112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4F6B-A78B-9EB8-31CB-DD9E38B9023D}"/>
              </a:ext>
            </a:extLst>
          </p:cNvPr>
          <p:cNvSpPr>
            <a:spLocks noGrp="1"/>
          </p:cNvSpPr>
          <p:nvPr>
            <p:ph type="ctrTitle" idx="4294967295"/>
          </p:nvPr>
        </p:nvSpPr>
        <p:spPr>
          <a:xfrm>
            <a:off x="0" y="801688"/>
            <a:ext cx="12192000" cy="1223962"/>
          </a:xfrm>
        </p:spPr>
        <p:txBody>
          <a:bodyPr>
            <a:normAutofit/>
          </a:bodyPr>
          <a:lstStyle/>
          <a:p>
            <a:pPr algn="ctr"/>
            <a:r>
              <a:rPr lang="en-IN" sz="4000" b="0" i="0" dirty="0">
                <a:solidFill>
                  <a:srgbClr val="222222"/>
                </a:solidFill>
                <a:effectLst/>
                <a:latin typeface="Arial Black" panose="020B0A04020102020204" pitchFamily="34" charset="0"/>
              </a:rPr>
              <a:t>Customer scenario </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739CE59C-9A75-12B1-52A9-769929F13CC2}"/>
              </a:ext>
            </a:extLst>
          </p:cNvPr>
          <p:cNvSpPr>
            <a:spLocks noGrp="1"/>
          </p:cNvSpPr>
          <p:nvPr>
            <p:ph type="subTitle" idx="4294967295"/>
          </p:nvPr>
        </p:nvSpPr>
        <p:spPr>
          <a:xfrm>
            <a:off x="0" y="2600325"/>
            <a:ext cx="12272682" cy="2232025"/>
          </a:xfrm>
        </p:spPr>
        <p:txBody>
          <a:bodyPr>
            <a:normAutofit/>
          </a:bodyPr>
          <a:lstStyle/>
          <a:p>
            <a:pPr marL="0" indent="0" algn="ctr">
              <a:buNone/>
            </a:pPr>
            <a:r>
              <a:rPr lang="en-US" dirty="0">
                <a:latin typeface="Bahnschrift SemiBold" panose="020B0502040204020203" pitchFamily="34" charset="0"/>
              </a:rPr>
              <a:t>"Our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br>
              <a:rPr lang="en-US" dirty="0">
                <a:latin typeface="Bahnschrift SemiBold" panose="020B0502040204020203" pitchFamily="34" charset="0"/>
              </a:rPr>
            </a:br>
            <a:endParaRPr lang="en-IN" dirty="0">
              <a:latin typeface="Bahnschrift SemiBold" panose="020B0502040204020203" pitchFamily="34" charset="0"/>
            </a:endParaRPr>
          </a:p>
        </p:txBody>
      </p:sp>
    </p:spTree>
    <p:extLst>
      <p:ext uri="{BB962C8B-B14F-4D97-AF65-F5344CB8AC3E}">
        <p14:creationId xmlns:p14="http://schemas.microsoft.com/office/powerpoint/2010/main" val="2839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7B5CE-C708-07E8-83C2-9CE101A1B034}"/>
              </a:ext>
            </a:extLst>
          </p:cNvPr>
          <p:cNvSpPr>
            <a:spLocks noGrp="1"/>
          </p:cNvSpPr>
          <p:nvPr>
            <p:ph type="title" idx="4294967295"/>
          </p:nvPr>
        </p:nvSpPr>
        <p:spPr>
          <a:xfrm>
            <a:off x="385483" y="804863"/>
            <a:ext cx="11806518" cy="1049337"/>
          </a:xfrm>
        </p:spPr>
        <p:txBody>
          <a:bodyPr>
            <a:normAutofit/>
          </a:bodyPr>
          <a:lstStyle/>
          <a:p>
            <a:pPr algn="ctr"/>
            <a:r>
              <a:rPr lang="en-IN" sz="4400" dirty="0">
                <a:solidFill>
                  <a:srgbClr val="FF0000"/>
                </a:solidFill>
              </a:rPr>
              <a:t>SOLUTION </a:t>
            </a:r>
          </a:p>
        </p:txBody>
      </p:sp>
      <p:sp>
        <p:nvSpPr>
          <p:cNvPr id="8" name="Content Placeholder 7">
            <a:extLst>
              <a:ext uri="{FF2B5EF4-FFF2-40B4-BE49-F238E27FC236}">
                <a16:creationId xmlns:a16="http://schemas.microsoft.com/office/drawing/2014/main" id="{394F9069-5A48-BDDE-BCB0-AC078B87ADB4}"/>
              </a:ext>
            </a:extLst>
          </p:cNvPr>
          <p:cNvSpPr>
            <a:spLocks noGrp="1"/>
          </p:cNvSpPr>
          <p:nvPr>
            <p:ph idx="4294967295"/>
          </p:nvPr>
        </p:nvSpPr>
        <p:spPr>
          <a:xfrm>
            <a:off x="251013" y="2016125"/>
            <a:ext cx="11940988" cy="3449638"/>
          </a:xfrm>
        </p:spPr>
        <p:txBody>
          <a:bodyPr/>
          <a:lstStyle/>
          <a:p>
            <a:pPr marL="0" indent="0">
              <a:buNone/>
            </a:pPr>
            <a:r>
              <a:rPr lang="en-US" b="0" i="0" dirty="0">
                <a:solidFill>
                  <a:srgbClr val="7030A0"/>
                </a:solidFill>
                <a:effectLst/>
                <a:latin typeface="Sitka Display Semibold" pitchFamily="2" charset="0"/>
              </a:rPr>
              <a:t>CODE REVIEW </a:t>
            </a:r>
          </a:p>
          <a:p>
            <a:pPr marL="0" indent="0">
              <a:buNone/>
            </a:pPr>
            <a:r>
              <a:rPr lang="en-US" b="0" i="0" dirty="0">
                <a:effectLst/>
                <a:latin typeface="Sitka Display Semibold" pitchFamily="2" charset="0"/>
              </a:rPr>
              <a:t>Code review is the most commonly used procedure for validating the design and implementation of features. It helps developers to maintain consistency between design and implementation “styles” across many team members and between various projects on which the company is working.</a:t>
            </a:r>
          </a:p>
          <a:p>
            <a:pPr marL="0" indent="0">
              <a:buNone/>
            </a:pPr>
            <a:r>
              <a:rPr lang="en-US" b="0" i="0" dirty="0">
                <a:effectLst/>
                <a:latin typeface="Sitka Banner Semibold" pitchFamily="2" charset="0"/>
              </a:rPr>
              <a:t> “</a:t>
            </a:r>
            <a:r>
              <a:rPr lang="en-US" b="0" i="0" u="none" strike="noStrike" dirty="0">
                <a:effectLst/>
                <a:latin typeface="Sitka Banner Semibold" pitchFamily="2" charset="0"/>
                <a:hlinkClick r:id="rId2" tooltip="What is code review?">
                  <a:extLst>
                    <a:ext uri="{A12FA001-AC4F-418D-AE19-62706E023703}">
                      <ahyp:hlinkClr xmlns:ahyp="http://schemas.microsoft.com/office/drawing/2018/hyperlinkcolor" val="tx"/>
                    </a:ext>
                  </a:extLst>
                </a:hlinkClick>
              </a:rPr>
              <a:t>Code review</a:t>
            </a:r>
            <a:r>
              <a:rPr lang="en-US" b="0" i="0" dirty="0">
                <a:effectLst/>
                <a:latin typeface="Sitka Banner Semibold" pitchFamily="2" charset="0"/>
              </a:rPr>
              <a:t> is systematic examination … of computer source code. It is intended to find and fix mistakes overlooked in the initial development phase, improving both the overall quality of software and the developers’ skills.”</a:t>
            </a:r>
            <a:endParaRPr lang="en-IN" dirty="0">
              <a:latin typeface="Sitka Banner Semibold" pitchFamily="2" charset="0"/>
            </a:endParaRPr>
          </a:p>
        </p:txBody>
      </p:sp>
    </p:spTree>
    <p:extLst>
      <p:ext uri="{BB962C8B-B14F-4D97-AF65-F5344CB8AC3E}">
        <p14:creationId xmlns:p14="http://schemas.microsoft.com/office/powerpoint/2010/main" val="226413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7B5CE-C708-07E8-83C2-9CE101A1B034}"/>
              </a:ext>
            </a:extLst>
          </p:cNvPr>
          <p:cNvSpPr>
            <a:spLocks noGrp="1"/>
          </p:cNvSpPr>
          <p:nvPr>
            <p:ph type="title"/>
          </p:nvPr>
        </p:nvSpPr>
        <p:spPr>
          <a:xfrm>
            <a:off x="762001" y="804889"/>
            <a:ext cx="10292852" cy="1113558"/>
          </a:xfrm>
        </p:spPr>
        <p:txBody>
          <a:bodyPr>
            <a:normAutofit/>
          </a:bodyPr>
          <a:lstStyle/>
          <a:p>
            <a:pPr algn="ctr"/>
            <a:r>
              <a:rPr lang="en-US" b="1" i="0" dirty="0">
                <a:solidFill>
                  <a:srgbClr val="FF0000"/>
                </a:solidFill>
                <a:effectLst/>
                <a:latin typeface="TyponineSans Regular 62"/>
              </a:rPr>
              <a:t>We CAN perform code review in two levels.</a:t>
            </a:r>
            <a:br>
              <a:rPr lang="en-IN" sz="3200" b="1" i="0" dirty="0">
                <a:solidFill>
                  <a:srgbClr val="FF0000"/>
                </a:solidFill>
                <a:effectLst/>
                <a:latin typeface="TyponineSans Regular 62"/>
              </a:rPr>
            </a:br>
            <a:endParaRPr lang="en-IN" b="1" dirty="0">
              <a:solidFill>
                <a:srgbClr val="FF0000"/>
              </a:solidFill>
            </a:endParaRPr>
          </a:p>
        </p:txBody>
      </p:sp>
      <p:sp>
        <p:nvSpPr>
          <p:cNvPr id="8" name="Content Placeholder 7">
            <a:extLst>
              <a:ext uri="{FF2B5EF4-FFF2-40B4-BE49-F238E27FC236}">
                <a16:creationId xmlns:a16="http://schemas.microsoft.com/office/drawing/2014/main" id="{394F9069-5A48-BDDE-BCB0-AC078B87ADB4}"/>
              </a:ext>
            </a:extLst>
          </p:cNvPr>
          <p:cNvSpPr>
            <a:spLocks noGrp="1"/>
          </p:cNvSpPr>
          <p:nvPr>
            <p:ph sz="half" idx="1"/>
          </p:nvPr>
        </p:nvSpPr>
        <p:spPr/>
        <p:txBody>
          <a:bodyPr>
            <a:normAutofit fontScale="85000" lnSpcReduction="10000"/>
          </a:bodyPr>
          <a:lstStyle/>
          <a:p>
            <a:r>
              <a:rPr lang="en-IN" b="1" i="0" dirty="0">
                <a:solidFill>
                  <a:srgbClr val="535353"/>
                </a:solidFill>
                <a:effectLst/>
                <a:latin typeface="TyponineSans Medium 40"/>
              </a:rPr>
              <a:t>peer review</a:t>
            </a:r>
          </a:p>
          <a:p>
            <a:pPr marL="0" indent="0">
              <a:buNone/>
            </a:pPr>
            <a:r>
              <a:rPr lang="en-US" b="0" i="0" dirty="0">
                <a:effectLst/>
                <a:latin typeface="Sitka Banner Semibold" pitchFamily="2" charset="0"/>
              </a:rPr>
              <a:t>we expect developers to talk to each other about their design intentions and get feedback throughout the (usually non-linear) design/implementation process</a:t>
            </a:r>
            <a:r>
              <a:rPr lang="en-US" b="0" i="0" dirty="0">
                <a:solidFill>
                  <a:srgbClr val="535353"/>
                </a:solidFill>
                <a:effectLst/>
                <a:latin typeface="TyponineSans Regular 62"/>
              </a:rPr>
              <a:t>.</a:t>
            </a:r>
          </a:p>
          <a:p>
            <a:pPr marL="0" indent="0">
              <a:buNone/>
            </a:pPr>
            <a:endParaRPr lang="en-US" dirty="0">
              <a:latin typeface="Sitka Banner Semibold" pitchFamily="2" charset="0"/>
            </a:endParaRPr>
          </a:p>
          <a:p>
            <a:pPr marL="0" indent="0">
              <a:buNone/>
            </a:pPr>
            <a:r>
              <a:rPr lang="en-US" dirty="0">
                <a:latin typeface="Sitka Banner Semibold" pitchFamily="2" charset="0"/>
              </a:rPr>
              <a:t>we don’t put limitations on what comments a reviewer might make about the reviewed code.</a:t>
            </a:r>
            <a:endParaRPr lang="en-IN" dirty="0">
              <a:latin typeface="Sitka Banner Semibold" pitchFamily="2" charset="0"/>
            </a:endParaRPr>
          </a:p>
          <a:p>
            <a:pPr marL="0" indent="0">
              <a:buNone/>
            </a:pPr>
            <a:endParaRPr lang="en-US" dirty="0">
              <a:solidFill>
                <a:srgbClr val="535353"/>
              </a:solidFill>
              <a:latin typeface="TyponineSans Regular 62"/>
            </a:endParaRPr>
          </a:p>
        </p:txBody>
      </p:sp>
      <p:sp>
        <p:nvSpPr>
          <p:cNvPr id="9" name="Content Placeholder 8">
            <a:extLst>
              <a:ext uri="{FF2B5EF4-FFF2-40B4-BE49-F238E27FC236}">
                <a16:creationId xmlns:a16="http://schemas.microsoft.com/office/drawing/2014/main" id="{6FF51507-D5ED-2FF3-50F9-8ECCBE432640}"/>
              </a:ext>
            </a:extLst>
          </p:cNvPr>
          <p:cNvSpPr>
            <a:spLocks noGrp="1"/>
          </p:cNvSpPr>
          <p:nvPr>
            <p:ph sz="half" idx="2"/>
          </p:nvPr>
        </p:nvSpPr>
        <p:spPr/>
        <p:txBody>
          <a:bodyPr>
            <a:normAutofit fontScale="85000" lnSpcReduction="10000"/>
          </a:bodyPr>
          <a:lstStyle/>
          <a:p>
            <a:r>
              <a:rPr lang="en-IN" b="1" i="0" dirty="0">
                <a:solidFill>
                  <a:srgbClr val="535353"/>
                </a:solidFill>
                <a:effectLst/>
                <a:latin typeface="TyponineSans Medium 40"/>
              </a:rPr>
              <a:t>external review</a:t>
            </a:r>
            <a:r>
              <a:rPr lang="en-IN" b="0" i="0" dirty="0">
                <a:solidFill>
                  <a:srgbClr val="535353"/>
                </a:solidFill>
                <a:effectLst/>
                <a:latin typeface="TyponineSans Regular 62"/>
              </a:rPr>
              <a:t>.</a:t>
            </a:r>
          </a:p>
          <a:p>
            <a:pPr marL="0" indent="0">
              <a:buNone/>
            </a:pPr>
            <a:r>
              <a:rPr lang="en-US" b="0" i="0" dirty="0">
                <a:effectLst/>
                <a:latin typeface="Sitka Banner Semibold" pitchFamily="2" charset="0"/>
              </a:rPr>
              <a:t>An external review addresses different issues than peer reviews. Specifically, external reviews focus on how to increase code quality, promote best practices, and remove “code smells.”</a:t>
            </a:r>
          </a:p>
          <a:p>
            <a:pPr marL="0" indent="0">
              <a:buNone/>
            </a:pPr>
            <a:endParaRPr lang="en-US" dirty="0">
              <a:latin typeface="Sitka Banner Semibold" pitchFamily="2" charset="0"/>
            </a:endParaRPr>
          </a:p>
          <a:p>
            <a:pPr marL="0" indent="0">
              <a:buNone/>
            </a:pPr>
            <a:r>
              <a:rPr lang="en-US" b="0" i="0" dirty="0">
                <a:effectLst/>
                <a:latin typeface="Sitka Banner Semibold" pitchFamily="2" charset="0"/>
              </a:rPr>
              <a:t>This level of review will look at the quality of the code itself, its potential effects on other areas of the project, and its adherence with company coding guidelines.</a:t>
            </a:r>
            <a:endParaRPr lang="en-IN" dirty="0">
              <a:latin typeface="Sitka Banner Semibold" pitchFamily="2" charset="0"/>
            </a:endParaRPr>
          </a:p>
        </p:txBody>
      </p:sp>
    </p:spTree>
    <p:extLst>
      <p:ext uri="{BB962C8B-B14F-4D97-AF65-F5344CB8AC3E}">
        <p14:creationId xmlns:p14="http://schemas.microsoft.com/office/powerpoint/2010/main" val="378635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7B5CE-C708-07E8-83C2-9CE101A1B034}"/>
              </a:ext>
            </a:extLst>
          </p:cNvPr>
          <p:cNvSpPr>
            <a:spLocks noGrp="1"/>
          </p:cNvSpPr>
          <p:nvPr>
            <p:ph type="title"/>
          </p:nvPr>
        </p:nvSpPr>
        <p:spPr/>
        <p:txBody>
          <a:bodyPr/>
          <a:lstStyle/>
          <a:p>
            <a:pPr algn="ctr"/>
            <a:r>
              <a:rPr lang="en-IN" dirty="0">
                <a:solidFill>
                  <a:srgbClr val="FF0000"/>
                </a:solidFill>
              </a:rPr>
              <a:t>PEER REVIEW </a:t>
            </a:r>
          </a:p>
        </p:txBody>
      </p:sp>
      <p:sp>
        <p:nvSpPr>
          <p:cNvPr id="6" name="Text Placeholder 5">
            <a:extLst>
              <a:ext uri="{FF2B5EF4-FFF2-40B4-BE49-F238E27FC236}">
                <a16:creationId xmlns:a16="http://schemas.microsoft.com/office/drawing/2014/main" id="{EF6FF295-5B6B-5780-3594-C81FFE74E432}"/>
              </a:ext>
            </a:extLst>
          </p:cNvPr>
          <p:cNvSpPr>
            <a:spLocks noGrp="1"/>
          </p:cNvSpPr>
          <p:nvPr>
            <p:ph type="body" idx="1"/>
          </p:nvPr>
        </p:nvSpPr>
        <p:spPr/>
        <p:txBody>
          <a:bodyPr/>
          <a:lstStyle/>
          <a:p>
            <a:r>
              <a:rPr lang="en-IN" dirty="0"/>
              <a:t>   pros</a:t>
            </a:r>
          </a:p>
        </p:txBody>
      </p:sp>
      <p:sp>
        <p:nvSpPr>
          <p:cNvPr id="9" name="Content Placeholder 8">
            <a:extLst>
              <a:ext uri="{FF2B5EF4-FFF2-40B4-BE49-F238E27FC236}">
                <a16:creationId xmlns:a16="http://schemas.microsoft.com/office/drawing/2014/main" id="{8899152D-DEB7-EE45-F40C-250736DBB035}"/>
              </a:ext>
            </a:extLst>
          </p:cNvPr>
          <p:cNvSpPr>
            <a:spLocks noGrp="1"/>
          </p:cNvSpPr>
          <p:nvPr>
            <p:ph sz="half" idx="2"/>
          </p:nvPr>
        </p:nvSpPr>
        <p:spPr/>
        <p:txBody>
          <a:bodyPr/>
          <a:lstStyle/>
          <a:p>
            <a:r>
              <a:rPr lang="en-IN" b="0" i="0" dirty="0">
                <a:effectLst/>
                <a:latin typeface="Sitka Banner Semibold" pitchFamily="2" charset="0"/>
              </a:rPr>
              <a:t>Readability and Maintenance</a:t>
            </a:r>
          </a:p>
          <a:p>
            <a:r>
              <a:rPr lang="en-IN" b="0" i="0" dirty="0">
                <a:effectLst/>
                <a:latin typeface="Sitka Banner Semibold" pitchFamily="2" charset="0"/>
              </a:rPr>
              <a:t>Consistency</a:t>
            </a:r>
          </a:p>
          <a:p>
            <a:r>
              <a:rPr lang="en-IN" b="0" i="0" dirty="0">
                <a:effectLst/>
                <a:latin typeface="Sitka Banner Semibold" pitchFamily="2" charset="0"/>
              </a:rPr>
              <a:t>Performance</a:t>
            </a:r>
          </a:p>
          <a:p>
            <a:r>
              <a:rPr lang="en-IN" b="0" i="0" dirty="0">
                <a:effectLst/>
                <a:latin typeface="Sitka Banner Semibold" pitchFamily="2" charset="0"/>
              </a:rPr>
              <a:t>Exception Handling</a:t>
            </a:r>
          </a:p>
          <a:p>
            <a:r>
              <a:rPr lang="en-IN" b="0" i="0" dirty="0">
                <a:effectLst/>
                <a:latin typeface="Sitka Banner Semibold" pitchFamily="2" charset="0"/>
              </a:rPr>
              <a:t>Test Cases</a:t>
            </a:r>
          </a:p>
          <a:p>
            <a:endParaRPr lang="en-IN" b="0" i="0" dirty="0">
              <a:effectLst/>
              <a:latin typeface="Sitka Banner Semibold" pitchFamily="2" charset="0"/>
            </a:endParaRPr>
          </a:p>
          <a:p>
            <a:endParaRPr lang="en-IN" dirty="0">
              <a:latin typeface="Sitka Banner Semibold" pitchFamily="2" charset="0"/>
            </a:endParaRPr>
          </a:p>
        </p:txBody>
      </p:sp>
      <p:sp>
        <p:nvSpPr>
          <p:cNvPr id="10" name="Text Placeholder 9">
            <a:extLst>
              <a:ext uri="{FF2B5EF4-FFF2-40B4-BE49-F238E27FC236}">
                <a16:creationId xmlns:a16="http://schemas.microsoft.com/office/drawing/2014/main" id="{956F49B8-E35B-9142-D8E4-E9C1FF0B17B1}"/>
              </a:ext>
            </a:extLst>
          </p:cNvPr>
          <p:cNvSpPr>
            <a:spLocks noGrp="1"/>
          </p:cNvSpPr>
          <p:nvPr>
            <p:ph type="body" sz="quarter" idx="3"/>
          </p:nvPr>
        </p:nvSpPr>
        <p:spPr/>
        <p:txBody>
          <a:bodyPr/>
          <a:lstStyle/>
          <a:p>
            <a:r>
              <a:rPr lang="en-IN" dirty="0"/>
              <a:t>  cons</a:t>
            </a:r>
          </a:p>
        </p:txBody>
      </p:sp>
      <p:sp>
        <p:nvSpPr>
          <p:cNvPr id="11" name="Content Placeholder 10">
            <a:extLst>
              <a:ext uri="{FF2B5EF4-FFF2-40B4-BE49-F238E27FC236}">
                <a16:creationId xmlns:a16="http://schemas.microsoft.com/office/drawing/2014/main" id="{951A2E99-7B9A-BA95-9240-594D9A3F668D}"/>
              </a:ext>
            </a:extLst>
          </p:cNvPr>
          <p:cNvSpPr>
            <a:spLocks noGrp="1"/>
          </p:cNvSpPr>
          <p:nvPr>
            <p:ph sz="quarter" idx="4"/>
          </p:nvPr>
        </p:nvSpPr>
        <p:spPr/>
        <p:txBody>
          <a:bodyPr/>
          <a:lstStyle/>
          <a:p>
            <a:r>
              <a:rPr lang="en-IN" dirty="0"/>
              <a:t>Manual work </a:t>
            </a:r>
          </a:p>
          <a:p>
            <a:r>
              <a:rPr lang="en-IN" dirty="0"/>
              <a:t>Lot of time consuming</a:t>
            </a:r>
          </a:p>
          <a:p>
            <a:r>
              <a:rPr lang="en-IN" dirty="0"/>
              <a:t>Wont work for less team more work </a:t>
            </a:r>
          </a:p>
          <a:p>
            <a:pPr marL="0" indent="0">
              <a:buNone/>
            </a:pPr>
            <a:endParaRPr lang="en-IN" dirty="0"/>
          </a:p>
          <a:p>
            <a:pPr marL="0" indent="0">
              <a:buNone/>
            </a:pPr>
            <a:r>
              <a:rPr lang="en-IN" dirty="0"/>
              <a:t> </a:t>
            </a:r>
          </a:p>
          <a:p>
            <a:endParaRPr lang="en-IN" dirty="0"/>
          </a:p>
          <a:p>
            <a:endParaRPr lang="en-IN" dirty="0"/>
          </a:p>
        </p:txBody>
      </p:sp>
    </p:spTree>
    <p:extLst>
      <p:ext uri="{BB962C8B-B14F-4D97-AF65-F5344CB8AC3E}">
        <p14:creationId xmlns:p14="http://schemas.microsoft.com/office/powerpoint/2010/main" val="334470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14B6-A593-4345-07AF-C408A8A9B9DE}"/>
              </a:ext>
            </a:extLst>
          </p:cNvPr>
          <p:cNvSpPr>
            <a:spLocks noGrp="1"/>
          </p:cNvSpPr>
          <p:nvPr>
            <p:ph type="title"/>
          </p:nvPr>
        </p:nvSpPr>
        <p:spPr>
          <a:xfrm>
            <a:off x="1" y="804889"/>
            <a:ext cx="11054852" cy="1059305"/>
          </a:xfrm>
        </p:spPr>
        <p:txBody>
          <a:bodyPr/>
          <a:lstStyle/>
          <a:p>
            <a:pPr algn="ctr"/>
            <a:r>
              <a:rPr lang="en-IN" b="0" i="0" dirty="0">
                <a:solidFill>
                  <a:srgbClr val="E61345"/>
                </a:solidFill>
                <a:effectLst/>
                <a:latin typeface="TyponineSans Regular 62"/>
              </a:rPr>
              <a:t>external review</a:t>
            </a:r>
            <a:br>
              <a:rPr lang="en-IN" b="0" i="0" dirty="0">
                <a:solidFill>
                  <a:srgbClr val="E61345"/>
                </a:solidFill>
                <a:effectLst/>
                <a:latin typeface="TyponineSans Regular 62"/>
              </a:rPr>
            </a:br>
            <a:endParaRPr lang="en-IN" dirty="0"/>
          </a:p>
        </p:txBody>
      </p:sp>
      <p:sp>
        <p:nvSpPr>
          <p:cNvPr id="3" name="Content Placeholder 2">
            <a:extLst>
              <a:ext uri="{FF2B5EF4-FFF2-40B4-BE49-F238E27FC236}">
                <a16:creationId xmlns:a16="http://schemas.microsoft.com/office/drawing/2014/main" id="{D2AB22F0-0553-4313-A940-0817FDA3C72A}"/>
              </a:ext>
            </a:extLst>
          </p:cNvPr>
          <p:cNvSpPr>
            <a:spLocks noGrp="1"/>
          </p:cNvSpPr>
          <p:nvPr>
            <p:ph sz="half" idx="1"/>
          </p:nvPr>
        </p:nvSpPr>
        <p:spPr>
          <a:xfrm>
            <a:off x="1447331" y="2940423"/>
            <a:ext cx="4645152" cy="2519050"/>
          </a:xfrm>
        </p:spPr>
        <p:txBody>
          <a:bodyPr/>
          <a:lstStyle/>
          <a:p>
            <a:r>
              <a:rPr lang="en-IN" dirty="0"/>
              <a:t> </a:t>
            </a:r>
            <a:r>
              <a:rPr lang="en-IN" b="0" i="0" dirty="0">
                <a:effectLst/>
                <a:latin typeface="TyponineSans Light 47"/>
              </a:rPr>
              <a:t>Readability and Maintenance</a:t>
            </a:r>
          </a:p>
          <a:p>
            <a:r>
              <a:rPr lang="en-IN" b="0" i="0" dirty="0">
                <a:effectLst/>
                <a:latin typeface="TyponineSans Light 47"/>
              </a:rPr>
              <a:t>Coding Style</a:t>
            </a:r>
          </a:p>
          <a:p>
            <a:r>
              <a:rPr lang="en-IN" b="0" i="0" dirty="0">
                <a:effectLst/>
                <a:latin typeface="TyponineSans Light 47"/>
              </a:rPr>
              <a:t>Code Smells</a:t>
            </a:r>
          </a:p>
          <a:p>
            <a:endParaRPr lang="en-IN" dirty="0"/>
          </a:p>
        </p:txBody>
      </p:sp>
      <p:sp>
        <p:nvSpPr>
          <p:cNvPr id="4" name="Content Placeholder 3">
            <a:extLst>
              <a:ext uri="{FF2B5EF4-FFF2-40B4-BE49-F238E27FC236}">
                <a16:creationId xmlns:a16="http://schemas.microsoft.com/office/drawing/2014/main" id="{4A97527C-770A-6AAA-C075-4620FDC335BC}"/>
              </a:ext>
            </a:extLst>
          </p:cNvPr>
          <p:cNvSpPr>
            <a:spLocks noGrp="1"/>
          </p:cNvSpPr>
          <p:nvPr>
            <p:ph sz="half" idx="2"/>
          </p:nvPr>
        </p:nvSpPr>
        <p:spPr>
          <a:xfrm>
            <a:off x="6413771" y="2940423"/>
            <a:ext cx="4645152" cy="2518439"/>
          </a:xfrm>
        </p:spPr>
        <p:txBody>
          <a:bodyPr/>
          <a:lstStyle/>
          <a:p>
            <a:r>
              <a:rPr lang="en-IN" dirty="0"/>
              <a:t>If external </a:t>
            </a:r>
            <a:r>
              <a:rPr lang="en-IN" b="0" i="0" dirty="0">
                <a:effectLst/>
                <a:latin typeface="TyponineSans Regular 62"/>
              </a:rPr>
              <a:t>reviewer don’t have the knowledge about the logics </a:t>
            </a:r>
          </a:p>
          <a:p>
            <a:r>
              <a:rPr lang="en-IN" dirty="0"/>
              <a:t>If delay in response </a:t>
            </a:r>
          </a:p>
          <a:p>
            <a:pPr marL="0" indent="0">
              <a:buNone/>
            </a:pPr>
            <a:endParaRPr lang="en-IN" dirty="0"/>
          </a:p>
        </p:txBody>
      </p:sp>
      <p:sp>
        <p:nvSpPr>
          <p:cNvPr id="6" name="TextBox 5">
            <a:extLst>
              <a:ext uri="{FF2B5EF4-FFF2-40B4-BE49-F238E27FC236}">
                <a16:creationId xmlns:a16="http://schemas.microsoft.com/office/drawing/2014/main" id="{14D3D5C8-F807-48E5-838E-5BFBB4FCFB9C}"/>
              </a:ext>
            </a:extLst>
          </p:cNvPr>
          <p:cNvSpPr txBox="1"/>
          <p:nvPr/>
        </p:nvSpPr>
        <p:spPr>
          <a:xfrm>
            <a:off x="1366648" y="2280628"/>
            <a:ext cx="4478340" cy="369332"/>
          </a:xfrm>
          <a:prstGeom prst="rect">
            <a:avLst/>
          </a:prstGeom>
          <a:noFill/>
        </p:spPr>
        <p:txBody>
          <a:bodyPr wrap="square" rtlCol="0">
            <a:spAutoFit/>
          </a:bodyPr>
          <a:lstStyle/>
          <a:p>
            <a:r>
              <a:rPr lang="en-IN" dirty="0">
                <a:solidFill>
                  <a:srgbClr val="C00000"/>
                </a:solidFill>
              </a:rPr>
              <a:t>PROS</a:t>
            </a:r>
          </a:p>
        </p:txBody>
      </p:sp>
      <p:sp>
        <p:nvSpPr>
          <p:cNvPr id="9" name="TextBox 8">
            <a:extLst>
              <a:ext uri="{FF2B5EF4-FFF2-40B4-BE49-F238E27FC236}">
                <a16:creationId xmlns:a16="http://schemas.microsoft.com/office/drawing/2014/main" id="{2521E939-39FC-CA71-4B77-53BD1581D5EC}"/>
              </a:ext>
            </a:extLst>
          </p:cNvPr>
          <p:cNvSpPr txBox="1"/>
          <p:nvPr/>
        </p:nvSpPr>
        <p:spPr>
          <a:xfrm>
            <a:off x="6413771" y="2280628"/>
            <a:ext cx="4641082" cy="369332"/>
          </a:xfrm>
          <a:prstGeom prst="rect">
            <a:avLst/>
          </a:prstGeom>
          <a:noFill/>
        </p:spPr>
        <p:txBody>
          <a:bodyPr wrap="square" rtlCol="0">
            <a:spAutoFit/>
          </a:bodyPr>
          <a:lstStyle/>
          <a:p>
            <a:r>
              <a:rPr lang="en-IN" dirty="0">
                <a:solidFill>
                  <a:srgbClr val="C00000"/>
                </a:solidFill>
              </a:rPr>
              <a:t>CONS</a:t>
            </a:r>
          </a:p>
        </p:txBody>
      </p:sp>
    </p:spTree>
    <p:extLst>
      <p:ext uri="{BB962C8B-B14F-4D97-AF65-F5344CB8AC3E}">
        <p14:creationId xmlns:p14="http://schemas.microsoft.com/office/powerpoint/2010/main" val="119986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7B5CE-C708-07E8-83C2-9CE101A1B034}"/>
              </a:ext>
            </a:extLst>
          </p:cNvPr>
          <p:cNvSpPr>
            <a:spLocks noGrp="1"/>
          </p:cNvSpPr>
          <p:nvPr>
            <p:ph type="title" idx="4294967295"/>
          </p:nvPr>
        </p:nvSpPr>
        <p:spPr>
          <a:xfrm>
            <a:off x="1" y="804863"/>
            <a:ext cx="12192000" cy="1049337"/>
          </a:xfrm>
        </p:spPr>
        <p:txBody>
          <a:bodyPr/>
          <a:lstStyle/>
          <a:p>
            <a:pPr algn="ctr"/>
            <a:r>
              <a:rPr lang="en-IN" dirty="0"/>
              <a:t>SOLUTION AS A BEST PRACTICE </a:t>
            </a:r>
          </a:p>
        </p:txBody>
      </p:sp>
      <p:sp>
        <p:nvSpPr>
          <p:cNvPr id="8" name="Content Placeholder 7">
            <a:extLst>
              <a:ext uri="{FF2B5EF4-FFF2-40B4-BE49-F238E27FC236}">
                <a16:creationId xmlns:a16="http://schemas.microsoft.com/office/drawing/2014/main" id="{394F9069-5A48-BDDE-BCB0-AC078B87ADB4}"/>
              </a:ext>
            </a:extLst>
          </p:cNvPr>
          <p:cNvSpPr>
            <a:spLocks noGrp="1"/>
          </p:cNvSpPr>
          <p:nvPr>
            <p:ph idx="4294967295"/>
          </p:nvPr>
        </p:nvSpPr>
        <p:spPr>
          <a:xfrm>
            <a:off x="89647" y="2016124"/>
            <a:ext cx="12102353" cy="3714115"/>
          </a:xfrm>
        </p:spPr>
        <p:txBody>
          <a:bodyPr>
            <a:normAutofit lnSpcReduction="10000"/>
          </a:bodyPr>
          <a:lstStyle/>
          <a:p>
            <a:r>
              <a:rPr lang="en-IN" b="1" dirty="0"/>
              <a:t>As we discussed we have pros and cons in both the type what makes us the best practice is to choose the methods based on the situation applied to the team and the project</a:t>
            </a:r>
            <a:r>
              <a:rPr lang="en-IN" dirty="0"/>
              <a:t> </a:t>
            </a:r>
          </a:p>
          <a:p>
            <a:pPr marL="0" indent="0">
              <a:buNone/>
            </a:pPr>
            <a:r>
              <a:rPr lang="en-IN" dirty="0"/>
              <a:t>    Scenario :  </a:t>
            </a:r>
          </a:p>
          <a:p>
            <a:pPr marL="0" indent="0">
              <a:buNone/>
            </a:pPr>
            <a:r>
              <a:rPr lang="en-IN" dirty="0"/>
              <a:t>           If  it’s a small project inside the  Organization and all team members are working to develop the software    peer code review will help it with any one of code review tool available in the </a:t>
            </a:r>
            <a:r>
              <a:rPr lang="en-IN" dirty="0" err="1"/>
              <a:t>Github</a:t>
            </a:r>
            <a:r>
              <a:rPr lang="en-IN" dirty="0"/>
              <a:t> API .</a:t>
            </a:r>
          </a:p>
          <a:p>
            <a:pPr marL="0" indent="0">
              <a:buNone/>
            </a:pPr>
            <a:r>
              <a:rPr lang="en-IN" dirty="0"/>
              <a:t>    Scenario :  </a:t>
            </a:r>
          </a:p>
          <a:p>
            <a:pPr marL="0" indent="0">
              <a:buNone/>
            </a:pPr>
            <a:r>
              <a:rPr lang="en-IN" dirty="0"/>
              <a:t>             If  it’s a small or big  project inside the  Organization and all team members are working to develop the software and lead or someone is available to do the code revie  external review will help it with code review tool available in the </a:t>
            </a:r>
            <a:r>
              <a:rPr lang="en-IN" dirty="0" err="1"/>
              <a:t>Github</a:t>
            </a:r>
            <a:r>
              <a:rPr lang="en-IN" dirty="0"/>
              <a:t> API .</a:t>
            </a:r>
          </a:p>
          <a:p>
            <a:endParaRPr lang="en-IN" dirty="0"/>
          </a:p>
          <a:p>
            <a:endParaRPr lang="en-IN" dirty="0"/>
          </a:p>
          <a:p>
            <a:endParaRPr lang="en-IN" dirty="0"/>
          </a:p>
        </p:txBody>
      </p:sp>
    </p:spTree>
    <p:extLst>
      <p:ext uri="{BB962C8B-B14F-4D97-AF65-F5344CB8AC3E}">
        <p14:creationId xmlns:p14="http://schemas.microsoft.com/office/powerpoint/2010/main" val="386184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01FBC-8577-7CB8-6DA7-0AF24048F877}"/>
              </a:ext>
            </a:extLst>
          </p:cNvPr>
          <p:cNvPicPr>
            <a:picLocks noChangeAspect="1"/>
          </p:cNvPicPr>
          <p:nvPr/>
        </p:nvPicPr>
        <p:blipFill>
          <a:blip r:embed="rId2"/>
          <a:stretch>
            <a:fillRect/>
          </a:stretch>
        </p:blipFill>
        <p:spPr>
          <a:xfrm>
            <a:off x="193040" y="1253248"/>
            <a:ext cx="5029200" cy="3909683"/>
          </a:xfrm>
          <a:prstGeom prst="rect">
            <a:avLst/>
          </a:prstGeom>
        </p:spPr>
      </p:pic>
      <p:pic>
        <p:nvPicPr>
          <p:cNvPr id="5" name="Picture 4">
            <a:extLst>
              <a:ext uri="{FF2B5EF4-FFF2-40B4-BE49-F238E27FC236}">
                <a16:creationId xmlns:a16="http://schemas.microsoft.com/office/drawing/2014/main" id="{F62B4071-79AF-F272-E676-9CD2BB897A84}"/>
              </a:ext>
            </a:extLst>
          </p:cNvPr>
          <p:cNvPicPr>
            <a:picLocks noChangeAspect="1"/>
          </p:cNvPicPr>
          <p:nvPr/>
        </p:nvPicPr>
        <p:blipFill>
          <a:blip r:embed="rId3"/>
          <a:stretch>
            <a:fillRect/>
          </a:stretch>
        </p:blipFill>
        <p:spPr>
          <a:xfrm>
            <a:off x="6095999" y="1253248"/>
            <a:ext cx="5029200" cy="3909683"/>
          </a:xfrm>
          <a:prstGeom prst="rect">
            <a:avLst/>
          </a:prstGeom>
        </p:spPr>
      </p:pic>
      <p:sp>
        <p:nvSpPr>
          <p:cNvPr id="6" name="TextBox 5">
            <a:extLst>
              <a:ext uri="{FF2B5EF4-FFF2-40B4-BE49-F238E27FC236}">
                <a16:creationId xmlns:a16="http://schemas.microsoft.com/office/drawing/2014/main" id="{84E88D40-B4C4-7841-F7D4-9E25720396E8}"/>
              </a:ext>
            </a:extLst>
          </p:cNvPr>
          <p:cNvSpPr txBox="1"/>
          <p:nvPr/>
        </p:nvSpPr>
        <p:spPr>
          <a:xfrm>
            <a:off x="193040" y="81280"/>
            <a:ext cx="5019040" cy="1200329"/>
          </a:xfrm>
          <a:prstGeom prst="rect">
            <a:avLst/>
          </a:prstGeom>
          <a:noFill/>
        </p:spPr>
        <p:txBody>
          <a:bodyPr wrap="square" rtlCol="0">
            <a:spAutoFit/>
          </a:bodyPr>
          <a:lstStyle/>
          <a:p>
            <a:r>
              <a:rPr lang="en-IN" dirty="0"/>
              <a:t> Below picture sows who are all contributing for   this project can run the code review and merge it </a:t>
            </a:r>
          </a:p>
          <a:p>
            <a:r>
              <a:rPr lang="en-IN" dirty="0"/>
              <a:t>Its indicated peer reviewing you can add  required review block also with team members .</a:t>
            </a:r>
          </a:p>
        </p:txBody>
      </p:sp>
      <p:sp>
        <p:nvSpPr>
          <p:cNvPr id="9" name="TextBox 8">
            <a:extLst>
              <a:ext uri="{FF2B5EF4-FFF2-40B4-BE49-F238E27FC236}">
                <a16:creationId xmlns:a16="http://schemas.microsoft.com/office/drawing/2014/main" id="{DE7B3CBE-91C9-6A5D-BD26-71336F2156F8}"/>
              </a:ext>
            </a:extLst>
          </p:cNvPr>
          <p:cNvSpPr txBox="1"/>
          <p:nvPr/>
        </p:nvSpPr>
        <p:spPr>
          <a:xfrm>
            <a:off x="6095999" y="0"/>
            <a:ext cx="4815841" cy="923330"/>
          </a:xfrm>
          <a:prstGeom prst="rect">
            <a:avLst/>
          </a:prstGeom>
          <a:noFill/>
        </p:spPr>
        <p:txBody>
          <a:bodyPr wrap="square" rtlCol="0">
            <a:spAutoFit/>
          </a:bodyPr>
          <a:lstStyle/>
          <a:p>
            <a:r>
              <a:rPr lang="en-IN" dirty="0"/>
              <a:t>Below picture shown us about  how we can add the external reviewer to the repo to do check the code  and merge  to the main branch .</a:t>
            </a:r>
          </a:p>
        </p:txBody>
      </p:sp>
    </p:spTree>
    <p:extLst>
      <p:ext uri="{BB962C8B-B14F-4D97-AF65-F5344CB8AC3E}">
        <p14:creationId xmlns:p14="http://schemas.microsoft.com/office/powerpoint/2010/main" val="295058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7B5CE-C708-07E8-83C2-9CE101A1B034}"/>
              </a:ext>
            </a:extLst>
          </p:cNvPr>
          <p:cNvSpPr>
            <a:spLocks noGrp="1"/>
          </p:cNvSpPr>
          <p:nvPr>
            <p:ph type="title" idx="4294967295"/>
          </p:nvPr>
        </p:nvSpPr>
        <p:spPr>
          <a:xfrm>
            <a:off x="2587625" y="804863"/>
            <a:ext cx="9604375" cy="1049337"/>
          </a:xfrm>
        </p:spPr>
        <p:txBody>
          <a:bodyPr/>
          <a:lstStyle/>
          <a:p>
            <a:endParaRPr lang="en-IN" dirty="0"/>
          </a:p>
        </p:txBody>
      </p:sp>
      <p:pic>
        <p:nvPicPr>
          <p:cNvPr id="3" name="Content Placeholder 2">
            <a:extLst>
              <a:ext uri="{FF2B5EF4-FFF2-40B4-BE49-F238E27FC236}">
                <a16:creationId xmlns:a16="http://schemas.microsoft.com/office/drawing/2014/main" id="{573FD883-612E-FE44-FC4C-838069D21DE1}"/>
              </a:ext>
            </a:extLst>
          </p:cNvPr>
          <p:cNvPicPr>
            <a:picLocks noGrp="1" noChangeAspect="1"/>
          </p:cNvPicPr>
          <p:nvPr>
            <p:ph idx="4294967295"/>
          </p:nvPr>
        </p:nvPicPr>
        <p:blipFill>
          <a:blip r:embed="rId2"/>
          <a:stretch>
            <a:fillRect/>
          </a:stretch>
        </p:blipFill>
        <p:spPr>
          <a:xfrm>
            <a:off x="883920" y="804863"/>
            <a:ext cx="9418320" cy="5118545"/>
          </a:xfrm>
        </p:spPr>
      </p:pic>
      <p:sp>
        <p:nvSpPr>
          <p:cNvPr id="4" name="TextBox 3">
            <a:extLst>
              <a:ext uri="{FF2B5EF4-FFF2-40B4-BE49-F238E27FC236}">
                <a16:creationId xmlns:a16="http://schemas.microsoft.com/office/drawing/2014/main" id="{ACFE6BC9-B0F1-2C9E-A407-1027D0CB9E01}"/>
              </a:ext>
            </a:extLst>
          </p:cNvPr>
          <p:cNvSpPr txBox="1"/>
          <p:nvPr/>
        </p:nvSpPr>
        <p:spPr>
          <a:xfrm>
            <a:off x="579120" y="132080"/>
            <a:ext cx="9997440" cy="369332"/>
          </a:xfrm>
          <a:prstGeom prst="rect">
            <a:avLst/>
          </a:prstGeom>
          <a:noFill/>
        </p:spPr>
        <p:txBody>
          <a:bodyPr wrap="square" rtlCol="0">
            <a:spAutoFit/>
          </a:bodyPr>
          <a:lstStyle/>
          <a:p>
            <a:r>
              <a:rPr lang="en-IN" dirty="0">
                <a:solidFill>
                  <a:srgbClr val="FF0000"/>
                </a:solidFill>
              </a:rPr>
              <a:t>This is how reviewer  will approve review or reject it </a:t>
            </a:r>
          </a:p>
        </p:txBody>
      </p:sp>
    </p:spTree>
    <p:extLst>
      <p:ext uri="{BB962C8B-B14F-4D97-AF65-F5344CB8AC3E}">
        <p14:creationId xmlns:p14="http://schemas.microsoft.com/office/powerpoint/2010/main" val="6612272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140</TotalTime>
  <Words>787</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Arial Black</vt:lpstr>
      <vt:lpstr>Bahnschrift SemiBold</vt:lpstr>
      <vt:lpstr>Gill Sans MT</vt:lpstr>
      <vt:lpstr>Sitka Banner Semibold</vt:lpstr>
      <vt:lpstr>Sitka Display Semibold</vt:lpstr>
      <vt:lpstr>TyponineSans Light 47</vt:lpstr>
      <vt:lpstr>TyponineSans Medium 40</vt:lpstr>
      <vt:lpstr>TyponineSans Regular 62</vt:lpstr>
      <vt:lpstr>Gallery</vt:lpstr>
      <vt:lpstr>PowerPoint Presentation</vt:lpstr>
      <vt:lpstr>Customer scenario </vt:lpstr>
      <vt:lpstr>SOLUTION </vt:lpstr>
      <vt:lpstr>We CAN perform code review in two levels. </vt:lpstr>
      <vt:lpstr>PEER REVIEW </vt:lpstr>
      <vt:lpstr>external review </vt:lpstr>
      <vt:lpstr>SOLUTION AS A BEST PRACTICE </vt:lpstr>
      <vt:lpstr>PowerPoint Presentation</vt:lpstr>
      <vt:lpstr>PowerPoint Presentation</vt:lpstr>
      <vt:lpstr>PowerPoint Presentation</vt:lpstr>
      <vt:lpstr>PowerPoint Presentation</vt:lpstr>
      <vt:lpstr>MAIN BRANCH PROTECTION </vt:lpstr>
      <vt:lpstr>CODE REVIEW TOOLS AVAILABLE IN GITHUB API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b d</dc:creator>
  <cp:lastModifiedBy>divya b d</cp:lastModifiedBy>
  <cp:revision>5</cp:revision>
  <dcterms:created xsi:type="dcterms:W3CDTF">2022-10-17T10:03:22Z</dcterms:created>
  <dcterms:modified xsi:type="dcterms:W3CDTF">2022-10-17T12:24:04Z</dcterms:modified>
</cp:coreProperties>
</file>