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0769E-6D46-FF41-8C89-FBA914867E5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327AF-A147-5540-ADF3-99A0A336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6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327AF-A147-5540-ADF3-99A0A33609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9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A3BC-EBA2-3A37-AC46-D4C0C61EB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AD544-12CE-766E-90EC-966F5A9FC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0CE2B-DC75-0A47-5378-10E79837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5244-6986-334C-8FEA-204BD31A12C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9A658-77AE-53BA-0295-2B1DCE1F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7655D-B69B-5BF7-45A4-36BB0ED0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27A-6F72-084F-A517-6EEE9365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9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9CE0-342D-C3EA-8531-DCDBF75F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0F55B-9F01-CC7E-232E-D28A2D9BA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8635-E37E-AB41-B5AB-DD8E7966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5244-6986-334C-8FEA-204BD31A12C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384DA-91C5-97D6-D6AD-7D6828EE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12E2-99FB-DD51-D58D-29FBCA84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27A-6F72-084F-A517-6EEE9365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6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761AC-EB1F-4CA4-3473-1177B2813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8270E-5857-C2AF-59D7-D3C6C44D3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E9C41-69C7-5F98-5697-B37FE69A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5244-6986-334C-8FEA-204BD31A12C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E4A03-6DC0-4FCD-3C98-206B533B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12779-3B86-C783-57F0-4C2115BD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27A-6F72-084F-A517-6EEE9365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3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526A-212F-8406-9065-B590AE39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22F06-9C65-EFEA-FA40-D945E2849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4EC91-E9D2-31C3-1FBC-FF5B62AB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5244-6986-334C-8FEA-204BD31A12C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D8778-6FC6-2A7D-CE3E-5824A02D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9247-C9E8-F965-687C-BFB021E2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27A-6F72-084F-A517-6EEE9365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1567-D5C5-68BD-3E0D-9623403D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ECF32-9328-5406-508E-59F03CA4A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688F-CF99-A503-1BD5-F4B8D05C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5244-6986-334C-8FEA-204BD31A12C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7115-9FA3-0944-41C1-7431BBD6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EFC2-B376-6B6F-9627-F6376016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27A-6F72-084F-A517-6EEE9365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9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1657-C235-6859-1B2A-53283992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C96E5-5AEC-F8BC-141F-7A28D1E80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2CF73-132F-FCCB-B043-55B377AD4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4397F-7D61-0892-CEA8-E36927B9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5244-6986-334C-8FEA-204BD31A12C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B37EA-1E49-802B-FFC8-284D48EA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BC34F-C824-B7F3-2870-F42E9B57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27A-6F72-084F-A517-6EEE9365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F990-25D9-3482-F902-30D8E508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56C00-F978-7B92-8641-081808DFC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DF88A-0BCE-BA07-DFC4-F4CC2059E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53497-9AAF-8A82-A612-9D3885E9B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3DC70-5615-84BD-035D-D08DC992C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CBE4C-2C6F-7825-EFD7-EE33BC64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5244-6986-334C-8FEA-204BD31A12C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27873-8AA4-FC27-88E1-DF104066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E23FC-34D2-C19C-860C-4D336A4E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27A-6F72-084F-A517-6EEE9365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8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10A7-C33D-8978-BAC3-D597B705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95126-144F-3600-D6C8-2BA481DE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5244-6986-334C-8FEA-204BD31A12C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854CE-2DAC-BB5E-1D8F-094BD8F2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6A5E5-3E60-B028-06BF-4E956529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27A-6F72-084F-A517-6EEE9365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0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64B7D-BA75-185E-EB1E-7A2BA499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5244-6986-334C-8FEA-204BD31A12C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86E16-ADF6-4E48-263C-1874DA22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C05A5-F23E-F798-BC37-742DC7A2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27A-6F72-084F-A517-6EEE9365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D57A-37D0-7DE1-914D-58BB8C57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75EB-E7FF-D1B6-E98F-5F8D441A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78EDA-5EA2-ABD0-4A8A-3387FA518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24D4A-508D-D7CE-4C32-8E350DDA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5244-6986-334C-8FEA-204BD31A12C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22622-7C1D-C1F1-4E55-CFBCFC30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134D3-F77E-3A37-C8A9-39ECF942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27A-6F72-084F-A517-6EEE9365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9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0F06-A73A-27BF-3CF8-F7044DE2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DF77D-0517-D04D-00DC-FE6710F88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4E71F-08EA-F2ED-8D99-9736AA6BA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885FF-E0BA-38FF-FFD8-A1585126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5244-6986-334C-8FEA-204BD31A12C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7150E-B0ED-870D-F3F8-E2ECC6C9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0673E-93A7-2496-E949-2AF608F5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27A-6F72-084F-A517-6EEE9365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53781-F04A-F154-5CFD-396A277E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80AF8-28D1-6A66-3142-88CBDE980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691B0-C270-C1EF-B1C8-8554E7EC1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F25244-6986-334C-8FEA-204BD31A12C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C83C1-0CAF-DF38-8B21-D09ACAE4C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9D0E9-8A2E-6422-386C-495AEE43D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3527A-6F72-084F-A517-6EEE9365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933001-6463-ECFF-389A-B36C0379D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161855"/>
              </p:ext>
            </p:extLst>
          </p:nvPr>
        </p:nvGraphicFramePr>
        <p:xfrm>
          <a:off x="360317" y="0"/>
          <a:ext cx="11382505" cy="727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241">
                  <a:extLst>
                    <a:ext uri="{9D8B030D-6E8A-4147-A177-3AD203B41FA5}">
                      <a16:colId xmlns:a16="http://schemas.microsoft.com/office/drawing/2014/main" val="168493029"/>
                    </a:ext>
                  </a:extLst>
                </a:gridCol>
                <a:gridCol w="2795761">
                  <a:extLst>
                    <a:ext uri="{9D8B030D-6E8A-4147-A177-3AD203B41FA5}">
                      <a16:colId xmlns:a16="http://schemas.microsoft.com/office/drawing/2014/main" val="1384245684"/>
                    </a:ext>
                  </a:extLst>
                </a:gridCol>
                <a:gridCol w="2276501">
                  <a:extLst>
                    <a:ext uri="{9D8B030D-6E8A-4147-A177-3AD203B41FA5}">
                      <a16:colId xmlns:a16="http://schemas.microsoft.com/office/drawing/2014/main" val="1728283978"/>
                    </a:ext>
                  </a:extLst>
                </a:gridCol>
                <a:gridCol w="2276501">
                  <a:extLst>
                    <a:ext uri="{9D8B030D-6E8A-4147-A177-3AD203B41FA5}">
                      <a16:colId xmlns:a16="http://schemas.microsoft.com/office/drawing/2014/main" val="1655396400"/>
                    </a:ext>
                  </a:extLst>
                </a:gridCol>
                <a:gridCol w="2276501">
                  <a:extLst>
                    <a:ext uri="{9D8B030D-6E8A-4147-A177-3AD203B41FA5}">
                      <a16:colId xmlns:a16="http://schemas.microsoft.com/office/drawing/2014/main" val="2563905105"/>
                    </a:ext>
                  </a:extLst>
                </a:gridCol>
              </a:tblGrid>
              <a:tr h="920333">
                <a:tc>
                  <a:txBody>
                    <a:bodyPr/>
                    <a:lstStyle/>
                    <a:p>
                      <a:r>
                        <a:rPr lang="en-GB" dirty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FIELD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7696"/>
                  </a:ext>
                </a:extLst>
              </a:tr>
              <a:tr h="807079">
                <a:tc>
                  <a:txBody>
                    <a:bodyPr/>
                    <a:lstStyle/>
                    <a:p>
                      <a:r>
                        <a:rPr lang="en-GB" dirty="0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r>
                        <a:rPr lang="en-GB" baseline="0" dirty="0" smtClean="0"/>
                        <a:t> to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primary key (auto increment)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6215"/>
                  </a:ext>
                </a:extLst>
              </a:tr>
              <a:tr h="807079">
                <a:tc>
                  <a:txBody>
                    <a:bodyPr/>
                    <a:lstStyle/>
                    <a:p>
                      <a:r>
                        <a:rPr lang="en-GB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Stores</a:t>
                      </a:r>
                      <a:r>
                        <a:rPr lang="en-US" baseline="0" dirty="0" smtClean="0"/>
                        <a:t> username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888947"/>
                  </a:ext>
                </a:extLst>
              </a:tr>
              <a:tr h="807079">
                <a:tc>
                  <a:txBody>
                    <a:bodyPr/>
                    <a:lstStyle/>
                    <a:p>
                      <a:r>
                        <a:rPr lang="en-GB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0 to 2 GB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Stores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586170"/>
                  </a:ext>
                </a:extLst>
              </a:tr>
              <a:tr h="807079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Not null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Stores the email</a:t>
                      </a:r>
                      <a:r>
                        <a:rPr lang="en-US" baseline="0" dirty="0" smtClean="0"/>
                        <a:t> of the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388247"/>
                  </a:ext>
                </a:extLst>
              </a:tr>
              <a:tr h="807079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varchar</a:t>
                      </a:r>
                      <a:endParaRPr lang="en-GB" u="sng" dirty="0"/>
                    </a:p>
                    <a:p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Stores</a:t>
                      </a:r>
                      <a:r>
                        <a:rPr lang="en-GB" baseline="0" dirty="0" smtClean="0"/>
                        <a:t> the role of the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235648"/>
                  </a:ext>
                </a:extLst>
              </a:tr>
              <a:tr h="807079">
                <a:tc>
                  <a:txBody>
                    <a:bodyPr/>
                    <a:lstStyle/>
                    <a:p>
                      <a:r>
                        <a:rPr lang="en-GB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Stores</a:t>
                      </a:r>
                      <a:r>
                        <a:rPr lang="en-GB" baseline="0" dirty="0" smtClean="0"/>
                        <a:t> the phone of the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40609"/>
                  </a:ext>
                </a:extLst>
              </a:tr>
              <a:tr h="807079">
                <a:tc>
                  <a:txBody>
                    <a:bodyPr/>
                    <a:lstStyle/>
                    <a:p>
                      <a:r>
                        <a:rPr lang="en-GB" dirty="0" smtClean="0"/>
                        <a:t>created_at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8 bytes (INTEGER)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Store</a:t>
                      </a:r>
                      <a:r>
                        <a:rPr lang="en-GB" baseline="0" dirty="0" smtClean="0"/>
                        <a:t>s the date and time the user’s account was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584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2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0DE16F-1135-D287-3EA1-748DAD7C7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99879"/>
              </p:ext>
            </p:extLst>
          </p:nvPr>
        </p:nvGraphicFramePr>
        <p:xfrm>
          <a:off x="361819" y="142277"/>
          <a:ext cx="11541423" cy="767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113">
                  <a:extLst>
                    <a:ext uri="{9D8B030D-6E8A-4147-A177-3AD203B41FA5}">
                      <a16:colId xmlns:a16="http://schemas.microsoft.com/office/drawing/2014/main" val="3458554739"/>
                    </a:ext>
                  </a:extLst>
                </a:gridCol>
                <a:gridCol w="2234113">
                  <a:extLst>
                    <a:ext uri="{9D8B030D-6E8A-4147-A177-3AD203B41FA5}">
                      <a16:colId xmlns:a16="http://schemas.microsoft.com/office/drawing/2014/main" val="508328781"/>
                    </a:ext>
                  </a:extLst>
                </a:gridCol>
                <a:gridCol w="2234113">
                  <a:extLst>
                    <a:ext uri="{9D8B030D-6E8A-4147-A177-3AD203B41FA5}">
                      <a16:colId xmlns:a16="http://schemas.microsoft.com/office/drawing/2014/main" val="2966746429"/>
                    </a:ext>
                  </a:extLst>
                </a:gridCol>
                <a:gridCol w="2234113">
                  <a:extLst>
                    <a:ext uri="{9D8B030D-6E8A-4147-A177-3AD203B41FA5}">
                      <a16:colId xmlns:a16="http://schemas.microsoft.com/office/drawing/2014/main" val="3443574724"/>
                    </a:ext>
                  </a:extLst>
                </a:gridCol>
                <a:gridCol w="2604971">
                  <a:extLst>
                    <a:ext uri="{9D8B030D-6E8A-4147-A177-3AD203B41FA5}">
                      <a16:colId xmlns:a16="http://schemas.microsoft.com/office/drawing/2014/main" val="2842623806"/>
                    </a:ext>
                  </a:extLst>
                </a:gridCol>
              </a:tblGrid>
              <a:tr h="531491">
                <a:tc>
                  <a:txBody>
                    <a:bodyPr/>
                    <a:lstStyle/>
                    <a:p>
                      <a:r>
                        <a:rPr lang="en-GB" dirty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FIELD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DESCRIPTION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96572"/>
                  </a:ext>
                </a:extLst>
              </a:tr>
              <a:tr h="930443">
                <a:tc>
                  <a:txBody>
                    <a:bodyPr/>
                    <a:lstStyle/>
                    <a:p>
                      <a:r>
                        <a:rPr lang="en-GB" dirty="0" smtClean="0"/>
                        <a:t>space_id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to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</a:t>
                      </a:r>
                      <a:r>
                        <a:rPr lang="en-GB" dirty="0" smtClean="0"/>
                        <a:t>primary</a:t>
                      </a:r>
                      <a:r>
                        <a:rPr lang="en-GB" baseline="0" dirty="0" smtClean="0"/>
                        <a:t> key</a:t>
                      </a:r>
                      <a:r>
                        <a:rPr lang="en-GB" dirty="0" smtClean="0"/>
                        <a:t> </a:t>
                      </a:r>
                    </a:p>
                    <a:p>
                      <a:r>
                        <a:rPr lang="en-GB" dirty="0" smtClean="0"/>
                        <a:t>(auto</a:t>
                      </a:r>
                      <a:r>
                        <a:rPr lang="en-GB" baseline="0" dirty="0" smtClean="0"/>
                        <a:t> increment)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645602"/>
                  </a:ext>
                </a:extLst>
              </a:tr>
              <a:tr h="420868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  <a:r>
                        <a:rPr lang="en-GB" dirty="0" smtClean="0"/>
                        <a:t>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Stores</a:t>
                      </a:r>
                      <a:r>
                        <a:rPr lang="en-GB" baseline="0" dirty="0" smtClean="0"/>
                        <a:t> the Name of the space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86274"/>
                  </a:ext>
                </a:extLst>
              </a:tr>
              <a:tr h="593480"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  <a:r>
                        <a:rPr lang="en-GB" dirty="0" smtClean="0"/>
                        <a:t>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Stores the description for the specific space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907449"/>
                  </a:ext>
                </a:extLst>
              </a:tr>
              <a:tr h="420868">
                <a:tc>
                  <a:txBody>
                    <a:bodyPr/>
                    <a:lstStyle/>
                    <a:p>
                      <a:r>
                        <a:rPr lang="en-GB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Stores</a:t>
                      </a:r>
                      <a:r>
                        <a:rPr lang="en-GB" baseline="0" dirty="0" smtClean="0"/>
                        <a:t> the price of the space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607189"/>
                  </a:ext>
                </a:extLst>
              </a:tr>
              <a:tr h="420868"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Stores</a:t>
                      </a:r>
                      <a:r>
                        <a:rPr lang="en-GB" baseline="0" dirty="0" smtClean="0"/>
                        <a:t> the status of the space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505682"/>
                  </a:ext>
                </a:extLst>
              </a:tr>
              <a:tr h="59348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Stores</a:t>
                      </a:r>
                      <a:r>
                        <a:rPr lang="en-GB" baseline="0" dirty="0" smtClean="0"/>
                        <a:t> the </a:t>
                      </a:r>
                      <a:r>
                        <a:rPr lang="en-GB" dirty="0" smtClean="0"/>
                        <a:t> dimensions</a:t>
                      </a:r>
                      <a:r>
                        <a:rPr lang="en-GB" baseline="0" dirty="0" smtClean="0"/>
                        <a:t> of the space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0414"/>
                  </a:ext>
                </a:extLst>
              </a:tr>
              <a:tr h="593480">
                <a:tc>
                  <a:txBody>
                    <a:bodyPr/>
                    <a:lstStyle/>
                    <a:p>
                      <a:r>
                        <a:rPr lang="en-GB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Store</a:t>
                      </a:r>
                      <a:r>
                        <a:rPr lang="en-GB" baseline="0" dirty="0" smtClean="0"/>
                        <a:t> the location of the space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120282"/>
                  </a:ext>
                </a:extLst>
              </a:tr>
              <a:tr h="593480">
                <a:tc>
                  <a:txBody>
                    <a:bodyPr/>
                    <a:lstStyle/>
                    <a:p>
                      <a:r>
                        <a:rPr lang="en-GB" dirty="0" smtClean="0"/>
                        <a:t>model_path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the path of the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2132"/>
                  </a:ext>
                </a:extLst>
              </a:tr>
              <a:tr h="593480">
                <a:tc>
                  <a:txBody>
                    <a:bodyPr/>
                    <a:lstStyle/>
                    <a:p>
                      <a:r>
                        <a:rPr lang="en-GB" dirty="0" smtClean="0"/>
                        <a:t>created_at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created at in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9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6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8DA5CE-1672-0E06-9FED-279D09187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754601"/>
              </p:ext>
            </p:extLst>
          </p:nvPr>
        </p:nvGraphicFramePr>
        <p:xfrm>
          <a:off x="694113" y="218629"/>
          <a:ext cx="11337466" cy="93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876">
                  <a:extLst>
                    <a:ext uri="{9D8B030D-6E8A-4147-A177-3AD203B41FA5}">
                      <a16:colId xmlns:a16="http://schemas.microsoft.com/office/drawing/2014/main" val="3072240812"/>
                    </a:ext>
                  </a:extLst>
                </a:gridCol>
                <a:gridCol w="1898941">
                  <a:extLst>
                    <a:ext uri="{9D8B030D-6E8A-4147-A177-3AD203B41FA5}">
                      <a16:colId xmlns:a16="http://schemas.microsoft.com/office/drawing/2014/main" val="455122114"/>
                    </a:ext>
                  </a:extLst>
                </a:gridCol>
                <a:gridCol w="2235409">
                  <a:extLst>
                    <a:ext uri="{9D8B030D-6E8A-4147-A177-3AD203B41FA5}">
                      <a16:colId xmlns:a16="http://schemas.microsoft.com/office/drawing/2014/main" val="4110367860"/>
                    </a:ext>
                  </a:extLst>
                </a:gridCol>
                <a:gridCol w="2404110">
                  <a:extLst>
                    <a:ext uri="{9D8B030D-6E8A-4147-A177-3AD203B41FA5}">
                      <a16:colId xmlns:a16="http://schemas.microsoft.com/office/drawing/2014/main" val="2165345599"/>
                    </a:ext>
                  </a:extLst>
                </a:gridCol>
                <a:gridCol w="2227130">
                  <a:extLst>
                    <a:ext uri="{9D8B030D-6E8A-4147-A177-3AD203B41FA5}">
                      <a16:colId xmlns:a16="http://schemas.microsoft.com/office/drawing/2014/main" val="1833484834"/>
                    </a:ext>
                  </a:extLst>
                </a:gridCol>
              </a:tblGrid>
              <a:tr h="356623">
                <a:tc>
                  <a:txBody>
                    <a:bodyPr/>
                    <a:lstStyle/>
                    <a:p>
                      <a:r>
                        <a:rPr lang="en-GB" dirty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FIELD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98151"/>
                  </a:ext>
                </a:extLst>
              </a:tr>
              <a:tr h="1089825">
                <a:tc>
                  <a:txBody>
                    <a:bodyPr/>
                    <a:lstStyle/>
                    <a:p>
                      <a:r>
                        <a:rPr lang="en-GB" dirty="0" smtClean="0"/>
                        <a:t>tenant_id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r>
                        <a:rPr lang="en-GB" baseline="0" dirty="0" smtClean="0"/>
                        <a:t> to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Primary key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 primary key </a:t>
                      </a:r>
                      <a:r>
                        <a:rPr lang="en-GB" dirty="0"/>
                        <a:t>tenant id </a:t>
                      </a:r>
                      <a:r>
                        <a:rPr lang="en-GB" dirty="0" smtClean="0"/>
                        <a:t>(auto increment)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5961"/>
                  </a:ext>
                </a:extLst>
              </a:tr>
              <a:tr h="586829">
                <a:tc>
                  <a:txBody>
                    <a:bodyPr/>
                    <a:lstStyle/>
                    <a:p>
                      <a:r>
                        <a:rPr lang="en-GB" dirty="0" smtClean="0"/>
                        <a:t>lease_start_date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8 bytes (INTEGER)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Stores</a:t>
                      </a:r>
                      <a:r>
                        <a:rPr lang="en-GB" baseline="0" dirty="0" smtClean="0"/>
                        <a:t> the start date of the lease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67059"/>
                  </a:ext>
                </a:extLst>
              </a:tr>
              <a:tr h="838327">
                <a:tc>
                  <a:txBody>
                    <a:bodyPr/>
                    <a:lstStyle/>
                    <a:p>
                      <a:r>
                        <a:rPr lang="en-US" dirty="0" smtClean="0"/>
                        <a:t>lease_end_date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8 bytes (INTEGER)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Stores</a:t>
                      </a:r>
                      <a:r>
                        <a:rPr lang="en-US" baseline="0" dirty="0" smtClean="0"/>
                        <a:t> in the end date of the lease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49414"/>
                  </a:ext>
                </a:extLst>
              </a:tr>
              <a:tr h="5346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738176"/>
                  </a:ext>
                </a:extLst>
              </a:tr>
              <a:tr h="1089825">
                <a:tc>
                  <a:txBody>
                    <a:bodyPr/>
                    <a:lstStyle/>
                    <a:p>
                      <a:r>
                        <a:rPr lang="en-US" dirty="0" smtClean="0"/>
                        <a:t>monthly_rent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8 </a:t>
                      </a:r>
                      <a:r>
                        <a:rPr lang="en-PH" dirty="0"/>
                        <a:t>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Stores the monthly rent of the tenants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29095"/>
                  </a:ext>
                </a:extLst>
              </a:tr>
              <a:tr h="838327">
                <a:tc>
                  <a:txBody>
                    <a:bodyPr/>
                    <a:lstStyle/>
                    <a:p>
                      <a:r>
                        <a:rPr lang="en-US" dirty="0" smtClean="0"/>
                        <a:t>payment_status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10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payment status</a:t>
                      </a:r>
                      <a:r>
                        <a:rPr lang="en-US" baseline="0" dirty="0" smtClean="0"/>
                        <a:t> of the tenant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2089"/>
                  </a:ext>
                </a:extLst>
              </a:tr>
              <a:tr h="1592822">
                <a:tc>
                  <a:txBody>
                    <a:bodyPr/>
                    <a:lstStyle/>
                    <a:p>
                      <a:r>
                        <a:rPr lang="en-US" dirty="0" smtClean="0"/>
                        <a:t>Rental_space_id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to 8 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foreign</a:t>
                      </a:r>
                      <a:r>
                        <a:rPr lang="en-US" baseline="0" dirty="0" smtClean="0"/>
                        <a:t> key from myApp_rentals_space referencencing space_id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74328"/>
                  </a:ext>
                </a:extLst>
              </a:tr>
              <a:tr h="1083697">
                <a:tc>
                  <a:txBody>
                    <a:bodyPr/>
                    <a:lstStyle/>
                    <a:p>
                      <a:r>
                        <a:rPr lang="en-US" dirty="0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to 8 </a:t>
                      </a:r>
                      <a:endParaRPr lang="en-PH" dirty="0" smtClean="0"/>
                    </a:p>
                    <a:p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foreign</a:t>
                      </a:r>
                      <a:r>
                        <a:rPr lang="en-US" baseline="0" dirty="0" smtClean="0"/>
                        <a:t> key from myApp_user referencencing user_id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788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8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54" y="725189"/>
            <a:ext cx="10553091" cy="54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ED3F67-7F65-8158-CED4-404636A4B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66347"/>
              </p:ext>
            </p:extLst>
          </p:nvPr>
        </p:nvGraphicFramePr>
        <p:xfrm>
          <a:off x="441693" y="149098"/>
          <a:ext cx="11589886" cy="5045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423">
                  <a:extLst>
                    <a:ext uri="{9D8B030D-6E8A-4147-A177-3AD203B41FA5}">
                      <a16:colId xmlns:a16="http://schemas.microsoft.com/office/drawing/2014/main" val="3246954635"/>
                    </a:ext>
                  </a:extLst>
                </a:gridCol>
                <a:gridCol w="1810823">
                  <a:extLst>
                    <a:ext uri="{9D8B030D-6E8A-4147-A177-3AD203B41FA5}">
                      <a16:colId xmlns:a16="http://schemas.microsoft.com/office/drawing/2014/main" val="2325793064"/>
                    </a:ext>
                  </a:extLst>
                </a:gridCol>
                <a:gridCol w="2040123">
                  <a:extLst>
                    <a:ext uri="{9D8B030D-6E8A-4147-A177-3AD203B41FA5}">
                      <a16:colId xmlns:a16="http://schemas.microsoft.com/office/drawing/2014/main" val="2610236991"/>
                    </a:ext>
                  </a:extLst>
                </a:gridCol>
                <a:gridCol w="2245054">
                  <a:extLst>
                    <a:ext uri="{9D8B030D-6E8A-4147-A177-3AD203B41FA5}">
                      <a16:colId xmlns:a16="http://schemas.microsoft.com/office/drawing/2014/main" val="427724065"/>
                    </a:ext>
                  </a:extLst>
                </a:gridCol>
                <a:gridCol w="3224463">
                  <a:extLst>
                    <a:ext uri="{9D8B030D-6E8A-4147-A177-3AD203B41FA5}">
                      <a16:colId xmlns:a16="http://schemas.microsoft.com/office/drawing/2014/main" val="344004920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r>
                        <a:rPr lang="en-GB" dirty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FIELD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11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GB" dirty="0" smtClean="0"/>
                        <a:t>payment_id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r>
                        <a:rPr lang="en-GB" baseline="0" dirty="0" smtClean="0"/>
                        <a:t> to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</a:t>
                      </a:r>
                      <a:r>
                        <a:rPr lang="en-GB" baseline="0" dirty="0" smtClean="0"/>
                        <a:t> primary key (Auto increment)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730604"/>
                  </a:ext>
                </a:extLst>
              </a:tr>
              <a:tr h="671456">
                <a:tc>
                  <a:txBody>
                    <a:bodyPr/>
                    <a:lstStyle/>
                    <a:p>
                      <a:r>
                        <a:rPr lang="en-GB" dirty="0" smtClean="0"/>
                        <a:t>amount_paid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r>
                        <a:rPr lang="en-GB" baseline="0" dirty="0" smtClean="0"/>
                        <a:t>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Stores</a:t>
                      </a:r>
                      <a:r>
                        <a:rPr lang="en-US" baseline="0" dirty="0" smtClean="0"/>
                        <a:t> the amount paid by the tenant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995157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GB" dirty="0" smtClean="0"/>
                        <a:t>payment_date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8 bytes (INTEGER)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Stores</a:t>
                      </a:r>
                      <a:r>
                        <a:rPr lang="en-US" baseline="0" dirty="0" smtClean="0"/>
                        <a:t> the date when the tenant paid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5537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GB" dirty="0" smtClean="0"/>
                        <a:t>payment_method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Stores</a:t>
                      </a:r>
                      <a:r>
                        <a:rPr lang="en-GB" baseline="0" dirty="0" smtClean="0"/>
                        <a:t> the </a:t>
                      </a:r>
                      <a:r>
                        <a:rPr lang="en-GB" dirty="0" smtClean="0"/>
                        <a:t> payment</a:t>
                      </a:r>
                      <a:r>
                        <a:rPr lang="en-GB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9553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GB" dirty="0" smtClean="0"/>
                        <a:t>invoice_number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Stores</a:t>
                      </a:r>
                      <a:r>
                        <a:rPr lang="en-GB" baseline="0" dirty="0" smtClean="0"/>
                        <a:t> the invoice 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7746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GB" dirty="0" smtClean="0"/>
                        <a:t>tenant_id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</a:t>
                      </a:r>
                      <a:r>
                        <a:rPr lang="en-GB" baseline="0" dirty="0" smtClean="0"/>
                        <a:t> to 8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</a:t>
                      </a:r>
                      <a:r>
                        <a:rPr lang="en-GB" dirty="0" smtClean="0"/>
                        <a:t>foreign</a:t>
                      </a:r>
                      <a:r>
                        <a:rPr lang="en-GB" baseline="0" dirty="0" smtClean="0"/>
                        <a:t> key from my</a:t>
                      </a:r>
                      <a:r>
                        <a:rPr lang="en-US" baseline="0" dirty="0" smtClean="0"/>
                        <a:t>App_tenant referencing tenant_id</a:t>
                      </a:r>
                      <a:endParaRPr lang="en-GB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43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6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6DD7-F578-9966-5370-9A6D09EA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model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AC5253-A3FC-7F03-62E0-2728A288B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89611"/>
              </p:ext>
            </p:extLst>
          </p:nvPr>
        </p:nvGraphicFramePr>
        <p:xfrm>
          <a:off x="601722" y="1379794"/>
          <a:ext cx="11333605" cy="629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721">
                  <a:extLst>
                    <a:ext uri="{9D8B030D-6E8A-4147-A177-3AD203B41FA5}">
                      <a16:colId xmlns:a16="http://schemas.microsoft.com/office/drawing/2014/main" val="4293432260"/>
                    </a:ext>
                  </a:extLst>
                </a:gridCol>
                <a:gridCol w="2266721">
                  <a:extLst>
                    <a:ext uri="{9D8B030D-6E8A-4147-A177-3AD203B41FA5}">
                      <a16:colId xmlns:a16="http://schemas.microsoft.com/office/drawing/2014/main" val="2819534185"/>
                    </a:ext>
                  </a:extLst>
                </a:gridCol>
                <a:gridCol w="2266721">
                  <a:extLst>
                    <a:ext uri="{9D8B030D-6E8A-4147-A177-3AD203B41FA5}">
                      <a16:colId xmlns:a16="http://schemas.microsoft.com/office/drawing/2014/main" val="2657267067"/>
                    </a:ext>
                  </a:extLst>
                </a:gridCol>
                <a:gridCol w="2266721">
                  <a:extLst>
                    <a:ext uri="{9D8B030D-6E8A-4147-A177-3AD203B41FA5}">
                      <a16:colId xmlns:a16="http://schemas.microsoft.com/office/drawing/2014/main" val="2648632805"/>
                    </a:ext>
                  </a:extLst>
                </a:gridCol>
                <a:gridCol w="2266721">
                  <a:extLst>
                    <a:ext uri="{9D8B030D-6E8A-4147-A177-3AD203B41FA5}">
                      <a16:colId xmlns:a16="http://schemas.microsoft.com/office/drawing/2014/main" val="4283900220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r>
                        <a:rPr lang="en-GB" dirty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FIELD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78418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GB" dirty="0" smtClean="0"/>
                        <a:t>model_id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to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</a:t>
                      </a:r>
                      <a:r>
                        <a:rPr lang="en-GB" dirty="0" smtClean="0"/>
                        <a:t>primary</a:t>
                      </a:r>
                      <a:r>
                        <a:rPr lang="en-GB" baseline="0" dirty="0" smtClean="0"/>
                        <a:t> key (auto increment)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81827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GB" dirty="0" smtClean="0"/>
                        <a:t>ental </a:t>
                      </a:r>
                      <a:r>
                        <a:rPr lang="en-GB" dirty="0"/>
                        <a:t>Space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to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Foreign</a:t>
                      </a:r>
                      <a:r>
                        <a:rPr lang="en-GB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</a:t>
                      </a:r>
                      <a:r>
                        <a:rPr lang="en-GB" dirty="0" smtClean="0"/>
                        <a:t>foreign</a:t>
                      </a:r>
                      <a:r>
                        <a:rPr lang="en-GB" baseline="0" dirty="0" smtClean="0"/>
                        <a:t> key from myApp_rental_spaces table referencing space_id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5637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GB" dirty="0" smtClean="0"/>
                        <a:t>file_path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file path </a:t>
                      </a:r>
                      <a:r>
                        <a:rPr lang="en-GB" dirty="0" smtClean="0"/>
                        <a:t>of</a:t>
                      </a:r>
                      <a:r>
                        <a:rPr lang="en-GB" baseline="0" dirty="0" smtClean="0"/>
                        <a:t> the model of spaces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3142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GB" dirty="0" smtClean="0"/>
                        <a:t>uploaded_by_id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to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Foreign</a:t>
                      </a:r>
                      <a:r>
                        <a:rPr lang="en-GB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</a:t>
                      </a:r>
                      <a:r>
                        <a:rPr lang="en-GB" dirty="0" smtClean="0"/>
                        <a:t>foreign</a:t>
                      </a:r>
                      <a:r>
                        <a:rPr lang="en-GB" baseline="0" dirty="0" smtClean="0"/>
                        <a:t> key from myApp_user</a:t>
                      </a:r>
                      <a:r>
                        <a:rPr lang="en-GB" dirty="0" smtClean="0"/>
                        <a:t> referencing</a:t>
                      </a:r>
                      <a:r>
                        <a:rPr lang="en-GB" baseline="0" dirty="0" smtClean="0"/>
                        <a:t> 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1149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GB" dirty="0" smtClean="0"/>
                        <a:t>uploaded_at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Foreign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</a:t>
                      </a:r>
                      <a:r>
                        <a:rPr lang="en-GB" baseline="0" dirty="0" smtClean="0"/>
                        <a:t>e date and time the model was added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577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9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0314E5-B142-1D30-25BA-CC823BCCD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77139"/>
              </p:ext>
            </p:extLst>
          </p:nvPr>
        </p:nvGraphicFramePr>
        <p:xfrm>
          <a:off x="662030" y="366137"/>
          <a:ext cx="10706030" cy="665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265">
                  <a:extLst>
                    <a:ext uri="{9D8B030D-6E8A-4147-A177-3AD203B41FA5}">
                      <a16:colId xmlns:a16="http://schemas.microsoft.com/office/drawing/2014/main" val="3348311592"/>
                    </a:ext>
                  </a:extLst>
                </a:gridCol>
                <a:gridCol w="1784147">
                  <a:extLst>
                    <a:ext uri="{9D8B030D-6E8A-4147-A177-3AD203B41FA5}">
                      <a16:colId xmlns:a16="http://schemas.microsoft.com/office/drawing/2014/main" val="3776023059"/>
                    </a:ext>
                  </a:extLst>
                </a:gridCol>
                <a:gridCol w="2141206">
                  <a:extLst>
                    <a:ext uri="{9D8B030D-6E8A-4147-A177-3AD203B41FA5}">
                      <a16:colId xmlns:a16="http://schemas.microsoft.com/office/drawing/2014/main" val="1452476388"/>
                    </a:ext>
                  </a:extLst>
                </a:gridCol>
                <a:gridCol w="2141206">
                  <a:extLst>
                    <a:ext uri="{9D8B030D-6E8A-4147-A177-3AD203B41FA5}">
                      <a16:colId xmlns:a16="http://schemas.microsoft.com/office/drawing/2014/main" val="2560925407"/>
                    </a:ext>
                  </a:extLst>
                </a:gridCol>
                <a:gridCol w="2141206">
                  <a:extLst>
                    <a:ext uri="{9D8B030D-6E8A-4147-A177-3AD203B41FA5}">
                      <a16:colId xmlns:a16="http://schemas.microsoft.com/office/drawing/2014/main" val="1162572418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r>
                        <a:rPr lang="en-GB" dirty="0"/>
                        <a:t>FIED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FIELD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79669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r>
                        <a:rPr lang="en-GB" baseline="0" dirty="0" smtClean="0"/>
                        <a:t> to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</a:t>
                      </a:r>
                      <a:r>
                        <a:rPr lang="en-GB" dirty="0" smtClean="0"/>
                        <a:t>primary key</a:t>
                      </a:r>
                      <a:r>
                        <a:rPr lang="en-GB" baseline="0" dirty="0" smtClean="0"/>
                        <a:t> (auto increment)</a:t>
                      </a:r>
                      <a:r>
                        <a:rPr lang="en-GB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4493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GB" dirty="0" smtClean="0"/>
                        <a:t>tenant_id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</a:t>
                      </a:r>
                      <a:r>
                        <a:rPr lang="en-GB" baseline="0" dirty="0" smtClean="0"/>
                        <a:t> to 8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Foreign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</a:t>
                      </a:r>
                      <a:r>
                        <a:rPr lang="en-GB" dirty="0" smtClean="0"/>
                        <a:t>foreign</a:t>
                      </a:r>
                      <a:r>
                        <a:rPr lang="en-GB" baseline="0" dirty="0" smtClean="0"/>
                        <a:t> key from myApp_tenant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3561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GB" dirty="0" smtClean="0"/>
                        <a:t>space_id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</a:t>
                      </a:r>
                      <a:r>
                        <a:rPr lang="en-GB" baseline="0" dirty="0" smtClean="0"/>
                        <a:t> to 8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 foreign</a:t>
                      </a:r>
                      <a:r>
                        <a:rPr lang="en-GB" baseline="0" dirty="0" smtClean="0"/>
                        <a:t> key from myApp_rentalspaces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7264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GB" dirty="0" smtClean="0"/>
                        <a:t> </a:t>
                      </a:r>
                      <a:r>
                        <a:rPr lang="en-GB" dirty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Stores</a:t>
                      </a:r>
                      <a:r>
                        <a:rPr lang="en-US" baseline="0" dirty="0" smtClean="0"/>
                        <a:t> the request 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886954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  <a:r>
                        <a:rPr lang="en-GB" dirty="0" smtClean="0"/>
                        <a:t>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Stores</a:t>
                      </a:r>
                      <a:r>
                        <a:rPr lang="en-GB" baseline="0" dirty="0" smtClean="0"/>
                        <a:t> the 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/>
                        <a:t>request status in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0614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GB" dirty="0"/>
                        <a:t>Created 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 8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Stores</a:t>
                      </a:r>
                      <a:r>
                        <a:rPr lang="en-GB" baseline="0" dirty="0" smtClean="0"/>
                        <a:t> the date and time of the request was 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78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4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B9DF-5A4D-7E0F-019A-79E1D3E3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Notification table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635F91-2B0C-FF64-FC7C-E7D7B5264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420995"/>
              </p:ext>
            </p:extLst>
          </p:nvPr>
        </p:nvGraphicFramePr>
        <p:xfrm>
          <a:off x="357230" y="1554480"/>
          <a:ext cx="10515600" cy="5279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886">
                  <a:extLst>
                    <a:ext uri="{9D8B030D-6E8A-4147-A177-3AD203B41FA5}">
                      <a16:colId xmlns:a16="http://schemas.microsoft.com/office/drawing/2014/main" val="1527552308"/>
                    </a:ext>
                  </a:extLst>
                </a:gridCol>
                <a:gridCol w="1852354">
                  <a:extLst>
                    <a:ext uri="{9D8B030D-6E8A-4147-A177-3AD203B41FA5}">
                      <a16:colId xmlns:a16="http://schemas.microsoft.com/office/drawing/2014/main" val="39125177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18562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177033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7818011"/>
                    </a:ext>
                  </a:extLst>
                </a:gridCol>
              </a:tblGrid>
              <a:tr h="707457">
                <a:tc>
                  <a:txBody>
                    <a:bodyPr/>
                    <a:lstStyle/>
                    <a:p>
                      <a:r>
                        <a:rPr lang="en-GB" dirty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FIELD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949069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GB" dirty="0" smtClean="0"/>
                        <a:t>notification_id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r>
                        <a:rPr lang="en-GB" baseline="0" dirty="0" smtClean="0"/>
                        <a:t> to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</a:t>
                      </a:r>
                      <a:r>
                        <a:rPr lang="en-GB" baseline="0" dirty="0" smtClean="0"/>
                        <a:t> primary key (auto increment)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90157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r>
                        <a:rPr lang="en-GB" baseline="0" dirty="0" smtClean="0"/>
                        <a:t> to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Foreign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</a:t>
                      </a:r>
                      <a:r>
                        <a:rPr lang="en-GB" dirty="0" smtClean="0"/>
                        <a:t>foreign</a:t>
                      </a:r>
                      <a:r>
                        <a:rPr lang="en-GB" baseline="0" dirty="0" smtClean="0"/>
                        <a:t> key</a:t>
                      </a:r>
                      <a:r>
                        <a:rPr lang="en-GB" dirty="0" smtClean="0"/>
                        <a:t> from</a:t>
                      </a:r>
                      <a:r>
                        <a:rPr lang="en-GB" baseline="0" dirty="0" smtClean="0"/>
                        <a:t> myApp_user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5707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Stores</a:t>
                      </a:r>
                      <a:r>
                        <a:rPr lang="en-GB" baseline="0" dirty="0" smtClean="0"/>
                        <a:t> the </a:t>
                      </a:r>
                      <a:r>
                        <a:rPr lang="en-GB" dirty="0" smtClean="0"/>
                        <a:t>notification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28752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GB" dirty="0"/>
                        <a:t>Is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</a:t>
                      </a:r>
                      <a:r>
                        <a:rPr lang="en-GB" baseline="0" dirty="0" smtClean="0"/>
                        <a:t> Boolean </a:t>
                      </a:r>
                      <a:r>
                        <a:rPr lang="en-GB" dirty="0" smtClean="0"/>
                        <a:t> status</a:t>
                      </a:r>
                      <a:r>
                        <a:rPr lang="en-GB" baseline="0" dirty="0" smtClean="0"/>
                        <a:t> in the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0102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GB" dirty="0"/>
                        <a:t>Created 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r>
                        <a:rPr lang="en-GB" baseline="0" dirty="0" smtClean="0"/>
                        <a:t> bytes(integer)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Stores</a:t>
                      </a:r>
                      <a:r>
                        <a:rPr lang="en-GB" baseline="0" dirty="0" smtClean="0"/>
                        <a:t> the current time the request was 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35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3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635F91-2B0C-FF64-FC7C-E7D7B5264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55174"/>
              </p:ext>
            </p:extLst>
          </p:nvPr>
        </p:nvGraphicFramePr>
        <p:xfrm>
          <a:off x="1049207" y="590653"/>
          <a:ext cx="9639813" cy="3828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510">
                  <a:extLst>
                    <a:ext uri="{9D8B030D-6E8A-4147-A177-3AD203B41FA5}">
                      <a16:colId xmlns:a16="http://schemas.microsoft.com/office/drawing/2014/main" val="1527552308"/>
                    </a:ext>
                  </a:extLst>
                </a:gridCol>
                <a:gridCol w="4863303">
                  <a:extLst>
                    <a:ext uri="{9D8B030D-6E8A-4147-A177-3AD203B41FA5}">
                      <a16:colId xmlns:a16="http://schemas.microsoft.com/office/drawing/2014/main" val="3912517763"/>
                    </a:ext>
                  </a:extLst>
                </a:gridCol>
              </a:tblGrid>
              <a:tr h="52869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949069"/>
                  </a:ext>
                </a:extLst>
              </a:tr>
              <a:tr h="549947">
                <a:tc>
                  <a:txBody>
                    <a:bodyPr/>
                    <a:lstStyle/>
                    <a:p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 9,500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590157"/>
                  </a:ext>
                </a:extLst>
              </a:tr>
              <a:tr h="549947">
                <a:tc>
                  <a:txBody>
                    <a:bodyPr/>
                    <a:lstStyle/>
                    <a:p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 3,250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05198"/>
                  </a:ext>
                </a:extLst>
              </a:tr>
              <a:tr h="549947">
                <a:tc>
                  <a:txBody>
                    <a:bodyPr/>
                    <a:lstStyle/>
                    <a:p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 (SSD)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 3,250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078867"/>
                  </a:ext>
                </a:extLst>
              </a:tr>
              <a:tr h="549947">
                <a:tc>
                  <a:txBody>
                    <a:bodyPr/>
                    <a:lstStyle/>
                    <a:p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 (1080p Display)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 6,000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63120"/>
                  </a:ext>
                </a:extLst>
              </a:tr>
              <a:tr h="549947">
                <a:tc>
                  <a:txBody>
                    <a:bodyPr/>
                    <a:lstStyle/>
                    <a:p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 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642098"/>
                  </a:ext>
                </a:extLst>
              </a:tr>
              <a:tr h="54994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PH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PHP </a:t>
                      </a:r>
                      <a:r>
                        <a:rPr lang="en-PH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29,000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94956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04" y="1502497"/>
            <a:ext cx="9675191" cy="38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661</Words>
  <Application>Microsoft Office PowerPoint</Application>
  <PresentationFormat>Widescreen</PresentationFormat>
  <Paragraphs>278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model</vt:lpstr>
      <vt:lpstr>PowerPoint Presentation</vt:lpstr>
      <vt:lpstr>Notification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johndel jaicten</dc:creator>
  <cp:lastModifiedBy>xmont</cp:lastModifiedBy>
  <cp:revision>69</cp:revision>
  <dcterms:created xsi:type="dcterms:W3CDTF">2024-09-23T12:35:11Z</dcterms:created>
  <dcterms:modified xsi:type="dcterms:W3CDTF">2024-10-06T14:44:08Z</dcterms:modified>
</cp:coreProperties>
</file>