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2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1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FA46F1-8237-4B9C-811F-DF7B32F53579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486047-F1F1-4995-A9F8-EBFC6AD25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55" y="1820099"/>
            <a:ext cx="1761490" cy="176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D114DC-014B-4A51-8D14-A0842DCCB8B0}"/>
              </a:ext>
            </a:extLst>
          </p:cNvPr>
          <p:cNvSpPr txBox="1"/>
          <p:nvPr/>
        </p:nvSpPr>
        <p:spPr>
          <a:xfrm>
            <a:off x="757645" y="4470454"/>
            <a:ext cx="1067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ĐỒ ÁN TỐT NGHIỆP ĐẠI HỌC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E9316-D19C-413D-910B-897ABDE6E36B}"/>
              </a:ext>
            </a:extLst>
          </p:cNvPr>
          <p:cNvSpPr txBox="1"/>
          <p:nvPr/>
        </p:nvSpPr>
        <p:spPr>
          <a:xfrm>
            <a:off x="757644" y="638846"/>
            <a:ext cx="1067670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it-IT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 THÔNG TIN VÀ TRUYỀN THÔNG </a:t>
            </a:r>
            <a:endParaRPr lang="en-GB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it-IT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 VIỆN CÔNG NGHỆ BƯU CHÍNH VIỄN THÔNG </a:t>
            </a:r>
            <a:endParaRPr lang="en-GB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------------------------------</a:t>
            </a:r>
            <a:endParaRPr lang="en-GB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913120" cy="1472528"/>
          </a:xfrm>
        </p:spPr>
        <p:txBody>
          <a:bodyPr/>
          <a:lstStyle/>
          <a:p>
            <a:r>
              <a:rPr lang="en-GB" dirty="0"/>
              <a:t>III.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12054-3AB8-4AF0-841C-E0062171A215}"/>
              </a:ext>
            </a:extLst>
          </p:cNvPr>
          <p:cNvSpPr txBox="1"/>
          <p:nvPr/>
        </p:nvSpPr>
        <p:spPr>
          <a:xfrm>
            <a:off x="1262743" y="2151017"/>
            <a:ext cx="362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FF07B-2E11-4963-B6CD-F66D2B5B70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5040" y="0"/>
            <a:ext cx="4886960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844393" cy="1655408"/>
          </a:xfrm>
        </p:spPr>
        <p:txBody>
          <a:bodyPr/>
          <a:lstStyle/>
          <a:p>
            <a:r>
              <a:rPr lang="en-GB" dirty="0"/>
              <a:t>IV.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trích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tin </a:t>
            </a:r>
            <a:r>
              <a:rPr lang="en-GB" dirty="0" err="1"/>
              <a:t>giấu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B00A0-6D81-4449-B8EC-7D8AAB99C9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673" y="83820"/>
            <a:ext cx="3589020" cy="67741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1CDAA-2F57-4A36-AA09-9B7FD5689E64}"/>
              </a:ext>
            </a:extLst>
          </p:cNvPr>
          <p:cNvSpPr txBox="1"/>
          <p:nvPr/>
        </p:nvSpPr>
        <p:spPr>
          <a:xfrm>
            <a:off x="1271451" y="247323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6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5844E5-EC1F-48C6-9FF1-617CD0F37783}"/>
                  </a:ext>
                </a:extLst>
              </p:cNvPr>
              <p:cNvSpPr txBox="1"/>
              <p:nvPr/>
            </p:nvSpPr>
            <p:spPr>
              <a:xfrm>
                <a:off x="1288869" y="2211976"/>
                <a:ext cx="9866811" cy="634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Chi-Square Attack:</a:t>
                </a:r>
              </a:p>
              <a:p>
                <a:pPr marL="739775" lvl="2" indent="-285750"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Đọc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dữ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liệu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I.</a:t>
                </a: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39775" marR="0" lvl="0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2: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Phân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tích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tạo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mảng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khởi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tạo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A, B (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0 ≤ k ≤ 127): A[k]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tần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xuất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chẵn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B[k]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tần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xuất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739775" lvl="2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trị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mảng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Z[k] = (A[k] +B[k])/2.</a:t>
                </a:r>
              </a:p>
              <a:p>
                <a:pPr marL="739775" lvl="2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4: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k-1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bậc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tự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do,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pháp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kê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chi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bình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205163" lvl="3" algn="just">
                  <a:lnSpc>
                    <a:spcPct val="150000"/>
                  </a:lnSpc>
                </a:pP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X­­</a:t>
                </a:r>
                <a:r>
                  <a:rPr lang="en-US" sz="1800" b="0" i="1" baseline="30000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2</a:t>
                </a:r>
                <a:r>
                  <a:rPr lang="en-US" sz="1800" b="0" i="1" baseline="-25000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k-1 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A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k</m:t>
                                        </m:r>
                                      </m:e>
                                    </m:d>
                                    <m:r>
                                      <a:rPr lang="en-US" sz="1800" b="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Z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k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]</m:t>
                            </m:r>
                          </m:den>
                        </m:f>
                      </m:e>
                    </m:nary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39775" lvl="3" indent="-277813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5: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giấu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tin:</a:t>
                </a:r>
              </a:p>
              <a:p>
                <a:pPr marL="1376363" lvl="4" algn="just">
                  <a:lnSpc>
                    <a:spcPct val="150000"/>
                  </a:lnSpc>
                </a:pP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p = 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Γ</m:t>
                        </m:r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Sup>
                          <m:sSub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sup>
                      <m:e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, </a:t>
                </a:r>
                <a:r>
                  <a:rPr lang="en-US" sz="1800" b="0" i="1" dirty="0" err="1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với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Γ</m:t>
                    </m:r>
                    <m:r>
                      <a:rPr lang="en-US" sz="18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 </m:t>
                    </m:r>
                    <m:nary>
                      <m:naryPr>
                        <m:limLoc m:val="subSup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dx</m:t>
                        </m:r>
                      </m:e>
                    </m:nary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96975" lvl="4" indent="-277813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9775" lvl="3" indent="-277813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96975" lvl="3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200150" lvl="2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5844E5-EC1F-48C6-9FF1-617CD0F3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9" y="2211976"/>
                <a:ext cx="9866811" cy="6346481"/>
              </a:xfrm>
              <a:prstGeom prst="rect">
                <a:avLst/>
              </a:prstGeom>
              <a:blipFill>
                <a:blip r:embed="rId2"/>
                <a:stretch>
                  <a:fillRect l="-371" t="-576" r="-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583680" cy="1450757"/>
          </a:xfrm>
        </p:spPr>
        <p:txBody>
          <a:bodyPr/>
          <a:lstStyle/>
          <a:p>
            <a:r>
              <a:rPr lang="en-GB" dirty="0"/>
              <a:t>V.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485B7-D2CB-4128-A541-C19B613FA2D8}"/>
              </a:ext>
            </a:extLst>
          </p:cNvPr>
          <p:cNvSpPr txBox="1"/>
          <p:nvPr/>
        </p:nvSpPr>
        <p:spPr>
          <a:xfrm>
            <a:off x="1193074" y="2203268"/>
            <a:ext cx="439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Chi-Square Attack: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5D251-7810-4B51-B122-2E62F8433E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47" y="-57150"/>
            <a:ext cx="3939540" cy="697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90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GB" dirty="0"/>
              <a:t>I.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39B6C-E533-4E28-AB92-FE876CCEF4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0" y="1953442"/>
            <a:ext cx="627126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DAFFE-91D3-4CE7-B0EB-3D42C2D595FE}"/>
              </a:ext>
            </a:extLst>
          </p:cNvPr>
          <p:cNvSpPr txBox="1"/>
          <p:nvPr/>
        </p:nvSpPr>
        <p:spPr>
          <a:xfrm>
            <a:off x="4658747" y="5834744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VII.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E18ED-108B-49CC-A24E-46AA6E1E308A}"/>
              </a:ext>
            </a:extLst>
          </p:cNvPr>
          <p:cNvSpPr txBox="1"/>
          <p:nvPr/>
        </p:nvSpPr>
        <p:spPr>
          <a:xfrm>
            <a:off x="1166949" y="2037807"/>
            <a:ext cx="9988731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hữu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Chi-Square Attack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chắn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70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CẢM ƠN THẦY VÀ CÁC BẠN ĐÃ THEO DÕI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4534-3328-4304-A8BC-58773CCE9E91}"/>
              </a:ext>
            </a:extLst>
          </p:cNvPr>
          <p:cNvSpPr txBox="1"/>
          <p:nvPr/>
        </p:nvSpPr>
        <p:spPr>
          <a:xfrm>
            <a:off x="1097280" y="1955074"/>
            <a:ext cx="100584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71341-4B62-4496-BAED-A79B2270EB49}"/>
              </a:ext>
            </a:extLst>
          </p:cNvPr>
          <p:cNvSpPr/>
          <p:nvPr/>
        </p:nvSpPr>
        <p:spPr>
          <a:xfrm>
            <a:off x="4890242" y="2967335"/>
            <a:ext cx="2472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729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22A-6FD2-4F2F-8D13-E94A7BE9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 TÀI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XÂY DỰNG ỨNG DỤNG GIẤU VÀ PHÁT HIỆN GIẤU TIN TRONG ẢNH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5DB4-306F-41D1-990D-B1B84928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543050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543050" algn="l"/>
              </a:tabLst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543050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TS. HUỲNH TRỌNG THƯA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VÕ ANH HÀO</a:t>
            </a:r>
            <a:endParaRPr lang="en-GB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N16DCAT018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	D16CQAT01-N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	2016 – 2021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TP.HCM, 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/2020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3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1FC0-4361-463D-8824-ED4DB525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10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NỘI DUNG TRÌNH BÀY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DBF6-F08F-4566-BDB7-BBEBD466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17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5FAE7-ECB8-4022-A173-9218DF1BB183}"/>
              </a:ext>
            </a:extLst>
          </p:cNvPr>
          <p:cNvSpPr txBox="1"/>
          <p:nvPr/>
        </p:nvSpPr>
        <p:spPr>
          <a:xfrm>
            <a:off x="1219200" y="2246811"/>
            <a:ext cx="993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 tin là 1 kỹ thuật nhúng dữ liệu vào 1 nguồn đa phương tiện (môi trường) ví dụ như: âm thanh, ảnh động, ảnh tĩnh,…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cho dữ liệu trở nên không thể nghe thấy hoặc nhìn thấy, bảo đảm an toàn cho chính các đối tượng chứa những dữ liệu giấu trong đó.</a:t>
            </a:r>
          </a:p>
          <a:p>
            <a:pPr lvl="1"/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nhiễu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9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0AD7D-74E9-4FF7-A714-B4A15418D6EA}"/>
              </a:ext>
            </a:extLst>
          </p:cNvPr>
          <p:cNvSpPr txBox="1"/>
          <p:nvPr/>
        </p:nvSpPr>
        <p:spPr>
          <a:xfrm>
            <a:off x="1193074" y="2124890"/>
            <a:ext cx="9962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729B0-F683-4B70-90F0-0FB8B7F77DC5}"/>
              </a:ext>
            </a:extLst>
          </p:cNvPr>
          <p:cNvSpPr txBox="1"/>
          <p:nvPr/>
        </p:nvSpPr>
        <p:spPr>
          <a:xfrm>
            <a:off x="1201783" y="2185852"/>
            <a:ext cx="9953897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CYMK.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HSV.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raster: JPG, PNG, BMP…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vector: PDF, AI, CDR…</a:t>
            </a:r>
          </a:p>
        </p:txBody>
      </p:sp>
    </p:spTree>
    <p:extLst>
      <p:ext uri="{BB962C8B-B14F-4D97-AF65-F5344CB8AC3E}">
        <p14:creationId xmlns:p14="http://schemas.microsoft.com/office/powerpoint/2010/main" val="7561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5312E-5DB7-49AD-8563-79F0FE94C25D}"/>
              </a:ext>
            </a:extLst>
          </p:cNvPr>
          <p:cNvSpPr txBox="1"/>
          <p:nvPr/>
        </p:nvSpPr>
        <p:spPr>
          <a:xfrm>
            <a:off x="1097280" y="2072639"/>
            <a:ext cx="992777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IHDR: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hứa đựng các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eader bên 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hứa bảng màu sử dụng cho hình ảnh.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IDAT: Đây là phần làm nhiệm vụ chứa đự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dấu điểm kết thúc của ảnh.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7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D7D3F-B158-484E-A4EB-54FC0D8951A1}"/>
              </a:ext>
            </a:extLst>
          </p:cNvPr>
          <p:cNvSpPr txBox="1"/>
          <p:nvPr/>
        </p:nvSpPr>
        <p:spPr>
          <a:xfrm>
            <a:off x="1175657" y="2246812"/>
            <a:ext cx="990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ập trình firmware: Bit significant, Bit shifting">
            <a:extLst>
              <a:ext uri="{FF2B5EF4-FFF2-40B4-BE49-F238E27FC236}">
                <a16:creationId xmlns:a16="http://schemas.microsoft.com/office/drawing/2014/main" id="{8FD91675-5ACC-4EF4-A209-021812B1C5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37" y="3591377"/>
            <a:ext cx="3566160" cy="89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2AA2C-E9F7-42DC-81B8-D1475C8495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04" y="3286033"/>
            <a:ext cx="2903220" cy="1341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E8933-731C-4005-BB0D-9EFC8A0A5336}"/>
              </a:ext>
            </a:extLst>
          </p:cNvPr>
          <p:cNvSpPr txBox="1"/>
          <p:nvPr/>
        </p:nvSpPr>
        <p:spPr>
          <a:xfrm>
            <a:off x="1515292" y="47026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64909-8505-4609-AD2F-5311CBDBAA68}"/>
              </a:ext>
            </a:extLst>
          </p:cNvPr>
          <p:cNvSpPr txBox="1"/>
          <p:nvPr/>
        </p:nvSpPr>
        <p:spPr>
          <a:xfrm>
            <a:off x="7138044" y="4676502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47E89-8949-405A-ABE1-446CF3BD21A4}"/>
              </a:ext>
            </a:extLst>
          </p:cNvPr>
          <p:cNvSpPr txBox="1"/>
          <p:nvPr/>
        </p:nvSpPr>
        <p:spPr>
          <a:xfrm>
            <a:off x="1280160" y="2177142"/>
            <a:ext cx="987552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LSB: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huyển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chuỗi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chuỗi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 M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ẩn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LSB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Forensic 6 - Steganography | WhiteHat.vn">
            <a:extLst>
              <a:ext uri="{FF2B5EF4-FFF2-40B4-BE49-F238E27FC236}">
                <a16:creationId xmlns:a16="http://schemas.microsoft.com/office/drawing/2014/main" id="{8021D7B3-2F6E-4A84-A86E-9FAAD901AF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92" y="3544252"/>
            <a:ext cx="3152775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4B4B4-D034-4B18-900A-998E887B35B4}"/>
              </a:ext>
            </a:extLst>
          </p:cNvPr>
          <p:cNvSpPr txBox="1"/>
          <p:nvPr/>
        </p:nvSpPr>
        <p:spPr>
          <a:xfrm>
            <a:off x="1280160" y="5529943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AE5DE-E002-4398-BE7C-075522FCF3C7}"/>
              </a:ext>
            </a:extLst>
          </p:cNvPr>
          <p:cNvSpPr txBox="1"/>
          <p:nvPr/>
        </p:nvSpPr>
        <p:spPr>
          <a:xfrm>
            <a:off x="4525929" y="5037772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596</TotalTime>
  <Words>959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CMMI10</vt:lpstr>
      <vt:lpstr>Symbol</vt:lpstr>
      <vt:lpstr>Times New Roman</vt:lpstr>
      <vt:lpstr>Wingdings</vt:lpstr>
      <vt:lpstr>Retrospect</vt:lpstr>
      <vt:lpstr>PowerPoint Presentation</vt:lpstr>
      <vt:lpstr>ĐỀ TÀI: XÂY DỰNG ỨNG DỤNG GIẤU VÀ PHÁT HIỆN GIẤU TIN TRONG ẢNH</vt:lpstr>
      <vt:lpstr>NỘI DUNG TRÌNH BÀY</vt:lpstr>
      <vt:lpstr>I. Tổng quan về giấu tin trong ảnh</vt:lpstr>
      <vt:lpstr>I. Tổng quan về giấu tin trong ảnh</vt:lpstr>
      <vt:lpstr>II. Tổng quan về ảnh số</vt:lpstr>
      <vt:lpstr>II. Tổng quan về ảnh số</vt:lpstr>
      <vt:lpstr>III. Phương pháp giấu tin trong ảnh</vt:lpstr>
      <vt:lpstr>III. Phương pháp giấu tin trong ảnh</vt:lpstr>
      <vt:lpstr>III. Phương pháp giấu tin trong ảnh</vt:lpstr>
      <vt:lpstr>IV. Phương pháp trích xuất tin giấu</vt:lpstr>
      <vt:lpstr>V. Phương pháp phát hiện giấu tin</vt:lpstr>
      <vt:lpstr>V. Phương pháp phát hiện giấu tin</vt:lpstr>
      <vt:lpstr>VI. Chạy chương trình </vt:lpstr>
      <vt:lpstr>VII. KẾT LUẬN</vt:lpstr>
      <vt:lpstr>CẢM ƠN THẦY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Vo</dc:creator>
  <cp:lastModifiedBy>Hao Vo</cp:lastModifiedBy>
  <cp:revision>117</cp:revision>
  <dcterms:created xsi:type="dcterms:W3CDTF">2020-08-29T06:08:54Z</dcterms:created>
  <dcterms:modified xsi:type="dcterms:W3CDTF">2020-12-20T11:29:07Z</dcterms:modified>
</cp:coreProperties>
</file>