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7" r:id="rId5"/>
    <p:sldId id="265" r:id="rId6"/>
    <p:sldId id="268" r:id="rId7"/>
    <p:sldId id="266" r:id="rId8"/>
    <p:sldId id="26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888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6C2EE-9357-9641-9707-5EA0D90609DC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35C46-D342-F747-AE50-C0E0C738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1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35C46-D342-F747-AE50-C0E0C73898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82E0-FD14-D540-8A4C-76CC52E73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DA87F-5206-8E41-A0BA-8BEC45924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715AF-C4BB-8B43-B3A7-FF34968D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9EEF-7645-ED48-AFAC-AA57C832502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10608-2639-CE4D-84B7-0937D784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1A03-8899-764E-BE89-81B8996D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3C60-4760-5F41-8AE6-5152BD5A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3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4303-7B12-E742-A865-E850B64A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95B08-F557-8941-AC4D-91C3B61BE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CE921-AF2E-0F42-B441-A6940B10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9EEF-7645-ED48-AFAC-AA57C832502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9647-058D-4745-B0EC-3CC3168C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E882B-1172-8440-AC8A-65C1BFB8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3C60-4760-5F41-8AE6-5152BD5A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9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7E107-D4F5-014E-91C0-31F9BCE93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09150-A55F-1D42-B1C1-A3493AB26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918D9-84C7-EB42-8F14-A47D746C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9EEF-7645-ED48-AFAC-AA57C832502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9BD6D-D56E-6044-A2C8-77646C1B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D3258-7D5E-6B4A-A009-6DF675AB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3C60-4760-5F41-8AE6-5152BD5A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3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9658-DB02-0341-8A17-AA34DBA3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317D-BD51-B84C-AA8A-104F18E70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8572D-A1A5-3B45-9087-53AD6A06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9EEF-7645-ED48-AFAC-AA57C832502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E428-AE3B-544F-9694-57982C67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0841-3DE2-7443-9A7C-EE6248FF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3C60-4760-5F41-8AE6-5152BD5A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2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4090-47AE-C646-A77C-2B86EA09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EFC61-238D-B34D-8810-47E5821C5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F5318-0B03-AA47-B63B-96643E12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9EEF-7645-ED48-AFAC-AA57C832502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A1FA2-2B5E-5F49-84C0-8AF14FA6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E4F65-27EF-D146-811D-0B71DAD3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3C60-4760-5F41-8AE6-5152BD5A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9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5ACC-55E3-DC48-A61B-C10C83AB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BA323-9AF9-5246-8C41-B0B32140C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A892E-40BE-204F-9C5F-FFA0C051C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11D5F-47E7-024D-B7BA-A0D16410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9EEF-7645-ED48-AFAC-AA57C832502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2653A-F8AD-C241-90F6-431F9150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9310A-12A4-714A-A588-F2BA005B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3C60-4760-5F41-8AE6-5152BD5A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5208-8FB2-CC4F-8B73-ADB9B79B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394F8-61B1-2043-BD9D-AF1CE055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61E2A-1988-D24B-985D-099D9929D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210C8-20B2-7349-AF58-84380D9C0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6D0C4-B877-084D-9B5F-892168064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BF157-AD4C-994A-9ABD-A4940AD4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9EEF-7645-ED48-AFAC-AA57C832502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1C156-6774-8547-897D-398C979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AD61E-A8B2-884F-B9A8-1D04305E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3C60-4760-5F41-8AE6-5152BD5A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0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B688-2547-7848-BB3C-670BE67F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D7927-F25F-AA40-80AD-551C9C97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9EEF-7645-ED48-AFAC-AA57C832502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0C743-EC0E-4E4E-A534-729CB4D1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04541-6E48-674C-9DBC-51B8C60F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3C60-4760-5F41-8AE6-5152BD5A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0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41F82-7815-334D-B787-9BE7DA29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9EEF-7645-ED48-AFAC-AA57C832502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91660-0351-EF43-ACCB-2648B399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29C2A-AAA6-7247-A603-EB774FE8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3C60-4760-5F41-8AE6-5152BD5A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3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701-BE51-3C47-AD0E-BEB0A525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335E-FB2B-2F41-AE43-B2244F82F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5F990-7887-6446-BAC7-8109325D4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F6D0C-9392-E649-A074-583845C9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9EEF-7645-ED48-AFAC-AA57C832502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76576-FB1C-434C-A569-987E0B6A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E3FB5-FD5D-2B4B-8CAB-7142A014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3C60-4760-5F41-8AE6-5152BD5A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2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5040-50B0-4746-BBE9-DC4DC769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B5C42-3A39-5542-83BA-7044745A5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A1B40-CD7A-0948-BE70-1EC52B771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1730A-3044-034C-B29A-8569C707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9EEF-7645-ED48-AFAC-AA57C832502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336AD-B1CA-DF4F-9DEA-816C06EC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B16D0-4841-2C4E-9B69-AB86B880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3C60-4760-5F41-8AE6-5152BD5A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1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6E73E-E387-0745-A3E0-7EBCAD33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3322-3BBA-7A44-AF13-AC27C48B1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ED80-C4EA-0140-82F0-50DAD8507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D9EEF-7645-ED48-AFAC-AA57C832502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1698A-9852-244C-A479-C04934F61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1FCDD-E017-8D4F-AFF2-D8FE89ED0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3C60-4760-5F41-8AE6-5152BD5A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7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C447-A36B-6F4B-A4A0-B535F02BD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45809"/>
            <a:ext cx="9794789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Sorting Algorithms and Their Efficiency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76A69-2DEF-CB4B-A845-341B0770A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Chapter 11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ign In">
            <a:extLst>
              <a:ext uri="{FF2B5EF4-FFF2-40B4-BE49-F238E27FC236}">
                <a16:creationId xmlns:a16="http://schemas.microsoft.com/office/drawing/2014/main" id="{15382868-1A6E-4A4B-B41B-0B5F00AFF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9509" y="5286375"/>
            <a:ext cx="4088803" cy="19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0461CD42-C119-6B4D-B360-73644B36DBB5}"/>
              </a:ext>
            </a:extLst>
          </p:cNvPr>
          <p:cNvSpPr txBox="1">
            <a:spLocks/>
          </p:cNvSpPr>
          <p:nvPr/>
        </p:nvSpPr>
        <p:spPr>
          <a:xfrm>
            <a:off x="8522708" y="6169306"/>
            <a:ext cx="3669292" cy="68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/>
              <a:t>Drew Guarnera</a:t>
            </a:r>
          </a:p>
        </p:txBody>
      </p:sp>
    </p:spTree>
    <p:extLst>
      <p:ext uri="{BB962C8B-B14F-4D97-AF65-F5344CB8AC3E}">
        <p14:creationId xmlns:p14="http://schemas.microsoft.com/office/powerpoint/2010/main" val="4079320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9DC5-93D7-5D43-AA85-54C0F0D4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Next Time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C6C3-FB92-E245-8A42-6A87AB847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dirty="0"/>
              <a:t>Can we do better? </a:t>
            </a:r>
          </a:p>
          <a:p>
            <a:pPr lvl="1"/>
            <a:r>
              <a:rPr lang="en-US" sz="2800" dirty="0"/>
              <a:t>Yes!</a:t>
            </a:r>
          </a:p>
          <a:p>
            <a:endParaRPr lang="en-US" dirty="0"/>
          </a:p>
          <a:p>
            <a:r>
              <a:rPr lang="en-US" dirty="0"/>
              <a:t>Faster sorting with:</a:t>
            </a:r>
          </a:p>
          <a:p>
            <a:pPr lvl="1"/>
            <a:r>
              <a:rPr lang="en-US" sz="2800" dirty="0"/>
              <a:t>Merge Sort</a:t>
            </a:r>
          </a:p>
          <a:p>
            <a:pPr lvl="1"/>
            <a:r>
              <a:rPr lang="en-US" sz="2800" dirty="0"/>
              <a:t>Quick Sort</a:t>
            </a:r>
          </a:p>
          <a:p>
            <a:pPr lvl="1"/>
            <a:r>
              <a:rPr lang="en-US" sz="2800" dirty="0"/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286323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5576-AE6A-9A48-8EA1-CEE5F90D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Sorting Algorithm Classifications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8146F-96CE-974B-8858-81C92FD6D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962" y="2028825"/>
            <a:ext cx="4050035" cy="8106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External</a:t>
            </a: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BFAB1C-030D-6B46-8588-17E306478FFC}"/>
              </a:ext>
            </a:extLst>
          </p:cNvPr>
          <p:cNvSpPr txBox="1">
            <a:spLocks/>
          </p:cNvSpPr>
          <p:nvPr/>
        </p:nvSpPr>
        <p:spPr>
          <a:xfrm>
            <a:off x="1228776" y="2028824"/>
            <a:ext cx="4300477" cy="7892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Internal</a:t>
            </a:r>
            <a:endParaRPr lang="en-US" sz="2400" dirty="0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582712E3-22A2-BA46-A41E-1ECD9DC04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03" y="3657477"/>
            <a:ext cx="3835190" cy="1917595"/>
          </a:xfrm>
          <a:prstGeom prst="rect">
            <a:avLst/>
          </a:prstGeom>
        </p:spPr>
      </p:pic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746084CE-A8ED-1C43-8DCF-8B5458212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31" y="3730201"/>
            <a:ext cx="1459339" cy="2030384"/>
          </a:xfrm>
          <a:prstGeom prst="rect">
            <a:avLst/>
          </a:prstGeom>
        </p:spPr>
      </p:pic>
      <p:pic>
        <p:nvPicPr>
          <p:cNvPr id="19" name="Picture 18" descr="Shape, icon, circle&#10;&#10;Description automatically generated">
            <a:extLst>
              <a:ext uri="{FF2B5EF4-FFF2-40B4-BE49-F238E27FC236}">
                <a16:creationId xmlns:a16="http://schemas.microsoft.com/office/drawing/2014/main" id="{5283191A-7EF9-954E-8106-2DD688A63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410" y="3730201"/>
            <a:ext cx="1460925" cy="203038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A97AC2-B9DE-814E-A4D6-93F49D27EB60}"/>
              </a:ext>
            </a:extLst>
          </p:cNvPr>
          <p:cNvCxnSpPr/>
          <p:nvPr/>
        </p:nvCxnSpPr>
        <p:spPr>
          <a:xfrm flipV="1">
            <a:off x="5529263" y="2028825"/>
            <a:ext cx="0" cy="434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5993CE6-2674-9C4D-9462-265E71D41836}"/>
              </a:ext>
            </a:extLst>
          </p:cNvPr>
          <p:cNvSpPr txBox="1">
            <a:spLocks/>
          </p:cNvSpPr>
          <p:nvPr/>
        </p:nvSpPr>
        <p:spPr>
          <a:xfrm>
            <a:off x="882050" y="2734807"/>
            <a:ext cx="4729056" cy="7892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Sorting is done entirely in memory (RAM)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86CA463-0F7E-1045-BC1C-B64122F4CB50}"/>
              </a:ext>
            </a:extLst>
          </p:cNvPr>
          <p:cNvSpPr txBox="1">
            <a:spLocks/>
          </p:cNvSpPr>
          <p:nvPr/>
        </p:nvSpPr>
        <p:spPr>
          <a:xfrm>
            <a:off x="6229264" y="2662083"/>
            <a:ext cx="5262551" cy="934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Sorting is split between memory and non-volatile storage (Hard Drive, or Flash Memory)</a:t>
            </a:r>
          </a:p>
        </p:txBody>
      </p:sp>
    </p:spTree>
    <p:extLst>
      <p:ext uri="{BB962C8B-B14F-4D97-AF65-F5344CB8AC3E}">
        <p14:creationId xmlns:p14="http://schemas.microsoft.com/office/powerpoint/2010/main" val="131142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45CD-0FA3-E14E-8704-1BC156D2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Selection Sort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18F0D88-9BBC-724B-940B-19A1FAA923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0629" y="1779892"/>
            <a:ext cx="7131052" cy="4795407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C5FE7D1-59A3-2047-972C-277A29D09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251" y="1779892"/>
            <a:ext cx="4732471" cy="31186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F48FD3-84CE-D14E-8BCE-0C852FB9F926}"/>
              </a:ext>
            </a:extLst>
          </p:cNvPr>
          <p:cNvSpPr/>
          <p:nvPr/>
        </p:nvSpPr>
        <p:spPr>
          <a:xfrm>
            <a:off x="130629" y="130629"/>
            <a:ext cx="11919857" cy="14205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latin typeface="+mj-lt"/>
              </a:rPr>
              <a:t>       Selection Sort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C1185D-141E-6443-96E9-CBCC61CD9D83}"/>
              </a:ext>
            </a:extLst>
          </p:cNvPr>
          <p:cNvCxnSpPr/>
          <p:nvPr/>
        </p:nvCxnSpPr>
        <p:spPr>
          <a:xfrm flipV="1">
            <a:off x="7412251" y="1907962"/>
            <a:ext cx="0" cy="453926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C923E23-3BB7-EB43-B1DF-33525F744DF2}"/>
              </a:ext>
            </a:extLst>
          </p:cNvPr>
          <p:cNvSpPr/>
          <p:nvPr/>
        </p:nvSpPr>
        <p:spPr>
          <a:xfrm rot="5400000">
            <a:off x="-100693" y="364932"/>
            <a:ext cx="1420585" cy="936172"/>
          </a:xfrm>
          <a:prstGeom prst="rtTriangl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6A54DC-324D-C84B-9926-C16E8F05609C}"/>
              </a:ext>
            </a:extLst>
          </p:cNvPr>
          <p:cNvSpPr/>
          <p:nvPr/>
        </p:nvSpPr>
        <p:spPr>
          <a:xfrm>
            <a:off x="7827666" y="6189785"/>
            <a:ext cx="2411601" cy="257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578DDC-9D89-3949-BA00-D57D11238C32}"/>
              </a:ext>
            </a:extLst>
          </p:cNvPr>
          <p:cNvSpPr/>
          <p:nvPr/>
        </p:nvSpPr>
        <p:spPr>
          <a:xfrm>
            <a:off x="10239270" y="6189785"/>
            <a:ext cx="1165605" cy="2574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DB2F7-A6D2-C145-A491-14DD62F25766}"/>
              </a:ext>
            </a:extLst>
          </p:cNvPr>
          <p:cNvSpPr txBox="1"/>
          <p:nvPr/>
        </p:nvSpPr>
        <p:spPr>
          <a:xfrm>
            <a:off x="10460723" y="6402009"/>
            <a:ext cx="722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sorted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9B5373-7E37-D744-AE8F-602F47652723}"/>
              </a:ext>
            </a:extLst>
          </p:cNvPr>
          <p:cNvSpPr txBox="1"/>
          <p:nvPr/>
        </p:nvSpPr>
        <p:spPr>
          <a:xfrm>
            <a:off x="8377471" y="6435298"/>
            <a:ext cx="937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unsorted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D9FD8F-C6FF-B44E-90B2-A527D9030E80}"/>
              </a:ext>
            </a:extLst>
          </p:cNvPr>
          <p:cNvSpPr txBox="1"/>
          <p:nvPr/>
        </p:nvSpPr>
        <p:spPr>
          <a:xfrm>
            <a:off x="8923092" y="5638135"/>
            <a:ext cx="108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max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488A2AF-9A76-AD4A-AC59-1D0D35ADDF8C}"/>
              </a:ext>
            </a:extLst>
          </p:cNvPr>
          <p:cNvCxnSpPr>
            <a:cxnSpLocks/>
            <a:stCxn id="25" idx="0"/>
          </p:cNvCxnSpPr>
          <p:nvPr/>
        </p:nvCxnSpPr>
        <p:spPr>
          <a:xfrm rot="16200000" flipH="1">
            <a:off x="9465952" y="5549593"/>
            <a:ext cx="22595" cy="1302978"/>
          </a:xfrm>
          <a:prstGeom prst="bentConnector4">
            <a:avLst>
              <a:gd name="adj1" fmla="val -1011728"/>
              <a:gd name="adj2" fmla="val 100006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13269BC-E87E-1B42-9B50-6CC4E64B36EF}"/>
              </a:ext>
            </a:extLst>
          </p:cNvPr>
          <p:cNvSpPr/>
          <p:nvPr/>
        </p:nvSpPr>
        <p:spPr>
          <a:xfrm>
            <a:off x="8728429" y="6189785"/>
            <a:ext cx="194663" cy="2574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45CD-0FA3-E14E-8704-1BC156D2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Selection Sort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18F0D88-9BBC-724B-940B-19A1FAA923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0629" y="1779892"/>
            <a:ext cx="7131052" cy="47954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F48FD3-84CE-D14E-8BCE-0C852FB9F926}"/>
              </a:ext>
            </a:extLst>
          </p:cNvPr>
          <p:cNvSpPr/>
          <p:nvPr/>
        </p:nvSpPr>
        <p:spPr>
          <a:xfrm>
            <a:off x="130629" y="130629"/>
            <a:ext cx="11919857" cy="14205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latin typeface="+mj-lt"/>
              </a:rPr>
              <a:t>       Selection Sort Analysis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C923E23-3BB7-EB43-B1DF-33525F744DF2}"/>
              </a:ext>
            </a:extLst>
          </p:cNvPr>
          <p:cNvSpPr/>
          <p:nvPr/>
        </p:nvSpPr>
        <p:spPr>
          <a:xfrm rot="5400000">
            <a:off x="-100693" y="364932"/>
            <a:ext cx="1420585" cy="936172"/>
          </a:xfrm>
          <a:prstGeom prst="rtTriangl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21EF1-2D1A-6D44-9172-1A56CFA743E3}"/>
              </a:ext>
            </a:extLst>
          </p:cNvPr>
          <p:cNvSpPr txBox="1"/>
          <p:nvPr/>
        </p:nvSpPr>
        <p:spPr>
          <a:xfrm>
            <a:off x="7451124" y="1940010"/>
            <a:ext cx="4281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i="1" dirty="0"/>
              <a:t>n-</a:t>
            </a:r>
            <a:r>
              <a:rPr lang="en-US" sz="2400" dirty="0"/>
              <a:t>1)+(</a:t>
            </a:r>
            <a:r>
              <a:rPr lang="en-US" sz="2400" i="1" dirty="0"/>
              <a:t>n-</a:t>
            </a:r>
            <a:r>
              <a:rPr lang="en-US" sz="2400" dirty="0"/>
              <a:t>2)+(n-3)+…+1 = n(n-1)/2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3FD12-E165-E841-A349-D5F0E447D94C}"/>
              </a:ext>
            </a:extLst>
          </p:cNvPr>
          <p:cNvSpPr txBox="1"/>
          <p:nvPr/>
        </p:nvSpPr>
        <p:spPr>
          <a:xfrm>
            <a:off x="7451124" y="2967335"/>
            <a:ext cx="2184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Case: 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6E7D37-BC7F-134E-8596-C094C0A5C170}"/>
              </a:ext>
            </a:extLst>
          </p:cNvPr>
          <p:cNvSpPr txBox="1"/>
          <p:nvPr/>
        </p:nvSpPr>
        <p:spPr>
          <a:xfrm>
            <a:off x="7451124" y="3783120"/>
            <a:ext cx="2389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Worst Case: 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644CFA-60E6-8F47-BBFB-2A7F5521B534}"/>
              </a:ext>
            </a:extLst>
          </p:cNvPr>
          <p:cNvSpPr txBox="1"/>
          <p:nvPr/>
        </p:nvSpPr>
        <p:spPr>
          <a:xfrm>
            <a:off x="7451124" y="4598905"/>
            <a:ext cx="4599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Could be a good choice when: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 is small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moving data is costly while comparisons are not</a:t>
            </a:r>
          </a:p>
        </p:txBody>
      </p:sp>
    </p:spTree>
    <p:extLst>
      <p:ext uri="{BB962C8B-B14F-4D97-AF65-F5344CB8AC3E}">
        <p14:creationId xmlns:p14="http://schemas.microsoft.com/office/powerpoint/2010/main" val="373073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45CD-0FA3-E14E-8704-1BC156D2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Selection Sort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F48FD3-84CE-D14E-8BCE-0C852FB9F926}"/>
              </a:ext>
            </a:extLst>
          </p:cNvPr>
          <p:cNvSpPr/>
          <p:nvPr/>
        </p:nvSpPr>
        <p:spPr>
          <a:xfrm>
            <a:off x="130629" y="130629"/>
            <a:ext cx="11919857" cy="14205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latin typeface="+mj-lt"/>
              </a:rPr>
              <a:t>       Bubble Sort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C1185D-141E-6443-96E9-CBCC61CD9D83}"/>
              </a:ext>
            </a:extLst>
          </p:cNvPr>
          <p:cNvCxnSpPr/>
          <p:nvPr/>
        </p:nvCxnSpPr>
        <p:spPr>
          <a:xfrm flipV="1">
            <a:off x="7412251" y="1907962"/>
            <a:ext cx="0" cy="453926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C923E23-3BB7-EB43-B1DF-33525F744DF2}"/>
              </a:ext>
            </a:extLst>
          </p:cNvPr>
          <p:cNvSpPr/>
          <p:nvPr/>
        </p:nvSpPr>
        <p:spPr>
          <a:xfrm rot="5400000">
            <a:off x="-100693" y="364932"/>
            <a:ext cx="1420585" cy="936172"/>
          </a:xfrm>
          <a:prstGeom prst="rtTriangl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69D6FE2-C0C7-1D45-B808-844D47855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5374" y="1779892"/>
            <a:ext cx="7215833" cy="4139032"/>
          </a:xfrm>
        </p:spPr>
      </p:pic>
      <p:pic>
        <p:nvPicPr>
          <p:cNvPr id="9" name="Picture 8" descr="A picture containing text, electronics, calculator&#10;&#10;Description automatically generated">
            <a:extLst>
              <a:ext uri="{FF2B5EF4-FFF2-40B4-BE49-F238E27FC236}">
                <a16:creationId xmlns:a16="http://schemas.microsoft.com/office/drawing/2014/main" id="{E88C37B7-083C-E548-8717-A58DAC169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876"/>
          <a:stretch/>
        </p:blipFill>
        <p:spPr>
          <a:xfrm>
            <a:off x="7912815" y="1625357"/>
            <a:ext cx="3566279" cy="2757008"/>
          </a:xfrm>
          <a:prstGeom prst="rect">
            <a:avLst/>
          </a:prstGeom>
        </p:spPr>
      </p:pic>
      <p:pic>
        <p:nvPicPr>
          <p:cNvPr id="11" name="Picture 10" descr="A picture containing text, electronics, calculator&#10;&#10;Description automatically generated">
            <a:extLst>
              <a:ext uri="{FF2B5EF4-FFF2-40B4-BE49-F238E27FC236}">
                <a16:creationId xmlns:a16="http://schemas.microsoft.com/office/drawing/2014/main" id="{98BEA869-0FCD-9447-AA3C-F4D9AF435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37" b="14975"/>
          <a:stretch/>
        </p:blipFill>
        <p:spPr>
          <a:xfrm>
            <a:off x="9062357" y="4396233"/>
            <a:ext cx="2540793" cy="24671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F9D7084-64B9-ED4E-BDB1-53F345632DD9}"/>
              </a:ext>
            </a:extLst>
          </p:cNvPr>
          <p:cNvSpPr/>
          <p:nvPr/>
        </p:nvSpPr>
        <p:spPr>
          <a:xfrm>
            <a:off x="2352083" y="6176593"/>
            <a:ext cx="2411601" cy="257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FABBA9-5530-FB42-B380-2803B3886D2B}"/>
              </a:ext>
            </a:extLst>
          </p:cNvPr>
          <p:cNvSpPr/>
          <p:nvPr/>
        </p:nvSpPr>
        <p:spPr>
          <a:xfrm>
            <a:off x="4763687" y="6176593"/>
            <a:ext cx="1165605" cy="2574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6F3F7C-2265-3F4B-8580-7BE63BB98470}"/>
              </a:ext>
            </a:extLst>
          </p:cNvPr>
          <p:cNvSpPr txBox="1"/>
          <p:nvPr/>
        </p:nvSpPr>
        <p:spPr>
          <a:xfrm>
            <a:off x="4985140" y="6388817"/>
            <a:ext cx="722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sorted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8AA697-C1B9-1D47-AA55-D46C085BA145}"/>
              </a:ext>
            </a:extLst>
          </p:cNvPr>
          <p:cNvSpPr txBox="1"/>
          <p:nvPr/>
        </p:nvSpPr>
        <p:spPr>
          <a:xfrm>
            <a:off x="2811974" y="6383522"/>
            <a:ext cx="937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unsorted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E77A5E-A94A-EA42-BEA3-7C666DC44494}"/>
              </a:ext>
            </a:extLst>
          </p:cNvPr>
          <p:cNvSpPr/>
          <p:nvPr/>
        </p:nvSpPr>
        <p:spPr>
          <a:xfrm>
            <a:off x="3252846" y="6176593"/>
            <a:ext cx="194663" cy="2574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1DF797-3E09-C844-B6B1-FC2FBB95917E}"/>
              </a:ext>
            </a:extLst>
          </p:cNvPr>
          <p:cNvSpPr/>
          <p:nvPr/>
        </p:nvSpPr>
        <p:spPr>
          <a:xfrm>
            <a:off x="3053898" y="6174712"/>
            <a:ext cx="194662" cy="2574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2D870D-4B76-E24E-9C11-D4778B5D98BC}"/>
              </a:ext>
            </a:extLst>
          </p:cNvPr>
          <p:cNvCxnSpPr>
            <a:cxnSpLocks/>
            <a:stCxn id="34" idx="0"/>
            <a:endCxn id="25" idx="0"/>
          </p:cNvCxnSpPr>
          <p:nvPr/>
        </p:nvCxnSpPr>
        <p:spPr>
          <a:xfrm rot="16200000" flipH="1">
            <a:off x="3249762" y="6076178"/>
            <a:ext cx="1881" cy="198949"/>
          </a:xfrm>
          <a:prstGeom prst="curvedConnector3">
            <a:avLst>
              <a:gd name="adj1" fmla="val -12153110"/>
            </a:avLst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1717A4-5058-1F46-AC4C-AC1B4F496561}"/>
              </a:ext>
            </a:extLst>
          </p:cNvPr>
          <p:cNvSpPr txBox="1"/>
          <p:nvPr/>
        </p:nvSpPr>
        <p:spPr>
          <a:xfrm>
            <a:off x="2465636" y="5646168"/>
            <a:ext cx="3877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swapping will bubble larger items to the end</a:t>
            </a:r>
          </a:p>
        </p:txBody>
      </p:sp>
    </p:spTree>
    <p:extLst>
      <p:ext uri="{BB962C8B-B14F-4D97-AF65-F5344CB8AC3E}">
        <p14:creationId xmlns:p14="http://schemas.microsoft.com/office/powerpoint/2010/main" val="340715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45CD-0FA3-E14E-8704-1BC156D2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Selection Sort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F48FD3-84CE-D14E-8BCE-0C852FB9F926}"/>
              </a:ext>
            </a:extLst>
          </p:cNvPr>
          <p:cNvSpPr/>
          <p:nvPr/>
        </p:nvSpPr>
        <p:spPr>
          <a:xfrm>
            <a:off x="130629" y="130629"/>
            <a:ext cx="11919857" cy="14205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latin typeface="+mj-lt"/>
              </a:rPr>
              <a:t>       Bubble Sort Analysis 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C923E23-3BB7-EB43-B1DF-33525F744DF2}"/>
              </a:ext>
            </a:extLst>
          </p:cNvPr>
          <p:cNvSpPr/>
          <p:nvPr/>
        </p:nvSpPr>
        <p:spPr>
          <a:xfrm rot="5400000">
            <a:off x="-100693" y="364932"/>
            <a:ext cx="1420585" cy="936172"/>
          </a:xfrm>
          <a:prstGeom prst="rtTriangl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69D6FE2-C0C7-1D45-B808-844D47855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5374" y="1779892"/>
            <a:ext cx="7215833" cy="413903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5D1B94-BE4D-8F48-ABA5-315E1CEA96C7}"/>
              </a:ext>
            </a:extLst>
          </p:cNvPr>
          <p:cNvSpPr txBox="1"/>
          <p:nvPr/>
        </p:nvSpPr>
        <p:spPr>
          <a:xfrm>
            <a:off x="7451124" y="1940010"/>
            <a:ext cx="4281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i="1" dirty="0"/>
              <a:t>n-</a:t>
            </a:r>
            <a:r>
              <a:rPr lang="en-US" sz="2400" dirty="0"/>
              <a:t>1)+(</a:t>
            </a:r>
            <a:r>
              <a:rPr lang="en-US" sz="2400" i="1" dirty="0"/>
              <a:t>n-</a:t>
            </a:r>
            <a:r>
              <a:rPr lang="en-US" sz="2400" dirty="0"/>
              <a:t>2)+(n-3)+…+1 = n(n-1)/2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71959-0B90-3841-A618-A96DE6DC5E7E}"/>
              </a:ext>
            </a:extLst>
          </p:cNvPr>
          <p:cNvSpPr txBox="1"/>
          <p:nvPr/>
        </p:nvSpPr>
        <p:spPr>
          <a:xfrm>
            <a:off x="7451124" y="2967335"/>
            <a:ext cx="2080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Case: O(n)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1C81EF-31E6-FE4D-A303-B57FDCD8ECDE}"/>
              </a:ext>
            </a:extLst>
          </p:cNvPr>
          <p:cNvSpPr txBox="1"/>
          <p:nvPr/>
        </p:nvSpPr>
        <p:spPr>
          <a:xfrm>
            <a:off x="7451124" y="3783120"/>
            <a:ext cx="2389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Worst Case: 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E6693E-BC04-FB4D-98EF-FD51DCD9EB2C}"/>
              </a:ext>
            </a:extLst>
          </p:cNvPr>
          <p:cNvSpPr txBox="1"/>
          <p:nvPr/>
        </p:nvSpPr>
        <p:spPr>
          <a:xfrm>
            <a:off x="7451124" y="4598905"/>
            <a:ext cx="4599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Could be a good choice when: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 is small</a:t>
            </a:r>
          </a:p>
        </p:txBody>
      </p:sp>
    </p:spTree>
    <p:extLst>
      <p:ext uri="{BB962C8B-B14F-4D97-AF65-F5344CB8AC3E}">
        <p14:creationId xmlns:p14="http://schemas.microsoft.com/office/powerpoint/2010/main" val="90565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45CD-0FA3-E14E-8704-1BC156D2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Selection Sort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F48FD3-84CE-D14E-8BCE-0C852FB9F926}"/>
              </a:ext>
            </a:extLst>
          </p:cNvPr>
          <p:cNvSpPr/>
          <p:nvPr/>
        </p:nvSpPr>
        <p:spPr>
          <a:xfrm>
            <a:off x="130629" y="130629"/>
            <a:ext cx="11919857" cy="14205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latin typeface="+mj-lt"/>
              </a:rPr>
              <a:t>       Insertion Sort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C1185D-141E-6443-96E9-CBCC61CD9D83}"/>
              </a:ext>
            </a:extLst>
          </p:cNvPr>
          <p:cNvCxnSpPr/>
          <p:nvPr/>
        </p:nvCxnSpPr>
        <p:spPr>
          <a:xfrm flipV="1">
            <a:off x="7412251" y="1907962"/>
            <a:ext cx="0" cy="453926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C923E23-3BB7-EB43-B1DF-33525F744DF2}"/>
              </a:ext>
            </a:extLst>
          </p:cNvPr>
          <p:cNvSpPr/>
          <p:nvPr/>
        </p:nvSpPr>
        <p:spPr>
          <a:xfrm rot="5400000">
            <a:off x="-100693" y="364932"/>
            <a:ext cx="1420585" cy="936172"/>
          </a:xfrm>
          <a:prstGeom prst="rtTriangl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BF89F12-4CF9-FE45-9BCF-FF16B9137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1513" y="2432589"/>
            <a:ext cx="7070680" cy="3159240"/>
          </a:xfrm>
        </p:spPr>
      </p:pic>
      <p:pic>
        <p:nvPicPr>
          <p:cNvPr id="9" name="Picture 8" descr="A picture containing text, electronics, calculator&#10;&#10;Description automatically generated">
            <a:extLst>
              <a:ext uri="{FF2B5EF4-FFF2-40B4-BE49-F238E27FC236}">
                <a16:creationId xmlns:a16="http://schemas.microsoft.com/office/drawing/2014/main" id="{62B5F312-176D-1542-8BC6-16F1CDBA5A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128"/>
          <a:stretch/>
        </p:blipFill>
        <p:spPr>
          <a:xfrm>
            <a:off x="7727274" y="1996449"/>
            <a:ext cx="4323212" cy="43622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5D22AE-B2D8-B841-B07C-B16189A3961C}"/>
              </a:ext>
            </a:extLst>
          </p:cNvPr>
          <p:cNvSpPr/>
          <p:nvPr/>
        </p:nvSpPr>
        <p:spPr>
          <a:xfrm>
            <a:off x="4289894" y="6101296"/>
            <a:ext cx="1723112" cy="257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0EEA5-F0FC-EC49-9E45-53E2310F83F8}"/>
              </a:ext>
            </a:extLst>
          </p:cNvPr>
          <p:cNvSpPr/>
          <p:nvPr/>
        </p:nvSpPr>
        <p:spPr>
          <a:xfrm>
            <a:off x="2653404" y="6101296"/>
            <a:ext cx="1625783" cy="2574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64566A-94B7-774F-94A7-926D5506BCEA}"/>
              </a:ext>
            </a:extLst>
          </p:cNvPr>
          <p:cNvSpPr txBox="1"/>
          <p:nvPr/>
        </p:nvSpPr>
        <p:spPr>
          <a:xfrm>
            <a:off x="3186326" y="6324248"/>
            <a:ext cx="722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sorted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B6B18B-18EB-C04A-9A40-F0CE3751CBA3}"/>
              </a:ext>
            </a:extLst>
          </p:cNvPr>
          <p:cNvSpPr txBox="1"/>
          <p:nvPr/>
        </p:nvSpPr>
        <p:spPr>
          <a:xfrm>
            <a:off x="4764266" y="6309453"/>
            <a:ext cx="937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unsorted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2E723C-DD08-5C49-8877-9B6DD62CD046}"/>
              </a:ext>
            </a:extLst>
          </p:cNvPr>
          <p:cNvSpPr txBox="1"/>
          <p:nvPr/>
        </p:nvSpPr>
        <p:spPr>
          <a:xfrm>
            <a:off x="2898441" y="5539864"/>
            <a:ext cx="231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insert next into sorted list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7F57549-B306-DA4C-B98F-4F16214D1D19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H="1" flipV="1">
            <a:off x="3822207" y="5546986"/>
            <a:ext cx="2" cy="1108621"/>
          </a:xfrm>
          <a:prstGeom prst="bentConnector4">
            <a:avLst>
              <a:gd name="adj1" fmla="val -11430000000"/>
              <a:gd name="adj2" fmla="val 100375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E1932-9DEA-FB41-BD68-602F47E7497C}"/>
              </a:ext>
            </a:extLst>
          </p:cNvPr>
          <p:cNvSpPr/>
          <p:nvPr/>
        </p:nvSpPr>
        <p:spPr>
          <a:xfrm>
            <a:off x="4279186" y="6101296"/>
            <a:ext cx="194663" cy="2574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2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45CD-0FA3-E14E-8704-1BC156D2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Selection Sort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F48FD3-84CE-D14E-8BCE-0C852FB9F926}"/>
              </a:ext>
            </a:extLst>
          </p:cNvPr>
          <p:cNvSpPr/>
          <p:nvPr/>
        </p:nvSpPr>
        <p:spPr>
          <a:xfrm>
            <a:off x="130629" y="130629"/>
            <a:ext cx="11919857" cy="14205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latin typeface="+mj-lt"/>
              </a:rPr>
              <a:t>       Insertion Sort</a:t>
            </a:r>
            <a:r>
              <a:rPr lang="en-US" sz="4800" dirty="0"/>
              <a:t> </a:t>
            </a:r>
            <a:r>
              <a:rPr lang="en-US" sz="4800" dirty="0">
                <a:latin typeface="+mj-lt"/>
              </a:rPr>
              <a:t>Analysis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C923E23-3BB7-EB43-B1DF-33525F744DF2}"/>
              </a:ext>
            </a:extLst>
          </p:cNvPr>
          <p:cNvSpPr/>
          <p:nvPr/>
        </p:nvSpPr>
        <p:spPr>
          <a:xfrm rot="5400000">
            <a:off x="-100693" y="364932"/>
            <a:ext cx="1420585" cy="936172"/>
          </a:xfrm>
          <a:prstGeom prst="rtTriangl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BF89F12-4CF9-FE45-9BCF-FF16B9137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1513" y="2432589"/>
            <a:ext cx="7070680" cy="3159240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2834351-956E-3B4A-BBF6-7B3BA8234E17}"/>
              </a:ext>
            </a:extLst>
          </p:cNvPr>
          <p:cNvSpPr txBox="1"/>
          <p:nvPr/>
        </p:nvSpPr>
        <p:spPr>
          <a:xfrm>
            <a:off x="7426410" y="2432589"/>
            <a:ext cx="4281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i="1" dirty="0"/>
              <a:t>n-</a:t>
            </a:r>
            <a:r>
              <a:rPr lang="en-US" sz="2400" dirty="0"/>
              <a:t>1)+(</a:t>
            </a:r>
            <a:r>
              <a:rPr lang="en-US" sz="2400" i="1" dirty="0"/>
              <a:t>n-</a:t>
            </a:r>
            <a:r>
              <a:rPr lang="en-US" sz="2400" dirty="0"/>
              <a:t>2)+(n-3)+…+1 = n(n-1)/2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D2E430-7A50-0341-8562-05C9E1915243}"/>
              </a:ext>
            </a:extLst>
          </p:cNvPr>
          <p:cNvSpPr txBox="1"/>
          <p:nvPr/>
        </p:nvSpPr>
        <p:spPr>
          <a:xfrm>
            <a:off x="7426410" y="3344845"/>
            <a:ext cx="2080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Case: O(n)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8C8994-B89B-BF41-8267-E828631A3B05}"/>
              </a:ext>
            </a:extLst>
          </p:cNvPr>
          <p:cNvSpPr txBox="1"/>
          <p:nvPr/>
        </p:nvSpPr>
        <p:spPr>
          <a:xfrm>
            <a:off x="7426410" y="4160630"/>
            <a:ext cx="2389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Worst Case: 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72E605-5F1C-7C46-A72C-ED8EC9877E4E}"/>
              </a:ext>
            </a:extLst>
          </p:cNvPr>
          <p:cNvSpPr txBox="1"/>
          <p:nvPr/>
        </p:nvSpPr>
        <p:spPr>
          <a:xfrm>
            <a:off x="7451124" y="4976415"/>
            <a:ext cx="4599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Could be a good choice when: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 is small</a:t>
            </a:r>
          </a:p>
        </p:txBody>
      </p:sp>
    </p:spTree>
    <p:extLst>
      <p:ext uri="{BB962C8B-B14F-4D97-AF65-F5344CB8AC3E}">
        <p14:creationId xmlns:p14="http://schemas.microsoft.com/office/powerpoint/2010/main" val="161712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5576-AE6A-9A48-8EA1-CEE5F90D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Sorting Runtimes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C9278-336B-884B-ACDC-04B152F33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70827"/>
              </p:ext>
            </p:extLst>
          </p:nvPr>
        </p:nvGraphicFramePr>
        <p:xfrm>
          <a:off x="1764100" y="1920240"/>
          <a:ext cx="8131014" cy="46365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47924">
                  <a:extLst>
                    <a:ext uri="{9D8B030D-6E8A-4147-A177-3AD203B41FA5}">
                      <a16:colId xmlns:a16="http://schemas.microsoft.com/office/drawing/2014/main" val="3392178683"/>
                    </a:ext>
                  </a:extLst>
                </a:gridCol>
                <a:gridCol w="1570619">
                  <a:extLst>
                    <a:ext uri="{9D8B030D-6E8A-4147-A177-3AD203B41FA5}">
                      <a16:colId xmlns:a16="http://schemas.microsoft.com/office/drawing/2014/main" val="3191955208"/>
                    </a:ext>
                  </a:extLst>
                </a:gridCol>
                <a:gridCol w="1812471">
                  <a:extLst>
                    <a:ext uri="{9D8B030D-6E8A-4147-A177-3AD203B41FA5}">
                      <a16:colId xmlns:a16="http://schemas.microsoft.com/office/drawing/2014/main" val="270039366"/>
                    </a:ext>
                  </a:extLst>
                </a:gridCol>
              </a:tblGrid>
              <a:tr h="552369">
                <a:tc>
                  <a:txBody>
                    <a:bodyPr/>
                    <a:lstStyle/>
                    <a:p>
                      <a:r>
                        <a:rPr lang="en-US" sz="2400" dirty="0"/>
                        <a:t>Algorithm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Worst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13347"/>
                  </a:ext>
                </a:extLst>
              </a:tr>
              <a:tr h="1594895">
                <a:tc>
                  <a:txBody>
                    <a:bodyPr/>
                    <a:lstStyle/>
                    <a:p>
                      <a:r>
                        <a:rPr lang="en-US" sz="2000" b="1" dirty="0"/>
                        <a:t>Selection Sort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select the largest element, swap it with the last element of the unsorted 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O(n</a:t>
                      </a:r>
                      <a:r>
                        <a:rPr lang="en-US" sz="2800" baseline="30000" dirty="0"/>
                        <a:t>2</a:t>
                      </a:r>
                      <a:r>
                        <a:rPr lang="en-US" sz="28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O(n</a:t>
                      </a:r>
                      <a:r>
                        <a:rPr lang="en-US" sz="2800" baseline="30000" dirty="0"/>
                        <a:t>2</a:t>
                      </a:r>
                      <a:r>
                        <a:rPr lang="en-US" sz="28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253043"/>
                  </a:ext>
                </a:extLst>
              </a:tr>
              <a:tr h="1253578">
                <a:tc>
                  <a:txBody>
                    <a:bodyPr/>
                    <a:lstStyle/>
                    <a:p>
                      <a:r>
                        <a:rPr lang="en-US" sz="2000" b="1" dirty="0"/>
                        <a:t>Bubble Sort</a:t>
                      </a: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swap adjacent elements if they are out of 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O(n</a:t>
                      </a:r>
                      <a:r>
                        <a:rPr lang="en-US" sz="2800" baseline="30000" dirty="0"/>
                        <a:t>2</a:t>
                      </a:r>
                      <a:r>
                        <a:rPr lang="en-US" sz="28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355494"/>
                  </a:ext>
                </a:extLst>
              </a:tr>
              <a:tr h="1235711">
                <a:tc>
                  <a:txBody>
                    <a:bodyPr/>
                    <a:lstStyle/>
                    <a:p>
                      <a:r>
                        <a:rPr lang="en-US" sz="2000" b="1" dirty="0"/>
                        <a:t>Insertion Sort</a:t>
                      </a: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each element into its correct position in a sorted 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O(n</a:t>
                      </a:r>
                      <a:r>
                        <a:rPr lang="en-US" sz="2800" baseline="30000" dirty="0"/>
                        <a:t>2</a:t>
                      </a:r>
                      <a:r>
                        <a:rPr lang="en-US" sz="28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497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02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309</Words>
  <Application>Microsoft Macintosh PowerPoint</Application>
  <PresentationFormat>Widescreen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Sorting Algorithms and Their Efficiency</vt:lpstr>
      <vt:lpstr>Sorting Algorithm Classifications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Sorting Runtimes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Guarnera, Drew</dc:creator>
  <cp:lastModifiedBy>Guarnera, Drew</cp:lastModifiedBy>
  <cp:revision>18</cp:revision>
  <dcterms:created xsi:type="dcterms:W3CDTF">2020-11-10T14:34:24Z</dcterms:created>
  <dcterms:modified xsi:type="dcterms:W3CDTF">2020-11-10T21:01:12Z</dcterms:modified>
</cp:coreProperties>
</file>