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433" r:id="rId2"/>
    <p:sldId id="1373" r:id="rId3"/>
    <p:sldId id="431" r:id="rId4"/>
    <p:sldId id="432" r:id="rId5"/>
    <p:sldId id="290" r:id="rId6"/>
    <p:sldId id="1361" r:id="rId7"/>
    <p:sldId id="263" r:id="rId8"/>
    <p:sldId id="264" r:id="rId9"/>
    <p:sldId id="262" r:id="rId10"/>
    <p:sldId id="436" r:id="rId11"/>
    <p:sldId id="265" r:id="rId12"/>
    <p:sldId id="437" r:id="rId13"/>
    <p:sldId id="369" r:id="rId14"/>
    <p:sldId id="370" r:id="rId15"/>
    <p:sldId id="371" r:id="rId16"/>
    <p:sldId id="372" r:id="rId17"/>
    <p:sldId id="373" r:id="rId18"/>
    <p:sldId id="374" r:id="rId19"/>
    <p:sldId id="375" r:id="rId20"/>
    <p:sldId id="376" r:id="rId21"/>
    <p:sldId id="377" r:id="rId22"/>
    <p:sldId id="378" r:id="rId23"/>
    <p:sldId id="379" r:id="rId24"/>
    <p:sldId id="380" r:id="rId25"/>
    <p:sldId id="381" r:id="rId26"/>
    <p:sldId id="382" r:id="rId27"/>
    <p:sldId id="383" r:id="rId28"/>
    <p:sldId id="395" r:id="rId29"/>
    <p:sldId id="396" r:id="rId30"/>
    <p:sldId id="1368" r:id="rId31"/>
    <p:sldId id="1372" r:id="rId32"/>
    <p:sldId id="1369" r:id="rId33"/>
    <p:sldId id="137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50" autoAdjust="0"/>
    <p:restoredTop sz="86355" autoAdjust="0"/>
  </p:normalViewPr>
  <p:slideViewPr>
    <p:cSldViewPr snapToGrid="0">
      <p:cViewPr varScale="1">
        <p:scale>
          <a:sx n="128" d="100"/>
          <a:sy n="128" d="100"/>
        </p:scale>
        <p:origin x="720"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90" d="100"/>
          <a:sy n="90" d="100"/>
        </p:scale>
        <p:origin x="126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412DDD-3E5F-4C41-8152-1D53E80A5FF6}" type="datetimeFigureOut">
              <a:rPr lang="en-US" smtClean="0"/>
              <a:t>7/10/20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2ABEB-354B-46F7-B68B-0AA35E7414F2}" type="slidenum">
              <a:rPr lang="en-US" smtClean="0"/>
              <a:t>‹#›</a:t>
            </a:fld>
            <a:endParaRPr lang="en-US"/>
          </a:p>
        </p:txBody>
      </p:sp>
    </p:spTree>
    <p:extLst>
      <p:ext uri="{BB962C8B-B14F-4D97-AF65-F5344CB8AC3E}">
        <p14:creationId xmlns:p14="http://schemas.microsoft.com/office/powerpoint/2010/main" val="1534777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Problem #4. How </a:t>
            </a:r>
            <a:r>
              <a:rPr lang="en-US" sz="1200" b="1" i="1" kern="1200" dirty="0">
                <a:solidFill>
                  <a:schemeClr val="tx1"/>
                </a:solidFill>
                <a:effectLst/>
                <a:latin typeface="+mn-lt"/>
                <a:ea typeface="+mn-ea"/>
                <a:cs typeface="+mn-cs"/>
              </a:rPr>
              <a:t>specifically</a:t>
            </a:r>
            <a:r>
              <a:rPr lang="en-US" sz="1200" b="1" kern="1200" dirty="0">
                <a:solidFill>
                  <a:schemeClr val="tx1"/>
                </a:solidFill>
                <a:effectLst/>
                <a:latin typeface="+mn-lt"/>
                <a:ea typeface="+mn-ea"/>
                <a:cs typeface="+mn-cs"/>
              </a:rPr>
              <a:t> do you provide meaningful and secure reputation?</a:t>
            </a:r>
            <a:endParaRPr lang="en-US" sz="11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Solution: Six components.</a:t>
            </a:r>
            <a:endParaRPr lang="en-US" sz="1100" kern="1200" dirty="0">
              <a:solidFill>
                <a:schemeClr val="tx1"/>
              </a:solidFill>
              <a:effectLst/>
              <a:latin typeface="+mn-lt"/>
              <a:ea typeface="+mn-ea"/>
              <a:cs typeface="+mn-cs"/>
            </a:endParaRPr>
          </a:p>
          <a:p>
            <a:pPr lvl="0" fontAlgn="base"/>
            <a:r>
              <a:rPr lang="en-US" sz="1200" b="1" kern="1200" dirty="0">
                <a:solidFill>
                  <a:schemeClr val="tx1"/>
                </a:solidFill>
                <a:effectLst/>
                <a:latin typeface="+mn-lt"/>
                <a:ea typeface="+mn-ea"/>
                <a:cs typeface="+mn-cs"/>
              </a:rPr>
              <a:t>Domain specific expertise.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Semada</a:t>
            </a:r>
            <a:r>
              <a:rPr lang="en-US" sz="1200" kern="1200" dirty="0">
                <a:solidFill>
                  <a:schemeClr val="tx1"/>
                </a:solidFill>
                <a:effectLst/>
                <a:latin typeface="+mn-lt"/>
                <a:ea typeface="+mn-ea"/>
                <a:cs typeface="+mn-cs"/>
              </a:rPr>
              <a:t> mints separate types of reputation tokens for every separate type of expertise or DAO. Experts in producing 2 different widgets should not have interchangeable reputation tokens. </a:t>
            </a:r>
            <a:endParaRPr lang="en-US" sz="1100" kern="1200" dirty="0">
              <a:solidFill>
                <a:schemeClr val="tx1"/>
              </a:solidFill>
              <a:effectLst/>
              <a:latin typeface="+mn-lt"/>
              <a:ea typeface="+mn-ea"/>
              <a:cs typeface="+mn-cs"/>
            </a:endParaRPr>
          </a:p>
          <a:p>
            <a:pPr lvl="0" fontAlgn="base"/>
            <a:r>
              <a:rPr lang="en-US" sz="1200" b="1" kern="1200" dirty="0">
                <a:solidFill>
                  <a:schemeClr val="tx1"/>
                </a:solidFill>
                <a:effectLst/>
                <a:latin typeface="+mn-lt"/>
                <a:ea typeface="+mn-ea"/>
                <a:cs typeface="+mn-cs"/>
              </a:rPr>
              <a:t>The tokens must have a foundational meaning.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Semada</a:t>
            </a:r>
            <a:r>
              <a:rPr lang="en-US" sz="1200" kern="1200" dirty="0">
                <a:solidFill>
                  <a:schemeClr val="tx1"/>
                </a:solidFill>
                <a:effectLst/>
                <a:latin typeface="+mn-lt"/>
                <a:ea typeface="+mn-ea"/>
                <a:cs typeface="+mn-cs"/>
              </a:rPr>
              <a:t> mints tokens only in proportion to the fees that are sent to the platform when a member does off-chain work. An action that creates a larger fee, creates more reputation.  ***Cartoon A</a:t>
            </a:r>
            <a:endParaRPr lang="en-US" sz="1100" kern="1200" dirty="0">
              <a:solidFill>
                <a:schemeClr val="tx1"/>
              </a:solidFill>
              <a:effectLst/>
              <a:latin typeface="+mn-lt"/>
              <a:ea typeface="+mn-ea"/>
              <a:cs typeface="+mn-cs"/>
            </a:endParaRPr>
          </a:p>
          <a:p>
            <a:pPr lvl="0" fontAlgn="base"/>
            <a:r>
              <a:rPr lang="en-US" sz="1200" b="1" kern="1200" dirty="0">
                <a:solidFill>
                  <a:schemeClr val="tx1"/>
                </a:solidFill>
                <a:effectLst/>
                <a:latin typeface="+mn-lt"/>
                <a:ea typeface="+mn-ea"/>
                <a:cs typeface="+mn-cs"/>
              </a:rPr>
              <a:t>For security, the tokens must enter fairly.</a:t>
            </a:r>
            <a:r>
              <a:rPr lang="en-US" sz="1200" kern="1200" dirty="0">
                <a:solidFill>
                  <a:schemeClr val="tx1"/>
                </a:solidFill>
                <a:effectLst/>
                <a:latin typeface="+mn-lt"/>
                <a:ea typeface="+mn-ea"/>
                <a:cs typeface="+mn-cs"/>
              </a:rPr>
              <a:t> Tokens are distributed only after they are staked for and against a post and the bench of experts validates them through a betting pool. ***Cartoon B</a:t>
            </a:r>
            <a:endParaRPr lang="en-US" sz="1100" kern="1200" dirty="0">
              <a:solidFill>
                <a:schemeClr val="tx1"/>
              </a:solidFill>
              <a:effectLst/>
              <a:latin typeface="+mn-lt"/>
              <a:ea typeface="+mn-ea"/>
              <a:cs typeface="+mn-cs"/>
            </a:endParaRPr>
          </a:p>
          <a:p>
            <a:pPr lvl="0" fontAlgn="base"/>
            <a:r>
              <a:rPr lang="en-US" sz="1200" b="1" kern="1200" dirty="0">
                <a:solidFill>
                  <a:schemeClr val="tx1"/>
                </a:solidFill>
                <a:effectLst/>
                <a:latin typeface="+mn-lt"/>
                <a:ea typeface="+mn-ea"/>
                <a:cs typeface="+mn-cs"/>
              </a:rPr>
              <a:t>For security from Sybil attacks, all decisions are made by weighted votes. </a:t>
            </a:r>
            <a:r>
              <a:rPr lang="en-US" sz="1200" kern="1200" dirty="0">
                <a:solidFill>
                  <a:schemeClr val="tx1"/>
                </a:solidFill>
                <a:effectLst/>
                <a:latin typeface="+mn-lt"/>
                <a:ea typeface="+mn-ea"/>
                <a:cs typeface="+mn-cs"/>
              </a:rPr>
              <a:t>***Cartoon C1,2,3</a:t>
            </a:r>
            <a:endParaRPr lang="en-US" sz="1100" kern="1200" dirty="0">
              <a:solidFill>
                <a:schemeClr val="tx1"/>
              </a:solidFill>
              <a:effectLst/>
              <a:latin typeface="+mn-lt"/>
              <a:ea typeface="+mn-ea"/>
              <a:cs typeface="+mn-cs"/>
            </a:endParaRPr>
          </a:p>
          <a:p>
            <a:pPr lvl="0" fontAlgn="base"/>
            <a:r>
              <a:rPr lang="en-US" sz="1200" b="1" kern="1200" dirty="0">
                <a:solidFill>
                  <a:schemeClr val="tx1"/>
                </a:solidFill>
                <a:effectLst/>
                <a:latin typeface="+mn-lt"/>
                <a:ea typeface="+mn-ea"/>
                <a:cs typeface="+mn-cs"/>
              </a:rPr>
              <a:t>All power is determined by </a:t>
            </a:r>
            <a:r>
              <a:rPr lang="en-US" sz="1200" b="1" kern="1200" dirty="0" err="1">
                <a:solidFill>
                  <a:schemeClr val="tx1"/>
                </a:solidFill>
                <a:effectLst/>
                <a:latin typeface="+mn-lt"/>
                <a:ea typeface="+mn-ea"/>
                <a:cs typeface="+mn-cs"/>
              </a:rPr>
              <a:t>sem</a:t>
            </a:r>
            <a:r>
              <a:rPr lang="en-US" sz="1200" b="1" kern="1200" dirty="0">
                <a:solidFill>
                  <a:schemeClr val="tx1"/>
                </a:solidFill>
                <a:effectLst/>
                <a:latin typeface="+mn-lt"/>
                <a:ea typeface="+mn-ea"/>
                <a:cs typeface="+mn-cs"/>
              </a:rPr>
              <a:t> holdings and all fees sent to the platform are shared proportionally in </a:t>
            </a:r>
            <a:r>
              <a:rPr lang="en-US" sz="1200" b="1" kern="1200" dirty="0" err="1">
                <a:solidFill>
                  <a:schemeClr val="tx1"/>
                </a:solidFill>
                <a:effectLst/>
                <a:latin typeface="+mn-lt"/>
                <a:ea typeface="+mn-ea"/>
                <a:cs typeface="+mn-cs"/>
              </a:rPr>
              <a:t>sem</a:t>
            </a:r>
            <a:r>
              <a:rPr lang="en-US" sz="1200" b="1" kern="1200" dirty="0">
                <a:solidFill>
                  <a:schemeClr val="tx1"/>
                </a:solidFill>
                <a:effectLst/>
                <a:latin typeface="+mn-lt"/>
                <a:ea typeface="+mn-ea"/>
                <a:cs typeface="+mn-cs"/>
              </a:rPr>
              <a:t>-weighted salaries.</a:t>
            </a:r>
            <a:r>
              <a:rPr lang="en-US" sz="1200" kern="1200" dirty="0">
                <a:solidFill>
                  <a:schemeClr val="tx1"/>
                </a:solidFill>
                <a:effectLst/>
                <a:latin typeface="+mn-lt"/>
                <a:ea typeface="+mn-ea"/>
                <a:cs typeface="+mn-cs"/>
              </a:rPr>
              <a:t> Since </a:t>
            </a:r>
            <a:r>
              <a:rPr lang="en-US" sz="1200" kern="1200" dirty="0" err="1">
                <a:solidFill>
                  <a:schemeClr val="tx1"/>
                </a:solidFill>
                <a:effectLst/>
                <a:latin typeface="+mn-lt"/>
                <a:ea typeface="+mn-ea"/>
                <a:cs typeface="+mn-cs"/>
              </a:rPr>
              <a:t>sem</a:t>
            </a:r>
            <a:r>
              <a:rPr lang="en-US" sz="1200" kern="1200" dirty="0">
                <a:solidFill>
                  <a:schemeClr val="tx1"/>
                </a:solidFill>
                <a:effectLst/>
                <a:latin typeface="+mn-lt"/>
                <a:ea typeface="+mn-ea"/>
                <a:cs typeface="+mn-cs"/>
              </a:rPr>
              <a:t> acquisition becomes the primary motivation instead of immediately fungible currency, the incentive is to improve the platform instead of exploiting platform-damaging arbitrage opportunities. ***Cartoon D</a:t>
            </a:r>
            <a:endParaRPr lang="en-US" sz="1100" kern="1200" dirty="0">
              <a:solidFill>
                <a:schemeClr val="tx1"/>
              </a:solidFill>
              <a:effectLst/>
              <a:latin typeface="+mn-lt"/>
              <a:ea typeface="+mn-ea"/>
              <a:cs typeface="+mn-cs"/>
            </a:endParaRPr>
          </a:p>
          <a:p>
            <a:pPr lvl="0" fontAlgn="base"/>
            <a:r>
              <a:rPr lang="en-US" sz="1200" b="1" kern="1200" dirty="0">
                <a:solidFill>
                  <a:schemeClr val="tx1"/>
                </a:solidFill>
                <a:effectLst/>
                <a:latin typeface="+mn-lt"/>
                <a:ea typeface="+mn-ea"/>
                <a:cs typeface="+mn-cs"/>
              </a:rPr>
              <a:t>The opportunity for review of reputation by referencing past actions </a:t>
            </a:r>
            <a:endParaRPr lang="en-US" sz="1100" kern="1200" dirty="0">
              <a:solidFill>
                <a:schemeClr val="tx1"/>
              </a:solidFill>
              <a:effectLst/>
              <a:latin typeface="+mn-lt"/>
              <a:ea typeface="+mn-ea"/>
              <a:cs typeface="+mn-cs"/>
            </a:endParaRPr>
          </a:p>
          <a:p>
            <a:pPr lvl="1" fontAlgn="base"/>
            <a:r>
              <a:rPr lang="en-US" sz="1200" kern="1200" dirty="0">
                <a:solidFill>
                  <a:schemeClr val="tx1"/>
                </a:solidFill>
                <a:effectLst/>
                <a:latin typeface="+mn-lt"/>
                <a:ea typeface="+mn-ea"/>
                <a:cs typeface="+mn-cs"/>
              </a:rPr>
              <a:t>prevents long-term gaming strategies from the threat of loss of long-term valuable reputation</a:t>
            </a:r>
            <a:endParaRPr lang="en-US" sz="1100" kern="1200" dirty="0">
              <a:solidFill>
                <a:schemeClr val="tx1"/>
              </a:solidFill>
              <a:effectLst/>
              <a:latin typeface="+mn-lt"/>
              <a:ea typeface="+mn-ea"/>
              <a:cs typeface="+mn-cs"/>
            </a:endParaRPr>
          </a:p>
          <a:p>
            <a:pPr lvl="1" fontAlgn="base"/>
            <a:r>
              <a:rPr lang="en-US" sz="1200" kern="1200" dirty="0">
                <a:solidFill>
                  <a:schemeClr val="tx1"/>
                </a:solidFill>
                <a:effectLst/>
                <a:latin typeface="+mn-lt"/>
                <a:ea typeface="+mn-ea"/>
                <a:cs typeface="+mn-cs"/>
              </a:rPr>
              <a:t>motivates long-term platform improvement and development from the opportunity for revaluating such actions once they are proven to be successful.</a:t>
            </a:r>
            <a:endParaRPr lang="en-US" sz="11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***WDAG figure</a:t>
            </a:r>
            <a:endParaRPr lang="en-US" sz="11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B37E173-77ED-E94C-A467-430B7A8136B9}" type="slidenum">
              <a:rPr lang="en-US" smtClean="0"/>
              <a:t>6</a:t>
            </a:fld>
            <a:endParaRPr lang="en-US"/>
          </a:p>
        </p:txBody>
      </p:sp>
    </p:spTree>
    <p:extLst>
      <p:ext uri="{BB962C8B-B14F-4D97-AF65-F5344CB8AC3E}">
        <p14:creationId xmlns:p14="http://schemas.microsoft.com/office/powerpoint/2010/main" val="359651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1" kern="1200" dirty="0">
                <a:solidFill>
                  <a:schemeClr val="tx1"/>
                </a:solidFill>
                <a:effectLst/>
                <a:latin typeface="+mn-lt"/>
                <a:ea typeface="+mn-ea"/>
                <a:cs typeface="+mn-cs"/>
              </a:rPr>
              <a:t>Problem #5. How can you organize DAOs?</a:t>
            </a:r>
            <a:r>
              <a:rPr lang="en-US" sz="1200" kern="1200" dirty="0">
                <a:solidFill>
                  <a:schemeClr val="tx1"/>
                </a:solidFill>
                <a:effectLst/>
                <a:latin typeface="+mn-lt"/>
                <a:ea typeface="+mn-ea"/>
                <a:cs typeface="+mn-cs"/>
              </a:rPr>
              <a:t> to reflect the great diversity of business applications… providing services, products, collaborations between companies,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oracles, dispute resolution…?  </a:t>
            </a:r>
            <a:r>
              <a:rPr lang="en-US" sz="1200" b="1" kern="1200" dirty="0">
                <a:solidFill>
                  <a:schemeClr val="tx1"/>
                </a:solidFill>
                <a:effectLst/>
                <a:latin typeface="+mn-lt"/>
                <a:ea typeface="+mn-ea"/>
                <a:cs typeface="+mn-cs"/>
              </a:rPr>
              <a:t>How can we achieve decentralized governance?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Reputation is the key ingredient in business and in good governance. Organizing interested groups of experts who wish to collaborate to provide products and services is a matter of creating the right incentives by finding the right protocols for distributing power and rewarding members with profits. We’ve identified 18 basic parameters in </a:t>
            </a:r>
            <a:r>
              <a:rPr lang="en-US" sz="1200" kern="1200" dirty="0" err="1">
                <a:solidFill>
                  <a:schemeClr val="tx1"/>
                </a:solidFill>
                <a:effectLst/>
                <a:latin typeface="+mn-lt"/>
                <a:ea typeface="+mn-ea"/>
                <a:cs typeface="+mn-cs"/>
              </a:rPr>
              <a:t>Semada</a:t>
            </a:r>
            <a:r>
              <a:rPr lang="en-US" sz="1200" kern="1200" dirty="0">
                <a:solidFill>
                  <a:schemeClr val="tx1"/>
                </a:solidFill>
                <a:effectLst/>
                <a:latin typeface="+mn-lt"/>
                <a:ea typeface="+mn-ea"/>
                <a:cs typeface="+mn-cs"/>
              </a:rPr>
              <a:t> core, for deciding how and when reputation tokens are minted and distributed and revaluated in review. These parameters can be adjusted to match the values and goals of any given organization. An analysis of this problem is initiated in ***cite DAO Governance paper. ***add figures showing how changing the parameters (dials) changes the reward structure in the WDAG***</a:t>
            </a:r>
          </a:p>
          <a:p>
            <a:r>
              <a:rPr lang="en-US" sz="1200" kern="1200" dirty="0">
                <a:solidFill>
                  <a:schemeClr val="tx1"/>
                </a:solidFill>
                <a:effectLst/>
                <a:latin typeface="+mn-lt"/>
                <a:ea typeface="+mn-ea"/>
                <a:cs typeface="+mn-cs"/>
              </a:rPr>
              <a:t>On-chain governance is achieved by moving from legislative governance to regulatory governance in a series of validation pools which establishes a DAO’s acceptance of a new protocol for behavior. This acceptance is measured first by polling the group in loosely-coupled votes where </a:t>
            </a:r>
            <a:r>
              <a:rPr lang="en-US" sz="1200" kern="1200" dirty="0" err="1">
                <a:solidFill>
                  <a:schemeClr val="tx1"/>
                </a:solidFill>
                <a:effectLst/>
                <a:latin typeface="+mn-lt"/>
                <a:ea typeface="+mn-ea"/>
                <a:cs typeface="+mn-cs"/>
              </a:rPr>
              <a:t>sem</a:t>
            </a:r>
            <a:r>
              <a:rPr lang="en-US" sz="1200" kern="1200" dirty="0">
                <a:solidFill>
                  <a:schemeClr val="tx1"/>
                </a:solidFill>
                <a:effectLst/>
                <a:latin typeface="+mn-lt"/>
                <a:ea typeface="+mn-ea"/>
                <a:cs typeface="+mn-cs"/>
              </a:rPr>
              <a:t> tokens cannot be lost to encourage the authentic deliberation that comes from encouraging minority points of view to be voiced. Then consensus is assured by gradually moving to finalizing new protocols with tightly-coupled votes, where </a:t>
            </a:r>
            <a:r>
              <a:rPr lang="en-US" sz="1200" kern="1200" dirty="0" err="1">
                <a:solidFill>
                  <a:schemeClr val="tx1"/>
                </a:solidFill>
                <a:effectLst/>
                <a:latin typeface="+mn-lt"/>
                <a:ea typeface="+mn-ea"/>
                <a:cs typeface="+mn-cs"/>
              </a:rPr>
              <a:t>sem</a:t>
            </a:r>
            <a:r>
              <a:rPr lang="en-US" sz="1200" kern="1200" dirty="0">
                <a:solidFill>
                  <a:schemeClr val="tx1"/>
                </a:solidFill>
                <a:effectLst/>
                <a:latin typeface="+mn-lt"/>
                <a:ea typeface="+mn-ea"/>
                <a:cs typeface="+mn-cs"/>
              </a:rPr>
              <a:t> tokens will be lost if you vote in the minority. ***add figure showing a dial which switches from 0% to 100% tokens staked and 3 experts’ smiles changing from flat to smiley/frowny</a:t>
            </a:r>
          </a:p>
          <a:p>
            <a:r>
              <a:rPr lang="en-US" sz="1200" kern="1200" dirty="0">
                <a:solidFill>
                  <a:schemeClr val="tx1"/>
                </a:solidFill>
                <a:effectLst/>
                <a:latin typeface="+mn-lt"/>
                <a:ea typeface="+mn-ea"/>
                <a:cs typeface="+mn-cs"/>
              </a:rPr>
              <a:t>These protocols will dictate how each member is expected to act, when doing off-chain work, or when validating the reputation created during off-chain work.</a:t>
            </a:r>
          </a:p>
          <a:p>
            <a:endParaRPr lang="de-DE" dirty="0"/>
          </a:p>
        </p:txBody>
      </p:sp>
      <p:sp>
        <p:nvSpPr>
          <p:cNvPr id="4" name="Foliennummernplatzhalter 3"/>
          <p:cNvSpPr>
            <a:spLocks noGrp="1"/>
          </p:cNvSpPr>
          <p:nvPr>
            <p:ph type="sldNum" sz="quarter" idx="10"/>
          </p:nvPr>
        </p:nvSpPr>
        <p:spPr/>
        <p:txBody>
          <a:bodyPr/>
          <a:lstStyle/>
          <a:p>
            <a:fld id="{6B37E173-77ED-E94C-A467-430B7A8136B9}" type="slidenum">
              <a:rPr lang="en-US" smtClean="0"/>
              <a:t>30</a:t>
            </a:fld>
            <a:endParaRPr lang="en-US"/>
          </a:p>
        </p:txBody>
      </p:sp>
    </p:spTree>
    <p:extLst>
      <p:ext uri="{BB962C8B-B14F-4D97-AF65-F5344CB8AC3E}">
        <p14:creationId xmlns:p14="http://schemas.microsoft.com/office/powerpoint/2010/main" val="1402480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1" kern="1200" dirty="0">
                <a:solidFill>
                  <a:schemeClr val="tx1"/>
                </a:solidFill>
                <a:effectLst/>
                <a:latin typeface="+mn-lt"/>
                <a:ea typeface="+mn-ea"/>
                <a:cs typeface="+mn-cs"/>
              </a:rPr>
              <a:t>Problem #5. How can you organize DAOs?</a:t>
            </a:r>
            <a:r>
              <a:rPr lang="en-US" sz="1200" kern="1200" dirty="0">
                <a:solidFill>
                  <a:schemeClr val="tx1"/>
                </a:solidFill>
                <a:effectLst/>
                <a:latin typeface="+mn-lt"/>
                <a:ea typeface="+mn-ea"/>
                <a:cs typeface="+mn-cs"/>
              </a:rPr>
              <a:t> to reflect the great diversity of business applications… providing services, products, collaborations between companies,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oracles, dispute resolution…?  </a:t>
            </a:r>
            <a:r>
              <a:rPr lang="en-US" sz="1200" b="1" kern="1200" dirty="0">
                <a:solidFill>
                  <a:schemeClr val="tx1"/>
                </a:solidFill>
                <a:effectLst/>
                <a:latin typeface="+mn-lt"/>
                <a:ea typeface="+mn-ea"/>
                <a:cs typeface="+mn-cs"/>
              </a:rPr>
              <a:t>How can we achieve decentralized governance?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Reputation is the key ingredient in business and in good governance. Organizing interested groups of experts who wish to collaborate to provide products and services is a matter of creating the right incentives by finding the right protocols for distributing power and rewarding members with profits. We’ve identified 18 basic parameters in </a:t>
            </a:r>
            <a:r>
              <a:rPr lang="en-US" sz="1200" kern="1200" dirty="0" err="1">
                <a:solidFill>
                  <a:schemeClr val="tx1"/>
                </a:solidFill>
                <a:effectLst/>
                <a:latin typeface="+mn-lt"/>
                <a:ea typeface="+mn-ea"/>
                <a:cs typeface="+mn-cs"/>
              </a:rPr>
              <a:t>Semada</a:t>
            </a:r>
            <a:r>
              <a:rPr lang="en-US" sz="1200" kern="1200" dirty="0">
                <a:solidFill>
                  <a:schemeClr val="tx1"/>
                </a:solidFill>
                <a:effectLst/>
                <a:latin typeface="+mn-lt"/>
                <a:ea typeface="+mn-ea"/>
                <a:cs typeface="+mn-cs"/>
              </a:rPr>
              <a:t> core, for deciding how and when reputation tokens are minted and distributed and revaluated in review. These parameters can be adjusted to match the values and goals of any given organization. An analysis of this problem is initiated in ***cite DAO Governance paper. ***add figures showing how changing the parameters (dials) changes the reward structure in the WDAG***</a:t>
            </a:r>
          </a:p>
          <a:p>
            <a:r>
              <a:rPr lang="en-US" sz="1200" kern="1200" dirty="0">
                <a:solidFill>
                  <a:schemeClr val="tx1"/>
                </a:solidFill>
                <a:effectLst/>
                <a:latin typeface="+mn-lt"/>
                <a:ea typeface="+mn-ea"/>
                <a:cs typeface="+mn-cs"/>
              </a:rPr>
              <a:t>On-chain governance is achieved by moving from legislative governance to regulatory governance in a series of validation pools which establishes a DAO’s acceptance of a new protocol for behavior. This acceptance is measured first by polling the group in loosely-coupled votes where </a:t>
            </a:r>
            <a:r>
              <a:rPr lang="en-US" sz="1200" kern="1200" dirty="0" err="1">
                <a:solidFill>
                  <a:schemeClr val="tx1"/>
                </a:solidFill>
                <a:effectLst/>
                <a:latin typeface="+mn-lt"/>
                <a:ea typeface="+mn-ea"/>
                <a:cs typeface="+mn-cs"/>
              </a:rPr>
              <a:t>sem</a:t>
            </a:r>
            <a:r>
              <a:rPr lang="en-US" sz="1200" kern="1200" dirty="0">
                <a:solidFill>
                  <a:schemeClr val="tx1"/>
                </a:solidFill>
                <a:effectLst/>
                <a:latin typeface="+mn-lt"/>
                <a:ea typeface="+mn-ea"/>
                <a:cs typeface="+mn-cs"/>
              </a:rPr>
              <a:t> tokens cannot be lost to encourage the authentic deliberation that comes from encouraging minority points of view to be voiced. Then consensus is assured by gradually moving to finalizing new protocols with tightly-coupled votes, where </a:t>
            </a:r>
            <a:r>
              <a:rPr lang="en-US" sz="1200" kern="1200" dirty="0" err="1">
                <a:solidFill>
                  <a:schemeClr val="tx1"/>
                </a:solidFill>
                <a:effectLst/>
                <a:latin typeface="+mn-lt"/>
                <a:ea typeface="+mn-ea"/>
                <a:cs typeface="+mn-cs"/>
              </a:rPr>
              <a:t>sem</a:t>
            </a:r>
            <a:r>
              <a:rPr lang="en-US" sz="1200" kern="1200" dirty="0">
                <a:solidFill>
                  <a:schemeClr val="tx1"/>
                </a:solidFill>
                <a:effectLst/>
                <a:latin typeface="+mn-lt"/>
                <a:ea typeface="+mn-ea"/>
                <a:cs typeface="+mn-cs"/>
              </a:rPr>
              <a:t> tokens will be lost if you vote in the minority. ***add figure showing a dial which switches from 0% to 100% tokens staked and 3 experts’ smiles changing from flat to smiley/frowny</a:t>
            </a:r>
          </a:p>
          <a:p>
            <a:r>
              <a:rPr lang="en-US" sz="1200" kern="1200" dirty="0">
                <a:solidFill>
                  <a:schemeClr val="tx1"/>
                </a:solidFill>
                <a:effectLst/>
                <a:latin typeface="+mn-lt"/>
                <a:ea typeface="+mn-ea"/>
                <a:cs typeface="+mn-cs"/>
              </a:rPr>
              <a:t>These protocols will dictate how each member is expected to act, when doing off-chain work, or when validating the reputation created during off-chain work.</a:t>
            </a:r>
          </a:p>
          <a:p>
            <a:endParaRPr lang="de-DE" dirty="0"/>
          </a:p>
        </p:txBody>
      </p:sp>
      <p:sp>
        <p:nvSpPr>
          <p:cNvPr id="4" name="Foliennummernplatzhalter 3"/>
          <p:cNvSpPr>
            <a:spLocks noGrp="1"/>
          </p:cNvSpPr>
          <p:nvPr>
            <p:ph type="sldNum" sz="quarter" idx="10"/>
          </p:nvPr>
        </p:nvSpPr>
        <p:spPr/>
        <p:txBody>
          <a:bodyPr/>
          <a:lstStyle/>
          <a:p>
            <a:fld id="{6B37E173-77ED-E94C-A467-430B7A8136B9}" type="slidenum">
              <a:rPr lang="en-US" smtClean="0"/>
              <a:t>31</a:t>
            </a:fld>
            <a:endParaRPr lang="en-US"/>
          </a:p>
        </p:txBody>
      </p:sp>
    </p:spTree>
    <p:extLst>
      <p:ext uri="{BB962C8B-B14F-4D97-AF65-F5344CB8AC3E}">
        <p14:creationId xmlns:p14="http://schemas.microsoft.com/office/powerpoint/2010/main" val="2634755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1" kern="1200" dirty="0">
                <a:solidFill>
                  <a:schemeClr val="tx1"/>
                </a:solidFill>
                <a:effectLst/>
                <a:latin typeface="+mn-lt"/>
                <a:ea typeface="+mn-ea"/>
                <a:cs typeface="+mn-cs"/>
              </a:rPr>
              <a:t>Problem #5. How can you organize DAOs?</a:t>
            </a:r>
            <a:r>
              <a:rPr lang="en-US" sz="1200" kern="1200" dirty="0">
                <a:solidFill>
                  <a:schemeClr val="tx1"/>
                </a:solidFill>
                <a:effectLst/>
                <a:latin typeface="+mn-lt"/>
                <a:ea typeface="+mn-ea"/>
                <a:cs typeface="+mn-cs"/>
              </a:rPr>
              <a:t> to reflect the great diversity of business applications… providing services, products, collaborations between companies,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oracles, dispute resolution…?  </a:t>
            </a:r>
            <a:r>
              <a:rPr lang="en-US" sz="1200" b="1" kern="1200" dirty="0">
                <a:solidFill>
                  <a:schemeClr val="tx1"/>
                </a:solidFill>
                <a:effectLst/>
                <a:latin typeface="+mn-lt"/>
                <a:ea typeface="+mn-ea"/>
                <a:cs typeface="+mn-cs"/>
              </a:rPr>
              <a:t>How can we achieve decentralized governance?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Reputation is the key ingredient in business and in good governance. Organizing interested groups of experts who wish to collaborate to provide products and services is a matter of creating the right incentives by finding the right protocols for distributing power and rewarding members with profits. We’ve identified 18 basic parameters in </a:t>
            </a:r>
            <a:r>
              <a:rPr lang="en-US" sz="1200" kern="1200" dirty="0" err="1">
                <a:solidFill>
                  <a:schemeClr val="tx1"/>
                </a:solidFill>
                <a:effectLst/>
                <a:latin typeface="+mn-lt"/>
                <a:ea typeface="+mn-ea"/>
                <a:cs typeface="+mn-cs"/>
              </a:rPr>
              <a:t>Semada</a:t>
            </a:r>
            <a:r>
              <a:rPr lang="en-US" sz="1200" kern="1200" dirty="0">
                <a:solidFill>
                  <a:schemeClr val="tx1"/>
                </a:solidFill>
                <a:effectLst/>
                <a:latin typeface="+mn-lt"/>
                <a:ea typeface="+mn-ea"/>
                <a:cs typeface="+mn-cs"/>
              </a:rPr>
              <a:t> core, for deciding how and when reputation tokens are minted and distributed and revaluated in review. These parameters can be adjusted to match the values and goals of any given organization. An analysis of this problem is initiated in ***cite DAO Governance paper. ***add figures showing how changing the parameters (dials) changes the reward structure in the WDAG***</a:t>
            </a:r>
          </a:p>
          <a:p>
            <a:r>
              <a:rPr lang="en-US" sz="1200" kern="1200" dirty="0">
                <a:solidFill>
                  <a:schemeClr val="tx1"/>
                </a:solidFill>
                <a:effectLst/>
                <a:latin typeface="+mn-lt"/>
                <a:ea typeface="+mn-ea"/>
                <a:cs typeface="+mn-cs"/>
              </a:rPr>
              <a:t>On-chain governance is achieved by moving from legislative governance to regulatory governance in a series of validation pools which establishes a DAO’s acceptance of a new protocol for behavior. This acceptance is measured first by polling the group in loosely-coupled votes where </a:t>
            </a:r>
            <a:r>
              <a:rPr lang="en-US" sz="1200" kern="1200" dirty="0" err="1">
                <a:solidFill>
                  <a:schemeClr val="tx1"/>
                </a:solidFill>
                <a:effectLst/>
                <a:latin typeface="+mn-lt"/>
                <a:ea typeface="+mn-ea"/>
                <a:cs typeface="+mn-cs"/>
              </a:rPr>
              <a:t>sem</a:t>
            </a:r>
            <a:r>
              <a:rPr lang="en-US" sz="1200" kern="1200" dirty="0">
                <a:solidFill>
                  <a:schemeClr val="tx1"/>
                </a:solidFill>
                <a:effectLst/>
                <a:latin typeface="+mn-lt"/>
                <a:ea typeface="+mn-ea"/>
                <a:cs typeface="+mn-cs"/>
              </a:rPr>
              <a:t> tokens cannot be lost to encourage the authentic deliberation that comes from encouraging minority points of view to be voiced. Then consensus is assured by gradually moving to finalizing new protocols with tightly-coupled votes, where </a:t>
            </a:r>
            <a:r>
              <a:rPr lang="en-US" sz="1200" kern="1200" dirty="0" err="1">
                <a:solidFill>
                  <a:schemeClr val="tx1"/>
                </a:solidFill>
                <a:effectLst/>
                <a:latin typeface="+mn-lt"/>
                <a:ea typeface="+mn-ea"/>
                <a:cs typeface="+mn-cs"/>
              </a:rPr>
              <a:t>sem</a:t>
            </a:r>
            <a:r>
              <a:rPr lang="en-US" sz="1200" kern="1200" dirty="0">
                <a:solidFill>
                  <a:schemeClr val="tx1"/>
                </a:solidFill>
                <a:effectLst/>
                <a:latin typeface="+mn-lt"/>
                <a:ea typeface="+mn-ea"/>
                <a:cs typeface="+mn-cs"/>
              </a:rPr>
              <a:t> tokens will be lost if you vote in the minority. ***add figure showing a dial which switches from 0% to 100% tokens staked and 3 experts’ smiles changing from flat to smiley/frowny</a:t>
            </a:r>
          </a:p>
          <a:p>
            <a:r>
              <a:rPr lang="en-US" sz="1200" kern="1200" dirty="0">
                <a:solidFill>
                  <a:schemeClr val="tx1"/>
                </a:solidFill>
                <a:effectLst/>
                <a:latin typeface="+mn-lt"/>
                <a:ea typeface="+mn-ea"/>
                <a:cs typeface="+mn-cs"/>
              </a:rPr>
              <a:t>These protocols will dictate how each member is expected to act, when doing off-chain work, or when validating the reputation created during off-chain work.</a:t>
            </a:r>
          </a:p>
          <a:p>
            <a:endParaRPr lang="de-DE" dirty="0"/>
          </a:p>
        </p:txBody>
      </p:sp>
      <p:sp>
        <p:nvSpPr>
          <p:cNvPr id="4" name="Foliennummernplatzhalter 3"/>
          <p:cNvSpPr>
            <a:spLocks noGrp="1"/>
          </p:cNvSpPr>
          <p:nvPr>
            <p:ph type="sldNum" sz="quarter" idx="10"/>
          </p:nvPr>
        </p:nvSpPr>
        <p:spPr/>
        <p:txBody>
          <a:bodyPr/>
          <a:lstStyle/>
          <a:p>
            <a:fld id="{6B37E173-77ED-E94C-A467-430B7A8136B9}" type="slidenum">
              <a:rPr lang="en-US" smtClean="0"/>
              <a:t>32</a:t>
            </a:fld>
            <a:endParaRPr lang="en-US"/>
          </a:p>
        </p:txBody>
      </p:sp>
    </p:spTree>
    <p:extLst>
      <p:ext uri="{BB962C8B-B14F-4D97-AF65-F5344CB8AC3E}">
        <p14:creationId xmlns:p14="http://schemas.microsoft.com/office/powerpoint/2010/main" val="74766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1" kern="1200" dirty="0">
                <a:solidFill>
                  <a:schemeClr val="tx1"/>
                </a:solidFill>
                <a:effectLst/>
                <a:latin typeface="+mn-lt"/>
                <a:ea typeface="+mn-ea"/>
                <a:cs typeface="+mn-cs"/>
              </a:rPr>
              <a:t>Problem #5. How can you organize DAOs?</a:t>
            </a:r>
            <a:r>
              <a:rPr lang="en-US" sz="1200" kern="1200" dirty="0">
                <a:solidFill>
                  <a:schemeClr val="tx1"/>
                </a:solidFill>
                <a:effectLst/>
                <a:latin typeface="+mn-lt"/>
                <a:ea typeface="+mn-ea"/>
                <a:cs typeface="+mn-cs"/>
              </a:rPr>
              <a:t> to reflect the great diversity of business applications… providing services, products, collaborations between companies,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oracles, dispute resolution…?  </a:t>
            </a:r>
            <a:r>
              <a:rPr lang="en-US" sz="1200" b="1" kern="1200" dirty="0">
                <a:solidFill>
                  <a:schemeClr val="tx1"/>
                </a:solidFill>
                <a:effectLst/>
                <a:latin typeface="+mn-lt"/>
                <a:ea typeface="+mn-ea"/>
                <a:cs typeface="+mn-cs"/>
              </a:rPr>
              <a:t>How can we achieve decentralized governance?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Reputation is the key ingredient in business and in good governance. Organizing interested groups of experts who wish to collaborate to provide products and services is a matter of creating the right incentives by finding the right protocols for distributing power and rewarding members with profits. We’ve identified 18 basic parameters in </a:t>
            </a:r>
            <a:r>
              <a:rPr lang="en-US" sz="1200" kern="1200" dirty="0" err="1">
                <a:solidFill>
                  <a:schemeClr val="tx1"/>
                </a:solidFill>
                <a:effectLst/>
                <a:latin typeface="+mn-lt"/>
                <a:ea typeface="+mn-ea"/>
                <a:cs typeface="+mn-cs"/>
              </a:rPr>
              <a:t>Semada</a:t>
            </a:r>
            <a:r>
              <a:rPr lang="en-US" sz="1200" kern="1200" dirty="0">
                <a:solidFill>
                  <a:schemeClr val="tx1"/>
                </a:solidFill>
                <a:effectLst/>
                <a:latin typeface="+mn-lt"/>
                <a:ea typeface="+mn-ea"/>
                <a:cs typeface="+mn-cs"/>
              </a:rPr>
              <a:t> core, for deciding how and when reputation tokens are minted and distributed and revaluated in review. These parameters can be adjusted to match the values and goals of any given organization. An analysis of this problem is initiated in ***cite DAO Governance paper. ***add figures showing how changing the parameters (dials) changes the reward structure in the WDAG***</a:t>
            </a:r>
          </a:p>
          <a:p>
            <a:r>
              <a:rPr lang="en-US" sz="1200" kern="1200" dirty="0">
                <a:solidFill>
                  <a:schemeClr val="tx1"/>
                </a:solidFill>
                <a:effectLst/>
                <a:latin typeface="+mn-lt"/>
                <a:ea typeface="+mn-ea"/>
                <a:cs typeface="+mn-cs"/>
              </a:rPr>
              <a:t>On-chain governance is achieved by moving from legislative governance to regulatory governance in a series of validation pools which establishes a DAO’s acceptance of a new protocol for behavior. This acceptance is measured first by polling the group in loosely-coupled votes where </a:t>
            </a:r>
            <a:r>
              <a:rPr lang="en-US" sz="1200" kern="1200" dirty="0" err="1">
                <a:solidFill>
                  <a:schemeClr val="tx1"/>
                </a:solidFill>
                <a:effectLst/>
                <a:latin typeface="+mn-lt"/>
                <a:ea typeface="+mn-ea"/>
                <a:cs typeface="+mn-cs"/>
              </a:rPr>
              <a:t>sem</a:t>
            </a:r>
            <a:r>
              <a:rPr lang="en-US" sz="1200" kern="1200" dirty="0">
                <a:solidFill>
                  <a:schemeClr val="tx1"/>
                </a:solidFill>
                <a:effectLst/>
                <a:latin typeface="+mn-lt"/>
                <a:ea typeface="+mn-ea"/>
                <a:cs typeface="+mn-cs"/>
              </a:rPr>
              <a:t> tokens cannot be lost to encourage the authentic deliberation that comes from encouraging minority points of view to be voiced. Then consensus is assured by gradually moving to finalizing new protocols with tightly-coupled votes, where </a:t>
            </a:r>
            <a:r>
              <a:rPr lang="en-US" sz="1200" kern="1200" dirty="0" err="1">
                <a:solidFill>
                  <a:schemeClr val="tx1"/>
                </a:solidFill>
                <a:effectLst/>
                <a:latin typeface="+mn-lt"/>
                <a:ea typeface="+mn-ea"/>
                <a:cs typeface="+mn-cs"/>
              </a:rPr>
              <a:t>sem</a:t>
            </a:r>
            <a:r>
              <a:rPr lang="en-US" sz="1200" kern="1200" dirty="0">
                <a:solidFill>
                  <a:schemeClr val="tx1"/>
                </a:solidFill>
                <a:effectLst/>
                <a:latin typeface="+mn-lt"/>
                <a:ea typeface="+mn-ea"/>
                <a:cs typeface="+mn-cs"/>
              </a:rPr>
              <a:t> tokens will be lost if you vote in the minority. These protocols will dictate how each member is expected to act, when doing off-chain work, or when validating the reputation created during off-chain work.</a:t>
            </a:r>
          </a:p>
          <a:p>
            <a:endParaRPr lang="de-DE" dirty="0"/>
          </a:p>
        </p:txBody>
      </p:sp>
      <p:sp>
        <p:nvSpPr>
          <p:cNvPr id="4" name="Foliennummernplatzhalter 3"/>
          <p:cNvSpPr>
            <a:spLocks noGrp="1"/>
          </p:cNvSpPr>
          <p:nvPr>
            <p:ph type="sldNum" sz="quarter" idx="10"/>
          </p:nvPr>
        </p:nvSpPr>
        <p:spPr/>
        <p:txBody>
          <a:bodyPr/>
          <a:lstStyle/>
          <a:p>
            <a:fld id="{6B37E173-77ED-E94C-A467-430B7A8136B9}" type="slidenum">
              <a:rPr lang="en-US" smtClean="0"/>
              <a:t>33</a:t>
            </a:fld>
            <a:endParaRPr lang="en-US"/>
          </a:p>
        </p:txBody>
      </p:sp>
    </p:spTree>
    <p:extLst>
      <p:ext uri="{BB962C8B-B14F-4D97-AF65-F5344CB8AC3E}">
        <p14:creationId xmlns:p14="http://schemas.microsoft.com/office/powerpoint/2010/main" val="1009868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54614A-6CD9-4B38-9DF5-E89A9B7A0508}" type="datetimeFigureOut">
              <a:rPr lang="en-US" smtClean="0"/>
              <a:t>7/10/20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D8846-BFCC-4ACB-82DA-7D2C732C6AB7}" type="slidenum">
              <a:rPr lang="en-US" smtClean="0"/>
              <a:t>‹#›</a:t>
            </a:fld>
            <a:endParaRPr lang="en-US"/>
          </a:p>
        </p:txBody>
      </p:sp>
    </p:spTree>
    <p:extLst>
      <p:ext uri="{BB962C8B-B14F-4D97-AF65-F5344CB8AC3E}">
        <p14:creationId xmlns:p14="http://schemas.microsoft.com/office/powerpoint/2010/main" val="1675778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54614A-6CD9-4B38-9DF5-E89A9B7A0508}" type="datetimeFigureOut">
              <a:rPr lang="en-US" smtClean="0"/>
              <a:t>7/10/20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D8846-BFCC-4ACB-82DA-7D2C732C6AB7}" type="slidenum">
              <a:rPr lang="en-US" smtClean="0"/>
              <a:t>‹#›</a:t>
            </a:fld>
            <a:endParaRPr lang="en-US"/>
          </a:p>
        </p:txBody>
      </p:sp>
    </p:spTree>
    <p:extLst>
      <p:ext uri="{BB962C8B-B14F-4D97-AF65-F5344CB8AC3E}">
        <p14:creationId xmlns:p14="http://schemas.microsoft.com/office/powerpoint/2010/main" val="3243718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54614A-6CD9-4B38-9DF5-E89A9B7A0508}" type="datetimeFigureOut">
              <a:rPr lang="en-US" smtClean="0"/>
              <a:t>7/10/20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D8846-BFCC-4ACB-82DA-7D2C732C6AB7}" type="slidenum">
              <a:rPr lang="en-US" smtClean="0"/>
              <a:t>‹#›</a:t>
            </a:fld>
            <a:endParaRPr lang="en-US"/>
          </a:p>
        </p:txBody>
      </p:sp>
    </p:spTree>
    <p:extLst>
      <p:ext uri="{BB962C8B-B14F-4D97-AF65-F5344CB8AC3E}">
        <p14:creationId xmlns:p14="http://schemas.microsoft.com/office/powerpoint/2010/main" val="639410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Main Master">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Title Text"/>
          <p:cNvSpPr txBox="1">
            <a:spLocks noGrp="1"/>
          </p:cNvSpPr>
          <p:nvPr>
            <p:ph type="title"/>
          </p:nvPr>
        </p:nvSpPr>
        <p:spPr>
          <a:prstGeom prst="rect">
            <a:avLst/>
          </a:prstGeom>
        </p:spPr>
        <p:txBody>
          <a:bodyPr/>
          <a:lstStyle/>
          <a:p>
            <a:r>
              <a:t>Title Text</a:t>
            </a:r>
          </a:p>
        </p:txBody>
      </p:sp>
    </p:spTree>
    <p:extLst>
      <p:ext uri="{BB962C8B-B14F-4D97-AF65-F5344CB8AC3E}">
        <p14:creationId xmlns:p14="http://schemas.microsoft.com/office/powerpoint/2010/main" val="115019590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Master">
    <p:spTree>
      <p:nvGrpSpPr>
        <p:cNvPr id="1" name=""/>
        <p:cNvGrpSpPr/>
        <p:nvPr/>
      </p:nvGrpSpPr>
      <p:grpSpPr>
        <a:xfrm>
          <a:off x="0" y="0"/>
          <a:ext cx="0" cy="0"/>
          <a:chOff x="0" y="0"/>
          <a:chExt cx="0" cy="0"/>
        </a:xfrm>
      </p:grpSpPr>
      <p:sp>
        <p:nvSpPr>
          <p:cNvPr id="49" name="Slide Number"/>
          <p:cNvSpPr txBox="1">
            <a:spLocks noGrp="1"/>
          </p:cNvSpPr>
          <p:nvPr>
            <p:ph type="sldNum" sz="quarter" idx="2"/>
          </p:nvPr>
        </p:nvSpPr>
        <p:spPr>
          <a:xfrm>
            <a:off x="9453685" y="6172200"/>
            <a:ext cx="2844801" cy="368301"/>
          </a:xfrm>
          <a:prstGeom prst="rect">
            <a:avLst/>
          </a:prstGeom>
        </p:spPr>
        <p:txBody>
          <a:bodyPr lIns="45719" tIns="45719" rIns="45719" bIns="45719" anchor="ctr"/>
          <a:lstStyle>
            <a:lvl1pPr>
              <a:defRPr sz="600"/>
            </a:lvl1pPr>
          </a:lstStyle>
          <a:p>
            <a:fld id="{86CB4B4D-7CA3-9044-876B-883B54F8677D}" type="slidenum">
              <a:t>‹#›</a:t>
            </a:fld>
            <a:endParaRPr/>
          </a:p>
        </p:txBody>
      </p:sp>
    </p:spTree>
    <p:extLst>
      <p:ext uri="{BB962C8B-B14F-4D97-AF65-F5344CB8AC3E}">
        <p14:creationId xmlns:p14="http://schemas.microsoft.com/office/powerpoint/2010/main" val="314336889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54614A-6CD9-4B38-9DF5-E89A9B7A0508}" type="datetimeFigureOut">
              <a:rPr lang="en-US" smtClean="0"/>
              <a:t>7/10/20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D8846-BFCC-4ACB-82DA-7D2C732C6AB7}" type="slidenum">
              <a:rPr lang="en-US" smtClean="0"/>
              <a:t>‹#›</a:t>
            </a:fld>
            <a:endParaRPr lang="en-US"/>
          </a:p>
        </p:txBody>
      </p:sp>
    </p:spTree>
    <p:extLst>
      <p:ext uri="{BB962C8B-B14F-4D97-AF65-F5344CB8AC3E}">
        <p14:creationId xmlns:p14="http://schemas.microsoft.com/office/powerpoint/2010/main" val="254492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4614A-6CD9-4B38-9DF5-E89A9B7A0508}" type="datetimeFigureOut">
              <a:rPr lang="en-US" smtClean="0"/>
              <a:t>7/10/20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D8846-BFCC-4ACB-82DA-7D2C732C6AB7}" type="slidenum">
              <a:rPr lang="en-US" smtClean="0"/>
              <a:t>‹#›</a:t>
            </a:fld>
            <a:endParaRPr lang="en-US"/>
          </a:p>
        </p:txBody>
      </p:sp>
    </p:spTree>
    <p:extLst>
      <p:ext uri="{BB962C8B-B14F-4D97-AF65-F5344CB8AC3E}">
        <p14:creationId xmlns:p14="http://schemas.microsoft.com/office/powerpoint/2010/main" val="3139011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54614A-6CD9-4B38-9DF5-E89A9B7A0508}" type="datetimeFigureOut">
              <a:rPr lang="en-US" smtClean="0"/>
              <a:t>7/10/20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D8846-BFCC-4ACB-82DA-7D2C732C6AB7}" type="slidenum">
              <a:rPr lang="en-US" smtClean="0"/>
              <a:t>‹#›</a:t>
            </a:fld>
            <a:endParaRPr lang="en-US"/>
          </a:p>
        </p:txBody>
      </p:sp>
    </p:spTree>
    <p:extLst>
      <p:ext uri="{BB962C8B-B14F-4D97-AF65-F5344CB8AC3E}">
        <p14:creationId xmlns:p14="http://schemas.microsoft.com/office/powerpoint/2010/main" val="397614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54614A-6CD9-4B38-9DF5-E89A9B7A0508}" type="datetimeFigureOut">
              <a:rPr lang="en-US" smtClean="0"/>
              <a:t>7/10/20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4D8846-BFCC-4ACB-82DA-7D2C732C6AB7}" type="slidenum">
              <a:rPr lang="en-US" smtClean="0"/>
              <a:t>‹#›</a:t>
            </a:fld>
            <a:endParaRPr lang="en-US"/>
          </a:p>
        </p:txBody>
      </p:sp>
    </p:spTree>
    <p:extLst>
      <p:ext uri="{BB962C8B-B14F-4D97-AF65-F5344CB8AC3E}">
        <p14:creationId xmlns:p14="http://schemas.microsoft.com/office/powerpoint/2010/main" val="3621622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54614A-6CD9-4B38-9DF5-E89A9B7A0508}" type="datetimeFigureOut">
              <a:rPr lang="en-US" smtClean="0"/>
              <a:t>7/10/20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4D8846-BFCC-4ACB-82DA-7D2C732C6AB7}" type="slidenum">
              <a:rPr lang="en-US" smtClean="0"/>
              <a:t>‹#›</a:t>
            </a:fld>
            <a:endParaRPr lang="en-US"/>
          </a:p>
        </p:txBody>
      </p:sp>
    </p:spTree>
    <p:extLst>
      <p:ext uri="{BB962C8B-B14F-4D97-AF65-F5344CB8AC3E}">
        <p14:creationId xmlns:p14="http://schemas.microsoft.com/office/powerpoint/2010/main" val="548389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4614A-6CD9-4B38-9DF5-E89A9B7A0508}" type="datetimeFigureOut">
              <a:rPr lang="en-US" smtClean="0"/>
              <a:t>7/10/20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4D8846-BFCC-4ACB-82DA-7D2C732C6AB7}" type="slidenum">
              <a:rPr lang="en-US" smtClean="0"/>
              <a:t>‹#›</a:t>
            </a:fld>
            <a:endParaRPr lang="en-US"/>
          </a:p>
        </p:txBody>
      </p:sp>
    </p:spTree>
    <p:extLst>
      <p:ext uri="{BB962C8B-B14F-4D97-AF65-F5344CB8AC3E}">
        <p14:creationId xmlns:p14="http://schemas.microsoft.com/office/powerpoint/2010/main" val="3007000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54614A-6CD9-4B38-9DF5-E89A9B7A0508}" type="datetimeFigureOut">
              <a:rPr lang="en-US" smtClean="0"/>
              <a:t>7/10/20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D8846-BFCC-4ACB-82DA-7D2C732C6AB7}" type="slidenum">
              <a:rPr lang="en-US" smtClean="0"/>
              <a:t>‹#›</a:t>
            </a:fld>
            <a:endParaRPr lang="en-US"/>
          </a:p>
        </p:txBody>
      </p:sp>
    </p:spTree>
    <p:extLst>
      <p:ext uri="{BB962C8B-B14F-4D97-AF65-F5344CB8AC3E}">
        <p14:creationId xmlns:p14="http://schemas.microsoft.com/office/powerpoint/2010/main" val="528131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54614A-6CD9-4B38-9DF5-E89A9B7A0508}" type="datetimeFigureOut">
              <a:rPr lang="en-US" smtClean="0"/>
              <a:t>7/10/20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D8846-BFCC-4ACB-82DA-7D2C732C6AB7}" type="slidenum">
              <a:rPr lang="en-US" smtClean="0"/>
              <a:t>‹#›</a:t>
            </a:fld>
            <a:endParaRPr lang="en-US"/>
          </a:p>
        </p:txBody>
      </p:sp>
    </p:spTree>
    <p:extLst>
      <p:ext uri="{BB962C8B-B14F-4D97-AF65-F5344CB8AC3E}">
        <p14:creationId xmlns:p14="http://schemas.microsoft.com/office/powerpoint/2010/main" val="784115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4614A-6CD9-4B38-9DF5-E89A9B7A0508}" type="datetimeFigureOut">
              <a:rPr lang="en-US" smtClean="0"/>
              <a:t>7/10/20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D8846-BFCC-4ACB-82DA-7D2C732C6AB7}" type="slidenum">
              <a:rPr lang="en-US" smtClean="0"/>
              <a:t>‹#›</a:t>
            </a:fld>
            <a:endParaRPr lang="en-US"/>
          </a:p>
        </p:txBody>
      </p:sp>
    </p:spTree>
    <p:extLst>
      <p:ext uri="{BB962C8B-B14F-4D97-AF65-F5344CB8AC3E}">
        <p14:creationId xmlns:p14="http://schemas.microsoft.com/office/powerpoint/2010/main" val="2455481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7548E-72D6-8E45-A351-F6FA3DA3D605}"/>
              </a:ext>
            </a:extLst>
          </p:cNvPr>
          <p:cNvSpPr>
            <a:spLocks noGrp="1"/>
          </p:cNvSpPr>
          <p:nvPr>
            <p:ph type="title"/>
          </p:nvPr>
        </p:nvSpPr>
        <p:spPr/>
        <p:txBody>
          <a:bodyPr/>
          <a:lstStyle/>
          <a:p>
            <a:r>
              <a:rPr lang="en-US" dirty="0"/>
              <a:t>Reputation Verification System Basics</a:t>
            </a:r>
          </a:p>
        </p:txBody>
      </p:sp>
      <p:sp>
        <p:nvSpPr>
          <p:cNvPr id="3" name="Content Placeholder 2">
            <a:extLst>
              <a:ext uri="{FF2B5EF4-FFF2-40B4-BE49-F238E27FC236}">
                <a16:creationId xmlns:a16="http://schemas.microsoft.com/office/drawing/2014/main" id="{2CD79D06-96DA-5340-A9DE-0D9E6861ECE8}"/>
              </a:ext>
            </a:extLst>
          </p:cNvPr>
          <p:cNvSpPr>
            <a:spLocks noGrp="1"/>
          </p:cNvSpPr>
          <p:nvPr>
            <p:ph idx="1"/>
          </p:nvPr>
        </p:nvSpPr>
        <p:spPr/>
        <p:txBody>
          <a:bodyPr/>
          <a:lstStyle/>
          <a:p>
            <a:endParaRPr lang="en-US" dirty="0"/>
          </a:p>
        </p:txBody>
      </p:sp>
      <p:sp>
        <p:nvSpPr>
          <p:cNvPr id="4" name="TextBox 3">
            <a:extLst>
              <a:ext uri="{FF2B5EF4-FFF2-40B4-BE49-F238E27FC236}">
                <a16:creationId xmlns:a16="http://schemas.microsoft.com/office/drawing/2014/main" id="{B5E79803-4FF4-BC44-AD21-1DD19CA19F99}"/>
              </a:ext>
            </a:extLst>
          </p:cNvPr>
          <p:cNvSpPr txBox="1"/>
          <p:nvPr/>
        </p:nvSpPr>
        <p:spPr>
          <a:xfrm>
            <a:off x="1143000" y="6176963"/>
            <a:ext cx="9591261" cy="369332"/>
          </a:xfrm>
          <a:prstGeom prst="rect">
            <a:avLst/>
          </a:prstGeom>
          <a:noFill/>
        </p:spPr>
        <p:txBody>
          <a:bodyPr wrap="square" rtlCol="0">
            <a:spAutoFit/>
          </a:bodyPr>
          <a:lstStyle/>
          <a:p>
            <a:r>
              <a:rPr lang="en-US" dirty="0"/>
              <a:t>Slides illustrate the conceptual paper and have been expanded by Craig Calcaterra</a:t>
            </a:r>
          </a:p>
        </p:txBody>
      </p:sp>
    </p:spTree>
    <p:extLst>
      <p:ext uri="{BB962C8B-B14F-4D97-AF65-F5344CB8AC3E}">
        <p14:creationId xmlns:p14="http://schemas.microsoft.com/office/powerpoint/2010/main" val="11635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564368-59F4-6642-BEFE-A305D3F056DF}"/>
              </a:ext>
            </a:extLst>
          </p:cNvPr>
          <p:cNvSpPr>
            <a:spLocks noGrp="1"/>
          </p:cNvSpPr>
          <p:nvPr>
            <p:ph idx="1"/>
          </p:nvPr>
        </p:nvSpPr>
        <p:spPr>
          <a:xfrm>
            <a:off x="551953" y="5183728"/>
            <a:ext cx="10515600" cy="1751267"/>
          </a:xfrm>
        </p:spPr>
        <p:txBody>
          <a:bodyPr>
            <a:normAutofit fontScale="85000" lnSpcReduction="10000"/>
          </a:bodyPr>
          <a:lstStyle/>
          <a:p>
            <a:pPr marL="0" indent="0">
              <a:buNone/>
            </a:pPr>
            <a:r>
              <a:rPr lang="en-US" i="1" dirty="0"/>
              <a:t>Random selection of experts is decided by relative weight of reputation. Before a smart contract is engaged, experts have the opportunity to stake reputation tokens to signal their availability for work. These availability stakes will be added as the chosen experts’ upvote bet on their evidence-of-work post. In this example the yellow star stops randomly along the bar, but is most likely to stop on the 2</a:t>
            </a:r>
            <a:r>
              <a:rPr lang="en-US" i="1" baseline="30000" dirty="0"/>
              <a:t>nd</a:t>
            </a:r>
            <a:r>
              <a:rPr lang="en-US" i="1" dirty="0"/>
              <a:t> expert.</a:t>
            </a:r>
            <a:endParaRPr lang="en-US" dirty="0"/>
          </a:p>
        </p:txBody>
      </p:sp>
      <p:pic>
        <p:nvPicPr>
          <p:cNvPr id="4" name="image13.png">
            <a:extLst>
              <a:ext uri="{FF2B5EF4-FFF2-40B4-BE49-F238E27FC236}">
                <a16:creationId xmlns:a16="http://schemas.microsoft.com/office/drawing/2014/main" id="{2FB285D0-C56E-F340-9B62-869E6C3CD9CD}"/>
              </a:ext>
            </a:extLst>
          </p:cNvPr>
          <p:cNvPicPr/>
          <p:nvPr/>
        </p:nvPicPr>
        <p:blipFill>
          <a:blip r:embed="rId2"/>
          <a:srcRect/>
          <a:stretch>
            <a:fillRect/>
          </a:stretch>
        </p:blipFill>
        <p:spPr>
          <a:xfrm>
            <a:off x="2582069" y="972710"/>
            <a:ext cx="5252085" cy="3974592"/>
          </a:xfrm>
          <a:prstGeom prst="rect">
            <a:avLst/>
          </a:prstGeom>
          <a:ln/>
        </p:spPr>
      </p:pic>
      <p:sp>
        <p:nvSpPr>
          <p:cNvPr id="2" name="TextBox 1">
            <a:extLst>
              <a:ext uri="{FF2B5EF4-FFF2-40B4-BE49-F238E27FC236}">
                <a16:creationId xmlns:a16="http://schemas.microsoft.com/office/drawing/2014/main" id="{D9E7E542-A563-F24D-9E0E-A97150BC01F1}"/>
              </a:ext>
            </a:extLst>
          </p:cNvPr>
          <p:cNvSpPr txBox="1"/>
          <p:nvPr/>
        </p:nvSpPr>
        <p:spPr>
          <a:xfrm>
            <a:off x="551953" y="151509"/>
            <a:ext cx="10400411" cy="584775"/>
          </a:xfrm>
          <a:prstGeom prst="rect">
            <a:avLst/>
          </a:prstGeom>
          <a:noFill/>
        </p:spPr>
        <p:txBody>
          <a:bodyPr wrap="none" rtlCol="0">
            <a:spAutoFit/>
          </a:bodyPr>
          <a:lstStyle/>
          <a:p>
            <a:r>
              <a:rPr lang="en-US" sz="3200" b="1" dirty="0"/>
              <a:t>Random Weighted Expert Selection for DAO Work Proposals</a:t>
            </a:r>
          </a:p>
        </p:txBody>
      </p:sp>
    </p:spTree>
    <p:extLst>
      <p:ext uri="{BB962C8B-B14F-4D97-AF65-F5344CB8AC3E}">
        <p14:creationId xmlns:p14="http://schemas.microsoft.com/office/powerpoint/2010/main" val="1943553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11</a:t>
            </a:fld>
            <a:endParaRPr/>
          </a:p>
        </p:txBody>
      </p:sp>
      <p:pic>
        <p:nvPicPr>
          <p:cNvPr id="459" name="Image" descr="Image"/>
          <p:cNvPicPr>
            <a:picLocks noChangeAspect="1"/>
          </p:cNvPicPr>
          <p:nvPr/>
        </p:nvPicPr>
        <p:blipFill>
          <a:blip r:embed="rId2"/>
          <a:stretch>
            <a:fillRect/>
          </a:stretch>
        </p:blipFill>
        <p:spPr>
          <a:xfrm>
            <a:off x="1328928" y="101114"/>
            <a:ext cx="8336679" cy="6398488"/>
          </a:xfrm>
          <a:prstGeom prst="rect">
            <a:avLst/>
          </a:prstGeom>
          <a:ln w="12700">
            <a:miter lim="400000"/>
          </a:ln>
        </p:spPr>
      </p:pic>
    </p:spTree>
    <p:extLst>
      <p:ext uri="{BB962C8B-B14F-4D97-AF65-F5344CB8AC3E}">
        <p14:creationId xmlns:p14="http://schemas.microsoft.com/office/powerpoint/2010/main" val="297171330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12</a:t>
            </a:fld>
            <a:endParaRPr/>
          </a:p>
        </p:txBody>
      </p:sp>
      <p:pic>
        <p:nvPicPr>
          <p:cNvPr id="486" name="Image" descr="Image"/>
          <p:cNvPicPr>
            <a:picLocks noChangeAspect="1"/>
          </p:cNvPicPr>
          <p:nvPr/>
        </p:nvPicPr>
        <p:blipFill>
          <a:blip r:embed="rId2"/>
          <a:stretch>
            <a:fillRect/>
          </a:stretch>
        </p:blipFill>
        <p:spPr>
          <a:xfrm>
            <a:off x="1071834" y="978206"/>
            <a:ext cx="9953309" cy="5521395"/>
          </a:xfrm>
          <a:prstGeom prst="rect">
            <a:avLst/>
          </a:prstGeom>
          <a:ln w="12700">
            <a:miter lim="400000"/>
          </a:ln>
        </p:spPr>
      </p:pic>
    </p:spTree>
    <p:extLst>
      <p:ext uri="{BB962C8B-B14F-4D97-AF65-F5344CB8AC3E}">
        <p14:creationId xmlns:p14="http://schemas.microsoft.com/office/powerpoint/2010/main" val="31164274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5557" y="412124"/>
            <a:ext cx="3824316" cy="861774"/>
          </a:xfrm>
          <a:prstGeom prst="rect">
            <a:avLst/>
          </a:prstGeom>
          <a:noFill/>
        </p:spPr>
        <p:txBody>
          <a:bodyPr wrap="none" rtlCol="0">
            <a:spAutoFit/>
          </a:bodyPr>
          <a:lstStyle/>
          <a:p>
            <a:pPr algn="ctr"/>
            <a:r>
              <a:rPr lang="en-US" sz="3200" dirty="0"/>
              <a:t>Validation Pool</a:t>
            </a:r>
          </a:p>
          <a:p>
            <a:pPr algn="ctr"/>
            <a:r>
              <a:rPr lang="en-US" dirty="0"/>
              <a:t>Betting pool on evidence of work post</a:t>
            </a:r>
          </a:p>
        </p:txBody>
      </p:sp>
      <p:grpSp>
        <p:nvGrpSpPr>
          <p:cNvPr id="26" name="Group 25"/>
          <p:cNvGrpSpPr/>
          <p:nvPr/>
        </p:nvGrpSpPr>
        <p:grpSpPr>
          <a:xfrm>
            <a:off x="2434795" y="1359557"/>
            <a:ext cx="1485484" cy="1376573"/>
            <a:chOff x="0" y="0"/>
            <a:chExt cx="804231" cy="590550"/>
          </a:xfrm>
        </p:grpSpPr>
        <p:sp>
          <p:nvSpPr>
            <p:cNvPr id="27" name="24-Point Star 26"/>
            <p:cNvSpPr/>
            <p:nvPr/>
          </p:nvSpPr>
          <p:spPr>
            <a:xfrm>
              <a:off x="0" y="0"/>
              <a:ext cx="804231" cy="590550"/>
            </a:xfrm>
            <a:prstGeom prst="star24">
              <a:avLst>
                <a:gd name="adj" fmla="val 0"/>
              </a:avLst>
            </a:prstGeom>
            <a:solidFill>
              <a:schemeClr val="bg1">
                <a:alpha val="0"/>
              </a:schemeClr>
            </a:solidFill>
            <a:ln>
              <a:solidFill>
                <a:schemeClr val="bg2">
                  <a:lumMod val="75000"/>
                  <a:alpha val="91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 name="Rectangular Callout 27"/>
            <p:cNvSpPr/>
            <p:nvPr/>
          </p:nvSpPr>
          <p:spPr>
            <a:xfrm>
              <a:off x="123825" y="133350"/>
              <a:ext cx="553882" cy="285750"/>
            </a:xfrm>
            <a:prstGeom prst="wedgeRectCallout">
              <a:avLst>
                <a:gd name="adj1" fmla="val -44791"/>
                <a:gd name="adj2" fmla="val 81172"/>
              </a:avLst>
            </a:prstGeom>
            <a:solidFill>
              <a:schemeClr val="bg1"/>
            </a:solidFill>
            <a:ln w="22225">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dirty="0">
                  <a:solidFill>
                    <a:srgbClr val="000000"/>
                  </a:solidFill>
                  <a:effectLst/>
                  <a:latin typeface="Palace Script MT" panose="030303020206070C0B05" pitchFamily="66" charset="0"/>
                  <a:ea typeface="Calibri" panose="020F0502020204030204" pitchFamily="34" charset="0"/>
                  <a:cs typeface="Times New Roman" panose="02020603050405020304" pitchFamily="18" charset="0"/>
                </a:rPr>
                <a:t>.</a:t>
              </a:r>
              <a:endParaRPr lang="en-US" sz="1100" dirty="0">
                <a:effectLst/>
                <a:ea typeface="Calibri" panose="020F0502020204030204" pitchFamily="34" charset="0"/>
                <a:cs typeface="Times New Roman" panose="02020603050405020304" pitchFamily="18" charset="0"/>
              </a:endParaRPr>
            </a:p>
          </p:txBody>
        </p:sp>
      </p:grpSp>
      <p:grpSp>
        <p:nvGrpSpPr>
          <p:cNvPr id="40" name="Group 39"/>
          <p:cNvGrpSpPr/>
          <p:nvPr/>
        </p:nvGrpSpPr>
        <p:grpSpPr>
          <a:xfrm>
            <a:off x="2846840" y="3148825"/>
            <a:ext cx="292737" cy="226818"/>
            <a:chOff x="0" y="0"/>
            <a:chExt cx="156845" cy="153289"/>
          </a:xfrm>
        </p:grpSpPr>
        <p:sp>
          <p:nvSpPr>
            <p:cNvPr id="41" name="Oval 40"/>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42" name="Group 41"/>
            <p:cNvGrpSpPr/>
            <p:nvPr/>
          </p:nvGrpSpPr>
          <p:grpSpPr>
            <a:xfrm>
              <a:off x="36836" y="0"/>
              <a:ext cx="72751" cy="74870"/>
              <a:chOff x="0" y="0"/>
              <a:chExt cx="399098" cy="475297"/>
            </a:xfrm>
          </p:grpSpPr>
          <p:cxnSp>
            <p:nvCxnSpPr>
              <p:cNvPr id="43" name="Straight Connector 42"/>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Arc 44"/>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6" name="Straight Connector 45"/>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7" name="TextBox 46"/>
          <p:cNvSpPr txBox="1"/>
          <p:nvPr/>
        </p:nvSpPr>
        <p:spPr>
          <a:xfrm>
            <a:off x="807554" y="3047624"/>
            <a:ext cx="2066499" cy="369332"/>
          </a:xfrm>
          <a:prstGeom prst="rect">
            <a:avLst/>
          </a:prstGeom>
          <a:noFill/>
        </p:spPr>
        <p:txBody>
          <a:bodyPr wrap="square" rtlCol="0">
            <a:spAutoFit/>
          </a:bodyPr>
          <a:lstStyle/>
          <a:p>
            <a:r>
              <a:rPr lang="en-US" dirty="0"/>
              <a:t>availability stake  10</a:t>
            </a:r>
          </a:p>
        </p:txBody>
      </p:sp>
      <p:grpSp>
        <p:nvGrpSpPr>
          <p:cNvPr id="52" name="Group 51"/>
          <p:cNvGrpSpPr/>
          <p:nvPr/>
        </p:nvGrpSpPr>
        <p:grpSpPr>
          <a:xfrm>
            <a:off x="591613" y="4051775"/>
            <a:ext cx="1520522" cy="1614929"/>
            <a:chOff x="0" y="0"/>
            <a:chExt cx="1042670" cy="1189878"/>
          </a:xfrm>
        </p:grpSpPr>
        <p:cxnSp>
          <p:nvCxnSpPr>
            <p:cNvPr id="53" name="Straight Connector 52"/>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0" y="0"/>
              <a:ext cx="1042670" cy="1189878"/>
              <a:chOff x="0" y="0"/>
              <a:chExt cx="1042670" cy="1189878"/>
            </a:xfrm>
          </p:grpSpPr>
          <p:sp>
            <p:nvSpPr>
              <p:cNvPr id="55" name="Arc 54"/>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6" name="Arc 55"/>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57" name="Group 56"/>
              <p:cNvGrpSpPr/>
              <p:nvPr/>
            </p:nvGrpSpPr>
            <p:grpSpPr>
              <a:xfrm>
                <a:off x="0" y="4333"/>
                <a:ext cx="1042670" cy="1185545"/>
                <a:chOff x="0" y="0"/>
                <a:chExt cx="1042670" cy="1185545"/>
              </a:xfrm>
            </p:grpSpPr>
            <p:grpSp>
              <p:nvGrpSpPr>
                <p:cNvPr id="58" name="Group 57"/>
                <p:cNvGrpSpPr/>
                <p:nvPr/>
              </p:nvGrpSpPr>
              <p:grpSpPr>
                <a:xfrm>
                  <a:off x="247018" y="73672"/>
                  <a:ext cx="502920" cy="753110"/>
                  <a:chOff x="0" y="0"/>
                  <a:chExt cx="502920" cy="753110"/>
                </a:xfrm>
              </p:grpSpPr>
              <p:sp>
                <p:nvSpPr>
                  <p:cNvPr id="70" name="Oval 69"/>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1" name="Oval 70"/>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2" name="Straight Connector 71"/>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0" y="0"/>
                  <a:ext cx="1042670" cy="1185545"/>
                  <a:chOff x="0" y="0"/>
                  <a:chExt cx="1042670" cy="1185545"/>
                </a:xfrm>
              </p:grpSpPr>
              <p:grpSp>
                <p:nvGrpSpPr>
                  <p:cNvPr id="60" name="Group 59"/>
                  <p:cNvGrpSpPr/>
                  <p:nvPr/>
                </p:nvGrpSpPr>
                <p:grpSpPr>
                  <a:xfrm>
                    <a:off x="0" y="0"/>
                    <a:ext cx="1042670" cy="1185545"/>
                    <a:chOff x="0" y="0"/>
                    <a:chExt cx="1042670" cy="1185545"/>
                  </a:xfrm>
                </p:grpSpPr>
                <p:sp>
                  <p:nvSpPr>
                    <p:cNvPr id="63" name="Cube 62"/>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dirty="0">
                          <a:ln w="9525" cap="rnd" cmpd="sng" algn="ctr">
                            <a:solidFill>
                              <a:srgbClr val="000000"/>
                            </a:solidFill>
                            <a:prstDash val="solid"/>
                            <a:bevel/>
                          </a:ln>
                          <a:solidFill>
                            <a:srgbClr val="000000"/>
                          </a:solidFill>
                          <a:ea typeface="Calibri" panose="020F0502020204030204" pitchFamily="34" charset="0"/>
                          <a:cs typeface="Times New Roman" panose="02020603050405020304" pitchFamily="18" charset="0"/>
                        </a:rPr>
                        <a:t>Expert</a:t>
                      </a:r>
                      <a:endParaRPr lang="en-US" sz="1400" dirty="0">
                        <a:effectLst/>
                        <a:ea typeface="Calibri" panose="020F0502020204030204" pitchFamily="34" charset="0"/>
                        <a:cs typeface="Times New Roman" panose="02020603050405020304" pitchFamily="18" charset="0"/>
                      </a:endParaRPr>
                    </a:p>
                  </p:txBody>
                </p:sp>
                <p:sp>
                  <p:nvSpPr>
                    <p:cNvPr id="64" name="Oval 63"/>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5" name="Arc 64"/>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66" name="Group 65"/>
                    <p:cNvGrpSpPr/>
                    <p:nvPr/>
                  </p:nvGrpSpPr>
                  <p:grpSpPr>
                    <a:xfrm>
                      <a:off x="52387" y="0"/>
                      <a:ext cx="450850" cy="770255"/>
                      <a:chOff x="0" y="0"/>
                      <a:chExt cx="450850" cy="770255"/>
                    </a:xfrm>
                    <a:scene3d>
                      <a:camera prst="orthographicFront">
                        <a:rot lat="0" lon="10800000" rev="0"/>
                      </a:camera>
                      <a:lightRig rig="threePt" dir="t"/>
                    </a:scene3d>
                  </p:grpSpPr>
                  <p:sp>
                    <p:nvSpPr>
                      <p:cNvPr id="67" name="Arc 66"/>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Arc 67"/>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9" name="Arc 68"/>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61" name="Arc 60"/>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2" name="Arc 61"/>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sp>
        <p:nvSpPr>
          <p:cNvPr id="2" name="TextBox 1"/>
          <p:cNvSpPr txBox="1"/>
          <p:nvPr/>
        </p:nvSpPr>
        <p:spPr>
          <a:xfrm>
            <a:off x="2681802" y="1690149"/>
            <a:ext cx="1073755" cy="646331"/>
          </a:xfrm>
          <a:prstGeom prst="rect">
            <a:avLst/>
          </a:prstGeom>
          <a:noFill/>
        </p:spPr>
        <p:txBody>
          <a:bodyPr wrap="none" rtlCol="0">
            <a:spAutoFit/>
          </a:bodyPr>
          <a:lstStyle/>
          <a:p>
            <a:r>
              <a:rPr lang="en-US" dirty="0"/>
              <a:t>Evidence </a:t>
            </a:r>
          </a:p>
          <a:p>
            <a:r>
              <a:rPr lang="en-US" dirty="0"/>
              <a:t>of work</a:t>
            </a:r>
          </a:p>
        </p:txBody>
      </p:sp>
      <p:sp>
        <p:nvSpPr>
          <p:cNvPr id="37" name="TextBox 36"/>
          <p:cNvSpPr txBox="1"/>
          <p:nvPr/>
        </p:nvSpPr>
        <p:spPr>
          <a:xfrm>
            <a:off x="7115242" y="1724677"/>
            <a:ext cx="5076757" cy="2308324"/>
          </a:xfrm>
          <a:prstGeom prst="rect">
            <a:avLst/>
          </a:prstGeom>
          <a:noFill/>
        </p:spPr>
        <p:txBody>
          <a:bodyPr wrap="square" rtlCol="0">
            <a:spAutoFit/>
          </a:bodyPr>
          <a:lstStyle/>
          <a:p>
            <a:pPr marL="342900" indent="-342900">
              <a:buAutoNum type="arabicPeriod"/>
            </a:pPr>
            <a:r>
              <a:rPr lang="en-US" dirty="0"/>
              <a:t>availability stake &amp; evidence of work post</a:t>
            </a:r>
          </a:p>
          <a:p>
            <a:pPr marL="342900" indent="-342900">
              <a:buAutoNum type="arabicPeriod"/>
            </a:pPr>
            <a:r>
              <a:rPr lang="en-US" dirty="0">
                <a:solidFill>
                  <a:schemeClr val="bg2"/>
                </a:solidFill>
              </a:rPr>
              <a:t>smart contract fee collected by system</a:t>
            </a:r>
          </a:p>
          <a:p>
            <a:pPr marL="342900" indent="-342900">
              <a:buAutoNum type="arabicPeriod"/>
            </a:pPr>
            <a:r>
              <a:rPr lang="en-US" dirty="0">
                <a:solidFill>
                  <a:schemeClr val="bg2"/>
                </a:solidFill>
              </a:rPr>
              <a:t>reputation tokens equal to fee are created</a:t>
            </a:r>
          </a:p>
          <a:p>
            <a:pPr marL="342900" indent="-342900">
              <a:buAutoNum type="arabicPeriod"/>
            </a:pPr>
            <a:r>
              <a:rPr lang="en-US" dirty="0">
                <a:solidFill>
                  <a:schemeClr val="bg2"/>
                </a:solidFill>
              </a:rPr>
              <a:t>½ Rep tokens stake added to expert’s stake &amp;     ½ Rep tokens stake added to system downvotes</a:t>
            </a:r>
          </a:p>
          <a:p>
            <a:pPr marL="342900" indent="-342900">
              <a:buAutoNum type="arabicPeriod"/>
            </a:pPr>
            <a:r>
              <a:rPr lang="en-US" dirty="0">
                <a:solidFill>
                  <a:schemeClr val="bg2"/>
                </a:solidFill>
              </a:rPr>
              <a:t>comments made on post</a:t>
            </a:r>
          </a:p>
          <a:p>
            <a:pPr marL="342900" indent="-342900">
              <a:buAutoNum type="arabicPeriod"/>
            </a:pPr>
            <a:r>
              <a:rPr lang="en-US" dirty="0">
                <a:solidFill>
                  <a:schemeClr val="bg2"/>
                </a:solidFill>
              </a:rPr>
              <a:t>upvotes &amp; downvotes with repute stakes</a:t>
            </a:r>
          </a:p>
          <a:p>
            <a:pPr marL="342900" indent="-342900">
              <a:buAutoNum type="arabicPeriod"/>
            </a:pPr>
            <a:r>
              <a:rPr lang="en-US" dirty="0">
                <a:solidFill>
                  <a:schemeClr val="bg2"/>
                </a:solidFill>
              </a:rPr>
              <a:t>winners split loser’s stakes</a:t>
            </a:r>
          </a:p>
        </p:txBody>
      </p:sp>
    </p:spTree>
    <p:extLst>
      <p:ext uri="{BB962C8B-B14F-4D97-AF65-F5344CB8AC3E}">
        <p14:creationId xmlns:p14="http://schemas.microsoft.com/office/powerpoint/2010/main" val="1284869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ular Callout 27"/>
          <p:cNvSpPr/>
          <p:nvPr/>
        </p:nvSpPr>
        <p:spPr>
          <a:xfrm>
            <a:off x="2663510" y="1670396"/>
            <a:ext cx="1023068" cy="666084"/>
          </a:xfrm>
          <a:prstGeom prst="wedgeRectCallout">
            <a:avLst>
              <a:gd name="adj1" fmla="val -44791"/>
              <a:gd name="adj2" fmla="val 81172"/>
            </a:avLst>
          </a:prstGeom>
          <a:solidFill>
            <a:schemeClr val="bg1"/>
          </a:solidFill>
          <a:ln w="22225">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dirty="0">
                <a:solidFill>
                  <a:srgbClr val="000000"/>
                </a:solidFill>
                <a:effectLst/>
                <a:latin typeface="Palace Script MT" panose="030303020206070C0B05" pitchFamily="66" charset="0"/>
                <a:ea typeface="Calibri" panose="020F0502020204030204" pitchFamily="34" charset="0"/>
                <a:cs typeface="Times New Roman" panose="02020603050405020304" pitchFamily="18" charset="0"/>
              </a:rPr>
              <a:t>.</a:t>
            </a:r>
            <a:endParaRPr lang="en-US" sz="1100" dirty="0">
              <a:effectLst/>
              <a:ea typeface="Calibri" panose="020F0502020204030204" pitchFamily="34" charset="0"/>
              <a:cs typeface="Times New Roman" panose="02020603050405020304" pitchFamily="18" charset="0"/>
            </a:endParaRPr>
          </a:p>
        </p:txBody>
      </p:sp>
      <p:grpSp>
        <p:nvGrpSpPr>
          <p:cNvPr id="48" name="Group 47"/>
          <p:cNvGrpSpPr/>
          <p:nvPr/>
        </p:nvGrpSpPr>
        <p:grpSpPr>
          <a:xfrm>
            <a:off x="592347" y="4040272"/>
            <a:ext cx="1298355" cy="1441463"/>
            <a:chOff x="0" y="0"/>
            <a:chExt cx="1042670" cy="1189878"/>
          </a:xfrm>
        </p:grpSpPr>
        <p:cxnSp>
          <p:nvCxnSpPr>
            <p:cNvPr id="49" name="Straight Connector 48"/>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0" y="0"/>
              <a:ext cx="1042670" cy="1189878"/>
              <a:chOff x="0" y="0"/>
              <a:chExt cx="1042670" cy="1189878"/>
            </a:xfrm>
          </p:grpSpPr>
          <p:sp>
            <p:nvSpPr>
              <p:cNvPr id="73" name="Arc 72"/>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Arc 73"/>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75" name="Group 74"/>
              <p:cNvGrpSpPr/>
              <p:nvPr/>
            </p:nvGrpSpPr>
            <p:grpSpPr>
              <a:xfrm>
                <a:off x="0" y="4333"/>
                <a:ext cx="1042670" cy="1185545"/>
                <a:chOff x="0" y="0"/>
                <a:chExt cx="1042670" cy="1185545"/>
              </a:xfrm>
            </p:grpSpPr>
            <p:grpSp>
              <p:nvGrpSpPr>
                <p:cNvPr id="76" name="Group 75"/>
                <p:cNvGrpSpPr/>
                <p:nvPr/>
              </p:nvGrpSpPr>
              <p:grpSpPr>
                <a:xfrm>
                  <a:off x="247018" y="73672"/>
                  <a:ext cx="502920" cy="753110"/>
                  <a:chOff x="0" y="0"/>
                  <a:chExt cx="502920" cy="753110"/>
                </a:xfrm>
              </p:grpSpPr>
              <p:sp>
                <p:nvSpPr>
                  <p:cNvPr id="96" name="Oval 95"/>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7" name="Oval 96"/>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98" name="Straight Connector 97"/>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0" y="0"/>
                  <a:ext cx="1042670" cy="1185545"/>
                  <a:chOff x="0" y="0"/>
                  <a:chExt cx="1042670" cy="1185545"/>
                </a:xfrm>
              </p:grpSpPr>
              <p:grpSp>
                <p:nvGrpSpPr>
                  <p:cNvPr id="86" name="Group 85"/>
                  <p:cNvGrpSpPr/>
                  <p:nvPr/>
                </p:nvGrpSpPr>
                <p:grpSpPr>
                  <a:xfrm>
                    <a:off x="0" y="0"/>
                    <a:ext cx="1042670" cy="1185545"/>
                    <a:chOff x="0" y="0"/>
                    <a:chExt cx="1042670" cy="1185545"/>
                  </a:xfrm>
                </p:grpSpPr>
                <p:sp>
                  <p:nvSpPr>
                    <p:cNvPr id="89" name="Cube 88"/>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O. P.</a:t>
                      </a:r>
                      <a:endParaRPr lang="en-US" sz="1600" dirty="0">
                        <a:effectLst/>
                        <a:ea typeface="Calibri" panose="020F0502020204030204" pitchFamily="34" charset="0"/>
                        <a:cs typeface="Times New Roman" panose="02020603050405020304" pitchFamily="18" charset="0"/>
                      </a:endParaRPr>
                    </a:p>
                  </p:txBody>
                </p:sp>
                <p:sp>
                  <p:nvSpPr>
                    <p:cNvPr id="90" name="Oval 89"/>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1" name="Arc 90"/>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92" name="Group 91"/>
                    <p:cNvGrpSpPr/>
                    <p:nvPr/>
                  </p:nvGrpSpPr>
                  <p:grpSpPr>
                    <a:xfrm>
                      <a:off x="52387" y="0"/>
                      <a:ext cx="450850" cy="770255"/>
                      <a:chOff x="0" y="0"/>
                      <a:chExt cx="450850" cy="770255"/>
                    </a:xfrm>
                    <a:scene3d>
                      <a:camera prst="orthographicFront">
                        <a:rot lat="0" lon="10800000" rev="0"/>
                      </a:camera>
                      <a:lightRig rig="threePt" dir="t"/>
                    </a:scene3d>
                  </p:grpSpPr>
                  <p:sp>
                    <p:nvSpPr>
                      <p:cNvPr id="93" name="Arc 92"/>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4" name="Arc 93"/>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5" name="Arc 94"/>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87" name="Arc 86"/>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8" name="Arc 87"/>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99" name="Group 98"/>
          <p:cNvGrpSpPr/>
          <p:nvPr/>
        </p:nvGrpSpPr>
        <p:grpSpPr>
          <a:xfrm>
            <a:off x="631467" y="5609149"/>
            <a:ext cx="1197735" cy="1057489"/>
            <a:chOff x="2576176" y="5737939"/>
            <a:chExt cx="1197735" cy="1057489"/>
          </a:xfrm>
        </p:grpSpPr>
        <p:grpSp>
          <p:nvGrpSpPr>
            <p:cNvPr id="100" name="Group 99"/>
            <p:cNvGrpSpPr/>
            <p:nvPr/>
          </p:nvGrpSpPr>
          <p:grpSpPr>
            <a:xfrm>
              <a:off x="2796894" y="6266683"/>
              <a:ext cx="704782" cy="369332"/>
              <a:chOff x="2395605" y="2936219"/>
              <a:chExt cx="704782" cy="369332"/>
            </a:xfrm>
          </p:grpSpPr>
          <p:grpSp>
            <p:nvGrpSpPr>
              <p:cNvPr id="102" name="Group 101"/>
              <p:cNvGrpSpPr/>
              <p:nvPr/>
            </p:nvGrpSpPr>
            <p:grpSpPr>
              <a:xfrm>
                <a:off x="2807650" y="3038075"/>
                <a:ext cx="292737" cy="226818"/>
                <a:chOff x="0" y="0"/>
                <a:chExt cx="156845" cy="153289"/>
              </a:xfrm>
            </p:grpSpPr>
            <p:sp>
              <p:nvSpPr>
                <p:cNvPr id="104" name="Oval 103"/>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05" name="Group 104"/>
                <p:cNvGrpSpPr/>
                <p:nvPr/>
              </p:nvGrpSpPr>
              <p:grpSpPr>
                <a:xfrm>
                  <a:off x="36836" y="0"/>
                  <a:ext cx="72751" cy="74870"/>
                  <a:chOff x="0" y="0"/>
                  <a:chExt cx="399098" cy="475297"/>
                </a:xfrm>
              </p:grpSpPr>
              <p:cxnSp>
                <p:nvCxnSpPr>
                  <p:cNvPr id="106" name="Straight Connector 105"/>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Arc 107"/>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09" name="Straight Connector 108"/>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3" name="TextBox 102"/>
              <p:cNvSpPr txBox="1"/>
              <p:nvPr/>
            </p:nvSpPr>
            <p:spPr>
              <a:xfrm>
                <a:off x="2395605" y="2936219"/>
                <a:ext cx="418704" cy="369332"/>
              </a:xfrm>
              <a:prstGeom prst="rect">
                <a:avLst/>
              </a:prstGeom>
              <a:noFill/>
            </p:spPr>
            <p:txBody>
              <a:bodyPr wrap="none" rtlCol="0">
                <a:spAutoFit/>
              </a:bodyPr>
              <a:lstStyle/>
              <a:p>
                <a:r>
                  <a:rPr lang="en-US" dirty="0"/>
                  <a:t>10</a:t>
                </a:r>
              </a:p>
            </p:txBody>
          </p:sp>
        </p:grpSp>
        <p:sp>
          <p:nvSpPr>
            <p:cNvPr id="101" name="Up Arrow Callout 100"/>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p:cNvGrpSpPr/>
          <p:nvPr/>
        </p:nvGrpSpPr>
        <p:grpSpPr>
          <a:xfrm>
            <a:off x="4246139" y="1638158"/>
            <a:ext cx="1197735" cy="1057489"/>
            <a:chOff x="2576176" y="5737939"/>
            <a:chExt cx="1197735" cy="1057489"/>
          </a:xfrm>
        </p:grpSpPr>
        <p:grpSp>
          <p:nvGrpSpPr>
            <p:cNvPr id="112" name="Group 111"/>
            <p:cNvGrpSpPr/>
            <p:nvPr/>
          </p:nvGrpSpPr>
          <p:grpSpPr>
            <a:xfrm>
              <a:off x="2796894" y="6266683"/>
              <a:ext cx="704782" cy="369332"/>
              <a:chOff x="2395605" y="2936219"/>
              <a:chExt cx="704782" cy="369332"/>
            </a:xfrm>
          </p:grpSpPr>
          <p:grpSp>
            <p:nvGrpSpPr>
              <p:cNvPr id="114" name="Group 113"/>
              <p:cNvGrpSpPr/>
              <p:nvPr/>
            </p:nvGrpSpPr>
            <p:grpSpPr>
              <a:xfrm>
                <a:off x="2807650" y="3038075"/>
                <a:ext cx="292737" cy="226818"/>
                <a:chOff x="0" y="0"/>
                <a:chExt cx="156845" cy="153289"/>
              </a:xfrm>
            </p:grpSpPr>
            <p:sp>
              <p:nvSpPr>
                <p:cNvPr id="116" name="Oval 115"/>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17" name="Group 116"/>
                <p:cNvGrpSpPr/>
                <p:nvPr/>
              </p:nvGrpSpPr>
              <p:grpSpPr>
                <a:xfrm>
                  <a:off x="36836" y="0"/>
                  <a:ext cx="72751" cy="74870"/>
                  <a:chOff x="0" y="0"/>
                  <a:chExt cx="399098" cy="475297"/>
                </a:xfrm>
              </p:grpSpPr>
              <p:cxnSp>
                <p:nvCxnSpPr>
                  <p:cNvPr id="118" name="Straight Connector 117"/>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Arc 119"/>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21" name="Straight Connector 120"/>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5" name="TextBox 114"/>
              <p:cNvSpPr txBox="1"/>
              <p:nvPr/>
            </p:nvSpPr>
            <p:spPr>
              <a:xfrm>
                <a:off x="2395605" y="2936219"/>
                <a:ext cx="418704" cy="369332"/>
              </a:xfrm>
              <a:prstGeom prst="rect">
                <a:avLst/>
              </a:prstGeom>
              <a:noFill/>
            </p:spPr>
            <p:txBody>
              <a:bodyPr wrap="none" rtlCol="0">
                <a:spAutoFit/>
              </a:bodyPr>
              <a:lstStyle/>
              <a:p>
                <a:r>
                  <a:rPr lang="en-US" dirty="0"/>
                  <a:t>10</a:t>
                </a:r>
              </a:p>
            </p:txBody>
          </p:sp>
        </p:grpSp>
        <p:sp>
          <p:nvSpPr>
            <p:cNvPr id="113" name="Up Arrow Callout 112"/>
            <p:cNvSpPr/>
            <p:nvPr/>
          </p:nvSpPr>
          <p:spPr>
            <a:xfrm>
              <a:off x="2576176" y="5737939"/>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 name="Group 121"/>
          <p:cNvGrpSpPr/>
          <p:nvPr/>
        </p:nvGrpSpPr>
        <p:grpSpPr>
          <a:xfrm>
            <a:off x="5442240" y="2004877"/>
            <a:ext cx="1197735" cy="1057489"/>
            <a:chOff x="5326329" y="2610186"/>
            <a:chExt cx="1197735" cy="1057489"/>
          </a:xfrm>
        </p:grpSpPr>
        <p:grpSp>
          <p:nvGrpSpPr>
            <p:cNvPr id="123" name="Group 122"/>
            <p:cNvGrpSpPr/>
            <p:nvPr/>
          </p:nvGrpSpPr>
          <p:grpSpPr>
            <a:xfrm>
              <a:off x="5559926" y="2791200"/>
              <a:ext cx="704782" cy="369332"/>
              <a:chOff x="2395605" y="2936219"/>
              <a:chExt cx="704782" cy="369332"/>
            </a:xfrm>
          </p:grpSpPr>
          <p:grpSp>
            <p:nvGrpSpPr>
              <p:cNvPr id="125" name="Group 124"/>
              <p:cNvGrpSpPr/>
              <p:nvPr/>
            </p:nvGrpSpPr>
            <p:grpSpPr>
              <a:xfrm>
                <a:off x="2807650" y="3038075"/>
                <a:ext cx="292737" cy="226818"/>
                <a:chOff x="0" y="0"/>
                <a:chExt cx="156845" cy="153289"/>
              </a:xfrm>
            </p:grpSpPr>
            <p:sp>
              <p:nvSpPr>
                <p:cNvPr id="127" name="Oval 126"/>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28" name="Group 127"/>
                <p:cNvGrpSpPr/>
                <p:nvPr/>
              </p:nvGrpSpPr>
              <p:grpSpPr>
                <a:xfrm>
                  <a:off x="36836" y="0"/>
                  <a:ext cx="72751" cy="74870"/>
                  <a:chOff x="0" y="0"/>
                  <a:chExt cx="399098" cy="475297"/>
                </a:xfrm>
              </p:grpSpPr>
              <p:cxnSp>
                <p:nvCxnSpPr>
                  <p:cNvPr id="129" name="Straight Connector 128"/>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Arc 130"/>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32" name="Straight Connector 131"/>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6" name="TextBox 125"/>
              <p:cNvSpPr txBox="1"/>
              <p:nvPr/>
            </p:nvSpPr>
            <p:spPr>
              <a:xfrm>
                <a:off x="2395605" y="2936219"/>
                <a:ext cx="301686" cy="369332"/>
              </a:xfrm>
              <a:prstGeom prst="rect">
                <a:avLst/>
              </a:prstGeom>
              <a:noFill/>
            </p:spPr>
            <p:txBody>
              <a:bodyPr wrap="none" rtlCol="0">
                <a:spAutoFit/>
              </a:bodyPr>
              <a:lstStyle/>
              <a:p>
                <a:r>
                  <a:rPr lang="en-US" dirty="0"/>
                  <a:t>0</a:t>
                </a:r>
              </a:p>
            </p:txBody>
          </p:sp>
        </p:grpSp>
        <p:sp>
          <p:nvSpPr>
            <p:cNvPr id="124" name="Up Arrow Callout 123"/>
            <p:cNvSpPr/>
            <p:nvPr/>
          </p:nvSpPr>
          <p:spPr>
            <a:xfrm rot="10800000">
              <a:off x="5326329" y="2610186"/>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TextBox 59"/>
          <p:cNvSpPr txBox="1"/>
          <p:nvPr/>
        </p:nvSpPr>
        <p:spPr>
          <a:xfrm>
            <a:off x="7115242" y="1724677"/>
            <a:ext cx="5076757" cy="2308324"/>
          </a:xfrm>
          <a:prstGeom prst="rect">
            <a:avLst/>
          </a:prstGeom>
          <a:noFill/>
        </p:spPr>
        <p:txBody>
          <a:bodyPr wrap="square" rtlCol="0">
            <a:spAutoFit/>
          </a:bodyPr>
          <a:lstStyle/>
          <a:p>
            <a:pPr marL="342900" indent="-342900">
              <a:buAutoNum type="arabicPeriod"/>
            </a:pPr>
            <a:r>
              <a:rPr lang="en-US" dirty="0"/>
              <a:t>availability stake &amp; evidence of work post</a:t>
            </a:r>
          </a:p>
          <a:p>
            <a:pPr marL="342900" indent="-342900">
              <a:buAutoNum type="arabicPeriod"/>
            </a:pPr>
            <a:r>
              <a:rPr lang="en-US" dirty="0">
                <a:solidFill>
                  <a:schemeClr val="bg2"/>
                </a:solidFill>
              </a:rPr>
              <a:t>smart contract fee collected by system</a:t>
            </a:r>
          </a:p>
          <a:p>
            <a:pPr marL="342900" indent="-342900">
              <a:buAutoNum type="arabicPeriod"/>
            </a:pPr>
            <a:r>
              <a:rPr lang="en-US" dirty="0">
                <a:solidFill>
                  <a:schemeClr val="bg2"/>
                </a:solidFill>
              </a:rPr>
              <a:t>reputation tokens equal to fee are created</a:t>
            </a:r>
          </a:p>
          <a:p>
            <a:pPr marL="342900" indent="-342900">
              <a:buAutoNum type="arabicPeriod"/>
            </a:pPr>
            <a:r>
              <a:rPr lang="en-US" dirty="0">
                <a:solidFill>
                  <a:schemeClr val="bg2"/>
                </a:solidFill>
              </a:rPr>
              <a:t>½ Rep tokens stake added to expert’s stake &amp;     ½ Rep tokens stake added to system downvotes</a:t>
            </a:r>
          </a:p>
          <a:p>
            <a:pPr marL="342900" indent="-342900">
              <a:buAutoNum type="arabicPeriod"/>
            </a:pPr>
            <a:r>
              <a:rPr lang="en-US" dirty="0">
                <a:solidFill>
                  <a:schemeClr val="bg2"/>
                </a:solidFill>
              </a:rPr>
              <a:t>comments made on post</a:t>
            </a:r>
          </a:p>
          <a:p>
            <a:pPr marL="342900" indent="-342900">
              <a:buAutoNum type="arabicPeriod"/>
            </a:pPr>
            <a:r>
              <a:rPr lang="en-US" dirty="0">
                <a:solidFill>
                  <a:schemeClr val="bg2"/>
                </a:solidFill>
              </a:rPr>
              <a:t>upvotes &amp; downvotes with repute stakes</a:t>
            </a:r>
          </a:p>
          <a:p>
            <a:pPr marL="342900" indent="-342900">
              <a:buAutoNum type="arabicPeriod"/>
            </a:pPr>
            <a:r>
              <a:rPr lang="en-US" dirty="0">
                <a:solidFill>
                  <a:schemeClr val="bg2"/>
                </a:solidFill>
              </a:rPr>
              <a:t>winners split loser’s stakes</a:t>
            </a:r>
          </a:p>
        </p:txBody>
      </p:sp>
      <p:sp>
        <p:nvSpPr>
          <p:cNvPr id="61" name="TextBox 60"/>
          <p:cNvSpPr txBox="1"/>
          <p:nvPr/>
        </p:nvSpPr>
        <p:spPr>
          <a:xfrm>
            <a:off x="2681802" y="1690149"/>
            <a:ext cx="1073755" cy="646331"/>
          </a:xfrm>
          <a:prstGeom prst="rect">
            <a:avLst/>
          </a:prstGeom>
          <a:noFill/>
        </p:spPr>
        <p:txBody>
          <a:bodyPr wrap="none" rtlCol="0">
            <a:spAutoFit/>
          </a:bodyPr>
          <a:lstStyle/>
          <a:p>
            <a:r>
              <a:rPr lang="en-US" dirty="0"/>
              <a:t>Evidence </a:t>
            </a:r>
          </a:p>
          <a:p>
            <a:r>
              <a:rPr lang="en-US" dirty="0"/>
              <a:t>of work</a:t>
            </a:r>
          </a:p>
        </p:txBody>
      </p:sp>
      <p:sp>
        <p:nvSpPr>
          <p:cNvPr id="62" name="TextBox 61"/>
          <p:cNvSpPr txBox="1"/>
          <p:nvPr/>
        </p:nvSpPr>
        <p:spPr>
          <a:xfrm>
            <a:off x="3755557" y="412124"/>
            <a:ext cx="3824316" cy="861774"/>
          </a:xfrm>
          <a:prstGeom prst="rect">
            <a:avLst/>
          </a:prstGeom>
          <a:noFill/>
        </p:spPr>
        <p:txBody>
          <a:bodyPr wrap="none" rtlCol="0">
            <a:spAutoFit/>
          </a:bodyPr>
          <a:lstStyle/>
          <a:p>
            <a:pPr algn="ctr"/>
            <a:r>
              <a:rPr lang="en-US" sz="3200" dirty="0"/>
              <a:t>Validation Pool</a:t>
            </a:r>
          </a:p>
          <a:p>
            <a:pPr algn="ctr"/>
            <a:r>
              <a:rPr lang="en-US" dirty="0"/>
              <a:t>Betting pool on evidence of work post</a:t>
            </a:r>
          </a:p>
        </p:txBody>
      </p:sp>
    </p:spTree>
    <p:extLst>
      <p:ext uri="{BB962C8B-B14F-4D97-AF65-F5344CB8AC3E}">
        <p14:creationId xmlns:p14="http://schemas.microsoft.com/office/powerpoint/2010/main" val="300916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ular Callout 27"/>
          <p:cNvSpPr/>
          <p:nvPr/>
        </p:nvSpPr>
        <p:spPr>
          <a:xfrm>
            <a:off x="2663510" y="1670396"/>
            <a:ext cx="1023068" cy="666084"/>
          </a:xfrm>
          <a:prstGeom prst="wedgeRectCallout">
            <a:avLst>
              <a:gd name="adj1" fmla="val -44791"/>
              <a:gd name="adj2" fmla="val 81172"/>
            </a:avLst>
          </a:prstGeom>
          <a:solidFill>
            <a:schemeClr val="bg1"/>
          </a:solidFill>
          <a:ln w="22225">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dirty="0">
                <a:solidFill>
                  <a:srgbClr val="000000"/>
                </a:solidFill>
                <a:effectLst/>
                <a:latin typeface="Palace Script MT" panose="030303020206070C0B05" pitchFamily="66" charset="0"/>
                <a:ea typeface="Calibri" panose="020F0502020204030204" pitchFamily="34" charset="0"/>
                <a:cs typeface="Times New Roman" panose="02020603050405020304" pitchFamily="18" charset="0"/>
              </a:rPr>
              <a:t>.</a:t>
            </a:r>
            <a:endParaRPr lang="en-US" sz="1100" dirty="0">
              <a:effectLst/>
              <a:ea typeface="Calibri" panose="020F0502020204030204" pitchFamily="34" charset="0"/>
              <a:cs typeface="Times New Roman" panose="02020603050405020304" pitchFamily="18" charset="0"/>
            </a:endParaRPr>
          </a:p>
        </p:txBody>
      </p:sp>
      <p:sp>
        <p:nvSpPr>
          <p:cNvPr id="84" name="TextBox 83"/>
          <p:cNvSpPr txBox="1"/>
          <p:nvPr/>
        </p:nvSpPr>
        <p:spPr>
          <a:xfrm>
            <a:off x="1326900" y="3249799"/>
            <a:ext cx="1619212" cy="523220"/>
          </a:xfrm>
          <a:prstGeom prst="rect">
            <a:avLst/>
          </a:prstGeom>
          <a:noFill/>
        </p:spPr>
        <p:txBody>
          <a:bodyPr wrap="square" rtlCol="0">
            <a:spAutoFit/>
          </a:bodyPr>
          <a:lstStyle/>
          <a:p>
            <a:r>
              <a:rPr lang="en-US" sz="2800" dirty="0"/>
              <a:t>fee  100</a:t>
            </a:r>
          </a:p>
        </p:txBody>
      </p:sp>
      <p:grpSp>
        <p:nvGrpSpPr>
          <p:cNvPr id="48" name="Group 47"/>
          <p:cNvGrpSpPr/>
          <p:nvPr/>
        </p:nvGrpSpPr>
        <p:grpSpPr>
          <a:xfrm>
            <a:off x="592347" y="4040272"/>
            <a:ext cx="1298355" cy="1441463"/>
            <a:chOff x="0" y="0"/>
            <a:chExt cx="1042670" cy="1189878"/>
          </a:xfrm>
        </p:grpSpPr>
        <p:cxnSp>
          <p:nvCxnSpPr>
            <p:cNvPr id="49" name="Straight Connector 48"/>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0" y="0"/>
              <a:ext cx="1042670" cy="1189878"/>
              <a:chOff x="0" y="0"/>
              <a:chExt cx="1042670" cy="1189878"/>
            </a:xfrm>
          </p:grpSpPr>
          <p:sp>
            <p:nvSpPr>
              <p:cNvPr id="73" name="Arc 72"/>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Arc 73"/>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75" name="Group 74"/>
              <p:cNvGrpSpPr/>
              <p:nvPr/>
            </p:nvGrpSpPr>
            <p:grpSpPr>
              <a:xfrm>
                <a:off x="0" y="4333"/>
                <a:ext cx="1042670" cy="1185545"/>
                <a:chOff x="0" y="0"/>
                <a:chExt cx="1042670" cy="1185545"/>
              </a:xfrm>
            </p:grpSpPr>
            <p:grpSp>
              <p:nvGrpSpPr>
                <p:cNvPr id="76" name="Group 75"/>
                <p:cNvGrpSpPr/>
                <p:nvPr/>
              </p:nvGrpSpPr>
              <p:grpSpPr>
                <a:xfrm>
                  <a:off x="247018" y="73672"/>
                  <a:ext cx="502920" cy="753110"/>
                  <a:chOff x="0" y="0"/>
                  <a:chExt cx="502920" cy="753110"/>
                </a:xfrm>
              </p:grpSpPr>
              <p:sp>
                <p:nvSpPr>
                  <p:cNvPr id="96" name="Oval 95"/>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7" name="Oval 96"/>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98" name="Straight Connector 97"/>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0" y="0"/>
                  <a:ext cx="1042670" cy="1185545"/>
                  <a:chOff x="0" y="0"/>
                  <a:chExt cx="1042670" cy="1185545"/>
                </a:xfrm>
              </p:grpSpPr>
              <p:grpSp>
                <p:nvGrpSpPr>
                  <p:cNvPr id="86" name="Group 85"/>
                  <p:cNvGrpSpPr/>
                  <p:nvPr/>
                </p:nvGrpSpPr>
                <p:grpSpPr>
                  <a:xfrm>
                    <a:off x="0" y="0"/>
                    <a:ext cx="1042670" cy="1185545"/>
                    <a:chOff x="0" y="0"/>
                    <a:chExt cx="1042670" cy="1185545"/>
                  </a:xfrm>
                </p:grpSpPr>
                <p:sp>
                  <p:nvSpPr>
                    <p:cNvPr id="89" name="Cube 88"/>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O. P.</a:t>
                      </a:r>
                      <a:endParaRPr lang="en-US" sz="1600" dirty="0">
                        <a:effectLst/>
                        <a:ea typeface="Calibri" panose="020F0502020204030204" pitchFamily="34" charset="0"/>
                        <a:cs typeface="Times New Roman" panose="02020603050405020304" pitchFamily="18" charset="0"/>
                      </a:endParaRPr>
                    </a:p>
                  </p:txBody>
                </p:sp>
                <p:sp>
                  <p:nvSpPr>
                    <p:cNvPr id="90" name="Oval 89"/>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1" name="Arc 90"/>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92" name="Group 91"/>
                    <p:cNvGrpSpPr/>
                    <p:nvPr/>
                  </p:nvGrpSpPr>
                  <p:grpSpPr>
                    <a:xfrm>
                      <a:off x="52387" y="0"/>
                      <a:ext cx="450850" cy="770255"/>
                      <a:chOff x="0" y="0"/>
                      <a:chExt cx="450850" cy="770255"/>
                    </a:xfrm>
                    <a:scene3d>
                      <a:camera prst="orthographicFront">
                        <a:rot lat="0" lon="10800000" rev="0"/>
                      </a:camera>
                      <a:lightRig rig="threePt" dir="t"/>
                    </a:scene3d>
                  </p:grpSpPr>
                  <p:sp>
                    <p:nvSpPr>
                      <p:cNvPr id="93" name="Arc 92"/>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4" name="Arc 93"/>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5" name="Arc 94"/>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87" name="Arc 86"/>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8" name="Arc 87"/>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99" name="Group 98"/>
          <p:cNvGrpSpPr/>
          <p:nvPr/>
        </p:nvGrpSpPr>
        <p:grpSpPr>
          <a:xfrm>
            <a:off x="631467" y="5609149"/>
            <a:ext cx="1197735" cy="1057489"/>
            <a:chOff x="2576176" y="5737939"/>
            <a:chExt cx="1197735" cy="1057489"/>
          </a:xfrm>
        </p:grpSpPr>
        <p:grpSp>
          <p:nvGrpSpPr>
            <p:cNvPr id="100" name="Group 99"/>
            <p:cNvGrpSpPr/>
            <p:nvPr/>
          </p:nvGrpSpPr>
          <p:grpSpPr>
            <a:xfrm>
              <a:off x="2796894" y="6266683"/>
              <a:ext cx="704782" cy="369332"/>
              <a:chOff x="2395605" y="2936219"/>
              <a:chExt cx="704782" cy="369332"/>
            </a:xfrm>
          </p:grpSpPr>
          <p:grpSp>
            <p:nvGrpSpPr>
              <p:cNvPr id="102" name="Group 101"/>
              <p:cNvGrpSpPr/>
              <p:nvPr/>
            </p:nvGrpSpPr>
            <p:grpSpPr>
              <a:xfrm>
                <a:off x="2807650" y="3038075"/>
                <a:ext cx="292737" cy="226818"/>
                <a:chOff x="0" y="0"/>
                <a:chExt cx="156845" cy="153289"/>
              </a:xfrm>
            </p:grpSpPr>
            <p:sp>
              <p:nvSpPr>
                <p:cNvPr id="104" name="Oval 103"/>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05" name="Group 104"/>
                <p:cNvGrpSpPr/>
                <p:nvPr/>
              </p:nvGrpSpPr>
              <p:grpSpPr>
                <a:xfrm>
                  <a:off x="36836" y="0"/>
                  <a:ext cx="72751" cy="74870"/>
                  <a:chOff x="0" y="0"/>
                  <a:chExt cx="399098" cy="475297"/>
                </a:xfrm>
              </p:grpSpPr>
              <p:cxnSp>
                <p:nvCxnSpPr>
                  <p:cNvPr id="106" name="Straight Connector 105"/>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Arc 107"/>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09" name="Straight Connector 108"/>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3" name="TextBox 102"/>
              <p:cNvSpPr txBox="1"/>
              <p:nvPr/>
            </p:nvSpPr>
            <p:spPr>
              <a:xfrm>
                <a:off x="2395605" y="2936219"/>
                <a:ext cx="418704" cy="369332"/>
              </a:xfrm>
              <a:prstGeom prst="rect">
                <a:avLst/>
              </a:prstGeom>
              <a:noFill/>
            </p:spPr>
            <p:txBody>
              <a:bodyPr wrap="none" rtlCol="0">
                <a:spAutoFit/>
              </a:bodyPr>
              <a:lstStyle/>
              <a:p>
                <a:r>
                  <a:rPr lang="en-US" dirty="0"/>
                  <a:t>10</a:t>
                </a:r>
              </a:p>
            </p:txBody>
          </p:sp>
        </p:grpSp>
        <p:sp>
          <p:nvSpPr>
            <p:cNvPr id="101" name="Up Arrow Callout 100"/>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1" name="Group 140"/>
          <p:cNvGrpSpPr/>
          <p:nvPr/>
        </p:nvGrpSpPr>
        <p:grpSpPr>
          <a:xfrm>
            <a:off x="4246139" y="1638158"/>
            <a:ext cx="1197735" cy="1057489"/>
            <a:chOff x="2576176" y="5737939"/>
            <a:chExt cx="1197735" cy="1057489"/>
          </a:xfrm>
        </p:grpSpPr>
        <p:grpSp>
          <p:nvGrpSpPr>
            <p:cNvPr id="142" name="Group 141"/>
            <p:cNvGrpSpPr/>
            <p:nvPr/>
          </p:nvGrpSpPr>
          <p:grpSpPr>
            <a:xfrm>
              <a:off x="2796894" y="6266683"/>
              <a:ext cx="704782" cy="369332"/>
              <a:chOff x="2395605" y="2936219"/>
              <a:chExt cx="704782" cy="369332"/>
            </a:xfrm>
          </p:grpSpPr>
          <p:grpSp>
            <p:nvGrpSpPr>
              <p:cNvPr id="144" name="Group 143"/>
              <p:cNvGrpSpPr/>
              <p:nvPr/>
            </p:nvGrpSpPr>
            <p:grpSpPr>
              <a:xfrm>
                <a:off x="2807650" y="3038075"/>
                <a:ext cx="292737" cy="226818"/>
                <a:chOff x="0" y="0"/>
                <a:chExt cx="156845" cy="153289"/>
              </a:xfrm>
            </p:grpSpPr>
            <p:sp>
              <p:nvSpPr>
                <p:cNvPr id="146" name="Oval 145"/>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47" name="Group 146"/>
                <p:cNvGrpSpPr/>
                <p:nvPr/>
              </p:nvGrpSpPr>
              <p:grpSpPr>
                <a:xfrm>
                  <a:off x="36836" y="0"/>
                  <a:ext cx="72751" cy="74870"/>
                  <a:chOff x="0" y="0"/>
                  <a:chExt cx="399098" cy="475297"/>
                </a:xfrm>
              </p:grpSpPr>
              <p:cxnSp>
                <p:nvCxnSpPr>
                  <p:cNvPr id="148" name="Straight Connector 147"/>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50" name="Arc 149"/>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51" name="Straight Connector 150"/>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5" name="TextBox 144"/>
              <p:cNvSpPr txBox="1"/>
              <p:nvPr/>
            </p:nvSpPr>
            <p:spPr>
              <a:xfrm>
                <a:off x="2395605" y="2936219"/>
                <a:ext cx="418704" cy="369332"/>
              </a:xfrm>
              <a:prstGeom prst="rect">
                <a:avLst/>
              </a:prstGeom>
              <a:noFill/>
            </p:spPr>
            <p:txBody>
              <a:bodyPr wrap="none" rtlCol="0">
                <a:spAutoFit/>
              </a:bodyPr>
              <a:lstStyle/>
              <a:p>
                <a:r>
                  <a:rPr lang="en-US" dirty="0"/>
                  <a:t>10</a:t>
                </a:r>
              </a:p>
            </p:txBody>
          </p:sp>
        </p:grpSp>
        <p:sp>
          <p:nvSpPr>
            <p:cNvPr id="143" name="Up Arrow Callout 142"/>
            <p:cNvSpPr/>
            <p:nvPr/>
          </p:nvSpPr>
          <p:spPr>
            <a:xfrm>
              <a:off x="2576176" y="5737939"/>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2" name="Group 151"/>
          <p:cNvGrpSpPr/>
          <p:nvPr/>
        </p:nvGrpSpPr>
        <p:grpSpPr>
          <a:xfrm>
            <a:off x="5442240" y="2004877"/>
            <a:ext cx="1197735" cy="1057489"/>
            <a:chOff x="5326329" y="2610186"/>
            <a:chExt cx="1197735" cy="1057489"/>
          </a:xfrm>
        </p:grpSpPr>
        <p:grpSp>
          <p:nvGrpSpPr>
            <p:cNvPr id="153" name="Group 152"/>
            <p:cNvGrpSpPr/>
            <p:nvPr/>
          </p:nvGrpSpPr>
          <p:grpSpPr>
            <a:xfrm>
              <a:off x="5559926" y="2791200"/>
              <a:ext cx="704782" cy="369332"/>
              <a:chOff x="2395605" y="2936219"/>
              <a:chExt cx="704782" cy="369332"/>
            </a:xfrm>
          </p:grpSpPr>
          <p:grpSp>
            <p:nvGrpSpPr>
              <p:cNvPr id="155" name="Group 154"/>
              <p:cNvGrpSpPr/>
              <p:nvPr/>
            </p:nvGrpSpPr>
            <p:grpSpPr>
              <a:xfrm>
                <a:off x="2807650" y="3038075"/>
                <a:ext cx="292737" cy="226818"/>
                <a:chOff x="0" y="0"/>
                <a:chExt cx="156845" cy="153289"/>
              </a:xfrm>
            </p:grpSpPr>
            <p:sp>
              <p:nvSpPr>
                <p:cNvPr id="157" name="Oval 156"/>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58" name="Group 157"/>
                <p:cNvGrpSpPr/>
                <p:nvPr/>
              </p:nvGrpSpPr>
              <p:grpSpPr>
                <a:xfrm>
                  <a:off x="36836" y="0"/>
                  <a:ext cx="72751" cy="74870"/>
                  <a:chOff x="0" y="0"/>
                  <a:chExt cx="399098" cy="475297"/>
                </a:xfrm>
              </p:grpSpPr>
              <p:cxnSp>
                <p:nvCxnSpPr>
                  <p:cNvPr id="159" name="Straight Connector 158"/>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Arc 160"/>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62" name="Straight Connector 161"/>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56" name="TextBox 155"/>
              <p:cNvSpPr txBox="1"/>
              <p:nvPr/>
            </p:nvSpPr>
            <p:spPr>
              <a:xfrm>
                <a:off x="2395605" y="2936219"/>
                <a:ext cx="301686" cy="369332"/>
              </a:xfrm>
              <a:prstGeom prst="rect">
                <a:avLst/>
              </a:prstGeom>
              <a:noFill/>
            </p:spPr>
            <p:txBody>
              <a:bodyPr wrap="none" rtlCol="0">
                <a:spAutoFit/>
              </a:bodyPr>
              <a:lstStyle/>
              <a:p>
                <a:r>
                  <a:rPr lang="en-US" dirty="0"/>
                  <a:t>0</a:t>
                </a:r>
              </a:p>
            </p:txBody>
          </p:sp>
        </p:grpSp>
        <p:sp>
          <p:nvSpPr>
            <p:cNvPr id="154" name="Up Arrow Callout 153"/>
            <p:cNvSpPr/>
            <p:nvPr/>
          </p:nvSpPr>
          <p:spPr>
            <a:xfrm rot="10800000">
              <a:off x="5326329" y="2610186"/>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p:cNvGrpSpPr/>
          <p:nvPr/>
        </p:nvGrpSpPr>
        <p:grpSpPr>
          <a:xfrm>
            <a:off x="2783924" y="3332631"/>
            <a:ext cx="966470" cy="847725"/>
            <a:chOff x="0" y="0"/>
            <a:chExt cx="967056" cy="875982"/>
          </a:xfrm>
        </p:grpSpPr>
        <p:sp>
          <p:nvSpPr>
            <p:cNvPr id="71" name="Oval 70"/>
            <p:cNvSpPr/>
            <p:nvPr/>
          </p:nvSpPr>
          <p:spPr>
            <a:xfrm>
              <a:off x="0" y="0"/>
              <a:ext cx="967056" cy="875982"/>
            </a:xfrm>
            <a:prstGeom prst="ellipse">
              <a:avLst/>
            </a:prstGeom>
            <a:solidFill>
              <a:schemeClr val="bg1">
                <a:lumMod val="95000"/>
              </a:schemeClr>
            </a:solidFill>
            <a:ln w="12700">
              <a:solidFill>
                <a:schemeClr val="accent6">
                  <a:lumMod val="60000"/>
                  <a:lumOff val="40000"/>
                </a:schemeClr>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72" name="Group 71"/>
            <p:cNvGrpSpPr/>
            <p:nvPr/>
          </p:nvGrpSpPr>
          <p:grpSpPr>
            <a:xfrm>
              <a:off x="280987" y="152400"/>
              <a:ext cx="385763" cy="473209"/>
              <a:chOff x="0" y="0"/>
              <a:chExt cx="1357312" cy="2667000"/>
            </a:xfrm>
          </p:grpSpPr>
          <p:grpSp>
            <p:nvGrpSpPr>
              <p:cNvPr id="77" name="Group 76"/>
              <p:cNvGrpSpPr/>
              <p:nvPr/>
            </p:nvGrpSpPr>
            <p:grpSpPr>
              <a:xfrm>
                <a:off x="0" y="161925"/>
                <a:ext cx="1357312" cy="2262188"/>
                <a:chOff x="0" y="0"/>
                <a:chExt cx="1357312" cy="2262188"/>
              </a:xfrm>
            </p:grpSpPr>
            <p:sp>
              <p:nvSpPr>
                <p:cNvPr id="80" name="Arc 79"/>
                <p:cNvSpPr/>
                <p:nvPr/>
              </p:nvSpPr>
              <p:spPr>
                <a:xfrm>
                  <a:off x="80963" y="0"/>
                  <a:ext cx="1204912" cy="1042988"/>
                </a:xfrm>
                <a:prstGeom prst="arc">
                  <a:avLst>
                    <a:gd name="adj1" fmla="val 5342994"/>
                    <a:gd name="adj2" fmla="val 20864881"/>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1" name="Arc 80"/>
                <p:cNvSpPr/>
                <p:nvPr/>
              </p:nvSpPr>
              <p:spPr>
                <a:xfrm rot="10800000">
                  <a:off x="0" y="1042988"/>
                  <a:ext cx="1357312" cy="1219200"/>
                </a:xfrm>
                <a:prstGeom prst="arc">
                  <a:avLst>
                    <a:gd name="adj1" fmla="val 5342994"/>
                    <a:gd name="adj2" fmla="val 456224"/>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78" name="Straight Connector 77"/>
              <p:cNvCxnSpPr/>
              <p:nvPr/>
            </p:nvCxnSpPr>
            <p:spPr>
              <a:xfrm flipH="1">
                <a:off x="590550" y="0"/>
                <a:ext cx="28258" cy="2667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738188" y="0"/>
                <a:ext cx="0" cy="2667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9" name="TextBox 68"/>
          <p:cNvSpPr txBox="1"/>
          <p:nvPr/>
        </p:nvSpPr>
        <p:spPr>
          <a:xfrm>
            <a:off x="7115242" y="1724677"/>
            <a:ext cx="5076757" cy="2308324"/>
          </a:xfrm>
          <a:prstGeom prst="rect">
            <a:avLst/>
          </a:prstGeom>
          <a:noFill/>
        </p:spPr>
        <p:txBody>
          <a:bodyPr wrap="square" rtlCol="0">
            <a:spAutoFit/>
          </a:bodyPr>
          <a:lstStyle/>
          <a:p>
            <a:pPr marL="342900" indent="-342900">
              <a:buAutoNum type="arabicPeriod"/>
            </a:pPr>
            <a:r>
              <a:rPr lang="en-US" dirty="0"/>
              <a:t>availability stake &amp; evidence of work post</a:t>
            </a:r>
          </a:p>
          <a:p>
            <a:pPr marL="342900" indent="-342900">
              <a:buAutoNum type="arabicPeriod"/>
            </a:pPr>
            <a:r>
              <a:rPr lang="en-US" dirty="0"/>
              <a:t>smart contract fee collected by system</a:t>
            </a:r>
          </a:p>
          <a:p>
            <a:pPr marL="342900" indent="-342900">
              <a:buAutoNum type="arabicPeriod"/>
            </a:pPr>
            <a:r>
              <a:rPr lang="en-US" dirty="0">
                <a:solidFill>
                  <a:schemeClr val="bg2"/>
                </a:solidFill>
              </a:rPr>
              <a:t>reputation tokens equal to fee are created</a:t>
            </a:r>
          </a:p>
          <a:p>
            <a:pPr marL="342900" indent="-342900">
              <a:buAutoNum type="arabicPeriod"/>
            </a:pPr>
            <a:r>
              <a:rPr lang="en-US" dirty="0">
                <a:solidFill>
                  <a:schemeClr val="bg2"/>
                </a:solidFill>
              </a:rPr>
              <a:t>½ Rep tokens stake added to expert’s stake &amp;     ½ Rep tokens stake added to system downvotes</a:t>
            </a:r>
          </a:p>
          <a:p>
            <a:pPr marL="342900" indent="-342900">
              <a:buAutoNum type="arabicPeriod"/>
            </a:pPr>
            <a:r>
              <a:rPr lang="en-US" dirty="0">
                <a:solidFill>
                  <a:schemeClr val="bg2"/>
                </a:solidFill>
              </a:rPr>
              <a:t>comments made on post</a:t>
            </a:r>
          </a:p>
          <a:p>
            <a:pPr marL="342900" indent="-342900">
              <a:buAutoNum type="arabicPeriod"/>
            </a:pPr>
            <a:r>
              <a:rPr lang="en-US" dirty="0">
                <a:solidFill>
                  <a:schemeClr val="bg2"/>
                </a:solidFill>
              </a:rPr>
              <a:t>upvotes &amp; downvotes with repute stakes</a:t>
            </a:r>
          </a:p>
          <a:p>
            <a:pPr marL="342900" indent="-342900">
              <a:buAutoNum type="arabicPeriod"/>
            </a:pPr>
            <a:r>
              <a:rPr lang="en-US" dirty="0">
                <a:solidFill>
                  <a:schemeClr val="bg2"/>
                </a:solidFill>
              </a:rPr>
              <a:t>winners split loser’s stakes</a:t>
            </a:r>
          </a:p>
        </p:txBody>
      </p:sp>
      <p:sp>
        <p:nvSpPr>
          <p:cNvPr id="82" name="TextBox 81"/>
          <p:cNvSpPr txBox="1"/>
          <p:nvPr/>
        </p:nvSpPr>
        <p:spPr>
          <a:xfrm>
            <a:off x="2681802" y="1690149"/>
            <a:ext cx="1073755" cy="646331"/>
          </a:xfrm>
          <a:prstGeom prst="rect">
            <a:avLst/>
          </a:prstGeom>
          <a:noFill/>
        </p:spPr>
        <p:txBody>
          <a:bodyPr wrap="none" rtlCol="0">
            <a:spAutoFit/>
          </a:bodyPr>
          <a:lstStyle/>
          <a:p>
            <a:r>
              <a:rPr lang="en-US" dirty="0"/>
              <a:t>Evidence </a:t>
            </a:r>
          </a:p>
          <a:p>
            <a:r>
              <a:rPr lang="en-US" dirty="0"/>
              <a:t>of work</a:t>
            </a:r>
          </a:p>
        </p:txBody>
      </p:sp>
      <p:sp>
        <p:nvSpPr>
          <p:cNvPr id="83" name="TextBox 82"/>
          <p:cNvSpPr txBox="1"/>
          <p:nvPr/>
        </p:nvSpPr>
        <p:spPr>
          <a:xfrm>
            <a:off x="3755557" y="412124"/>
            <a:ext cx="3824316" cy="861774"/>
          </a:xfrm>
          <a:prstGeom prst="rect">
            <a:avLst/>
          </a:prstGeom>
          <a:noFill/>
        </p:spPr>
        <p:txBody>
          <a:bodyPr wrap="none" rtlCol="0">
            <a:spAutoFit/>
          </a:bodyPr>
          <a:lstStyle/>
          <a:p>
            <a:pPr algn="ctr"/>
            <a:r>
              <a:rPr lang="en-US" sz="3200" dirty="0"/>
              <a:t>Validation Pool</a:t>
            </a:r>
          </a:p>
          <a:p>
            <a:pPr algn="ctr"/>
            <a:r>
              <a:rPr lang="en-US" dirty="0"/>
              <a:t>Betting pool on evidence of work post</a:t>
            </a:r>
          </a:p>
        </p:txBody>
      </p:sp>
    </p:spTree>
    <p:extLst>
      <p:ext uri="{BB962C8B-B14F-4D97-AF65-F5344CB8AC3E}">
        <p14:creationId xmlns:p14="http://schemas.microsoft.com/office/powerpoint/2010/main" val="1385687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ular Callout 27"/>
          <p:cNvSpPr/>
          <p:nvPr/>
        </p:nvSpPr>
        <p:spPr>
          <a:xfrm>
            <a:off x="2663510" y="1670396"/>
            <a:ext cx="1023068" cy="666084"/>
          </a:xfrm>
          <a:prstGeom prst="wedgeRectCallout">
            <a:avLst>
              <a:gd name="adj1" fmla="val -44791"/>
              <a:gd name="adj2" fmla="val 81172"/>
            </a:avLst>
          </a:prstGeom>
          <a:solidFill>
            <a:schemeClr val="bg1"/>
          </a:solidFill>
          <a:ln w="22225">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dirty="0">
                <a:solidFill>
                  <a:srgbClr val="000000"/>
                </a:solidFill>
                <a:effectLst/>
                <a:latin typeface="Palace Script MT" panose="030303020206070C0B05" pitchFamily="66" charset="0"/>
                <a:ea typeface="Calibri" panose="020F0502020204030204" pitchFamily="34" charset="0"/>
                <a:cs typeface="Times New Roman" panose="02020603050405020304" pitchFamily="18" charset="0"/>
              </a:rPr>
              <a:t>.</a:t>
            </a:r>
            <a:endParaRPr lang="en-US" sz="1100" dirty="0">
              <a:effectLst/>
              <a:ea typeface="Calibri" panose="020F0502020204030204" pitchFamily="34" charset="0"/>
              <a:cs typeface="Times New Roman" panose="02020603050405020304" pitchFamily="18" charset="0"/>
            </a:endParaRPr>
          </a:p>
        </p:txBody>
      </p:sp>
      <p:grpSp>
        <p:nvGrpSpPr>
          <p:cNvPr id="48" name="Group 47"/>
          <p:cNvGrpSpPr/>
          <p:nvPr/>
        </p:nvGrpSpPr>
        <p:grpSpPr>
          <a:xfrm>
            <a:off x="592347" y="4040272"/>
            <a:ext cx="1298355" cy="1441463"/>
            <a:chOff x="0" y="0"/>
            <a:chExt cx="1042670" cy="1189878"/>
          </a:xfrm>
        </p:grpSpPr>
        <p:cxnSp>
          <p:nvCxnSpPr>
            <p:cNvPr id="49" name="Straight Connector 48"/>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0" y="0"/>
              <a:ext cx="1042670" cy="1189878"/>
              <a:chOff x="0" y="0"/>
              <a:chExt cx="1042670" cy="1189878"/>
            </a:xfrm>
          </p:grpSpPr>
          <p:sp>
            <p:nvSpPr>
              <p:cNvPr id="73" name="Arc 72"/>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Arc 73"/>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75" name="Group 74"/>
              <p:cNvGrpSpPr/>
              <p:nvPr/>
            </p:nvGrpSpPr>
            <p:grpSpPr>
              <a:xfrm>
                <a:off x="0" y="4333"/>
                <a:ext cx="1042670" cy="1185545"/>
                <a:chOff x="0" y="0"/>
                <a:chExt cx="1042670" cy="1185545"/>
              </a:xfrm>
            </p:grpSpPr>
            <p:grpSp>
              <p:nvGrpSpPr>
                <p:cNvPr id="76" name="Group 75"/>
                <p:cNvGrpSpPr/>
                <p:nvPr/>
              </p:nvGrpSpPr>
              <p:grpSpPr>
                <a:xfrm>
                  <a:off x="247018" y="73672"/>
                  <a:ext cx="502920" cy="753110"/>
                  <a:chOff x="0" y="0"/>
                  <a:chExt cx="502920" cy="753110"/>
                </a:xfrm>
              </p:grpSpPr>
              <p:sp>
                <p:nvSpPr>
                  <p:cNvPr id="96" name="Oval 95"/>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7" name="Oval 96"/>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98" name="Straight Connector 97"/>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0" y="0"/>
                  <a:ext cx="1042670" cy="1185545"/>
                  <a:chOff x="0" y="0"/>
                  <a:chExt cx="1042670" cy="1185545"/>
                </a:xfrm>
              </p:grpSpPr>
              <p:grpSp>
                <p:nvGrpSpPr>
                  <p:cNvPr id="86" name="Group 85"/>
                  <p:cNvGrpSpPr/>
                  <p:nvPr/>
                </p:nvGrpSpPr>
                <p:grpSpPr>
                  <a:xfrm>
                    <a:off x="0" y="0"/>
                    <a:ext cx="1042670" cy="1185545"/>
                    <a:chOff x="0" y="0"/>
                    <a:chExt cx="1042670" cy="1185545"/>
                  </a:xfrm>
                </p:grpSpPr>
                <p:sp>
                  <p:nvSpPr>
                    <p:cNvPr id="89" name="Cube 88"/>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O. P.</a:t>
                      </a:r>
                      <a:endParaRPr lang="en-US" sz="1600" dirty="0">
                        <a:effectLst/>
                        <a:ea typeface="Calibri" panose="020F0502020204030204" pitchFamily="34" charset="0"/>
                        <a:cs typeface="Times New Roman" panose="02020603050405020304" pitchFamily="18" charset="0"/>
                      </a:endParaRPr>
                    </a:p>
                  </p:txBody>
                </p:sp>
                <p:sp>
                  <p:nvSpPr>
                    <p:cNvPr id="90" name="Oval 89"/>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1" name="Arc 90"/>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92" name="Group 91"/>
                    <p:cNvGrpSpPr/>
                    <p:nvPr/>
                  </p:nvGrpSpPr>
                  <p:grpSpPr>
                    <a:xfrm>
                      <a:off x="52387" y="0"/>
                      <a:ext cx="450850" cy="770255"/>
                      <a:chOff x="0" y="0"/>
                      <a:chExt cx="450850" cy="770255"/>
                    </a:xfrm>
                    <a:scene3d>
                      <a:camera prst="orthographicFront">
                        <a:rot lat="0" lon="10800000" rev="0"/>
                      </a:camera>
                      <a:lightRig rig="threePt" dir="t"/>
                    </a:scene3d>
                  </p:grpSpPr>
                  <p:sp>
                    <p:nvSpPr>
                      <p:cNvPr id="93" name="Arc 92"/>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4" name="Arc 93"/>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5" name="Arc 94"/>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87" name="Arc 86"/>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8" name="Arc 87"/>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99" name="Group 98"/>
          <p:cNvGrpSpPr/>
          <p:nvPr/>
        </p:nvGrpSpPr>
        <p:grpSpPr>
          <a:xfrm>
            <a:off x="631467" y="5609149"/>
            <a:ext cx="1197735" cy="1057489"/>
            <a:chOff x="2576176" y="5737939"/>
            <a:chExt cx="1197735" cy="1057489"/>
          </a:xfrm>
        </p:grpSpPr>
        <p:grpSp>
          <p:nvGrpSpPr>
            <p:cNvPr id="100" name="Group 99"/>
            <p:cNvGrpSpPr/>
            <p:nvPr/>
          </p:nvGrpSpPr>
          <p:grpSpPr>
            <a:xfrm>
              <a:off x="2796894" y="6266683"/>
              <a:ext cx="704782" cy="369332"/>
              <a:chOff x="2395605" y="2936219"/>
              <a:chExt cx="704782" cy="369332"/>
            </a:xfrm>
          </p:grpSpPr>
          <p:grpSp>
            <p:nvGrpSpPr>
              <p:cNvPr id="102" name="Group 101"/>
              <p:cNvGrpSpPr/>
              <p:nvPr/>
            </p:nvGrpSpPr>
            <p:grpSpPr>
              <a:xfrm>
                <a:off x="2807650" y="3038075"/>
                <a:ext cx="292737" cy="226818"/>
                <a:chOff x="0" y="0"/>
                <a:chExt cx="156845" cy="153289"/>
              </a:xfrm>
            </p:grpSpPr>
            <p:sp>
              <p:nvSpPr>
                <p:cNvPr id="104" name="Oval 103"/>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05" name="Group 104"/>
                <p:cNvGrpSpPr/>
                <p:nvPr/>
              </p:nvGrpSpPr>
              <p:grpSpPr>
                <a:xfrm>
                  <a:off x="36836" y="0"/>
                  <a:ext cx="72751" cy="74870"/>
                  <a:chOff x="0" y="0"/>
                  <a:chExt cx="399098" cy="475297"/>
                </a:xfrm>
              </p:grpSpPr>
              <p:cxnSp>
                <p:nvCxnSpPr>
                  <p:cNvPr id="106" name="Straight Connector 105"/>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Arc 107"/>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09" name="Straight Connector 108"/>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3" name="TextBox 102"/>
              <p:cNvSpPr txBox="1"/>
              <p:nvPr/>
            </p:nvSpPr>
            <p:spPr>
              <a:xfrm>
                <a:off x="2395605" y="2936219"/>
                <a:ext cx="418704" cy="369332"/>
              </a:xfrm>
              <a:prstGeom prst="rect">
                <a:avLst/>
              </a:prstGeom>
              <a:noFill/>
            </p:spPr>
            <p:txBody>
              <a:bodyPr wrap="none" rtlCol="0">
                <a:spAutoFit/>
              </a:bodyPr>
              <a:lstStyle/>
              <a:p>
                <a:r>
                  <a:rPr lang="en-US" dirty="0"/>
                  <a:t>10</a:t>
                </a:r>
              </a:p>
            </p:txBody>
          </p:sp>
        </p:grpSp>
        <p:sp>
          <p:nvSpPr>
            <p:cNvPr id="101" name="Up Arrow Callout 100"/>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Arrow Connector 4"/>
          <p:cNvCxnSpPr>
            <a:endCxn id="167" idx="1"/>
          </p:cNvCxnSpPr>
          <p:nvPr/>
        </p:nvCxnSpPr>
        <p:spPr>
          <a:xfrm flipV="1">
            <a:off x="3991870" y="3762285"/>
            <a:ext cx="497918" cy="17230"/>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grpSp>
        <p:nvGrpSpPr>
          <p:cNvPr id="120" name="Group 119"/>
          <p:cNvGrpSpPr/>
          <p:nvPr/>
        </p:nvGrpSpPr>
        <p:grpSpPr>
          <a:xfrm>
            <a:off x="4246139" y="1638158"/>
            <a:ext cx="1197735" cy="1057489"/>
            <a:chOff x="2576176" y="5737939"/>
            <a:chExt cx="1197735" cy="1057489"/>
          </a:xfrm>
        </p:grpSpPr>
        <p:grpSp>
          <p:nvGrpSpPr>
            <p:cNvPr id="121" name="Group 120"/>
            <p:cNvGrpSpPr/>
            <p:nvPr/>
          </p:nvGrpSpPr>
          <p:grpSpPr>
            <a:xfrm>
              <a:off x="2796894" y="6266683"/>
              <a:ext cx="704782" cy="369332"/>
              <a:chOff x="2395605" y="2936219"/>
              <a:chExt cx="704782" cy="369332"/>
            </a:xfrm>
          </p:grpSpPr>
          <p:grpSp>
            <p:nvGrpSpPr>
              <p:cNvPr id="123" name="Group 122"/>
              <p:cNvGrpSpPr/>
              <p:nvPr/>
            </p:nvGrpSpPr>
            <p:grpSpPr>
              <a:xfrm>
                <a:off x="2807650" y="3038075"/>
                <a:ext cx="292737" cy="226818"/>
                <a:chOff x="0" y="0"/>
                <a:chExt cx="156845" cy="153289"/>
              </a:xfrm>
            </p:grpSpPr>
            <p:sp>
              <p:nvSpPr>
                <p:cNvPr id="125" name="Oval 124"/>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26" name="Group 125"/>
                <p:cNvGrpSpPr/>
                <p:nvPr/>
              </p:nvGrpSpPr>
              <p:grpSpPr>
                <a:xfrm>
                  <a:off x="36836" y="0"/>
                  <a:ext cx="72751" cy="74870"/>
                  <a:chOff x="0" y="0"/>
                  <a:chExt cx="399098" cy="475297"/>
                </a:xfrm>
              </p:grpSpPr>
              <p:cxnSp>
                <p:nvCxnSpPr>
                  <p:cNvPr id="127" name="Straight Connector 126"/>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Arc 128"/>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30" name="Straight Connector 129"/>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4" name="TextBox 123"/>
              <p:cNvSpPr txBox="1"/>
              <p:nvPr/>
            </p:nvSpPr>
            <p:spPr>
              <a:xfrm>
                <a:off x="2395605" y="2936219"/>
                <a:ext cx="418704" cy="369332"/>
              </a:xfrm>
              <a:prstGeom prst="rect">
                <a:avLst/>
              </a:prstGeom>
              <a:noFill/>
            </p:spPr>
            <p:txBody>
              <a:bodyPr wrap="none" rtlCol="0">
                <a:spAutoFit/>
              </a:bodyPr>
              <a:lstStyle/>
              <a:p>
                <a:r>
                  <a:rPr lang="en-US" dirty="0"/>
                  <a:t>10</a:t>
                </a:r>
              </a:p>
            </p:txBody>
          </p:sp>
        </p:grpSp>
        <p:sp>
          <p:nvSpPr>
            <p:cNvPr id="122" name="Up Arrow Callout 121"/>
            <p:cNvSpPr/>
            <p:nvPr/>
          </p:nvSpPr>
          <p:spPr>
            <a:xfrm>
              <a:off x="2576176" y="5737939"/>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p:cNvGrpSpPr/>
          <p:nvPr/>
        </p:nvGrpSpPr>
        <p:grpSpPr>
          <a:xfrm>
            <a:off x="5442240" y="2004877"/>
            <a:ext cx="1197735" cy="1057489"/>
            <a:chOff x="5326329" y="2610186"/>
            <a:chExt cx="1197735" cy="1057489"/>
          </a:xfrm>
        </p:grpSpPr>
        <p:grpSp>
          <p:nvGrpSpPr>
            <p:cNvPr id="132" name="Group 131"/>
            <p:cNvGrpSpPr/>
            <p:nvPr/>
          </p:nvGrpSpPr>
          <p:grpSpPr>
            <a:xfrm>
              <a:off x="5559926" y="2791200"/>
              <a:ext cx="704782" cy="369332"/>
              <a:chOff x="2395605" y="2936219"/>
              <a:chExt cx="704782" cy="369332"/>
            </a:xfrm>
          </p:grpSpPr>
          <p:grpSp>
            <p:nvGrpSpPr>
              <p:cNvPr id="134" name="Group 133"/>
              <p:cNvGrpSpPr/>
              <p:nvPr/>
            </p:nvGrpSpPr>
            <p:grpSpPr>
              <a:xfrm>
                <a:off x="2807650" y="3038075"/>
                <a:ext cx="292737" cy="226818"/>
                <a:chOff x="0" y="0"/>
                <a:chExt cx="156845" cy="153289"/>
              </a:xfrm>
            </p:grpSpPr>
            <p:sp>
              <p:nvSpPr>
                <p:cNvPr id="136" name="Oval 135"/>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37" name="Group 136"/>
                <p:cNvGrpSpPr/>
                <p:nvPr/>
              </p:nvGrpSpPr>
              <p:grpSpPr>
                <a:xfrm>
                  <a:off x="36836" y="0"/>
                  <a:ext cx="72751" cy="74870"/>
                  <a:chOff x="0" y="0"/>
                  <a:chExt cx="399098" cy="475297"/>
                </a:xfrm>
              </p:grpSpPr>
              <p:cxnSp>
                <p:nvCxnSpPr>
                  <p:cNvPr id="138" name="Straight Connector 137"/>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Arc 139"/>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41" name="Straight Connector 140"/>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35" name="TextBox 134"/>
              <p:cNvSpPr txBox="1"/>
              <p:nvPr/>
            </p:nvSpPr>
            <p:spPr>
              <a:xfrm>
                <a:off x="2395605" y="2936219"/>
                <a:ext cx="301686" cy="369332"/>
              </a:xfrm>
              <a:prstGeom prst="rect">
                <a:avLst/>
              </a:prstGeom>
              <a:noFill/>
            </p:spPr>
            <p:txBody>
              <a:bodyPr wrap="none" rtlCol="0">
                <a:spAutoFit/>
              </a:bodyPr>
              <a:lstStyle/>
              <a:p>
                <a:r>
                  <a:rPr lang="en-US" dirty="0"/>
                  <a:t>0</a:t>
                </a:r>
              </a:p>
            </p:txBody>
          </p:sp>
        </p:grpSp>
        <p:sp>
          <p:nvSpPr>
            <p:cNvPr id="133" name="Up Arrow Callout 132"/>
            <p:cNvSpPr/>
            <p:nvPr/>
          </p:nvSpPr>
          <p:spPr>
            <a:xfrm rot="10800000">
              <a:off x="5326329" y="2610186"/>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5285171" y="3261378"/>
            <a:ext cx="1192676" cy="1060606"/>
            <a:chOff x="5187943" y="4097963"/>
            <a:chExt cx="1192676" cy="1060606"/>
          </a:xfrm>
        </p:grpSpPr>
        <p:sp>
          <p:nvSpPr>
            <p:cNvPr id="148" name="24-Point Star 147"/>
            <p:cNvSpPr/>
            <p:nvPr/>
          </p:nvSpPr>
          <p:spPr>
            <a:xfrm>
              <a:off x="5187943" y="4097963"/>
              <a:ext cx="1192676" cy="1060606"/>
            </a:xfrm>
            <a:prstGeom prst="star24">
              <a:avLst>
                <a:gd name="adj" fmla="val 0"/>
              </a:avLst>
            </a:prstGeom>
            <a:solidFill>
              <a:schemeClr val="bg1">
                <a:alpha val="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11" name="Group 110"/>
            <p:cNvGrpSpPr/>
            <p:nvPr/>
          </p:nvGrpSpPr>
          <p:grpSpPr>
            <a:xfrm>
              <a:off x="5325946" y="4206781"/>
              <a:ext cx="966470" cy="875665"/>
              <a:chOff x="8498" y="0"/>
              <a:chExt cx="860385" cy="890588"/>
            </a:xfrm>
          </p:grpSpPr>
          <p:sp>
            <p:nvSpPr>
              <p:cNvPr id="142" name="Oval 141"/>
              <p:cNvSpPr/>
              <p:nvPr/>
            </p:nvSpPr>
            <p:spPr>
              <a:xfrm>
                <a:off x="8498" y="0"/>
                <a:ext cx="860385" cy="890588"/>
              </a:xfrm>
              <a:prstGeom prst="ellipse">
                <a:avLst/>
              </a:prstGeom>
              <a:solidFill>
                <a:schemeClr val="accent4">
                  <a:lumMod val="60000"/>
                  <a:lumOff val="40000"/>
                </a:schemeClr>
              </a:solidFill>
              <a:ln w="12700">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43" name="Group 142"/>
              <p:cNvGrpSpPr/>
              <p:nvPr/>
            </p:nvGrpSpPr>
            <p:grpSpPr>
              <a:xfrm>
                <a:off x="217170" y="151448"/>
                <a:ext cx="399098" cy="475297"/>
                <a:chOff x="0" y="0"/>
                <a:chExt cx="399098" cy="475297"/>
              </a:xfrm>
            </p:grpSpPr>
            <p:cxnSp>
              <p:nvCxnSpPr>
                <p:cNvPr id="144" name="Straight Connector 143"/>
                <p:cNvCxnSpPr/>
                <p:nvPr/>
              </p:nvCxnSpPr>
              <p:spPr>
                <a:xfrm flipH="1">
                  <a:off x="137160" y="8572"/>
                  <a:ext cx="28575" cy="466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60008" y="8572"/>
                  <a:ext cx="37606" cy="4667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Arc 145"/>
                <p:cNvSpPr/>
                <p:nvPr/>
              </p:nvSpPr>
              <p:spPr>
                <a:xfrm>
                  <a:off x="0" y="0"/>
                  <a:ext cx="371475" cy="247650"/>
                </a:xfrm>
                <a:prstGeom prst="arc">
                  <a:avLst>
                    <a:gd name="adj1" fmla="val 13772484"/>
                    <a:gd name="adj2" fmla="val 6333383"/>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47" name="Straight Connector 146"/>
                <p:cNvCxnSpPr/>
                <p:nvPr/>
              </p:nvCxnSpPr>
              <p:spPr>
                <a:xfrm>
                  <a:off x="265748" y="245745"/>
                  <a:ext cx="133350" cy="21907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158" name="TextBox 157"/>
          <p:cNvSpPr txBox="1"/>
          <p:nvPr/>
        </p:nvSpPr>
        <p:spPr>
          <a:xfrm>
            <a:off x="1326900" y="3249799"/>
            <a:ext cx="1619212" cy="523220"/>
          </a:xfrm>
          <a:prstGeom prst="rect">
            <a:avLst/>
          </a:prstGeom>
          <a:noFill/>
        </p:spPr>
        <p:txBody>
          <a:bodyPr wrap="square" rtlCol="0">
            <a:spAutoFit/>
          </a:bodyPr>
          <a:lstStyle/>
          <a:p>
            <a:r>
              <a:rPr lang="en-US" sz="2800" dirty="0"/>
              <a:t>fee  100</a:t>
            </a:r>
          </a:p>
        </p:txBody>
      </p:sp>
      <p:grpSp>
        <p:nvGrpSpPr>
          <p:cNvPr id="159" name="Group 158"/>
          <p:cNvGrpSpPr/>
          <p:nvPr/>
        </p:nvGrpSpPr>
        <p:grpSpPr>
          <a:xfrm>
            <a:off x="2783924" y="3332631"/>
            <a:ext cx="966470" cy="847725"/>
            <a:chOff x="0" y="0"/>
            <a:chExt cx="967056" cy="875982"/>
          </a:xfrm>
        </p:grpSpPr>
        <p:sp>
          <p:nvSpPr>
            <p:cNvPr id="160" name="Oval 159"/>
            <p:cNvSpPr/>
            <p:nvPr/>
          </p:nvSpPr>
          <p:spPr>
            <a:xfrm>
              <a:off x="0" y="0"/>
              <a:ext cx="967056" cy="875982"/>
            </a:xfrm>
            <a:prstGeom prst="ellipse">
              <a:avLst/>
            </a:prstGeom>
            <a:solidFill>
              <a:schemeClr val="bg1">
                <a:lumMod val="95000"/>
              </a:schemeClr>
            </a:solidFill>
            <a:ln w="12700">
              <a:solidFill>
                <a:schemeClr val="accent6">
                  <a:lumMod val="60000"/>
                  <a:lumOff val="40000"/>
                </a:schemeClr>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61" name="Group 160"/>
            <p:cNvGrpSpPr/>
            <p:nvPr/>
          </p:nvGrpSpPr>
          <p:grpSpPr>
            <a:xfrm>
              <a:off x="280987" y="152400"/>
              <a:ext cx="385763" cy="473209"/>
              <a:chOff x="0" y="0"/>
              <a:chExt cx="1357312" cy="2667000"/>
            </a:xfrm>
          </p:grpSpPr>
          <p:grpSp>
            <p:nvGrpSpPr>
              <p:cNvPr id="162" name="Group 161"/>
              <p:cNvGrpSpPr/>
              <p:nvPr/>
            </p:nvGrpSpPr>
            <p:grpSpPr>
              <a:xfrm>
                <a:off x="0" y="161925"/>
                <a:ext cx="1357312" cy="2262188"/>
                <a:chOff x="0" y="0"/>
                <a:chExt cx="1357312" cy="2262188"/>
              </a:xfrm>
            </p:grpSpPr>
            <p:sp>
              <p:nvSpPr>
                <p:cNvPr id="165" name="Arc 164"/>
                <p:cNvSpPr/>
                <p:nvPr/>
              </p:nvSpPr>
              <p:spPr>
                <a:xfrm>
                  <a:off x="80963" y="0"/>
                  <a:ext cx="1204912" cy="1042988"/>
                </a:xfrm>
                <a:prstGeom prst="arc">
                  <a:avLst>
                    <a:gd name="adj1" fmla="val 5342994"/>
                    <a:gd name="adj2" fmla="val 20864881"/>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6" name="Arc 165"/>
                <p:cNvSpPr/>
                <p:nvPr/>
              </p:nvSpPr>
              <p:spPr>
                <a:xfrm rot="10800000">
                  <a:off x="0" y="1042988"/>
                  <a:ext cx="1357312" cy="1219200"/>
                </a:xfrm>
                <a:prstGeom prst="arc">
                  <a:avLst>
                    <a:gd name="adj1" fmla="val 5342994"/>
                    <a:gd name="adj2" fmla="val 456224"/>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163" name="Straight Connector 162"/>
              <p:cNvCxnSpPr/>
              <p:nvPr/>
            </p:nvCxnSpPr>
            <p:spPr>
              <a:xfrm flipH="1">
                <a:off x="590550" y="0"/>
                <a:ext cx="28258" cy="2667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738188" y="0"/>
                <a:ext cx="0" cy="2667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67" name="TextBox 166"/>
          <p:cNvSpPr txBox="1"/>
          <p:nvPr/>
        </p:nvSpPr>
        <p:spPr>
          <a:xfrm>
            <a:off x="4489788" y="3500675"/>
            <a:ext cx="836033" cy="523220"/>
          </a:xfrm>
          <a:prstGeom prst="rect">
            <a:avLst/>
          </a:prstGeom>
          <a:noFill/>
        </p:spPr>
        <p:txBody>
          <a:bodyPr wrap="square" rtlCol="0">
            <a:spAutoFit/>
          </a:bodyPr>
          <a:lstStyle/>
          <a:p>
            <a:r>
              <a:rPr lang="en-US" sz="2800" dirty="0"/>
              <a:t>100</a:t>
            </a:r>
          </a:p>
        </p:txBody>
      </p:sp>
      <p:sp>
        <p:nvSpPr>
          <p:cNvPr id="80" name="TextBox 79"/>
          <p:cNvSpPr txBox="1"/>
          <p:nvPr/>
        </p:nvSpPr>
        <p:spPr>
          <a:xfrm>
            <a:off x="7115242" y="1724677"/>
            <a:ext cx="5076757" cy="2308324"/>
          </a:xfrm>
          <a:prstGeom prst="rect">
            <a:avLst/>
          </a:prstGeom>
          <a:noFill/>
        </p:spPr>
        <p:txBody>
          <a:bodyPr wrap="square" rtlCol="0">
            <a:spAutoFit/>
          </a:bodyPr>
          <a:lstStyle/>
          <a:p>
            <a:pPr marL="342900" indent="-342900">
              <a:buAutoNum type="arabicPeriod"/>
            </a:pPr>
            <a:r>
              <a:rPr lang="en-US" dirty="0"/>
              <a:t>availability stake &amp; evidence of work post</a:t>
            </a:r>
          </a:p>
          <a:p>
            <a:pPr marL="342900" indent="-342900">
              <a:buAutoNum type="arabicPeriod"/>
            </a:pPr>
            <a:r>
              <a:rPr lang="en-US" dirty="0"/>
              <a:t>smart contract fee collected by system</a:t>
            </a:r>
          </a:p>
          <a:p>
            <a:pPr marL="342900" indent="-342900">
              <a:buAutoNum type="arabicPeriod"/>
            </a:pPr>
            <a:r>
              <a:rPr lang="en-US" dirty="0"/>
              <a:t>reputation tokens equal to fee are created</a:t>
            </a:r>
          </a:p>
          <a:p>
            <a:pPr marL="342900" indent="-342900">
              <a:buAutoNum type="arabicPeriod"/>
            </a:pPr>
            <a:r>
              <a:rPr lang="en-US" dirty="0">
                <a:solidFill>
                  <a:schemeClr val="bg2"/>
                </a:solidFill>
              </a:rPr>
              <a:t>½ Rep tokens stake added to expert’s stake &amp;     ½ Rep tokens stake added to system downvotes</a:t>
            </a:r>
          </a:p>
          <a:p>
            <a:pPr marL="342900" indent="-342900">
              <a:buAutoNum type="arabicPeriod"/>
            </a:pPr>
            <a:r>
              <a:rPr lang="en-US" dirty="0">
                <a:solidFill>
                  <a:schemeClr val="bg2"/>
                </a:solidFill>
              </a:rPr>
              <a:t>comments made on post</a:t>
            </a:r>
          </a:p>
          <a:p>
            <a:pPr marL="342900" indent="-342900">
              <a:buAutoNum type="arabicPeriod"/>
            </a:pPr>
            <a:r>
              <a:rPr lang="en-US" dirty="0">
                <a:solidFill>
                  <a:schemeClr val="bg2"/>
                </a:solidFill>
              </a:rPr>
              <a:t>upvotes &amp; downvotes with repute stakes</a:t>
            </a:r>
          </a:p>
          <a:p>
            <a:pPr marL="342900" indent="-342900">
              <a:buAutoNum type="arabicPeriod"/>
            </a:pPr>
            <a:r>
              <a:rPr lang="en-US" dirty="0">
                <a:solidFill>
                  <a:schemeClr val="bg2"/>
                </a:solidFill>
              </a:rPr>
              <a:t>winners split loser’s stakes</a:t>
            </a:r>
          </a:p>
        </p:txBody>
      </p:sp>
      <p:sp>
        <p:nvSpPr>
          <p:cNvPr id="81" name="TextBox 80"/>
          <p:cNvSpPr txBox="1"/>
          <p:nvPr/>
        </p:nvSpPr>
        <p:spPr>
          <a:xfrm>
            <a:off x="2681802" y="1690149"/>
            <a:ext cx="1073755" cy="646331"/>
          </a:xfrm>
          <a:prstGeom prst="rect">
            <a:avLst/>
          </a:prstGeom>
          <a:noFill/>
        </p:spPr>
        <p:txBody>
          <a:bodyPr wrap="none" rtlCol="0">
            <a:spAutoFit/>
          </a:bodyPr>
          <a:lstStyle/>
          <a:p>
            <a:r>
              <a:rPr lang="en-US" dirty="0"/>
              <a:t>Evidence </a:t>
            </a:r>
          </a:p>
          <a:p>
            <a:r>
              <a:rPr lang="en-US" dirty="0"/>
              <a:t>of work</a:t>
            </a:r>
          </a:p>
        </p:txBody>
      </p:sp>
      <p:sp>
        <p:nvSpPr>
          <p:cNvPr id="82" name="TextBox 81"/>
          <p:cNvSpPr txBox="1"/>
          <p:nvPr/>
        </p:nvSpPr>
        <p:spPr>
          <a:xfrm>
            <a:off x="3755557" y="412124"/>
            <a:ext cx="3824316" cy="861774"/>
          </a:xfrm>
          <a:prstGeom prst="rect">
            <a:avLst/>
          </a:prstGeom>
          <a:noFill/>
        </p:spPr>
        <p:txBody>
          <a:bodyPr wrap="none" rtlCol="0">
            <a:spAutoFit/>
          </a:bodyPr>
          <a:lstStyle/>
          <a:p>
            <a:pPr algn="ctr"/>
            <a:r>
              <a:rPr lang="en-US" sz="3200" dirty="0"/>
              <a:t>Validation Pool</a:t>
            </a:r>
          </a:p>
          <a:p>
            <a:pPr algn="ctr"/>
            <a:r>
              <a:rPr lang="en-US" dirty="0"/>
              <a:t>Betting pool on evidence of work post</a:t>
            </a:r>
          </a:p>
        </p:txBody>
      </p:sp>
    </p:spTree>
    <p:extLst>
      <p:ext uri="{BB962C8B-B14F-4D97-AF65-F5344CB8AC3E}">
        <p14:creationId xmlns:p14="http://schemas.microsoft.com/office/powerpoint/2010/main" val="2190696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ular Callout 27"/>
          <p:cNvSpPr/>
          <p:nvPr/>
        </p:nvSpPr>
        <p:spPr>
          <a:xfrm>
            <a:off x="2663510" y="1670396"/>
            <a:ext cx="1023068" cy="666084"/>
          </a:xfrm>
          <a:prstGeom prst="wedgeRectCallout">
            <a:avLst>
              <a:gd name="adj1" fmla="val -44791"/>
              <a:gd name="adj2" fmla="val 81172"/>
            </a:avLst>
          </a:prstGeom>
          <a:solidFill>
            <a:schemeClr val="bg1"/>
          </a:solidFill>
          <a:ln w="22225">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dirty="0">
                <a:solidFill>
                  <a:srgbClr val="000000"/>
                </a:solidFill>
                <a:effectLst/>
                <a:latin typeface="Palace Script MT" panose="030303020206070C0B05" pitchFamily="66" charset="0"/>
                <a:ea typeface="Calibri" panose="020F0502020204030204" pitchFamily="34" charset="0"/>
                <a:cs typeface="Times New Roman" panose="02020603050405020304" pitchFamily="18" charset="0"/>
              </a:rPr>
              <a:t>.</a:t>
            </a:r>
            <a:endParaRPr lang="en-US" sz="1100" dirty="0">
              <a:effectLst/>
              <a:ea typeface="Calibri" panose="020F0502020204030204" pitchFamily="34" charset="0"/>
              <a:cs typeface="Times New Roman" panose="02020603050405020304" pitchFamily="18" charset="0"/>
            </a:endParaRPr>
          </a:p>
        </p:txBody>
      </p:sp>
      <p:grpSp>
        <p:nvGrpSpPr>
          <p:cNvPr id="77" name="Group 76"/>
          <p:cNvGrpSpPr/>
          <p:nvPr/>
        </p:nvGrpSpPr>
        <p:grpSpPr>
          <a:xfrm>
            <a:off x="4352578" y="3560271"/>
            <a:ext cx="292737" cy="226818"/>
            <a:chOff x="0" y="0"/>
            <a:chExt cx="156845" cy="153289"/>
          </a:xfrm>
        </p:grpSpPr>
        <p:sp>
          <p:nvSpPr>
            <p:cNvPr id="78" name="Oval 77"/>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79" name="Group 78"/>
            <p:cNvGrpSpPr/>
            <p:nvPr/>
          </p:nvGrpSpPr>
          <p:grpSpPr>
            <a:xfrm>
              <a:off x="36836" y="0"/>
              <a:ext cx="72751" cy="74870"/>
              <a:chOff x="0" y="0"/>
              <a:chExt cx="399098" cy="475297"/>
            </a:xfrm>
          </p:grpSpPr>
          <p:cxnSp>
            <p:nvCxnSpPr>
              <p:cNvPr id="80" name="Straight Connector 79"/>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Arc 81"/>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83" name="Straight Connector 82"/>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4" name="TextBox 83"/>
          <p:cNvSpPr txBox="1"/>
          <p:nvPr/>
        </p:nvSpPr>
        <p:spPr>
          <a:xfrm>
            <a:off x="1921596" y="3444070"/>
            <a:ext cx="1024538" cy="369332"/>
          </a:xfrm>
          <a:prstGeom prst="rect">
            <a:avLst/>
          </a:prstGeom>
          <a:noFill/>
        </p:spPr>
        <p:txBody>
          <a:bodyPr wrap="square" rtlCol="0">
            <a:spAutoFit/>
          </a:bodyPr>
          <a:lstStyle/>
          <a:p>
            <a:r>
              <a:rPr lang="en-US" dirty="0"/>
              <a:t>fee  100</a:t>
            </a:r>
          </a:p>
        </p:txBody>
      </p:sp>
      <p:grpSp>
        <p:nvGrpSpPr>
          <p:cNvPr id="48" name="Group 47"/>
          <p:cNvGrpSpPr/>
          <p:nvPr/>
        </p:nvGrpSpPr>
        <p:grpSpPr>
          <a:xfrm>
            <a:off x="592347" y="4040272"/>
            <a:ext cx="1298355" cy="1441463"/>
            <a:chOff x="0" y="0"/>
            <a:chExt cx="1042670" cy="1189878"/>
          </a:xfrm>
        </p:grpSpPr>
        <p:cxnSp>
          <p:nvCxnSpPr>
            <p:cNvPr id="49" name="Straight Connector 48"/>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0" y="0"/>
              <a:ext cx="1042670" cy="1189878"/>
              <a:chOff x="0" y="0"/>
              <a:chExt cx="1042670" cy="1189878"/>
            </a:xfrm>
          </p:grpSpPr>
          <p:sp>
            <p:nvSpPr>
              <p:cNvPr id="73" name="Arc 72"/>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Arc 73"/>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75" name="Group 74"/>
              <p:cNvGrpSpPr/>
              <p:nvPr/>
            </p:nvGrpSpPr>
            <p:grpSpPr>
              <a:xfrm>
                <a:off x="0" y="4333"/>
                <a:ext cx="1042670" cy="1185545"/>
                <a:chOff x="0" y="0"/>
                <a:chExt cx="1042670" cy="1185545"/>
              </a:xfrm>
            </p:grpSpPr>
            <p:grpSp>
              <p:nvGrpSpPr>
                <p:cNvPr id="76" name="Group 75"/>
                <p:cNvGrpSpPr/>
                <p:nvPr/>
              </p:nvGrpSpPr>
              <p:grpSpPr>
                <a:xfrm>
                  <a:off x="247018" y="73672"/>
                  <a:ext cx="502920" cy="753110"/>
                  <a:chOff x="0" y="0"/>
                  <a:chExt cx="502920" cy="753110"/>
                </a:xfrm>
              </p:grpSpPr>
              <p:sp>
                <p:nvSpPr>
                  <p:cNvPr id="96" name="Oval 95"/>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7" name="Oval 96"/>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98" name="Straight Connector 97"/>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0" y="0"/>
                  <a:ext cx="1042670" cy="1185545"/>
                  <a:chOff x="0" y="0"/>
                  <a:chExt cx="1042670" cy="1185545"/>
                </a:xfrm>
              </p:grpSpPr>
              <p:grpSp>
                <p:nvGrpSpPr>
                  <p:cNvPr id="86" name="Group 85"/>
                  <p:cNvGrpSpPr/>
                  <p:nvPr/>
                </p:nvGrpSpPr>
                <p:grpSpPr>
                  <a:xfrm>
                    <a:off x="0" y="0"/>
                    <a:ext cx="1042670" cy="1185545"/>
                    <a:chOff x="0" y="0"/>
                    <a:chExt cx="1042670" cy="1185545"/>
                  </a:xfrm>
                </p:grpSpPr>
                <p:sp>
                  <p:nvSpPr>
                    <p:cNvPr id="89" name="Cube 88"/>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O. P.</a:t>
                      </a:r>
                      <a:endParaRPr lang="en-US" sz="1600" dirty="0">
                        <a:effectLst/>
                        <a:ea typeface="Calibri" panose="020F0502020204030204" pitchFamily="34" charset="0"/>
                        <a:cs typeface="Times New Roman" panose="02020603050405020304" pitchFamily="18" charset="0"/>
                      </a:endParaRPr>
                    </a:p>
                  </p:txBody>
                </p:sp>
                <p:sp>
                  <p:nvSpPr>
                    <p:cNvPr id="90" name="Oval 89"/>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1" name="Arc 90"/>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92" name="Group 91"/>
                    <p:cNvGrpSpPr/>
                    <p:nvPr/>
                  </p:nvGrpSpPr>
                  <p:grpSpPr>
                    <a:xfrm>
                      <a:off x="52387" y="0"/>
                      <a:ext cx="450850" cy="770255"/>
                      <a:chOff x="0" y="0"/>
                      <a:chExt cx="450850" cy="770255"/>
                    </a:xfrm>
                    <a:scene3d>
                      <a:camera prst="orthographicFront">
                        <a:rot lat="0" lon="10800000" rev="0"/>
                      </a:camera>
                      <a:lightRig rig="threePt" dir="t"/>
                    </a:scene3d>
                  </p:grpSpPr>
                  <p:sp>
                    <p:nvSpPr>
                      <p:cNvPr id="93" name="Arc 92"/>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4" name="Arc 93"/>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5" name="Arc 94"/>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87" name="Arc 86"/>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8" name="Arc 87"/>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99" name="Group 98"/>
          <p:cNvGrpSpPr/>
          <p:nvPr/>
        </p:nvGrpSpPr>
        <p:grpSpPr>
          <a:xfrm>
            <a:off x="631467" y="5609149"/>
            <a:ext cx="1197735" cy="1057489"/>
            <a:chOff x="2576176" y="5737939"/>
            <a:chExt cx="1197735" cy="1057489"/>
          </a:xfrm>
        </p:grpSpPr>
        <p:grpSp>
          <p:nvGrpSpPr>
            <p:cNvPr id="100" name="Group 99"/>
            <p:cNvGrpSpPr/>
            <p:nvPr/>
          </p:nvGrpSpPr>
          <p:grpSpPr>
            <a:xfrm>
              <a:off x="2796894" y="6266683"/>
              <a:ext cx="704782" cy="369332"/>
              <a:chOff x="2395605" y="2936219"/>
              <a:chExt cx="704782" cy="369332"/>
            </a:xfrm>
          </p:grpSpPr>
          <p:grpSp>
            <p:nvGrpSpPr>
              <p:cNvPr id="102" name="Group 101"/>
              <p:cNvGrpSpPr/>
              <p:nvPr/>
            </p:nvGrpSpPr>
            <p:grpSpPr>
              <a:xfrm>
                <a:off x="2807650" y="3038075"/>
                <a:ext cx="292737" cy="226818"/>
                <a:chOff x="0" y="0"/>
                <a:chExt cx="156845" cy="153289"/>
              </a:xfrm>
            </p:grpSpPr>
            <p:sp>
              <p:nvSpPr>
                <p:cNvPr id="104" name="Oval 103"/>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05" name="Group 104"/>
                <p:cNvGrpSpPr/>
                <p:nvPr/>
              </p:nvGrpSpPr>
              <p:grpSpPr>
                <a:xfrm>
                  <a:off x="36836" y="0"/>
                  <a:ext cx="72751" cy="74870"/>
                  <a:chOff x="0" y="0"/>
                  <a:chExt cx="399098" cy="475297"/>
                </a:xfrm>
              </p:grpSpPr>
              <p:cxnSp>
                <p:nvCxnSpPr>
                  <p:cNvPr id="106" name="Straight Connector 105"/>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Arc 107"/>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09" name="Straight Connector 108"/>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3" name="TextBox 102"/>
              <p:cNvSpPr txBox="1"/>
              <p:nvPr/>
            </p:nvSpPr>
            <p:spPr>
              <a:xfrm>
                <a:off x="2395605" y="2936219"/>
                <a:ext cx="418704" cy="369332"/>
              </a:xfrm>
              <a:prstGeom prst="rect">
                <a:avLst/>
              </a:prstGeom>
              <a:noFill/>
            </p:spPr>
            <p:txBody>
              <a:bodyPr wrap="none" rtlCol="0">
                <a:spAutoFit/>
              </a:bodyPr>
              <a:lstStyle/>
              <a:p>
                <a:r>
                  <a:rPr lang="en-US" dirty="0"/>
                  <a:t>10</a:t>
                </a:r>
              </a:p>
            </p:txBody>
          </p:sp>
        </p:grpSp>
        <p:sp>
          <p:nvSpPr>
            <p:cNvPr id="101" name="Up Arrow Callout 100"/>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Arrow Connector 4"/>
          <p:cNvCxnSpPr/>
          <p:nvPr/>
        </p:nvCxnSpPr>
        <p:spPr>
          <a:xfrm>
            <a:off x="3340088" y="3654267"/>
            <a:ext cx="377850" cy="0"/>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grpSp>
        <p:nvGrpSpPr>
          <p:cNvPr id="51" name="Group 50"/>
          <p:cNvGrpSpPr/>
          <p:nvPr/>
        </p:nvGrpSpPr>
        <p:grpSpPr>
          <a:xfrm>
            <a:off x="2969508" y="3517877"/>
            <a:ext cx="238125" cy="238125"/>
            <a:chOff x="0" y="0"/>
            <a:chExt cx="238125" cy="238125"/>
          </a:xfrm>
        </p:grpSpPr>
        <p:sp>
          <p:nvSpPr>
            <p:cNvPr id="52" name="Oval 51"/>
            <p:cNvSpPr/>
            <p:nvPr/>
          </p:nvSpPr>
          <p:spPr>
            <a:xfrm>
              <a:off x="0" y="0"/>
              <a:ext cx="238125" cy="238125"/>
            </a:xfrm>
            <a:prstGeom prst="ellipse">
              <a:avLst/>
            </a:prstGeom>
            <a:solidFill>
              <a:schemeClr val="bg1">
                <a:lumMod val="95000"/>
              </a:schemeClr>
            </a:solidFill>
            <a:ln w="12700">
              <a:solidFill>
                <a:schemeClr val="accent6">
                  <a:lumMod val="60000"/>
                  <a:lumOff val="40000"/>
                </a:schemeClr>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53" name="Group 52"/>
            <p:cNvGrpSpPr/>
            <p:nvPr/>
          </p:nvGrpSpPr>
          <p:grpSpPr>
            <a:xfrm>
              <a:off x="69057" y="9525"/>
              <a:ext cx="94615" cy="128269"/>
              <a:chOff x="0" y="0"/>
              <a:chExt cx="1357312" cy="2667000"/>
            </a:xfrm>
          </p:grpSpPr>
          <p:grpSp>
            <p:nvGrpSpPr>
              <p:cNvPr id="54" name="Group 53"/>
              <p:cNvGrpSpPr/>
              <p:nvPr/>
            </p:nvGrpSpPr>
            <p:grpSpPr>
              <a:xfrm>
                <a:off x="0" y="161925"/>
                <a:ext cx="1357312" cy="2262188"/>
                <a:chOff x="0" y="0"/>
                <a:chExt cx="1357312" cy="2262188"/>
              </a:xfrm>
            </p:grpSpPr>
            <p:sp>
              <p:nvSpPr>
                <p:cNvPr id="57" name="Arc 56"/>
                <p:cNvSpPr/>
                <p:nvPr/>
              </p:nvSpPr>
              <p:spPr>
                <a:xfrm>
                  <a:off x="80963" y="0"/>
                  <a:ext cx="1204912" cy="1042988"/>
                </a:xfrm>
                <a:prstGeom prst="arc">
                  <a:avLst>
                    <a:gd name="adj1" fmla="val 5342994"/>
                    <a:gd name="adj2" fmla="val 20864881"/>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Arc 57"/>
                <p:cNvSpPr/>
                <p:nvPr/>
              </p:nvSpPr>
              <p:spPr>
                <a:xfrm rot="10800000">
                  <a:off x="0" y="1042988"/>
                  <a:ext cx="1357312" cy="1219200"/>
                </a:xfrm>
                <a:prstGeom prst="arc">
                  <a:avLst>
                    <a:gd name="adj1" fmla="val 5342994"/>
                    <a:gd name="adj2" fmla="val 456224"/>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55" name="Straight Connector 54"/>
              <p:cNvCxnSpPr/>
              <p:nvPr/>
            </p:nvCxnSpPr>
            <p:spPr>
              <a:xfrm flipH="1">
                <a:off x="590550" y="0"/>
                <a:ext cx="28258" cy="26670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738188" y="0"/>
                <a:ext cx="0" cy="26670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9" name="TextBox 58"/>
          <p:cNvSpPr txBox="1"/>
          <p:nvPr/>
        </p:nvSpPr>
        <p:spPr>
          <a:xfrm>
            <a:off x="3762114" y="3441723"/>
            <a:ext cx="582181" cy="369332"/>
          </a:xfrm>
          <a:prstGeom prst="rect">
            <a:avLst/>
          </a:prstGeom>
          <a:noFill/>
        </p:spPr>
        <p:txBody>
          <a:bodyPr wrap="square" rtlCol="0">
            <a:spAutoFit/>
          </a:bodyPr>
          <a:lstStyle/>
          <a:p>
            <a:r>
              <a:rPr lang="en-US" dirty="0"/>
              <a:t>100</a:t>
            </a:r>
          </a:p>
        </p:txBody>
      </p:sp>
      <p:cxnSp>
        <p:nvCxnSpPr>
          <p:cNvPr id="60" name="Straight Arrow Connector 59"/>
          <p:cNvCxnSpPr/>
          <p:nvPr/>
        </p:nvCxnSpPr>
        <p:spPr>
          <a:xfrm flipH="1">
            <a:off x="4045699" y="3848867"/>
            <a:ext cx="352016" cy="410125"/>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grpSp>
        <p:nvGrpSpPr>
          <p:cNvPr id="61" name="Group 60"/>
          <p:cNvGrpSpPr/>
          <p:nvPr/>
        </p:nvGrpSpPr>
        <p:grpSpPr>
          <a:xfrm>
            <a:off x="3204647" y="4422172"/>
            <a:ext cx="1197735" cy="1057489"/>
            <a:chOff x="2576176" y="5737939"/>
            <a:chExt cx="1197735" cy="1057489"/>
          </a:xfrm>
        </p:grpSpPr>
        <p:grpSp>
          <p:nvGrpSpPr>
            <p:cNvPr id="62" name="Group 61"/>
            <p:cNvGrpSpPr/>
            <p:nvPr/>
          </p:nvGrpSpPr>
          <p:grpSpPr>
            <a:xfrm>
              <a:off x="2796894" y="6266683"/>
              <a:ext cx="704782" cy="369332"/>
              <a:chOff x="2395605" y="2936219"/>
              <a:chExt cx="704782" cy="369332"/>
            </a:xfrm>
          </p:grpSpPr>
          <p:grpSp>
            <p:nvGrpSpPr>
              <p:cNvPr id="64" name="Group 63"/>
              <p:cNvGrpSpPr/>
              <p:nvPr/>
            </p:nvGrpSpPr>
            <p:grpSpPr>
              <a:xfrm>
                <a:off x="2807650" y="3038075"/>
                <a:ext cx="292737" cy="226818"/>
                <a:chOff x="0" y="0"/>
                <a:chExt cx="156845" cy="153289"/>
              </a:xfrm>
            </p:grpSpPr>
            <p:sp>
              <p:nvSpPr>
                <p:cNvPr id="66" name="Oval 65"/>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67" name="Group 66"/>
                <p:cNvGrpSpPr/>
                <p:nvPr/>
              </p:nvGrpSpPr>
              <p:grpSpPr>
                <a:xfrm>
                  <a:off x="36836" y="0"/>
                  <a:ext cx="72751" cy="74870"/>
                  <a:chOff x="0" y="0"/>
                  <a:chExt cx="399098" cy="475297"/>
                </a:xfrm>
              </p:grpSpPr>
              <p:cxnSp>
                <p:nvCxnSpPr>
                  <p:cNvPr id="68" name="Straight Connector 67"/>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Arc 69"/>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1" name="Straight Connector 70"/>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5" name="TextBox 64"/>
              <p:cNvSpPr txBox="1"/>
              <p:nvPr/>
            </p:nvSpPr>
            <p:spPr>
              <a:xfrm>
                <a:off x="2395605" y="2936219"/>
                <a:ext cx="418704" cy="369332"/>
              </a:xfrm>
              <a:prstGeom prst="rect">
                <a:avLst/>
              </a:prstGeom>
              <a:noFill/>
            </p:spPr>
            <p:txBody>
              <a:bodyPr wrap="none" rtlCol="0">
                <a:spAutoFit/>
              </a:bodyPr>
              <a:lstStyle/>
              <a:p>
                <a:r>
                  <a:rPr lang="en-US" dirty="0"/>
                  <a:t>50</a:t>
                </a:r>
              </a:p>
            </p:txBody>
          </p:sp>
        </p:grpSp>
        <p:sp>
          <p:nvSpPr>
            <p:cNvPr id="63" name="Up Arrow Callout 62"/>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5036235" y="4478773"/>
            <a:ext cx="1197735" cy="1057489"/>
            <a:chOff x="5326329" y="2610186"/>
            <a:chExt cx="1197735" cy="1057489"/>
          </a:xfrm>
        </p:grpSpPr>
        <p:grpSp>
          <p:nvGrpSpPr>
            <p:cNvPr id="122" name="Group 121"/>
            <p:cNvGrpSpPr/>
            <p:nvPr/>
          </p:nvGrpSpPr>
          <p:grpSpPr>
            <a:xfrm>
              <a:off x="5559926" y="2791200"/>
              <a:ext cx="704782" cy="369332"/>
              <a:chOff x="2395605" y="2936219"/>
              <a:chExt cx="704782" cy="369332"/>
            </a:xfrm>
          </p:grpSpPr>
          <p:grpSp>
            <p:nvGrpSpPr>
              <p:cNvPr id="124" name="Group 123"/>
              <p:cNvGrpSpPr/>
              <p:nvPr/>
            </p:nvGrpSpPr>
            <p:grpSpPr>
              <a:xfrm>
                <a:off x="2807650" y="3038075"/>
                <a:ext cx="292737" cy="226818"/>
                <a:chOff x="0" y="0"/>
                <a:chExt cx="156845" cy="153289"/>
              </a:xfrm>
            </p:grpSpPr>
            <p:sp>
              <p:nvSpPr>
                <p:cNvPr id="126" name="Oval 125"/>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27" name="Group 126"/>
                <p:cNvGrpSpPr/>
                <p:nvPr/>
              </p:nvGrpSpPr>
              <p:grpSpPr>
                <a:xfrm>
                  <a:off x="36836" y="0"/>
                  <a:ext cx="72751" cy="74870"/>
                  <a:chOff x="0" y="0"/>
                  <a:chExt cx="399098" cy="475297"/>
                </a:xfrm>
              </p:grpSpPr>
              <p:cxnSp>
                <p:nvCxnSpPr>
                  <p:cNvPr id="128" name="Straight Connector 127"/>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Arc 129"/>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31" name="Straight Connector 130"/>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5" name="TextBox 124"/>
              <p:cNvSpPr txBox="1"/>
              <p:nvPr/>
            </p:nvSpPr>
            <p:spPr>
              <a:xfrm>
                <a:off x="2395605" y="2936219"/>
                <a:ext cx="418704" cy="369332"/>
              </a:xfrm>
              <a:prstGeom prst="rect">
                <a:avLst/>
              </a:prstGeom>
              <a:noFill/>
            </p:spPr>
            <p:txBody>
              <a:bodyPr wrap="none" rtlCol="0">
                <a:spAutoFit/>
              </a:bodyPr>
              <a:lstStyle/>
              <a:p>
                <a:r>
                  <a:rPr lang="en-US" dirty="0"/>
                  <a:t>50</a:t>
                </a:r>
              </a:p>
            </p:txBody>
          </p:sp>
        </p:grpSp>
        <p:sp>
          <p:nvSpPr>
            <p:cNvPr id="123" name="Up Arrow Callout 122"/>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2" name="Straight Arrow Connector 131"/>
          <p:cNvCxnSpPr/>
          <p:nvPr/>
        </p:nvCxnSpPr>
        <p:spPr>
          <a:xfrm>
            <a:off x="4657763" y="3846524"/>
            <a:ext cx="378472" cy="454672"/>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133" name="Straight Arrow Connector 132"/>
          <p:cNvCxnSpPr/>
          <p:nvPr/>
        </p:nvCxnSpPr>
        <p:spPr>
          <a:xfrm flipH="1">
            <a:off x="2650652" y="5295491"/>
            <a:ext cx="352016" cy="410125"/>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grpSp>
        <p:nvGrpSpPr>
          <p:cNvPr id="156" name="Group 155"/>
          <p:cNvGrpSpPr/>
          <p:nvPr/>
        </p:nvGrpSpPr>
        <p:grpSpPr>
          <a:xfrm>
            <a:off x="4246139" y="1638158"/>
            <a:ext cx="1197735" cy="1057489"/>
            <a:chOff x="2576176" y="5737939"/>
            <a:chExt cx="1197735" cy="1057489"/>
          </a:xfrm>
        </p:grpSpPr>
        <p:grpSp>
          <p:nvGrpSpPr>
            <p:cNvPr id="157" name="Group 156"/>
            <p:cNvGrpSpPr/>
            <p:nvPr/>
          </p:nvGrpSpPr>
          <p:grpSpPr>
            <a:xfrm>
              <a:off x="2796894" y="6266683"/>
              <a:ext cx="704782" cy="369332"/>
              <a:chOff x="2395605" y="2936219"/>
              <a:chExt cx="704782" cy="369332"/>
            </a:xfrm>
          </p:grpSpPr>
          <p:grpSp>
            <p:nvGrpSpPr>
              <p:cNvPr id="159" name="Group 158"/>
              <p:cNvGrpSpPr/>
              <p:nvPr/>
            </p:nvGrpSpPr>
            <p:grpSpPr>
              <a:xfrm>
                <a:off x="2807650" y="3038075"/>
                <a:ext cx="292737" cy="226818"/>
                <a:chOff x="0" y="0"/>
                <a:chExt cx="156845" cy="153289"/>
              </a:xfrm>
            </p:grpSpPr>
            <p:sp>
              <p:nvSpPr>
                <p:cNvPr id="161" name="Oval 160"/>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62" name="Group 161"/>
                <p:cNvGrpSpPr/>
                <p:nvPr/>
              </p:nvGrpSpPr>
              <p:grpSpPr>
                <a:xfrm>
                  <a:off x="36836" y="0"/>
                  <a:ext cx="72751" cy="74870"/>
                  <a:chOff x="0" y="0"/>
                  <a:chExt cx="399098" cy="475297"/>
                </a:xfrm>
              </p:grpSpPr>
              <p:cxnSp>
                <p:nvCxnSpPr>
                  <p:cNvPr id="163" name="Straight Connector 162"/>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Arc 164"/>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66" name="Straight Connector 165"/>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60" name="TextBox 159"/>
              <p:cNvSpPr txBox="1"/>
              <p:nvPr/>
            </p:nvSpPr>
            <p:spPr>
              <a:xfrm>
                <a:off x="2395605" y="2936219"/>
                <a:ext cx="418704" cy="369332"/>
              </a:xfrm>
              <a:prstGeom prst="rect">
                <a:avLst/>
              </a:prstGeom>
              <a:noFill/>
            </p:spPr>
            <p:txBody>
              <a:bodyPr wrap="none" rtlCol="0">
                <a:spAutoFit/>
              </a:bodyPr>
              <a:lstStyle/>
              <a:p>
                <a:r>
                  <a:rPr lang="en-US" dirty="0"/>
                  <a:t>60</a:t>
                </a:r>
              </a:p>
            </p:txBody>
          </p:sp>
        </p:grpSp>
        <p:sp>
          <p:nvSpPr>
            <p:cNvPr id="158" name="Up Arrow Callout 157"/>
            <p:cNvSpPr/>
            <p:nvPr/>
          </p:nvSpPr>
          <p:spPr>
            <a:xfrm>
              <a:off x="2576176" y="5737939"/>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7" name="Group 166"/>
          <p:cNvGrpSpPr/>
          <p:nvPr/>
        </p:nvGrpSpPr>
        <p:grpSpPr>
          <a:xfrm>
            <a:off x="5442240" y="2004877"/>
            <a:ext cx="1197735" cy="1057489"/>
            <a:chOff x="5326329" y="2610186"/>
            <a:chExt cx="1197735" cy="1057489"/>
          </a:xfrm>
        </p:grpSpPr>
        <p:grpSp>
          <p:nvGrpSpPr>
            <p:cNvPr id="168" name="Group 167"/>
            <p:cNvGrpSpPr/>
            <p:nvPr/>
          </p:nvGrpSpPr>
          <p:grpSpPr>
            <a:xfrm>
              <a:off x="5559926" y="2791200"/>
              <a:ext cx="704782" cy="369332"/>
              <a:chOff x="2395605" y="2936219"/>
              <a:chExt cx="704782" cy="369332"/>
            </a:xfrm>
          </p:grpSpPr>
          <p:grpSp>
            <p:nvGrpSpPr>
              <p:cNvPr id="170" name="Group 169"/>
              <p:cNvGrpSpPr/>
              <p:nvPr/>
            </p:nvGrpSpPr>
            <p:grpSpPr>
              <a:xfrm>
                <a:off x="2807650" y="3038075"/>
                <a:ext cx="292737" cy="226818"/>
                <a:chOff x="0" y="0"/>
                <a:chExt cx="156845" cy="153289"/>
              </a:xfrm>
            </p:grpSpPr>
            <p:sp>
              <p:nvSpPr>
                <p:cNvPr id="172" name="Oval 171"/>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73" name="Group 172"/>
                <p:cNvGrpSpPr/>
                <p:nvPr/>
              </p:nvGrpSpPr>
              <p:grpSpPr>
                <a:xfrm>
                  <a:off x="36836" y="0"/>
                  <a:ext cx="72751" cy="74870"/>
                  <a:chOff x="0" y="0"/>
                  <a:chExt cx="399098" cy="475297"/>
                </a:xfrm>
              </p:grpSpPr>
              <p:cxnSp>
                <p:nvCxnSpPr>
                  <p:cNvPr id="174" name="Straight Connector 173"/>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Arc 175"/>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77" name="Straight Connector 176"/>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71" name="TextBox 170"/>
              <p:cNvSpPr txBox="1"/>
              <p:nvPr/>
            </p:nvSpPr>
            <p:spPr>
              <a:xfrm>
                <a:off x="2395605" y="2936219"/>
                <a:ext cx="418704" cy="369332"/>
              </a:xfrm>
              <a:prstGeom prst="rect">
                <a:avLst/>
              </a:prstGeom>
              <a:noFill/>
            </p:spPr>
            <p:txBody>
              <a:bodyPr wrap="none" rtlCol="0">
                <a:spAutoFit/>
              </a:bodyPr>
              <a:lstStyle/>
              <a:p>
                <a:r>
                  <a:rPr lang="en-US" dirty="0"/>
                  <a:t>50</a:t>
                </a:r>
              </a:p>
            </p:txBody>
          </p:sp>
        </p:grpSp>
        <p:sp>
          <p:nvSpPr>
            <p:cNvPr id="169" name="Up Arrow Callout 168"/>
            <p:cNvSpPr/>
            <p:nvPr/>
          </p:nvSpPr>
          <p:spPr>
            <a:xfrm rot="10800000">
              <a:off x="5326329" y="2610186"/>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TextBox 111"/>
          <p:cNvSpPr txBox="1"/>
          <p:nvPr/>
        </p:nvSpPr>
        <p:spPr>
          <a:xfrm>
            <a:off x="7115242" y="1724677"/>
            <a:ext cx="5076757" cy="2308324"/>
          </a:xfrm>
          <a:prstGeom prst="rect">
            <a:avLst/>
          </a:prstGeom>
          <a:noFill/>
        </p:spPr>
        <p:txBody>
          <a:bodyPr wrap="square" rtlCol="0">
            <a:spAutoFit/>
          </a:bodyPr>
          <a:lstStyle/>
          <a:p>
            <a:pPr marL="342900" indent="-342900">
              <a:buAutoNum type="arabicPeriod"/>
            </a:pPr>
            <a:r>
              <a:rPr lang="en-US" dirty="0"/>
              <a:t>availability stake &amp; evidence of work post</a:t>
            </a:r>
          </a:p>
          <a:p>
            <a:pPr marL="342900" indent="-342900">
              <a:buAutoNum type="arabicPeriod"/>
            </a:pPr>
            <a:r>
              <a:rPr lang="en-US" dirty="0"/>
              <a:t>smart contract fee collected by system</a:t>
            </a:r>
          </a:p>
          <a:p>
            <a:pPr marL="342900" indent="-342900">
              <a:buAutoNum type="arabicPeriod"/>
            </a:pPr>
            <a:r>
              <a:rPr lang="en-US" dirty="0"/>
              <a:t>reputation tokens equal to fee are created</a:t>
            </a:r>
          </a:p>
          <a:p>
            <a:pPr marL="342900" indent="-342900">
              <a:buAutoNum type="arabicPeriod"/>
            </a:pPr>
            <a:r>
              <a:rPr lang="en-US" dirty="0"/>
              <a:t>½ Rep tokens stake added to expert’s stake &amp;     ½ Rep tokens stake added to system downvotes</a:t>
            </a:r>
          </a:p>
          <a:p>
            <a:pPr marL="342900" indent="-342900">
              <a:buAutoNum type="arabicPeriod"/>
            </a:pPr>
            <a:r>
              <a:rPr lang="en-US" dirty="0">
                <a:solidFill>
                  <a:schemeClr val="bg2"/>
                </a:solidFill>
              </a:rPr>
              <a:t>comments made on post</a:t>
            </a:r>
          </a:p>
          <a:p>
            <a:pPr marL="342900" indent="-342900">
              <a:buAutoNum type="arabicPeriod"/>
            </a:pPr>
            <a:r>
              <a:rPr lang="en-US" dirty="0">
                <a:solidFill>
                  <a:schemeClr val="bg2"/>
                </a:solidFill>
              </a:rPr>
              <a:t>upvotes &amp; downvotes with repute stakes</a:t>
            </a:r>
          </a:p>
          <a:p>
            <a:pPr marL="342900" indent="-342900">
              <a:buAutoNum type="arabicPeriod"/>
            </a:pPr>
            <a:r>
              <a:rPr lang="en-US" dirty="0">
                <a:solidFill>
                  <a:schemeClr val="bg2"/>
                </a:solidFill>
              </a:rPr>
              <a:t>winners split loser’s stakes</a:t>
            </a:r>
          </a:p>
        </p:txBody>
      </p:sp>
      <p:sp>
        <p:nvSpPr>
          <p:cNvPr id="113" name="TextBox 112"/>
          <p:cNvSpPr txBox="1"/>
          <p:nvPr/>
        </p:nvSpPr>
        <p:spPr>
          <a:xfrm>
            <a:off x="2681802" y="1690149"/>
            <a:ext cx="1073755" cy="646331"/>
          </a:xfrm>
          <a:prstGeom prst="rect">
            <a:avLst/>
          </a:prstGeom>
          <a:noFill/>
        </p:spPr>
        <p:txBody>
          <a:bodyPr wrap="none" rtlCol="0">
            <a:spAutoFit/>
          </a:bodyPr>
          <a:lstStyle/>
          <a:p>
            <a:r>
              <a:rPr lang="en-US" dirty="0"/>
              <a:t>Evidence </a:t>
            </a:r>
          </a:p>
          <a:p>
            <a:r>
              <a:rPr lang="en-US" dirty="0"/>
              <a:t>of work</a:t>
            </a:r>
          </a:p>
        </p:txBody>
      </p:sp>
      <p:sp>
        <p:nvSpPr>
          <p:cNvPr id="114" name="TextBox 113"/>
          <p:cNvSpPr txBox="1"/>
          <p:nvPr/>
        </p:nvSpPr>
        <p:spPr>
          <a:xfrm>
            <a:off x="3755557" y="412124"/>
            <a:ext cx="3824316" cy="861774"/>
          </a:xfrm>
          <a:prstGeom prst="rect">
            <a:avLst/>
          </a:prstGeom>
          <a:noFill/>
        </p:spPr>
        <p:txBody>
          <a:bodyPr wrap="none" rtlCol="0">
            <a:spAutoFit/>
          </a:bodyPr>
          <a:lstStyle/>
          <a:p>
            <a:pPr algn="ctr"/>
            <a:r>
              <a:rPr lang="en-US" sz="3200" dirty="0"/>
              <a:t>Validation Pool</a:t>
            </a:r>
          </a:p>
          <a:p>
            <a:pPr algn="ctr"/>
            <a:r>
              <a:rPr lang="en-US" dirty="0"/>
              <a:t>Betting pool on evidence of work post</a:t>
            </a:r>
          </a:p>
        </p:txBody>
      </p:sp>
    </p:spTree>
    <p:extLst>
      <p:ext uri="{BB962C8B-B14F-4D97-AF65-F5344CB8AC3E}">
        <p14:creationId xmlns:p14="http://schemas.microsoft.com/office/powerpoint/2010/main" val="4080666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592347" y="4040272"/>
            <a:ext cx="1298355" cy="1441463"/>
            <a:chOff x="0" y="0"/>
            <a:chExt cx="1042670" cy="1189878"/>
          </a:xfrm>
        </p:grpSpPr>
        <p:cxnSp>
          <p:nvCxnSpPr>
            <p:cNvPr id="53" name="Straight Connector 52"/>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0" y="0"/>
              <a:ext cx="1042670" cy="1189878"/>
              <a:chOff x="0" y="0"/>
              <a:chExt cx="1042670" cy="1189878"/>
            </a:xfrm>
          </p:grpSpPr>
          <p:sp>
            <p:nvSpPr>
              <p:cNvPr id="55" name="Arc 54"/>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6" name="Arc 55"/>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57" name="Group 56"/>
              <p:cNvGrpSpPr/>
              <p:nvPr/>
            </p:nvGrpSpPr>
            <p:grpSpPr>
              <a:xfrm>
                <a:off x="0" y="4333"/>
                <a:ext cx="1042670" cy="1185545"/>
                <a:chOff x="0" y="0"/>
                <a:chExt cx="1042670" cy="1185545"/>
              </a:xfrm>
            </p:grpSpPr>
            <p:grpSp>
              <p:nvGrpSpPr>
                <p:cNvPr id="58" name="Group 57"/>
                <p:cNvGrpSpPr/>
                <p:nvPr/>
              </p:nvGrpSpPr>
              <p:grpSpPr>
                <a:xfrm>
                  <a:off x="247018" y="73672"/>
                  <a:ext cx="502920" cy="753110"/>
                  <a:chOff x="0" y="0"/>
                  <a:chExt cx="502920" cy="753110"/>
                </a:xfrm>
              </p:grpSpPr>
              <p:sp>
                <p:nvSpPr>
                  <p:cNvPr id="70" name="Oval 69"/>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1" name="Oval 70"/>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2" name="Straight Connector 71"/>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0" y="0"/>
                  <a:ext cx="1042670" cy="1185545"/>
                  <a:chOff x="0" y="0"/>
                  <a:chExt cx="1042670" cy="1185545"/>
                </a:xfrm>
              </p:grpSpPr>
              <p:grpSp>
                <p:nvGrpSpPr>
                  <p:cNvPr id="60" name="Group 59"/>
                  <p:cNvGrpSpPr/>
                  <p:nvPr/>
                </p:nvGrpSpPr>
                <p:grpSpPr>
                  <a:xfrm>
                    <a:off x="0" y="0"/>
                    <a:ext cx="1042670" cy="1185545"/>
                    <a:chOff x="0" y="0"/>
                    <a:chExt cx="1042670" cy="1185545"/>
                  </a:xfrm>
                </p:grpSpPr>
                <p:sp>
                  <p:nvSpPr>
                    <p:cNvPr id="63" name="Cube 62"/>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O. P.</a:t>
                      </a:r>
                      <a:endParaRPr lang="en-US" sz="1600" dirty="0">
                        <a:effectLst/>
                        <a:ea typeface="Calibri" panose="020F0502020204030204" pitchFamily="34" charset="0"/>
                        <a:cs typeface="Times New Roman" panose="02020603050405020304" pitchFamily="18" charset="0"/>
                      </a:endParaRPr>
                    </a:p>
                  </p:txBody>
                </p:sp>
                <p:sp>
                  <p:nvSpPr>
                    <p:cNvPr id="64" name="Oval 63"/>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5" name="Arc 64"/>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66" name="Group 65"/>
                    <p:cNvGrpSpPr/>
                    <p:nvPr/>
                  </p:nvGrpSpPr>
                  <p:grpSpPr>
                    <a:xfrm>
                      <a:off x="52387" y="0"/>
                      <a:ext cx="450850" cy="770255"/>
                      <a:chOff x="0" y="0"/>
                      <a:chExt cx="450850" cy="770255"/>
                    </a:xfrm>
                    <a:scene3d>
                      <a:camera prst="orthographicFront">
                        <a:rot lat="0" lon="10800000" rev="0"/>
                      </a:camera>
                      <a:lightRig rig="threePt" dir="t"/>
                    </a:scene3d>
                  </p:grpSpPr>
                  <p:sp>
                    <p:nvSpPr>
                      <p:cNvPr id="67" name="Arc 66"/>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Arc 67"/>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9" name="Arc 68"/>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61" name="Arc 60"/>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2" name="Arc 61"/>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3" name="Group 2"/>
          <p:cNvGrpSpPr/>
          <p:nvPr/>
        </p:nvGrpSpPr>
        <p:grpSpPr>
          <a:xfrm>
            <a:off x="631467" y="5609149"/>
            <a:ext cx="1197735" cy="1057489"/>
            <a:chOff x="2576176" y="5737939"/>
            <a:chExt cx="1197735" cy="1057489"/>
          </a:xfrm>
        </p:grpSpPr>
        <p:grpSp>
          <p:nvGrpSpPr>
            <p:cNvPr id="48" name="Group 47"/>
            <p:cNvGrpSpPr/>
            <p:nvPr/>
          </p:nvGrpSpPr>
          <p:grpSpPr>
            <a:xfrm>
              <a:off x="2796894" y="6266683"/>
              <a:ext cx="704782" cy="369332"/>
              <a:chOff x="2395605" y="2936219"/>
              <a:chExt cx="704782" cy="369332"/>
            </a:xfrm>
          </p:grpSpPr>
          <p:grpSp>
            <p:nvGrpSpPr>
              <p:cNvPr id="40" name="Group 39"/>
              <p:cNvGrpSpPr/>
              <p:nvPr/>
            </p:nvGrpSpPr>
            <p:grpSpPr>
              <a:xfrm>
                <a:off x="2807650" y="3038075"/>
                <a:ext cx="292737" cy="226818"/>
                <a:chOff x="0" y="0"/>
                <a:chExt cx="156845" cy="153289"/>
              </a:xfrm>
            </p:grpSpPr>
            <p:sp>
              <p:nvSpPr>
                <p:cNvPr id="41" name="Oval 40"/>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42" name="Group 41"/>
                <p:cNvGrpSpPr/>
                <p:nvPr/>
              </p:nvGrpSpPr>
              <p:grpSpPr>
                <a:xfrm>
                  <a:off x="36836" y="0"/>
                  <a:ext cx="72751" cy="74870"/>
                  <a:chOff x="0" y="0"/>
                  <a:chExt cx="399098" cy="475297"/>
                </a:xfrm>
              </p:grpSpPr>
              <p:cxnSp>
                <p:nvCxnSpPr>
                  <p:cNvPr id="43" name="Straight Connector 42"/>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Arc 44"/>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6" name="Straight Connector 45"/>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7" name="TextBox 46"/>
              <p:cNvSpPr txBox="1"/>
              <p:nvPr/>
            </p:nvSpPr>
            <p:spPr>
              <a:xfrm>
                <a:off x="2395605" y="2936219"/>
                <a:ext cx="418704" cy="369332"/>
              </a:xfrm>
              <a:prstGeom prst="rect">
                <a:avLst/>
              </a:prstGeom>
              <a:noFill/>
            </p:spPr>
            <p:txBody>
              <a:bodyPr wrap="none" rtlCol="0">
                <a:spAutoFit/>
              </a:bodyPr>
              <a:lstStyle/>
              <a:p>
                <a:r>
                  <a:rPr lang="en-US" dirty="0"/>
                  <a:t>60</a:t>
                </a:r>
              </a:p>
            </p:txBody>
          </p:sp>
        </p:grpSp>
        <p:sp>
          <p:nvSpPr>
            <p:cNvPr id="2" name="Up Arrow Callout 1"/>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ular Callout 48"/>
          <p:cNvSpPr/>
          <p:nvPr/>
        </p:nvSpPr>
        <p:spPr>
          <a:xfrm>
            <a:off x="2648733" y="1655702"/>
            <a:ext cx="1116083" cy="685788"/>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80" name="Group 79"/>
          <p:cNvGrpSpPr/>
          <p:nvPr/>
        </p:nvGrpSpPr>
        <p:grpSpPr>
          <a:xfrm>
            <a:off x="4246139" y="1638158"/>
            <a:ext cx="1197735" cy="1057489"/>
            <a:chOff x="2576176" y="5737939"/>
            <a:chExt cx="1197735" cy="1057489"/>
          </a:xfrm>
        </p:grpSpPr>
        <p:grpSp>
          <p:nvGrpSpPr>
            <p:cNvPr id="81" name="Group 80"/>
            <p:cNvGrpSpPr/>
            <p:nvPr/>
          </p:nvGrpSpPr>
          <p:grpSpPr>
            <a:xfrm>
              <a:off x="2796894" y="6266683"/>
              <a:ext cx="704782" cy="369332"/>
              <a:chOff x="2395605" y="2936219"/>
              <a:chExt cx="704782" cy="369332"/>
            </a:xfrm>
          </p:grpSpPr>
          <p:grpSp>
            <p:nvGrpSpPr>
              <p:cNvPr id="83" name="Group 82"/>
              <p:cNvGrpSpPr/>
              <p:nvPr/>
            </p:nvGrpSpPr>
            <p:grpSpPr>
              <a:xfrm>
                <a:off x="2807650" y="3038075"/>
                <a:ext cx="292737" cy="226818"/>
                <a:chOff x="0" y="0"/>
                <a:chExt cx="156845" cy="153289"/>
              </a:xfrm>
            </p:grpSpPr>
            <p:sp>
              <p:nvSpPr>
                <p:cNvPr id="85" name="Oval 84"/>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86" name="Group 85"/>
                <p:cNvGrpSpPr/>
                <p:nvPr/>
              </p:nvGrpSpPr>
              <p:grpSpPr>
                <a:xfrm>
                  <a:off x="36836" y="0"/>
                  <a:ext cx="72751" cy="74870"/>
                  <a:chOff x="0" y="0"/>
                  <a:chExt cx="399098" cy="475297"/>
                </a:xfrm>
              </p:grpSpPr>
              <p:cxnSp>
                <p:nvCxnSpPr>
                  <p:cNvPr id="87" name="Straight Connector 86"/>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Arc 88"/>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90" name="Straight Connector 89"/>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4" name="TextBox 83"/>
              <p:cNvSpPr txBox="1"/>
              <p:nvPr/>
            </p:nvSpPr>
            <p:spPr>
              <a:xfrm>
                <a:off x="2395605" y="2936219"/>
                <a:ext cx="418704" cy="369332"/>
              </a:xfrm>
              <a:prstGeom prst="rect">
                <a:avLst/>
              </a:prstGeom>
              <a:noFill/>
            </p:spPr>
            <p:txBody>
              <a:bodyPr wrap="none" rtlCol="0">
                <a:spAutoFit/>
              </a:bodyPr>
              <a:lstStyle/>
              <a:p>
                <a:r>
                  <a:rPr lang="en-US" dirty="0"/>
                  <a:t>60</a:t>
                </a:r>
              </a:p>
            </p:txBody>
          </p:sp>
        </p:grpSp>
        <p:sp>
          <p:nvSpPr>
            <p:cNvPr id="82" name="Up Arrow Callout 81"/>
            <p:cNvSpPr/>
            <p:nvPr/>
          </p:nvSpPr>
          <p:spPr>
            <a:xfrm>
              <a:off x="2576176" y="5737939"/>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5442240" y="2004877"/>
            <a:ext cx="1197735" cy="1057489"/>
            <a:chOff x="5326329" y="2610186"/>
            <a:chExt cx="1197735" cy="1057489"/>
          </a:xfrm>
        </p:grpSpPr>
        <p:grpSp>
          <p:nvGrpSpPr>
            <p:cNvPr id="92" name="Group 91"/>
            <p:cNvGrpSpPr/>
            <p:nvPr/>
          </p:nvGrpSpPr>
          <p:grpSpPr>
            <a:xfrm>
              <a:off x="5559926" y="2791200"/>
              <a:ext cx="704782" cy="369332"/>
              <a:chOff x="2395605" y="2936219"/>
              <a:chExt cx="704782" cy="369332"/>
            </a:xfrm>
          </p:grpSpPr>
          <p:grpSp>
            <p:nvGrpSpPr>
              <p:cNvPr id="94" name="Group 93"/>
              <p:cNvGrpSpPr/>
              <p:nvPr/>
            </p:nvGrpSpPr>
            <p:grpSpPr>
              <a:xfrm>
                <a:off x="2807650" y="3038075"/>
                <a:ext cx="292737" cy="226818"/>
                <a:chOff x="0" y="0"/>
                <a:chExt cx="156845" cy="153289"/>
              </a:xfrm>
            </p:grpSpPr>
            <p:sp>
              <p:nvSpPr>
                <p:cNvPr id="96" name="Oval 95"/>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97" name="Group 96"/>
                <p:cNvGrpSpPr/>
                <p:nvPr/>
              </p:nvGrpSpPr>
              <p:grpSpPr>
                <a:xfrm>
                  <a:off x="36836" y="0"/>
                  <a:ext cx="72751" cy="74870"/>
                  <a:chOff x="0" y="0"/>
                  <a:chExt cx="399098" cy="475297"/>
                </a:xfrm>
              </p:grpSpPr>
              <p:cxnSp>
                <p:nvCxnSpPr>
                  <p:cNvPr id="98" name="Straight Connector 97"/>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Arc 99"/>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01" name="Straight Connector 100"/>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5" name="TextBox 94"/>
              <p:cNvSpPr txBox="1"/>
              <p:nvPr/>
            </p:nvSpPr>
            <p:spPr>
              <a:xfrm>
                <a:off x="2395605" y="2936219"/>
                <a:ext cx="418704" cy="369332"/>
              </a:xfrm>
              <a:prstGeom prst="rect">
                <a:avLst/>
              </a:prstGeom>
              <a:noFill/>
            </p:spPr>
            <p:txBody>
              <a:bodyPr wrap="none" rtlCol="0">
                <a:spAutoFit/>
              </a:bodyPr>
              <a:lstStyle/>
              <a:p>
                <a:r>
                  <a:rPr lang="en-US" dirty="0"/>
                  <a:t>50</a:t>
                </a:r>
              </a:p>
            </p:txBody>
          </p:sp>
        </p:grpSp>
        <p:sp>
          <p:nvSpPr>
            <p:cNvPr id="93" name="Up Arrow Callout 92"/>
            <p:cNvSpPr/>
            <p:nvPr/>
          </p:nvSpPr>
          <p:spPr>
            <a:xfrm rot="10800000">
              <a:off x="5326329" y="2610186"/>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p:cNvGrpSpPr/>
          <p:nvPr/>
        </p:nvGrpSpPr>
        <p:grpSpPr>
          <a:xfrm>
            <a:off x="10607043" y="5702657"/>
            <a:ext cx="1197735" cy="1057489"/>
            <a:chOff x="5326329" y="2610186"/>
            <a:chExt cx="1197735" cy="1057489"/>
          </a:xfrm>
        </p:grpSpPr>
        <p:grpSp>
          <p:nvGrpSpPr>
            <p:cNvPr id="114" name="Group 113"/>
            <p:cNvGrpSpPr/>
            <p:nvPr/>
          </p:nvGrpSpPr>
          <p:grpSpPr>
            <a:xfrm>
              <a:off x="5559926" y="2791200"/>
              <a:ext cx="704782" cy="369332"/>
              <a:chOff x="2395605" y="2936219"/>
              <a:chExt cx="704782" cy="369332"/>
            </a:xfrm>
          </p:grpSpPr>
          <p:grpSp>
            <p:nvGrpSpPr>
              <p:cNvPr id="116" name="Group 115"/>
              <p:cNvGrpSpPr/>
              <p:nvPr/>
            </p:nvGrpSpPr>
            <p:grpSpPr>
              <a:xfrm>
                <a:off x="2807650" y="3038075"/>
                <a:ext cx="292737" cy="226818"/>
                <a:chOff x="0" y="0"/>
                <a:chExt cx="156845" cy="153289"/>
              </a:xfrm>
            </p:grpSpPr>
            <p:sp>
              <p:nvSpPr>
                <p:cNvPr id="118" name="Oval 117"/>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19" name="Group 118"/>
                <p:cNvGrpSpPr/>
                <p:nvPr/>
              </p:nvGrpSpPr>
              <p:grpSpPr>
                <a:xfrm>
                  <a:off x="36836" y="0"/>
                  <a:ext cx="72751" cy="74870"/>
                  <a:chOff x="0" y="0"/>
                  <a:chExt cx="399098" cy="475297"/>
                </a:xfrm>
              </p:grpSpPr>
              <p:cxnSp>
                <p:nvCxnSpPr>
                  <p:cNvPr id="120" name="Straight Connector 119"/>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Arc 121"/>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23" name="Straight Connector 122"/>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7" name="TextBox 116"/>
              <p:cNvSpPr txBox="1"/>
              <p:nvPr/>
            </p:nvSpPr>
            <p:spPr>
              <a:xfrm>
                <a:off x="2395605" y="2936219"/>
                <a:ext cx="418704" cy="369332"/>
              </a:xfrm>
              <a:prstGeom prst="rect">
                <a:avLst/>
              </a:prstGeom>
              <a:noFill/>
            </p:spPr>
            <p:txBody>
              <a:bodyPr wrap="none" rtlCol="0">
                <a:spAutoFit/>
              </a:bodyPr>
              <a:lstStyle/>
              <a:p>
                <a:r>
                  <a:rPr lang="en-US" dirty="0"/>
                  <a:t>50</a:t>
                </a:r>
              </a:p>
            </p:txBody>
          </p:sp>
        </p:grpSp>
        <p:sp>
          <p:nvSpPr>
            <p:cNvPr id="115" name="Up Arrow Callout 114"/>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TextBox 72"/>
          <p:cNvSpPr txBox="1"/>
          <p:nvPr/>
        </p:nvSpPr>
        <p:spPr>
          <a:xfrm>
            <a:off x="7115242" y="1724677"/>
            <a:ext cx="5076757" cy="2308324"/>
          </a:xfrm>
          <a:prstGeom prst="rect">
            <a:avLst/>
          </a:prstGeom>
          <a:noFill/>
        </p:spPr>
        <p:txBody>
          <a:bodyPr wrap="square" rtlCol="0">
            <a:spAutoFit/>
          </a:bodyPr>
          <a:lstStyle/>
          <a:p>
            <a:pPr marL="342900" indent="-342900">
              <a:buAutoNum type="arabicPeriod"/>
            </a:pPr>
            <a:r>
              <a:rPr lang="en-US" dirty="0"/>
              <a:t>availability stake &amp; evidence of work post</a:t>
            </a:r>
          </a:p>
          <a:p>
            <a:pPr marL="342900" indent="-342900">
              <a:buAutoNum type="arabicPeriod"/>
            </a:pPr>
            <a:r>
              <a:rPr lang="en-US" dirty="0"/>
              <a:t>smart contract fee collected by system</a:t>
            </a:r>
          </a:p>
          <a:p>
            <a:pPr marL="342900" indent="-342900">
              <a:buAutoNum type="arabicPeriod"/>
            </a:pPr>
            <a:r>
              <a:rPr lang="en-US" dirty="0"/>
              <a:t>reputation tokens equal to fee are created</a:t>
            </a:r>
          </a:p>
          <a:p>
            <a:pPr marL="342900" indent="-342900">
              <a:buAutoNum type="arabicPeriod"/>
            </a:pPr>
            <a:r>
              <a:rPr lang="en-US" dirty="0"/>
              <a:t>½ Rep tokens stake added to expert’s stake &amp;     ½ Rep tokens stake added to system downvotes</a:t>
            </a:r>
          </a:p>
          <a:p>
            <a:pPr marL="342900" indent="-342900">
              <a:buAutoNum type="arabicPeriod"/>
            </a:pPr>
            <a:r>
              <a:rPr lang="en-US" dirty="0">
                <a:solidFill>
                  <a:schemeClr val="bg2"/>
                </a:solidFill>
              </a:rPr>
              <a:t>comments made on post</a:t>
            </a:r>
          </a:p>
          <a:p>
            <a:pPr marL="342900" indent="-342900">
              <a:buAutoNum type="arabicPeriod"/>
            </a:pPr>
            <a:r>
              <a:rPr lang="en-US" dirty="0">
                <a:solidFill>
                  <a:schemeClr val="bg2"/>
                </a:solidFill>
              </a:rPr>
              <a:t>upvotes &amp; downvotes with repute stakes</a:t>
            </a:r>
          </a:p>
          <a:p>
            <a:pPr marL="342900" indent="-342900">
              <a:buAutoNum type="arabicPeriod"/>
            </a:pPr>
            <a:r>
              <a:rPr lang="en-US" dirty="0">
                <a:solidFill>
                  <a:schemeClr val="bg2"/>
                </a:solidFill>
              </a:rPr>
              <a:t>winners split loser’s stakes</a:t>
            </a:r>
          </a:p>
        </p:txBody>
      </p:sp>
      <p:sp>
        <p:nvSpPr>
          <p:cNvPr id="74" name="TextBox 73"/>
          <p:cNvSpPr txBox="1"/>
          <p:nvPr/>
        </p:nvSpPr>
        <p:spPr>
          <a:xfrm>
            <a:off x="2681802" y="1690149"/>
            <a:ext cx="1073755" cy="646331"/>
          </a:xfrm>
          <a:prstGeom prst="rect">
            <a:avLst/>
          </a:prstGeom>
          <a:noFill/>
        </p:spPr>
        <p:txBody>
          <a:bodyPr wrap="none" rtlCol="0">
            <a:spAutoFit/>
          </a:bodyPr>
          <a:lstStyle/>
          <a:p>
            <a:r>
              <a:rPr lang="en-US" dirty="0"/>
              <a:t>Evidence </a:t>
            </a:r>
          </a:p>
          <a:p>
            <a:r>
              <a:rPr lang="en-US" dirty="0"/>
              <a:t>of work</a:t>
            </a:r>
          </a:p>
        </p:txBody>
      </p:sp>
      <p:sp>
        <p:nvSpPr>
          <p:cNvPr id="75" name="TextBox 74"/>
          <p:cNvSpPr txBox="1"/>
          <p:nvPr/>
        </p:nvSpPr>
        <p:spPr>
          <a:xfrm>
            <a:off x="3755557" y="412124"/>
            <a:ext cx="3824316" cy="861774"/>
          </a:xfrm>
          <a:prstGeom prst="rect">
            <a:avLst/>
          </a:prstGeom>
          <a:noFill/>
        </p:spPr>
        <p:txBody>
          <a:bodyPr wrap="none" rtlCol="0">
            <a:spAutoFit/>
          </a:bodyPr>
          <a:lstStyle/>
          <a:p>
            <a:pPr algn="ctr"/>
            <a:r>
              <a:rPr lang="en-US" sz="3200" dirty="0"/>
              <a:t>Validation Pool</a:t>
            </a:r>
          </a:p>
          <a:p>
            <a:pPr algn="ctr"/>
            <a:r>
              <a:rPr lang="en-US" dirty="0"/>
              <a:t>Betting pool on evidence of work post</a:t>
            </a:r>
          </a:p>
        </p:txBody>
      </p:sp>
    </p:spTree>
    <p:extLst>
      <p:ext uri="{BB962C8B-B14F-4D97-AF65-F5344CB8AC3E}">
        <p14:creationId xmlns:p14="http://schemas.microsoft.com/office/powerpoint/2010/main" val="1669592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592347" y="4040272"/>
            <a:ext cx="1298355" cy="1441463"/>
            <a:chOff x="0" y="0"/>
            <a:chExt cx="1042670" cy="1189878"/>
          </a:xfrm>
        </p:grpSpPr>
        <p:cxnSp>
          <p:nvCxnSpPr>
            <p:cNvPr id="53" name="Straight Connector 52"/>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0" y="0"/>
              <a:ext cx="1042670" cy="1189878"/>
              <a:chOff x="0" y="0"/>
              <a:chExt cx="1042670" cy="1189878"/>
            </a:xfrm>
          </p:grpSpPr>
          <p:sp>
            <p:nvSpPr>
              <p:cNvPr id="55" name="Arc 54"/>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6" name="Arc 55"/>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57" name="Group 56"/>
              <p:cNvGrpSpPr/>
              <p:nvPr/>
            </p:nvGrpSpPr>
            <p:grpSpPr>
              <a:xfrm>
                <a:off x="0" y="4333"/>
                <a:ext cx="1042670" cy="1185545"/>
                <a:chOff x="0" y="0"/>
                <a:chExt cx="1042670" cy="1185545"/>
              </a:xfrm>
            </p:grpSpPr>
            <p:grpSp>
              <p:nvGrpSpPr>
                <p:cNvPr id="58" name="Group 57"/>
                <p:cNvGrpSpPr/>
                <p:nvPr/>
              </p:nvGrpSpPr>
              <p:grpSpPr>
                <a:xfrm>
                  <a:off x="247018" y="73672"/>
                  <a:ext cx="502920" cy="753110"/>
                  <a:chOff x="0" y="0"/>
                  <a:chExt cx="502920" cy="753110"/>
                </a:xfrm>
              </p:grpSpPr>
              <p:sp>
                <p:nvSpPr>
                  <p:cNvPr id="70" name="Oval 69"/>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1" name="Oval 70"/>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2" name="Straight Connector 71"/>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0" y="0"/>
                  <a:ext cx="1042670" cy="1185545"/>
                  <a:chOff x="0" y="0"/>
                  <a:chExt cx="1042670" cy="1185545"/>
                </a:xfrm>
              </p:grpSpPr>
              <p:grpSp>
                <p:nvGrpSpPr>
                  <p:cNvPr id="60" name="Group 59"/>
                  <p:cNvGrpSpPr/>
                  <p:nvPr/>
                </p:nvGrpSpPr>
                <p:grpSpPr>
                  <a:xfrm>
                    <a:off x="0" y="0"/>
                    <a:ext cx="1042670" cy="1185545"/>
                    <a:chOff x="0" y="0"/>
                    <a:chExt cx="1042670" cy="1185545"/>
                  </a:xfrm>
                </p:grpSpPr>
                <p:sp>
                  <p:nvSpPr>
                    <p:cNvPr id="63" name="Cube 62"/>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O. P.</a:t>
                      </a:r>
                      <a:endParaRPr lang="en-US" sz="1600" dirty="0">
                        <a:effectLst/>
                        <a:ea typeface="Calibri" panose="020F0502020204030204" pitchFamily="34" charset="0"/>
                        <a:cs typeface="Times New Roman" panose="02020603050405020304" pitchFamily="18" charset="0"/>
                      </a:endParaRPr>
                    </a:p>
                  </p:txBody>
                </p:sp>
                <p:sp>
                  <p:nvSpPr>
                    <p:cNvPr id="64" name="Oval 63"/>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5" name="Arc 64"/>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66" name="Group 65"/>
                    <p:cNvGrpSpPr/>
                    <p:nvPr/>
                  </p:nvGrpSpPr>
                  <p:grpSpPr>
                    <a:xfrm>
                      <a:off x="52387" y="0"/>
                      <a:ext cx="450850" cy="770255"/>
                      <a:chOff x="0" y="0"/>
                      <a:chExt cx="450850" cy="770255"/>
                    </a:xfrm>
                    <a:scene3d>
                      <a:camera prst="orthographicFront">
                        <a:rot lat="0" lon="10800000" rev="0"/>
                      </a:camera>
                      <a:lightRig rig="threePt" dir="t"/>
                    </a:scene3d>
                  </p:grpSpPr>
                  <p:sp>
                    <p:nvSpPr>
                      <p:cNvPr id="67" name="Arc 66"/>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Arc 67"/>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9" name="Arc 68"/>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61" name="Arc 60"/>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2" name="Arc 61"/>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3" name="Group 2"/>
          <p:cNvGrpSpPr/>
          <p:nvPr/>
        </p:nvGrpSpPr>
        <p:grpSpPr>
          <a:xfrm>
            <a:off x="631467" y="5609149"/>
            <a:ext cx="1197735" cy="1057489"/>
            <a:chOff x="2576176" y="5737939"/>
            <a:chExt cx="1197735" cy="1057489"/>
          </a:xfrm>
        </p:grpSpPr>
        <p:grpSp>
          <p:nvGrpSpPr>
            <p:cNvPr id="48" name="Group 47"/>
            <p:cNvGrpSpPr/>
            <p:nvPr/>
          </p:nvGrpSpPr>
          <p:grpSpPr>
            <a:xfrm>
              <a:off x="2796894" y="6266683"/>
              <a:ext cx="704782" cy="369332"/>
              <a:chOff x="2395605" y="2936219"/>
              <a:chExt cx="704782" cy="369332"/>
            </a:xfrm>
          </p:grpSpPr>
          <p:grpSp>
            <p:nvGrpSpPr>
              <p:cNvPr id="40" name="Group 39"/>
              <p:cNvGrpSpPr/>
              <p:nvPr/>
            </p:nvGrpSpPr>
            <p:grpSpPr>
              <a:xfrm>
                <a:off x="2807650" y="3038075"/>
                <a:ext cx="292737" cy="226818"/>
                <a:chOff x="0" y="0"/>
                <a:chExt cx="156845" cy="153289"/>
              </a:xfrm>
            </p:grpSpPr>
            <p:sp>
              <p:nvSpPr>
                <p:cNvPr id="41" name="Oval 40"/>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42" name="Group 41"/>
                <p:cNvGrpSpPr/>
                <p:nvPr/>
              </p:nvGrpSpPr>
              <p:grpSpPr>
                <a:xfrm>
                  <a:off x="36836" y="0"/>
                  <a:ext cx="72751" cy="74870"/>
                  <a:chOff x="0" y="0"/>
                  <a:chExt cx="399098" cy="475297"/>
                </a:xfrm>
              </p:grpSpPr>
              <p:cxnSp>
                <p:nvCxnSpPr>
                  <p:cNvPr id="43" name="Straight Connector 42"/>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Arc 44"/>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6" name="Straight Connector 45"/>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7" name="TextBox 46"/>
              <p:cNvSpPr txBox="1"/>
              <p:nvPr/>
            </p:nvSpPr>
            <p:spPr>
              <a:xfrm>
                <a:off x="2395605" y="2936219"/>
                <a:ext cx="418704" cy="369332"/>
              </a:xfrm>
              <a:prstGeom prst="rect">
                <a:avLst/>
              </a:prstGeom>
              <a:noFill/>
            </p:spPr>
            <p:txBody>
              <a:bodyPr wrap="none" rtlCol="0">
                <a:spAutoFit/>
              </a:bodyPr>
              <a:lstStyle/>
              <a:p>
                <a:r>
                  <a:rPr lang="en-US" dirty="0"/>
                  <a:t>60</a:t>
                </a:r>
              </a:p>
            </p:txBody>
          </p:sp>
        </p:grpSp>
        <p:sp>
          <p:nvSpPr>
            <p:cNvPr id="2" name="Up Arrow Callout 1"/>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ular Callout 48"/>
          <p:cNvSpPr/>
          <p:nvPr/>
        </p:nvSpPr>
        <p:spPr>
          <a:xfrm>
            <a:off x="2648733" y="1655702"/>
            <a:ext cx="1116083" cy="685788"/>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50" name="Rectangular Callout 49"/>
          <p:cNvSpPr/>
          <p:nvPr/>
        </p:nvSpPr>
        <p:spPr>
          <a:xfrm>
            <a:off x="2917081" y="2890121"/>
            <a:ext cx="1116083" cy="685788"/>
          </a:xfrm>
          <a:prstGeom prst="wedgeRectCallout">
            <a:avLst>
              <a:gd name="adj1" fmla="val 69448"/>
              <a:gd name="adj2" fmla="val 75538"/>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73" name="Rectangular Callout 72"/>
          <p:cNvSpPr/>
          <p:nvPr/>
        </p:nvSpPr>
        <p:spPr>
          <a:xfrm>
            <a:off x="1880282" y="2890121"/>
            <a:ext cx="603783" cy="685788"/>
          </a:xfrm>
          <a:prstGeom prst="wedgeRectCallout">
            <a:avLst>
              <a:gd name="adj1" fmla="val 42663"/>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74" name="Rectangular Callout 73"/>
          <p:cNvSpPr/>
          <p:nvPr/>
        </p:nvSpPr>
        <p:spPr>
          <a:xfrm>
            <a:off x="2284024" y="4353136"/>
            <a:ext cx="1116083" cy="685788"/>
          </a:xfrm>
          <a:prstGeom prst="wedgeRectCallout">
            <a:avLst>
              <a:gd name="adj1" fmla="val 29061"/>
              <a:gd name="adj2" fmla="val 113097"/>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75" name="Rectangular Callout 74"/>
          <p:cNvSpPr/>
          <p:nvPr/>
        </p:nvSpPr>
        <p:spPr>
          <a:xfrm>
            <a:off x="3569654" y="4353136"/>
            <a:ext cx="501323" cy="685788"/>
          </a:xfrm>
          <a:prstGeom prst="wedgeRectCallout">
            <a:avLst>
              <a:gd name="adj1" fmla="val 52830"/>
              <a:gd name="adj2" fmla="val 79294"/>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cxnSp>
        <p:nvCxnSpPr>
          <p:cNvPr id="76" name="Straight Arrow Connector 75"/>
          <p:cNvCxnSpPr/>
          <p:nvPr/>
        </p:nvCxnSpPr>
        <p:spPr>
          <a:xfrm flipH="1">
            <a:off x="2168146" y="2341490"/>
            <a:ext cx="473268" cy="533391"/>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3396448" y="2364350"/>
            <a:ext cx="91482" cy="487672"/>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2917081" y="3575909"/>
            <a:ext cx="562311" cy="761987"/>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3626983" y="3575909"/>
            <a:ext cx="248832" cy="754367"/>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4246139" y="1638158"/>
            <a:ext cx="1197735" cy="1057489"/>
            <a:chOff x="2576176" y="5737939"/>
            <a:chExt cx="1197735" cy="1057489"/>
          </a:xfrm>
        </p:grpSpPr>
        <p:grpSp>
          <p:nvGrpSpPr>
            <p:cNvPr id="81" name="Group 80"/>
            <p:cNvGrpSpPr/>
            <p:nvPr/>
          </p:nvGrpSpPr>
          <p:grpSpPr>
            <a:xfrm>
              <a:off x="2796894" y="6266683"/>
              <a:ext cx="704782" cy="369332"/>
              <a:chOff x="2395605" y="2936219"/>
              <a:chExt cx="704782" cy="369332"/>
            </a:xfrm>
          </p:grpSpPr>
          <p:grpSp>
            <p:nvGrpSpPr>
              <p:cNvPr id="83" name="Group 82"/>
              <p:cNvGrpSpPr/>
              <p:nvPr/>
            </p:nvGrpSpPr>
            <p:grpSpPr>
              <a:xfrm>
                <a:off x="2807650" y="3038075"/>
                <a:ext cx="292737" cy="226818"/>
                <a:chOff x="0" y="0"/>
                <a:chExt cx="156845" cy="153289"/>
              </a:xfrm>
            </p:grpSpPr>
            <p:sp>
              <p:nvSpPr>
                <p:cNvPr id="85" name="Oval 84"/>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86" name="Group 85"/>
                <p:cNvGrpSpPr/>
                <p:nvPr/>
              </p:nvGrpSpPr>
              <p:grpSpPr>
                <a:xfrm>
                  <a:off x="36836" y="0"/>
                  <a:ext cx="72751" cy="74870"/>
                  <a:chOff x="0" y="0"/>
                  <a:chExt cx="399098" cy="475297"/>
                </a:xfrm>
              </p:grpSpPr>
              <p:cxnSp>
                <p:nvCxnSpPr>
                  <p:cNvPr id="87" name="Straight Connector 86"/>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Arc 88"/>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90" name="Straight Connector 89"/>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4" name="TextBox 83"/>
              <p:cNvSpPr txBox="1"/>
              <p:nvPr/>
            </p:nvSpPr>
            <p:spPr>
              <a:xfrm>
                <a:off x="2395605" y="2936219"/>
                <a:ext cx="418704" cy="369332"/>
              </a:xfrm>
              <a:prstGeom prst="rect">
                <a:avLst/>
              </a:prstGeom>
              <a:noFill/>
            </p:spPr>
            <p:txBody>
              <a:bodyPr wrap="none" rtlCol="0">
                <a:spAutoFit/>
              </a:bodyPr>
              <a:lstStyle/>
              <a:p>
                <a:r>
                  <a:rPr lang="en-US" dirty="0"/>
                  <a:t>60</a:t>
                </a:r>
              </a:p>
            </p:txBody>
          </p:sp>
        </p:grpSp>
        <p:sp>
          <p:nvSpPr>
            <p:cNvPr id="82" name="Up Arrow Callout 81"/>
            <p:cNvSpPr/>
            <p:nvPr/>
          </p:nvSpPr>
          <p:spPr>
            <a:xfrm>
              <a:off x="2576176" y="5737939"/>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5442240" y="2004877"/>
            <a:ext cx="1197735" cy="1057489"/>
            <a:chOff x="5326329" y="2610186"/>
            <a:chExt cx="1197735" cy="1057489"/>
          </a:xfrm>
        </p:grpSpPr>
        <p:grpSp>
          <p:nvGrpSpPr>
            <p:cNvPr id="92" name="Group 91"/>
            <p:cNvGrpSpPr/>
            <p:nvPr/>
          </p:nvGrpSpPr>
          <p:grpSpPr>
            <a:xfrm>
              <a:off x="5559926" y="2791200"/>
              <a:ext cx="704782" cy="369332"/>
              <a:chOff x="2395605" y="2936219"/>
              <a:chExt cx="704782" cy="369332"/>
            </a:xfrm>
          </p:grpSpPr>
          <p:grpSp>
            <p:nvGrpSpPr>
              <p:cNvPr id="94" name="Group 93"/>
              <p:cNvGrpSpPr/>
              <p:nvPr/>
            </p:nvGrpSpPr>
            <p:grpSpPr>
              <a:xfrm>
                <a:off x="2807650" y="3038075"/>
                <a:ext cx="292737" cy="226818"/>
                <a:chOff x="0" y="0"/>
                <a:chExt cx="156845" cy="153289"/>
              </a:xfrm>
            </p:grpSpPr>
            <p:sp>
              <p:nvSpPr>
                <p:cNvPr id="96" name="Oval 95"/>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97" name="Group 96"/>
                <p:cNvGrpSpPr/>
                <p:nvPr/>
              </p:nvGrpSpPr>
              <p:grpSpPr>
                <a:xfrm>
                  <a:off x="36836" y="0"/>
                  <a:ext cx="72751" cy="74870"/>
                  <a:chOff x="0" y="0"/>
                  <a:chExt cx="399098" cy="475297"/>
                </a:xfrm>
              </p:grpSpPr>
              <p:cxnSp>
                <p:nvCxnSpPr>
                  <p:cNvPr id="98" name="Straight Connector 97"/>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Arc 99"/>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01" name="Straight Connector 100"/>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5" name="TextBox 94"/>
              <p:cNvSpPr txBox="1"/>
              <p:nvPr/>
            </p:nvSpPr>
            <p:spPr>
              <a:xfrm>
                <a:off x="2395605" y="2936219"/>
                <a:ext cx="418704" cy="369332"/>
              </a:xfrm>
              <a:prstGeom prst="rect">
                <a:avLst/>
              </a:prstGeom>
              <a:noFill/>
            </p:spPr>
            <p:txBody>
              <a:bodyPr wrap="none" rtlCol="0">
                <a:spAutoFit/>
              </a:bodyPr>
              <a:lstStyle/>
              <a:p>
                <a:r>
                  <a:rPr lang="en-US" dirty="0"/>
                  <a:t>50</a:t>
                </a:r>
              </a:p>
            </p:txBody>
          </p:sp>
        </p:grpSp>
        <p:sp>
          <p:nvSpPr>
            <p:cNvPr id="93" name="Up Arrow Callout 92"/>
            <p:cNvSpPr/>
            <p:nvPr/>
          </p:nvSpPr>
          <p:spPr>
            <a:xfrm rot="10800000">
              <a:off x="5326329" y="2610186"/>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p:cNvGrpSpPr/>
          <p:nvPr/>
        </p:nvGrpSpPr>
        <p:grpSpPr>
          <a:xfrm>
            <a:off x="10607043" y="5702657"/>
            <a:ext cx="1197735" cy="1057489"/>
            <a:chOff x="5326329" y="2610186"/>
            <a:chExt cx="1197735" cy="1057489"/>
          </a:xfrm>
        </p:grpSpPr>
        <p:grpSp>
          <p:nvGrpSpPr>
            <p:cNvPr id="114" name="Group 113"/>
            <p:cNvGrpSpPr/>
            <p:nvPr/>
          </p:nvGrpSpPr>
          <p:grpSpPr>
            <a:xfrm>
              <a:off x="5559926" y="2791200"/>
              <a:ext cx="704782" cy="369332"/>
              <a:chOff x="2395605" y="2936219"/>
              <a:chExt cx="704782" cy="369332"/>
            </a:xfrm>
          </p:grpSpPr>
          <p:grpSp>
            <p:nvGrpSpPr>
              <p:cNvPr id="116" name="Group 115"/>
              <p:cNvGrpSpPr/>
              <p:nvPr/>
            </p:nvGrpSpPr>
            <p:grpSpPr>
              <a:xfrm>
                <a:off x="2807650" y="3038075"/>
                <a:ext cx="292737" cy="226818"/>
                <a:chOff x="0" y="0"/>
                <a:chExt cx="156845" cy="153289"/>
              </a:xfrm>
            </p:grpSpPr>
            <p:sp>
              <p:nvSpPr>
                <p:cNvPr id="118" name="Oval 117"/>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19" name="Group 118"/>
                <p:cNvGrpSpPr/>
                <p:nvPr/>
              </p:nvGrpSpPr>
              <p:grpSpPr>
                <a:xfrm>
                  <a:off x="36836" y="0"/>
                  <a:ext cx="72751" cy="74870"/>
                  <a:chOff x="0" y="0"/>
                  <a:chExt cx="399098" cy="475297"/>
                </a:xfrm>
              </p:grpSpPr>
              <p:cxnSp>
                <p:nvCxnSpPr>
                  <p:cNvPr id="120" name="Straight Connector 119"/>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Arc 121"/>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23" name="Straight Connector 122"/>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7" name="TextBox 116"/>
              <p:cNvSpPr txBox="1"/>
              <p:nvPr/>
            </p:nvSpPr>
            <p:spPr>
              <a:xfrm>
                <a:off x="2395605" y="2936219"/>
                <a:ext cx="418704" cy="369332"/>
              </a:xfrm>
              <a:prstGeom prst="rect">
                <a:avLst/>
              </a:prstGeom>
              <a:noFill/>
            </p:spPr>
            <p:txBody>
              <a:bodyPr wrap="none" rtlCol="0">
                <a:spAutoFit/>
              </a:bodyPr>
              <a:lstStyle/>
              <a:p>
                <a:r>
                  <a:rPr lang="en-US" dirty="0"/>
                  <a:t>50</a:t>
                </a:r>
              </a:p>
            </p:txBody>
          </p:sp>
        </p:grpSp>
        <p:sp>
          <p:nvSpPr>
            <p:cNvPr id="115" name="Up Arrow Callout 114"/>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TextBox 101"/>
          <p:cNvSpPr txBox="1"/>
          <p:nvPr/>
        </p:nvSpPr>
        <p:spPr>
          <a:xfrm>
            <a:off x="7115242" y="1724677"/>
            <a:ext cx="5076757" cy="2308324"/>
          </a:xfrm>
          <a:prstGeom prst="rect">
            <a:avLst/>
          </a:prstGeom>
          <a:noFill/>
        </p:spPr>
        <p:txBody>
          <a:bodyPr wrap="square" rtlCol="0">
            <a:spAutoFit/>
          </a:bodyPr>
          <a:lstStyle/>
          <a:p>
            <a:pPr marL="342900" indent="-342900">
              <a:buAutoNum type="arabicPeriod"/>
            </a:pPr>
            <a:r>
              <a:rPr lang="en-US" dirty="0"/>
              <a:t>availability stake &amp; evidence of work post</a:t>
            </a:r>
          </a:p>
          <a:p>
            <a:pPr marL="342900" indent="-342900">
              <a:buAutoNum type="arabicPeriod"/>
            </a:pPr>
            <a:r>
              <a:rPr lang="en-US" dirty="0"/>
              <a:t>smart contract fee collected by system</a:t>
            </a:r>
          </a:p>
          <a:p>
            <a:pPr marL="342900" indent="-342900">
              <a:buAutoNum type="arabicPeriod"/>
            </a:pPr>
            <a:r>
              <a:rPr lang="en-US" dirty="0"/>
              <a:t>reputation tokens equal to fee are created</a:t>
            </a:r>
          </a:p>
          <a:p>
            <a:pPr marL="342900" indent="-342900">
              <a:buAutoNum type="arabicPeriod"/>
            </a:pPr>
            <a:r>
              <a:rPr lang="en-US" dirty="0"/>
              <a:t>½ Rep tokens stake added to expert’s stake &amp;     ½ Rep tokens stake added to system downvotes</a:t>
            </a:r>
          </a:p>
          <a:p>
            <a:pPr marL="342900" indent="-342900">
              <a:buAutoNum type="arabicPeriod"/>
            </a:pPr>
            <a:r>
              <a:rPr lang="en-US" dirty="0"/>
              <a:t>comments made on post</a:t>
            </a:r>
          </a:p>
          <a:p>
            <a:pPr marL="342900" indent="-342900">
              <a:buAutoNum type="arabicPeriod"/>
            </a:pPr>
            <a:r>
              <a:rPr lang="en-US" dirty="0">
                <a:solidFill>
                  <a:schemeClr val="bg2"/>
                </a:solidFill>
              </a:rPr>
              <a:t>upvotes &amp; downvotes with repute stakes</a:t>
            </a:r>
          </a:p>
          <a:p>
            <a:pPr marL="342900" indent="-342900">
              <a:buAutoNum type="arabicPeriod"/>
            </a:pPr>
            <a:r>
              <a:rPr lang="en-US" dirty="0">
                <a:solidFill>
                  <a:schemeClr val="bg2"/>
                </a:solidFill>
              </a:rPr>
              <a:t>winners split loser’s stakes</a:t>
            </a:r>
          </a:p>
        </p:txBody>
      </p:sp>
      <p:sp>
        <p:nvSpPr>
          <p:cNvPr id="103" name="TextBox 102"/>
          <p:cNvSpPr txBox="1"/>
          <p:nvPr/>
        </p:nvSpPr>
        <p:spPr>
          <a:xfrm>
            <a:off x="2681802" y="1690149"/>
            <a:ext cx="1073755" cy="646331"/>
          </a:xfrm>
          <a:prstGeom prst="rect">
            <a:avLst/>
          </a:prstGeom>
          <a:noFill/>
        </p:spPr>
        <p:txBody>
          <a:bodyPr wrap="none" rtlCol="0">
            <a:spAutoFit/>
          </a:bodyPr>
          <a:lstStyle/>
          <a:p>
            <a:r>
              <a:rPr lang="en-US" dirty="0"/>
              <a:t>Evidence </a:t>
            </a:r>
          </a:p>
          <a:p>
            <a:r>
              <a:rPr lang="en-US" dirty="0"/>
              <a:t>of work</a:t>
            </a:r>
          </a:p>
        </p:txBody>
      </p:sp>
      <p:sp>
        <p:nvSpPr>
          <p:cNvPr id="104" name="TextBox 103"/>
          <p:cNvSpPr txBox="1"/>
          <p:nvPr/>
        </p:nvSpPr>
        <p:spPr>
          <a:xfrm>
            <a:off x="3755557" y="412124"/>
            <a:ext cx="3824316" cy="861774"/>
          </a:xfrm>
          <a:prstGeom prst="rect">
            <a:avLst/>
          </a:prstGeom>
          <a:noFill/>
        </p:spPr>
        <p:txBody>
          <a:bodyPr wrap="none" rtlCol="0">
            <a:spAutoFit/>
          </a:bodyPr>
          <a:lstStyle/>
          <a:p>
            <a:pPr algn="ctr"/>
            <a:r>
              <a:rPr lang="en-US" sz="3200" dirty="0"/>
              <a:t>Validation Pool</a:t>
            </a:r>
          </a:p>
          <a:p>
            <a:pPr algn="ctr"/>
            <a:r>
              <a:rPr lang="en-US" dirty="0"/>
              <a:t>Betting pool on evidence of work post</a:t>
            </a:r>
          </a:p>
        </p:txBody>
      </p:sp>
    </p:spTree>
    <p:extLst>
      <p:ext uri="{BB962C8B-B14F-4D97-AF65-F5344CB8AC3E}">
        <p14:creationId xmlns:p14="http://schemas.microsoft.com/office/powerpoint/2010/main" val="125313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3303E-6C6F-8D40-80D3-79751D9AFD7D}"/>
              </a:ext>
            </a:extLst>
          </p:cNvPr>
          <p:cNvSpPr>
            <a:spLocks noGrp="1"/>
          </p:cNvSpPr>
          <p:nvPr>
            <p:ph type="title"/>
          </p:nvPr>
        </p:nvSpPr>
        <p:spPr>
          <a:xfrm>
            <a:off x="486664" y="-248445"/>
            <a:ext cx="10515600" cy="1325563"/>
          </a:xfrm>
        </p:spPr>
        <p:txBody>
          <a:bodyPr/>
          <a:lstStyle/>
          <a:p>
            <a:r>
              <a:rPr lang="en-US" dirty="0"/>
              <a:t>Is Reputation Foundational for DAOs ? </a:t>
            </a:r>
          </a:p>
        </p:txBody>
      </p:sp>
      <p:sp>
        <p:nvSpPr>
          <p:cNvPr id="3" name="Content Placeholder 2">
            <a:extLst>
              <a:ext uri="{FF2B5EF4-FFF2-40B4-BE49-F238E27FC236}">
                <a16:creationId xmlns:a16="http://schemas.microsoft.com/office/drawing/2014/main" id="{8D469D46-4C9E-5044-9702-DA22D2805E16}"/>
              </a:ext>
            </a:extLst>
          </p:cNvPr>
          <p:cNvSpPr>
            <a:spLocks noGrp="1"/>
          </p:cNvSpPr>
          <p:nvPr>
            <p:ph idx="1"/>
          </p:nvPr>
        </p:nvSpPr>
        <p:spPr>
          <a:xfrm>
            <a:off x="349250" y="844550"/>
            <a:ext cx="11423650" cy="6013450"/>
          </a:xfrm>
        </p:spPr>
        <p:txBody>
          <a:bodyPr>
            <a:normAutofit/>
          </a:bodyPr>
          <a:lstStyle/>
          <a:p>
            <a:r>
              <a:rPr lang="en-US" sz="3200" b="1" dirty="0"/>
              <a:t>Depends on Priors – Foundational Perspectives</a:t>
            </a:r>
          </a:p>
          <a:p>
            <a:r>
              <a:rPr lang="en-US" sz="3200" b="1" dirty="0"/>
              <a:t>Problem with Web of Trust</a:t>
            </a:r>
            <a:r>
              <a:rPr lang="en-US" sz="3200" dirty="0"/>
              <a:t>: If good interaction online then both parties gain reputation, bad experience then they lose reputation. Use </a:t>
            </a:r>
            <a:r>
              <a:rPr lang="en-US" sz="3200" dirty="0" err="1"/>
              <a:t>sockpuppets</a:t>
            </a:r>
            <a:r>
              <a:rPr lang="en-US" sz="3200" dirty="0"/>
              <a:t> – sell to yourself and say good things about yourself. All </a:t>
            </a:r>
            <a:r>
              <a:rPr lang="en-US" sz="3200" dirty="0" err="1"/>
              <a:t>sockpuppets</a:t>
            </a:r>
            <a:r>
              <a:rPr lang="en-US" sz="3200" dirty="0"/>
              <a:t> gain reputation. Use </a:t>
            </a:r>
            <a:r>
              <a:rPr lang="en-US" sz="3200" dirty="0" err="1"/>
              <a:t>sockpuppet</a:t>
            </a:r>
            <a:r>
              <a:rPr lang="en-US" sz="3200" dirty="0"/>
              <a:t> reputation to cheat the DAO to lie and steal money from the DAO. </a:t>
            </a:r>
          </a:p>
          <a:p>
            <a:r>
              <a:rPr lang="en-US" sz="3200" dirty="0"/>
              <a:t>Once smart contract valuable enough, can only trust system to the degree that it costs more to cheat than to support. </a:t>
            </a:r>
          </a:p>
          <a:p>
            <a:r>
              <a:rPr lang="en-US" sz="3200" dirty="0"/>
              <a:t>Reputation allows for second order economic effects that make the system more attack resistant</a:t>
            </a:r>
          </a:p>
          <a:p>
            <a:r>
              <a:rPr lang="en-US" sz="3200" dirty="0"/>
              <a:t>Reputation enables true decentralization </a:t>
            </a:r>
          </a:p>
        </p:txBody>
      </p:sp>
    </p:spTree>
    <p:extLst>
      <p:ext uri="{BB962C8B-B14F-4D97-AF65-F5344CB8AC3E}">
        <p14:creationId xmlns:p14="http://schemas.microsoft.com/office/powerpoint/2010/main" val="1128816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592347" y="4040272"/>
            <a:ext cx="1298355" cy="1441463"/>
            <a:chOff x="0" y="0"/>
            <a:chExt cx="1042670" cy="1189878"/>
          </a:xfrm>
        </p:grpSpPr>
        <p:cxnSp>
          <p:nvCxnSpPr>
            <p:cNvPr id="53" name="Straight Connector 52"/>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0" y="0"/>
              <a:ext cx="1042670" cy="1189878"/>
              <a:chOff x="0" y="0"/>
              <a:chExt cx="1042670" cy="1189878"/>
            </a:xfrm>
          </p:grpSpPr>
          <p:sp>
            <p:nvSpPr>
              <p:cNvPr id="55" name="Arc 54"/>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6" name="Arc 55"/>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57" name="Group 56"/>
              <p:cNvGrpSpPr/>
              <p:nvPr/>
            </p:nvGrpSpPr>
            <p:grpSpPr>
              <a:xfrm>
                <a:off x="0" y="4333"/>
                <a:ext cx="1042670" cy="1185545"/>
                <a:chOff x="0" y="0"/>
                <a:chExt cx="1042670" cy="1185545"/>
              </a:xfrm>
            </p:grpSpPr>
            <p:grpSp>
              <p:nvGrpSpPr>
                <p:cNvPr id="58" name="Group 57"/>
                <p:cNvGrpSpPr/>
                <p:nvPr/>
              </p:nvGrpSpPr>
              <p:grpSpPr>
                <a:xfrm>
                  <a:off x="247018" y="73672"/>
                  <a:ext cx="502920" cy="753110"/>
                  <a:chOff x="0" y="0"/>
                  <a:chExt cx="502920" cy="753110"/>
                </a:xfrm>
              </p:grpSpPr>
              <p:sp>
                <p:nvSpPr>
                  <p:cNvPr id="70" name="Oval 69"/>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1" name="Oval 70"/>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2" name="Straight Connector 71"/>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0" y="0"/>
                  <a:ext cx="1042670" cy="1185545"/>
                  <a:chOff x="0" y="0"/>
                  <a:chExt cx="1042670" cy="1185545"/>
                </a:xfrm>
              </p:grpSpPr>
              <p:grpSp>
                <p:nvGrpSpPr>
                  <p:cNvPr id="60" name="Group 59"/>
                  <p:cNvGrpSpPr/>
                  <p:nvPr/>
                </p:nvGrpSpPr>
                <p:grpSpPr>
                  <a:xfrm>
                    <a:off x="0" y="0"/>
                    <a:ext cx="1042670" cy="1185545"/>
                    <a:chOff x="0" y="0"/>
                    <a:chExt cx="1042670" cy="1185545"/>
                  </a:xfrm>
                </p:grpSpPr>
                <p:sp>
                  <p:nvSpPr>
                    <p:cNvPr id="63" name="Cube 62"/>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O. P.</a:t>
                      </a:r>
                      <a:endParaRPr lang="en-US" sz="1100" dirty="0">
                        <a:effectLst/>
                        <a:ea typeface="Calibri" panose="020F0502020204030204" pitchFamily="34" charset="0"/>
                        <a:cs typeface="Times New Roman" panose="02020603050405020304" pitchFamily="18" charset="0"/>
                      </a:endParaRPr>
                    </a:p>
                  </p:txBody>
                </p:sp>
                <p:sp>
                  <p:nvSpPr>
                    <p:cNvPr id="64" name="Oval 63"/>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5" name="Arc 64"/>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66" name="Group 65"/>
                    <p:cNvGrpSpPr/>
                    <p:nvPr/>
                  </p:nvGrpSpPr>
                  <p:grpSpPr>
                    <a:xfrm>
                      <a:off x="52387" y="0"/>
                      <a:ext cx="450850" cy="770255"/>
                      <a:chOff x="0" y="0"/>
                      <a:chExt cx="450850" cy="770255"/>
                    </a:xfrm>
                    <a:scene3d>
                      <a:camera prst="orthographicFront">
                        <a:rot lat="0" lon="10800000" rev="0"/>
                      </a:camera>
                      <a:lightRig rig="threePt" dir="t"/>
                    </a:scene3d>
                  </p:grpSpPr>
                  <p:sp>
                    <p:nvSpPr>
                      <p:cNvPr id="67" name="Arc 66"/>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Arc 67"/>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9" name="Arc 68"/>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61" name="Arc 60"/>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2" name="Arc 61"/>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3" name="Group 2"/>
          <p:cNvGrpSpPr/>
          <p:nvPr/>
        </p:nvGrpSpPr>
        <p:grpSpPr>
          <a:xfrm>
            <a:off x="631467" y="5609149"/>
            <a:ext cx="1197735" cy="1057489"/>
            <a:chOff x="2576176" y="5737939"/>
            <a:chExt cx="1197735" cy="1057489"/>
          </a:xfrm>
        </p:grpSpPr>
        <p:grpSp>
          <p:nvGrpSpPr>
            <p:cNvPr id="48" name="Group 47"/>
            <p:cNvGrpSpPr/>
            <p:nvPr/>
          </p:nvGrpSpPr>
          <p:grpSpPr>
            <a:xfrm>
              <a:off x="2796894" y="6266683"/>
              <a:ext cx="704782" cy="369332"/>
              <a:chOff x="2395605" y="2936219"/>
              <a:chExt cx="704782" cy="369332"/>
            </a:xfrm>
          </p:grpSpPr>
          <p:grpSp>
            <p:nvGrpSpPr>
              <p:cNvPr id="40" name="Group 39"/>
              <p:cNvGrpSpPr/>
              <p:nvPr/>
            </p:nvGrpSpPr>
            <p:grpSpPr>
              <a:xfrm>
                <a:off x="2807650" y="3038075"/>
                <a:ext cx="292737" cy="226818"/>
                <a:chOff x="0" y="0"/>
                <a:chExt cx="156845" cy="153289"/>
              </a:xfrm>
            </p:grpSpPr>
            <p:sp>
              <p:nvSpPr>
                <p:cNvPr id="41" name="Oval 40"/>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42" name="Group 41"/>
                <p:cNvGrpSpPr/>
                <p:nvPr/>
              </p:nvGrpSpPr>
              <p:grpSpPr>
                <a:xfrm>
                  <a:off x="36836" y="0"/>
                  <a:ext cx="72751" cy="74870"/>
                  <a:chOff x="0" y="0"/>
                  <a:chExt cx="399098" cy="475297"/>
                </a:xfrm>
              </p:grpSpPr>
              <p:cxnSp>
                <p:nvCxnSpPr>
                  <p:cNvPr id="43" name="Straight Connector 42"/>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Arc 44"/>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6" name="Straight Connector 45"/>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7" name="TextBox 46"/>
              <p:cNvSpPr txBox="1"/>
              <p:nvPr/>
            </p:nvSpPr>
            <p:spPr>
              <a:xfrm>
                <a:off x="2395605" y="2936219"/>
                <a:ext cx="418704" cy="369332"/>
              </a:xfrm>
              <a:prstGeom prst="rect">
                <a:avLst/>
              </a:prstGeom>
              <a:noFill/>
            </p:spPr>
            <p:txBody>
              <a:bodyPr wrap="none" rtlCol="0">
                <a:spAutoFit/>
              </a:bodyPr>
              <a:lstStyle/>
              <a:p>
                <a:r>
                  <a:rPr lang="en-US" dirty="0"/>
                  <a:t>60</a:t>
                </a:r>
              </a:p>
            </p:txBody>
          </p:sp>
        </p:grpSp>
        <p:sp>
          <p:nvSpPr>
            <p:cNvPr id="2" name="Up Arrow Callout 1"/>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ular Callout 48"/>
          <p:cNvSpPr/>
          <p:nvPr/>
        </p:nvSpPr>
        <p:spPr>
          <a:xfrm>
            <a:off x="2648733" y="1655702"/>
            <a:ext cx="1116083" cy="685788"/>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80" name="Group 79"/>
          <p:cNvGrpSpPr/>
          <p:nvPr/>
        </p:nvGrpSpPr>
        <p:grpSpPr>
          <a:xfrm>
            <a:off x="2135669" y="4038124"/>
            <a:ext cx="1298355" cy="1441463"/>
            <a:chOff x="0" y="0"/>
            <a:chExt cx="1042670" cy="1189878"/>
          </a:xfrm>
        </p:grpSpPr>
        <p:cxnSp>
          <p:nvCxnSpPr>
            <p:cNvPr id="81" name="Straight Connector 80"/>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0" y="0"/>
              <a:ext cx="1042670" cy="1189878"/>
              <a:chOff x="0" y="0"/>
              <a:chExt cx="1042670" cy="1189878"/>
            </a:xfrm>
          </p:grpSpPr>
          <p:sp>
            <p:nvSpPr>
              <p:cNvPr id="83" name="Arc 82"/>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Arc 83"/>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5" name="Group 84"/>
              <p:cNvGrpSpPr/>
              <p:nvPr/>
            </p:nvGrpSpPr>
            <p:grpSpPr>
              <a:xfrm>
                <a:off x="0" y="4333"/>
                <a:ext cx="1042670" cy="1185545"/>
                <a:chOff x="0" y="0"/>
                <a:chExt cx="1042670" cy="1185545"/>
              </a:xfrm>
            </p:grpSpPr>
            <p:grpSp>
              <p:nvGrpSpPr>
                <p:cNvPr id="86" name="Group 85"/>
                <p:cNvGrpSpPr/>
                <p:nvPr/>
              </p:nvGrpSpPr>
              <p:grpSpPr>
                <a:xfrm>
                  <a:off x="247018" y="73672"/>
                  <a:ext cx="502920" cy="753110"/>
                  <a:chOff x="0" y="0"/>
                  <a:chExt cx="502920" cy="753110"/>
                </a:xfrm>
              </p:grpSpPr>
              <p:sp>
                <p:nvSpPr>
                  <p:cNvPr id="98" name="Oval 97"/>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9" name="Oval 98"/>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00" name="Straight Connector 99"/>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0" y="0"/>
                  <a:ext cx="1042670" cy="1185545"/>
                  <a:chOff x="0" y="0"/>
                  <a:chExt cx="1042670" cy="1185545"/>
                </a:xfrm>
              </p:grpSpPr>
              <p:grpSp>
                <p:nvGrpSpPr>
                  <p:cNvPr id="88" name="Group 87"/>
                  <p:cNvGrpSpPr/>
                  <p:nvPr/>
                </p:nvGrpSpPr>
                <p:grpSpPr>
                  <a:xfrm>
                    <a:off x="0" y="0"/>
                    <a:ext cx="1042670" cy="1185545"/>
                    <a:chOff x="0" y="0"/>
                    <a:chExt cx="1042670" cy="1185545"/>
                  </a:xfrm>
                </p:grpSpPr>
                <p:sp>
                  <p:nvSpPr>
                    <p:cNvPr id="91" name="Cube 90"/>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Supporter</a:t>
                      </a:r>
                      <a:endParaRPr lang="en-US" sz="1600" dirty="0">
                        <a:effectLst/>
                        <a:ea typeface="Calibri" panose="020F0502020204030204" pitchFamily="34" charset="0"/>
                        <a:cs typeface="Times New Roman" panose="02020603050405020304" pitchFamily="18" charset="0"/>
                      </a:endParaRPr>
                    </a:p>
                  </p:txBody>
                </p:sp>
                <p:sp>
                  <p:nvSpPr>
                    <p:cNvPr id="92" name="Oval 91"/>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3" name="Arc 92"/>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94" name="Group 93"/>
                    <p:cNvGrpSpPr/>
                    <p:nvPr/>
                  </p:nvGrpSpPr>
                  <p:grpSpPr>
                    <a:xfrm>
                      <a:off x="52387" y="0"/>
                      <a:ext cx="450850" cy="770255"/>
                      <a:chOff x="0" y="0"/>
                      <a:chExt cx="450850" cy="770255"/>
                    </a:xfrm>
                    <a:scene3d>
                      <a:camera prst="orthographicFront">
                        <a:rot lat="0" lon="10800000" rev="0"/>
                      </a:camera>
                      <a:lightRig rig="threePt" dir="t"/>
                    </a:scene3d>
                  </p:grpSpPr>
                  <p:sp>
                    <p:nvSpPr>
                      <p:cNvPr id="95" name="Arc 94"/>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6" name="Arc 95"/>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7" name="Arc 96"/>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89" name="Arc 88"/>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0" name="Arc 89"/>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101" name="Group 100"/>
          <p:cNvGrpSpPr/>
          <p:nvPr/>
        </p:nvGrpSpPr>
        <p:grpSpPr>
          <a:xfrm>
            <a:off x="2174789" y="5607001"/>
            <a:ext cx="1197735" cy="1057489"/>
            <a:chOff x="2576176" y="5737939"/>
            <a:chExt cx="1197735" cy="1057489"/>
          </a:xfrm>
        </p:grpSpPr>
        <p:grpSp>
          <p:nvGrpSpPr>
            <p:cNvPr id="102" name="Group 101"/>
            <p:cNvGrpSpPr/>
            <p:nvPr/>
          </p:nvGrpSpPr>
          <p:grpSpPr>
            <a:xfrm>
              <a:off x="2796894" y="6266683"/>
              <a:ext cx="704782" cy="369332"/>
              <a:chOff x="2395605" y="2936219"/>
              <a:chExt cx="704782" cy="369332"/>
            </a:xfrm>
          </p:grpSpPr>
          <p:grpSp>
            <p:nvGrpSpPr>
              <p:cNvPr id="104" name="Group 103"/>
              <p:cNvGrpSpPr/>
              <p:nvPr/>
            </p:nvGrpSpPr>
            <p:grpSpPr>
              <a:xfrm>
                <a:off x="2807650" y="3038075"/>
                <a:ext cx="292737" cy="226818"/>
                <a:chOff x="0" y="0"/>
                <a:chExt cx="156845" cy="153289"/>
              </a:xfrm>
            </p:grpSpPr>
            <p:sp>
              <p:nvSpPr>
                <p:cNvPr id="106" name="Oval 105"/>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07" name="Group 106"/>
                <p:cNvGrpSpPr/>
                <p:nvPr/>
              </p:nvGrpSpPr>
              <p:grpSpPr>
                <a:xfrm>
                  <a:off x="36836" y="0"/>
                  <a:ext cx="72751" cy="74870"/>
                  <a:chOff x="0" y="0"/>
                  <a:chExt cx="399098" cy="475297"/>
                </a:xfrm>
              </p:grpSpPr>
              <p:cxnSp>
                <p:nvCxnSpPr>
                  <p:cNvPr id="108" name="Straight Connector 107"/>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Arc 109"/>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11" name="Straight Connector 110"/>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5" name="TextBox 104"/>
              <p:cNvSpPr txBox="1"/>
              <p:nvPr/>
            </p:nvSpPr>
            <p:spPr>
              <a:xfrm>
                <a:off x="2395605" y="2936219"/>
                <a:ext cx="301686" cy="369332"/>
              </a:xfrm>
              <a:prstGeom prst="rect">
                <a:avLst/>
              </a:prstGeom>
              <a:noFill/>
            </p:spPr>
            <p:txBody>
              <a:bodyPr wrap="none" rtlCol="0">
                <a:spAutoFit/>
              </a:bodyPr>
              <a:lstStyle/>
              <a:p>
                <a:r>
                  <a:rPr lang="en-US" dirty="0"/>
                  <a:t>3</a:t>
                </a:r>
              </a:p>
            </p:txBody>
          </p:sp>
        </p:grpSp>
        <p:sp>
          <p:nvSpPr>
            <p:cNvPr id="103" name="Up Arrow Callout 102"/>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p:cNvGrpSpPr/>
          <p:nvPr/>
        </p:nvGrpSpPr>
        <p:grpSpPr>
          <a:xfrm>
            <a:off x="10607043" y="5702657"/>
            <a:ext cx="1197735" cy="1057489"/>
            <a:chOff x="5326329" y="2610186"/>
            <a:chExt cx="1197735" cy="1057489"/>
          </a:xfrm>
        </p:grpSpPr>
        <p:grpSp>
          <p:nvGrpSpPr>
            <p:cNvPr id="134" name="Group 133"/>
            <p:cNvGrpSpPr/>
            <p:nvPr/>
          </p:nvGrpSpPr>
          <p:grpSpPr>
            <a:xfrm>
              <a:off x="5559926" y="2791200"/>
              <a:ext cx="704782" cy="369332"/>
              <a:chOff x="2395605" y="2936219"/>
              <a:chExt cx="704782" cy="369332"/>
            </a:xfrm>
          </p:grpSpPr>
          <p:grpSp>
            <p:nvGrpSpPr>
              <p:cNvPr id="136" name="Group 135"/>
              <p:cNvGrpSpPr/>
              <p:nvPr/>
            </p:nvGrpSpPr>
            <p:grpSpPr>
              <a:xfrm>
                <a:off x="2807650" y="3038075"/>
                <a:ext cx="292737" cy="226818"/>
                <a:chOff x="0" y="0"/>
                <a:chExt cx="156845" cy="153289"/>
              </a:xfrm>
            </p:grpSpPr>
            <p:sp>
              <p:nvSpPr>
                <p:cNvPr id="138" name="Oval 137"/>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39" name="Group 138"/>
                <p:cNvGrpSpPr/>
                <p:nvPr/>
              </p:nvGrpSpPr>
              <p:grpSpPr>
                <a:xfrm>
                  <a:off x="36836" y="0"/>
                  <a:ext cx="72751" cy="74870"/>
                  <a:chOff x="0" y="0"/>
                  <a:chExt cx="399098" cy="475297"/>
                </a:xfrm>
              </p:grpSpPr>
              <p:cxnSp>
                <p:nvCxnSpPr>
                  <p:cNvPr id="140" name="Straight Connector 139"/>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Arc 141"/>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43" name="Straight Connector 142"/>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37" name="TextBox 136"/>
              <p:cNvSpPr txBox="1"/>
              <p:nvPr/>
            </p:nvSpPr>
            <p:spPr>
              <a:xfrm>
                <a:off x="2395605" y="2936219"/>
                <a:ext cx="418704" cy="369332"/>
              </a:xfrm>
              <a:prstGeom prst="rect">
                <a:avLst/>
              </a:prstGeom>
              <a:noFill/>
            </p:spPr>
            <p:txBody>
              <a:bodyPr wrap="none" rtlCol="0">
                <a:spAutoFit/>
              </a:bodyPr>
              <a:lstStyle/>
              <a:p>
                <a:r>
                  <a:rPr lang="en-US" dirty="0"/>
                  <a:t>50</a:t>
                </a:r>
              </a:p>
            </p:txBody>
          </p:sp>
        </p:grpSp>
        <p:sp>
          <p:nvSpPr>
            <p:cNvPr id="135" name="Up Arrow Callout 134"/>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6" name="Group 145"/>
          <p:cNvGrpSpPr/>
          <p:nvPr/>
        </p:nvGrpSpPr>
        <p:grpSpPr>
          <a:xfrm>
            <a:off x="4246139" y="1638158"/>
            <a:ext cx="1197735" cy="1057489"/>
            <a:chOff x="2576176" y="5737939"/>
            <a:chExt cx="1197735" cy="1057489"/>
          </a:xfrm>
        </p:grpSpPr>
        <p:grpSp>
          <p:nvGrpSpPr>
            <p:cNvPr id="147" name="Group 146"/>
            <p:cNvGrpSpPr/>
            <p:nvPr/>
          </p:nvGrpSpPr>
          <p:grpSpPr>
            <a:xfrm>
              <a:off x="2796894" y="6266683"/>
              <a:ext cx="704782" cy="369332"/>
              <a:chOff x="2395605" y="2936219"/>
              <a:chExt cx="704782" cy="369332"/>
            </a:xfrm>
          </p:grpSpPr>
          <p:grpSp>
            <p:nvGrpSpPr>
              <p:cNvPr id="149" name="Group 148"/>
              <p:cNvGrpSpPr/>
              <p:nvPr/>
            </p:nvGrpSpPr>
            <p:grpSpPr>
              <a:xfrm>
                <a:off x="2807650" y="3038075"/>
                <a:ext cx="292737" cy="226818"/>
                <a:chOff x="0" y="0"/>
                <a:chExt cx="156845" cy="153289"/>
              </a:xfrm>
            </p:grpSpPr>
            <p:sp>
              <p:nvSpPr>
                <p:cNvPr id="151" name="Oval 150"/>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52" name="Group 151"/>
                <p:cNvGrpSpPr/>
                <p:nvPr/>
              </p:nvGrpSpPr>
              <p:grpSpPr>
                <a:xfrm>
                  <a:off x="36836" y="0"/>
                  <a:ext cx="72751" cy="74870"/>
                  <a:chOff x="0" y="0"/>
                  <a:chExt cx="399098" cy="475297"/>
                </a:xfrm>
              </p:grpSpPr>
              <p:cxnSp>
                <p:nvCxnSpPr>
                  <p:cNvPr id="153" name="Straight Connector 152"/>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Arc 154"/>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56" name="Straight Connector 155"/>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50" name="TextBox 149"/>
              <p:cNvSpPr txBox="1"/>
              <p:nvPr/>
            </p:nvSpPr>
            <p:spPr>
              <a:xfrm>
                <a:off x="2395605" y="2936219"/>
                <a:ext cx="418704" cy="369332"/>
              </a:xfrm>
              <a:prstGeom prst="rect">
                <a:avLst/>
              </a:prstGeom>
              <a:noFill/>
            </p:spPr>
            <p:txBody>
              <a:bodyPr wrap="none" rtlCol="0">
                <a:spAutoFit/>
              </a:bodyPr>
              <a:lstStyle/>
              <a:p>
                <a:r>
                  <a:rPr lang="en-US" dirty="0"/>
                  <a:t>63</a:t>
                </a:r>
              </a:p>
            </p:txBody>
          </p:sp>
        </p:grpSp>
        <p:sp>
          <p:nvSpPr>
            <p:cNvPr id="148" name="Up Arrow Callout 147"/>
            <p:cNvSpPr/>
            <p:nvPr/>
          </p:nvSpPr>
          <p:spPr>
            <a:xfrm>
              <a:off x="2576176" y="5737939"/>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p:cNvGrpSpPr/>
          <p:nvPr/>
        </p:nvGrpSpPr>
        <p:grpSpPr>
          <a:xfrm>
            <a:off x="5442240" y="2004877"/>
            <a:ext cx="1197735" cy="1057489"/>
            <a:chOff x="5326329" y="2610186"/>
            <a:chExt cx="1197735" cy="1057489"/>
          </a:xfrm>
        </p:grpSpPr>
        <p:grpSp>
          <p:nvGrpSpPr>
            <p:cNvPr id="158" name="Group 157"/>
            <p:cNvGrpSpPr/>
            <p:nvPr/>
          </p:nvGrpSpPr>
          <p:grpSpPr>
            <a:xfrm>
              <a:off x="5559926" y="2791200"/>
              <a:ext cx="704782" cy="369332"/>
              <a:chOff x="2395605" y="2936219"/>
              <a:chExt cx="704782" cy="369332"/>
            </a:xfrm>
          </p:grpSpPr>
          <p:grpSp>
            <p:nvGrpSpPr>
              <p:cNvPr id="160" name="Group 159"/>
              <p:cNvGrpSpPr/>
              <p:nvPr/>
            </p:nvGrpSpPr>
            <p:grpSpPr>
              <a:xfrm>
                <a:off x="2807650" y="3038075"/>
                <a:ext cx="292737" cy="226818"/>
                <a:chOff x="0" y="0"/>
                <a:chExt cx="156845" cy="153289"/>
              </a:xfrm>
            </p:grpSpPr>
            <p:sp>
              <p:nvSpPr>
                <p:cNvPr id="162" name="Oval 161"/>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63" name="Group 162"/>
                <p:cNvGrpSpPr/>
                <p:nvPr/>
              </p:nvGrpSpPr>
              <p:grpSpPr>
                <a:xfrm>
                  <a:off x="36836" y="0"/>
                  <a:ext cx="72751" cy="74870"/>
                  <a:chOff x="0" y="0"/>
                  <a:chExt cx="399098" cy="475297"/>
                </a:xfrm>
              </p:grpSpPr>
              <p:cxnSp>
                <p:nvCxnSpPr>
                  <p:cNvPr id="164" name="Straight Connector 163"/>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Arc 165"/>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67" name="Straight Connector 166"/>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61" name="TextBox 160"/>
              <p:cNvSpPr txBox="1"/>
              <p:nvPr/>
            </p:nvSpPr>
            <p:spPr>
              <a:xfrm>
                <a:off x="2395605" y="2936219"/>
                <a:ext cx="418704" cy="369332"/>
              </a:xfrm>
              <a:prstGeom prst="rect">
                <a:avLst/>
              </a:prstGeom>
              <a:noFill/>
            </p:spPr>
            <p:txBody>
              <a:bodyPr wrap="none" rtlCol="0">
                <a:spAutoFit/>
              </a:bodyPr>
              <a:lstStyle/>
              <a:p>
                <a:r>
                  <a:rPr lang="en-US" dirty="0"/>
                  <a:t>50</a:t>
                </a:r>
              </a:p>
            </p:txBody>
          </p:sp>
        </p:grpSp>
        <p:sp>
          <p:nvSpPr>
            <p:cNvPr id="159" name="Up Arrow Callout 158"/>
            <p:cNvSpPr/>
            <p:nvPr/>
          </p:nvSpPr>
          <p:spPr>
            <a:xfrm rot="10800000">
              <a:off x="5326329" y="2610186"/>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TextBox 111"/>
          <p:cNvSpPr txBox="1"/>
          <p:nvPr/>
        </p:nvSpPr>
        <p:spPr>
          <a:xfrm>
            <a:off x="7115242" y="1724677"/>
            <a:ext cx="5076757" cy="2308324"/>
          </a:xfrm>
          <a:prstGeom prst="rect">
            <a:avLst/>
          </a:prstGeom>
          <a:noFill/>
        </p:spPr>
        <p:txBody>
          <a:bodyPr wrap="square" rtlCol="0">
            <a:spAutoFit/>
          </a:bodyPr>
          <a:lstStyle/>
          <a:p>
            <a:pPr marL="342900" indent="-342900">
              <a:buAutoNum type="arabicPeriod"/>
            </a:pPr>
            <a:r>
              <a:rPr lang="en-US" dirty="0"/>
              <a:t>availability stake &amp; evidence of work post</a:t>
            </a:r>
          </a:p>
          <a:p>
            <a:pPr marL="342900" indent="-342900">
              <a:buAutoNum type="arabicPeriod"/>
            </a:pPr>
            <a:r>
              <a:rPr lang="en-US" dirty="0"/>
              <a:t>smart contract fee collected by system</a:t>
            </a:r>
          </a:p>
          <a:p>
            <a:pPr marL="342900" indent="-342900">
              <a:buAutoNum type="arabicPeriod"/>
            </a:pPr>
            <a:r>
              <a:rPr lang="en-US" dirty="0"/>
              <a:t>reputation tokens equal to fee are created</a:t>
            </a:r>
          </a:p>
          <a:p>
            <a:pPr marL="342900" indent="-342900">
              <a:buAutoNum type="arabicPeriod"/>
            </a:pPr>
            <a:r>
              <a:rPr lang="en-US" dirty="0"/>
              <a:t>½ Rep tokens stake added to expert’s stake &amp;     ½ Rep tokens stake added to system downvotes</a:t>
            </a:r>
          </a:p>
          <a:p>
            <a:pPr marL="342900" indent="-342900">
              <a:buAutoNum type="arabicPeriod"/>
            </a:pPr>
            <a:r>
              <a:rPr lang="en-US" dirty="0"/>
              <a:t>comments made on post</a:t>
            </a:r>
          </a:p>
          <a:p>
            <a:pPr marL="342900" indent="-342900">
              <a:buAutoNum type="arabicPeriod"/>
            </a:pPr>
            <a:r>
              <a:rPr lang="en-US" dirty="0"/>
              <a:t>upvotes &amp; downvotes with repute stakes</a:t>
            </a:r>
          </a:p>
          <a:p>
            <a:pPr marL="342900" indent="-342900">
              <a:buAutoNum type="arabicPeriod"/>
            </a:pPr>
            <a:r>
              <a:rPr lang="en-US" dirty="0">
                <a:solidFill>
                  <a:schemeClr val="bg2"/>
                </a:solidFill>
              </a:rPr>
              <a:t>winners split loser’s stakes</a:t>
            </a:r>
          </a:p>
        </p:txBody>
      </p:sp>
      <p:sp>
        <p:nvSpPr>
          <p:cNvPr id="113" name="TextBox 112"/>
          <p:cNvSpPr txBox="1"/>
          <p:nvPr/>
        </p:nvSpPr>
        <p:spPr>
          <a:xfrm>
            <a:off x="2681802" y="1690149"/>
            <a:ext cx="1073755" cy="646331"/>
          </a:xfrm>
          <a:prstGeom prst="rect">
            <a:avLst/>
          </a:prstGeom>
          <a:noFill/>
        </p:spPr>
        <p:txBody>
          <a:bodyPr wrap="none" rtlCol="0">
            <a:spAutoFit/>
          </a:bodyPr>
          <a:lstStyle/>
          <a:p>
            <a:r>
              <a:rPr lang="en-US" dirty="0"/>
              <a:t>Evidence </a:t>
            </a:r>
          </a:p>
          <a:p>
            <a:r>
              <a:rPr lang="en-US" dirty="0"/>
              <a:t>of work</a:t>
            </a:r>
          </a:p>
        </p:txBody>
      </p:sp>
      <p:sp>
        <p:nvSpPr>
          <p:cNvPr id="114" name="TextBox 113"/>
          <p:cNvSpPr txBox="1"/>
          <p:nvPr/>
        </p:nvSpPr>
        <p:spPr>
          <a:xfrm>
            <a:off x="3755557" y="412124"/>
            <a:ext cx="3824316" cy="861774"/>
          </a:xfrm>
          <a:prstGeom prst="rect">
            <a:avLst/>
          </a:prstGeom>
          <a:noFill/>
        </p:spPr>
        <p:txBody>
          <a:bodyPr wrap="none" rtlCol="0">
            <a:spAutoFit/>
          </a:bodyPr>
          <a:lstStyle/>
          <a:p>
            <a:pPr algn="ctr"/>
            <a:r>
              <a:rPr lang="en-US" sz="3200" dirty="0"/>
              <a:t>Validation Pool</a:t>
            </a:r>
          </a:p>
          <a:p>
            <a:pPr algn="ctr"/>
            <a:r>
              <a:rPr lang="en-US" dirty="0"/>
              <a:t>Betting pool on evidence of work post</a:t>
            </a:r>
          </a:p>
        </p:txBody>
      </p:sp>
    </p:spTree>
    <p:extLst>
      <p:ext uri="{BB962C8B-B14F-4D97-AF65-F5344CB8AC3E}">
        <p14:creationId xmlns:p14="http://schemas.microsoft.com/office/powerpoint/2010/main" val="3139219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592347" y="4040272"/>
            <a:ext cx="1298355" cy="1441463"/>
            <a:chOff x="0" y="0"/>
            <a:chExt cx="1042670" cy="1189878"/>
          </a:xfrm>
        </p:grpSpPr>
        <p:cxnSp>
          <p:nvCxnSpPr>
            <p:cNvPr id="53" name="Straight Connector 52"/>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0" y="0"/>
              <a:ext cx="1042670" cy="1189878"/>
              <a:chOff x="0" y="0"/>
              <a:chExt cx="1042670" cy="1189878"/>
            </a:xfrm>
          </p:grpSpPr>
          <p:sp>
            <p:nvSpPr>
              <p:cNvPr id="55" name="Arc 54"/>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6" name="Arc 55"/>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57" name="Group 56"/>
              <p:cNvGrpSpPr/>
              <p:nvPr/>
            </p:nvGrpSpPr>
            <p:grpSpPr>
              <a:xfrm>
                <a:off x="0" y="4333"/>
                <a:ext cx="1042670" cy="1185545"/>
                <a:chOff x="0" y="0"/>
                <a:chExt cx="1042670" cy="1185545"/>
              </a:xfrm>
            </p:grpSpPr>
            <p:grpSp>
              <p:nvGrpSpPr>
                <p:cNvPr id="58" name="Group 57"/>
                <p:cNvGrpSpPr/>
                <p:nvPr/>
              </p:nvGrpSpPr>
              <p:grpSpPr>
                <a:xfrm>
                  <a:off x="247018" y="73672"/>
                  <a:ext cx="502920" cy="753110"/>
                  <a:chOff x="0" y="0"/>
                  <a:chExt cx="502920" cy="753110"/>
                </a:xfrm>
              </p:grpSpPr>
              <p:sp>
                <p:nvSpPr>
                  <p:cNvPr id="70" name="Oval 69"/>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1" name="Oval 70"/>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2" name="Straight Connector 71"/>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0" y="0"/>
                  <a:ext cx="1042670" cy="1185545"/>
                  <a:chOff x="0" y="0"/>
                  <a:chExt cx="1042670" cy="1185545"/>
                </a:xfrm>
              </p:grpSpPr>
              <p:grpSp>
                <p:nvGrpSpPr>
                  <p:cNvPr id="60" name="Group 59"/>
                  <p:cNvGrpSpPr/>
                  <p:nvPr/>
                </p:nvGrpSpPr>
                <p:grpSpPr>
                  <a:xfrm>
                    <a:off x="0" y="0"/>
                    <a:ext cx="1042670" cy="1185545"/>
                    <a:chOff x="0" y="0"/>
                    <a:chExt cx="1042670" cy="1185545"/>
                  </a:xfrm>
                </p:grpSpPr>
                <p:sp>
                  <p:nvSpPr>
                    <p:cNvPr id="63" name="Cube 62"/>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O. P.</a:t>
                      </a:r>
                      <a:endParaRPr lang="en-US" sz="1100" dirty="0">
                        <a:effectLst/>
                        <a:ea typeface="Calibri" panose="020F0502020204030204" pitchFamily="34" charset="0"/>
                        <a:cs typeface="Times New Roman" panose="02020603050405020304" pitchFamily="18" charset="0"/>
                      </a:endParaRPr>
                    </a:p>
                  </p:txBody>
                </p:sp>
                <p:sp>
                  <p:nvSpPr>
                    <p:cNvPr id="64" name="Oval 63"/>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5" name="Arc 64"/>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66" name="Group 65"/>
                    <p:cNvGrpSpPr/>
                    <p:nvPr/>
                  </p:nvGrpSpPr>
                  <p:grpSpPr>
                    <a:xfrm>
                      <a:off x="52387" y="0"/>
                      <a:ext cx="450850" cy="770255"/>
                      <a:chOff x="0" y="0"/>
                      <a:chExt cx="450850" cy="770255"/>
                    </a:xfrm>
                    <a:scene3d>
                      <a:camera prst="orthographicFront">
                        <a:rot lat="0" lon="10800000" rev="0"/>
                      </a:camera>
                      <a:lightRig rig="threePt" dir="t"/>
                    </a:scene3d>
                  </p:grpSpPr>
                  <p:sp>
                    <p:nvSpPr>
                      <p:cNvPr id="67" name="Arc 66"/>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Arc 67"/>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9" name="Arc 68"/>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61" name="Arc 60"/>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2" name="Arc 61"/>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3" name="Group 2"/>
          <p:cNvGrpSpPr/>
          <p:nvPr/>
        </p:nvGrpSpPr>
        <p:grpSpPr>
          <a:xfrm>
            <a:off x="631467" y="5609149"/>
            <a:ext cx="1197735" cy="1057489"/>
            <a:chOff x="2576176" y="5737939"/>
            <a:chExt cx="1197735" cy="1057489"/>
          </a:xfrm>
        </p:grpSpPr>
        <p:grpSp>
          <p:nvGrpSpPr>
            <p:cNvPr id="48" name="Group 47"/>
            <p:cNvGrpSpPr/>
            <p:nvPr/>
          </p:nvGrpSpPr>
          <p:grpSpPr>
            <a:xfrm>
              <a:off x="2796894" y="6266683"/>
              <a:ext cx="704782" cy="369332"/>
              <a:chOff x="2395605" y="2936219"/>
              <a:chExt cx="704782" cy="369332"/>
            </a:xfrm>
          </p:grpSpPr>
          <p:grpSp>
            <p:nvGrpSpPr>
              <p:cNvPr id="40" name="Group 39"/>
              <p:cNvGrpSpPr/>
              <p:nvPr/>
            </p:nvGrpSpPr>
            <p:grpSpPr>
              <a:xfrm>
                <a:off x="2807650" y="3038075"/>
                <a:ext cx="292737" cy="226818"/>
                <a:chOff x="0" y="0"/>
                <a:chExt cx="156845" cy="153289"/>
              </a:xfrm>
            </p:grpSpPr>
            <p:sp>
              <p:nvSpPr>
                <p:cNvPr id="41" name="Oval 40"/>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42" name="Group 41"/>
                <p:cNvGrpSpPr/>
                <p:nvPr/>
              </p:nvGrpSpPr>
              <p:grpSpPr>
                <a:xfrm>
                  <a:off x="36836" y="0"/>
                  <a:ext cx="72751" cy="74870"/>
                  <a:chOff x="0" y="0"/>
                  <a:chExt cx="399098" cy="475297"/>
                </a:xfrm>
              </p:grpSpPr>
              <p:cxnSp>
                <p:nvCxnSpPr>
                  <p:cNvPr id="43" name="Straight Connector 42"/>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Arc 44"/>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6" name="Straight Connector 45"/>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7" name="TextBox 46"/>
              <p:cNvSpPr txBox="1"/>
              <p:nvPr/>
            </p:nvSpPr>
            <p:spPr>
              <a:xfrm>
                <a:off x="2395605" y="2936219"/>
                <a:ext cx="418704" cy="369332"/>
              </a:xfrm>
              <a:prstGeom prst="rect">
                <a:avLst/>
              </a:prstGeom>
              <a:noFill/>
            </p:spPr>
            <p:txBody>
              <a:bodyPr wrap="none" rtlCol="0">
                <a:spAutoFit/>
              </a:bodyPr>
              <a:lstStyle/>
              <a:p>
                <a:r>
                  <a:rPr lang="en-US" dirty="0"/>
                  <a:t>60</a:t>
                </a:r>
              </a:p>
            </p:txBody>
          </p:sp>
        </p:grpSp>
        <p:sp>
          <p:nvSpPr>
            <p:cNvPr id="2" name="Up Arrow Callout 1"/>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ular Callout 48"/>
          <p:cNvSpPr/>
          <p:nvPr/>
        </p:nvSpPr>
        <p:spPr>
          <a:xfrm>
            <a:off x="2648733" y="1655702"/>
            <a:ext cx="1116083" cy="685788"/>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80" name="Group 79"/>
          <p:cNvGrpSpPr/>
          <p:nvPr/>
        </p:nvGrpSpPr>
        <p:grpSpPr>
          <a:xfrm>
            <a:off x="2135669" y="4038124"/>
            <a:ext cx="1298355" cy="1441463"/>
            <a:chOff x="0" y="0"/>
            <a:chExt cx="1042670" cy="1189878"/>
          </a:xfrm>
        </p:grpSpPr>
        <p:cxnSp>
          <p:nvCxnSpPr>
            <p:cNvPr id="81" name="Straight Connector 80"/>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0" y="0"/>
              <a:ext cx="1042670" cy="1189878"/>
              <a:chOff x="0" y="0"/>
              <a:chExt cx="1042670" cy="1189878"/>
            </a:xfrm>
          </p:grpSpPr>
          <p:sp>
            <p:nvSpPr>
              <p:cNvPr id="83" name="Arc 82"/>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Arc 83"/>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5" name="Group 84"/>
              <p:cNvGrpSpPr/>
              <p:nvPr/>
            </p:nvGrpSpPr>
            <p:grpSpPr>
              <a:xfrm>
                <a:off x="0" y="4333"/>
                <a:ext cx="1042670" cy="1185545"/>
                <a:chOff x="0" y="0"/>
                <a:chExt cx="1042670" cy="1185545"/>
              </a:xfrm>
            </p:grpSpPr>
            <p:grpSp>
              <p:nvGrpSpPr>
                <p:cNvPr id="86" name="Group 85"/>
                <p:cNvGrpSpPr/>
                <p:nvPr/>
              </p:nvGrpSpPr>
              <p:grpSpPr>
                <a:xfrm>
                  <a:off x="247018" y="73672"/>
                  <a:ext cx="502920" cy="753110"/>
                  <a:chOff x="0" y="0"/>
                  <a:chExt cx="502920" cy="753110"/>
                </a:xfrm>
              </p:grpSpPr>
              <p:sp>
                <p:nvSpPr>
                  <p:cNvPr id="98" name="Oval 97"/>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9" name="Oval 98"/>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00" name="Straight Connector 99"/>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0" y="0"/>
                  <a:ext cx="1042670" cy="1185545"/>
                  <a:chOff x="0" y="0"/>
                  <a:chExt cx="1042670" cy="1185545"/>
                </a:xfrm>
              </p:grpSpPr>
              <p:grpSp>
                <p:nvGrpSpPr>
                  <p:cNvPr id="88" name="Group 87"/>
                  <p:cNvGrpSpPr/>
                  <p:nvPr/>
                </p:nvGrpSpPr>
                <p:grpSpPr>
                  <a:xfrm>
                    <a:off x="0" y="0"/>
                    <a:ext cx="1042670" cy="1185545"/>
                    <a:chOff x="0" y="0"/>
                    <a:chExt cx="1042670" cy="1185545"/>
                  </a:xfrm>
                </p:grpSpPr>
                <p:sp>
                  <p:nvSpPr>
                    <p:cNvPr id="91" name="Cube 90"/>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Supporter</a:t>
                      </a:r>
                      <a:endParaRPr lang="en-US" sz="1600" dirty="0">
                        <a:effectLst/>
                        <a:ea typeface="Calibri" panose="020F0502020204030204" pitchFamily="34" charset="0"/>
                        <a:cs typeface="Times New Roman" panose="02020603050405020304" pitchFamily="18" charset="0"/>
                      </a:endParaRPr>
                    </a:p>
                  </p:txBody>
                </p:sp>
                <p:sp>
                  <p:nvSpPr>
                    <p:cNvPr id="92" name="Oval 91"/>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3" name="Arc 92"/>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94" name="Group 93"/>
                    <p:cNvGrpSpPr/>
                    <p:nvPr/>
                  </p:nvGrpSpPr>
                  <p:grpSpPr>
                    <a:xfrm>
                      <a:off x="52387" y="0"/>
                      <a:ext cx="450850" cy="770255"/>
                      <a:chOff x="0" y="0"/>
                      <a:chExt cx="450850" cy="770255"/>
                    </a:xfrm>
                    <a:scene3d>
                      <a:camera prst="orthographicFront">
                        <a:rot lat="0" lon="10800000" rev="0"/>
                      </a:camera>
                      <a:lightRig rig="threePt" dir="t"/>
                    </a:scene3d>
                  </p:grpSpPr>
                  <p:sp>
                    <p:nvSpPr>
                      <p:cNvPr id="95" name="Arc 94"/>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6" name="Arc 95"/>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7" name="Arc 96"/>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89" name="Arc 88"/>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0" name="Arc 89"/>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101" name="Group 100"/>
          <p:cNvGrpSpPr/>
          <p:nvPr/>
        </p:nvGrpSpPr>
        <p:grpSpPr>
          <a:xfrm>
            <a:off x="2174789" y="5607001"/>
            <a:ext cx="1197735" cy="1057489"/>
            <a:chOff x="2576176" y="5737939"/>
            <a:chExt cx="1197735" cy="1057489"/>
          </a:xfrm>
        </p:grpSpPr>
        <p:grpSp>
          <p:nvGrpSpPr>
            <p:cNvPr id="102" name="Group 101"/>
            <p:cNvGrpSpPr/>
            <p:nvPr/>
          </p:nvGrpSpPr>
          <p:grpSpPr>
            <a:xfrm>
              <a:off x="2796894" y="6266683"/>
              <a:ext cx="704782" cy="369332"/>
              <a:chOff x="2395605" y="2936219"/>
              <a:chExt cx="704782" cy="369332"/>
            </a:xfrm>
          </p:grpSpPr>
          <p:grpSp>
            <p:nvGrpSpPr>
              <p:cNvPr id="104" name="Group 103"/>
              <p:cNvGrpSpPr/>
              <p:nvPr/>
            </p:nvGrpSpPr>
            <p:grpSpPr>
              <a:xfrm>
                <a:off x="2807650" y="3038075"/>
                <a:ext cx="292737" cy="226818"/>
                <a:chOff x="0" y="0"/>
                <a:chExt cx="156845" cy="153289"/>
              </a:xfrm>
            </p:grpSpPr>
            <p:sp>
              <p:nvSpPr>
                <p:cNvPr id="106" name="Oval 105"/>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07" name="Group 106"/>
                <p:cNvGrpSpPr/>
                <p:nvPr/>
              </p:nvGrpSpPr>
              <p:grpSpPr>
                <a:xfrm>
                  <a:off x="36836" y="0"/>
                  <a:ext cx="72751" cy="74870"/>
                  <a:chOff x="0" y="0"/>
                  <a:chExt cx="399098" cy="475297"/>
                </a:xfrm>
              </p:grpSpPr>
              <p:cxnSp>
                <p:nvCxnSpPr>
                  <p:cNvPr id="108" name="Straight Connector 107"/>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Arc 109"/>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11" name="Straight Connector 110"/>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5" name="TextBox 104"/>
              <p:cNvSpPr txBox="1"/>
              <p:nvPr/>
            </p:nvSpPr>
            <p:spPr>
              <a:xfrm>
                <a:off x="2395605" y="2936219"/>
                <a:ext cx="301686" cy="369332"/>
              </a:xfrm>
              <a:prstGeom prst="rect">
                <a:avLst/>
              </a:prstGeom>
              <a:noFill/>
            </p:spPr>
            <p:txBody>
              <a:bodyPr wrap="none" rtlCol="0">
                <a:spAutoFit/>
              </a:bodyPr>
              <a:lstStyle/>
              <a:p>
                <a:r>
                  <a:rPr lang="en-US" dirty="0"/>
                  <a:t>3</a:t>
                </a:r>
              </a:p>
            </p:txBody>
          </p:sp>
        </p:grpSp>
        <p:sp>
          <p:nvSpPr>
            <p:cNvPr id="103" name="Up Arrow Callout 102"/>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p:cNvGrpSpPr/>
          <p:nvPr/>
        </p:nvGrpSpPr>
        <p:grpSpPr>
          <a:xfrm>
            <a:off x="3640350" y="4035976"/>
            <a:ext cx="1298355" cy="1441463"/>
            <a:chOff x="0" y="0"/>
            <a:chExt cx="1042670" cy="1189878"/>
          </a:xfrm>
        </p:grpSpPr>
        <p:cxnSp>
          <p:nvCxnSpPr>
            <p:cNvPr id="134" name="Straight Connector 133"/>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0" y="0"/>
              <a:ext cx="1042670" cy="1189878"/>
              <a:chOff x="0" y="0"/>
              <a:chExt cx="1042670" cy="1189878"/>
            </a:xfrm>
          </p:grpSpPr>
          <p:sp>
            <p:nvSpPr>
              <p:cNvPr id="136" name="Arc 135"/>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7" name="Arc 136"/>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38" name="Group 137"/>
              <p:cNvGrpSpPr/>
              <p:nvPr/>
            </p:nvGrpSpPr>
            <p:grpSpPr>
              <a:xfrm>
                <a:off x="0" y="4333"/>
                <a:ext cx="1042670" cy="1185545"/>
                <a:chOff x="0" y="0"/>
                <a:chExt cx="1042670" cy="1185545"/>
              </a:xfrm>
            </p:grpSpPr>
            <p:grpSp>
              <p:nvGrpSpPr>
                <p:cNvPr id="139" name="Group 138"/>
                <p:cNvGrpSpPr/>
                <p:nvPr/>
              </p:nvGrpSpPr>
              <p:grpSpPr>
                <a:xfrm>
                  <a:off x="247018" y="73672"/>
                  <a:ext cx="502920" cy="753110"/>
                  <a:chOff x="0" y="0"/>
                  <a:chExt cx="502920" cy="753110"/>
                </a:xfrm>
              </p:grpSpPr>
              <p:sp>
                <p:nvSpPr>
                  <p:cNvPr id="151" name="Oval 150"/>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2" name="Oval 151"/>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53" name="Straight Connector 152"/>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0" y="0"/>
                  <a:ext cx="1042670" cy="1185545"/>
                  <a:chOff x="0" y="0"/>
                  <a:chExt cx="1042670" cy="1185545"/>
                </a:xfrm>
              </p:grpSpPr>
              <p:grpSp>
                <p:nvGrpSpPr>
                  <p:cNvPr id="141" name="Group 140"/>
                  <p:cNvGrpSpPr/>
                  <p:nvPr/>
                </p:nvGrpSpPr>
                <p:grpSpPr>
                  <a:xfrm>
                    <a:off x="0" y="0"/>
                    <a:ext cx="1042670" cy="1185545"/>
                    <a:chOff x="0" y="0"/>
                    <a:chExt cx="1042670" cy="1185545"/>
                  </a:xfrm>
                </p:grpSpPr>
                <p:sp>
                  <p:nvSpPr>
                    <p:cNvPr id="144" name="Cube 143"/>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Supporter</a:t>
                      </a:r>
                      <a:endParaRPr lang="en-US" sz="1600" dirty="0">
                        <a:effectLst/>
                        <a:ea typeface="Calibri" panose="020F0502020204030204" pitchFamily="34" charset="0"/>
                        <a:cs typeface="Times New Roman" panose="02020603050405020304" pitchFamily="18" charset="0"/>
                      </a:endParaRPr>
                    </a:p>
                  </p:txBody>
                </p:sp>
                <p:sp>
                  <p:nvSpPr>
                    <p:cNvPr id="145" name="Oval 144"/>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6" name="Arc 145"/>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47" name="Group 146"/>
                    <p:cNvGrpSpPr/>
                    <p:nvPr/>
                  </p:nvGrpSpPr>
                  <p:grpSpPr>
                    <a:xfrm>
                      <a:off x="52387" y="0"/>
                      <a:ext cx="450850" cy="770255"/>
                      <a:chOff x="0" y="0"/>
                      <a:chExt cx="450850" cy="770255"/>
                    </a:xfrm>
                    <a:scene3d>
                      <a:camera prst="orthographicFront">
                        <a:rot lat="0" lon="10800000" rev="0"/>
                      </a:camera>
                      <a:lightRig rig="threePt" dir="t"/>
                    </a:scene3d>
                  </p:grpSpPr>
                  <p:sp>
                    <p:nvSpPr>
                      <p:cNvPr id="148" name="Arc 147"/>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9" name="Arc 148"/>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0" name="Arc 149"/>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142" name="Arc 141"/>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3" name="Arc 142"/>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154" name="Group 153"/>
          <p:cNvGrpSpPr/>
          <p:nvPr/>
        </p:nvGrpSpPr>
        <p:grpSpPr>
          <a:xfrm>
            <a:off x="3679470" y="5604853"/>
            <a:ext cx="1197735" cy="1057489"/>
            <a:chOff x="2576176" y="5737939"/>
            <a:chExt cx="1197735" cy="1057489"/>
          </a:xfrm>
        </p:grpSpPr>
        <p:grpSp>
          <p:nvGrpSpPr>
            <p:cNvPr id="155" name="Group 154"/>
            <p:cNvGrpSpPr/>
            <p:nvPr/>
          </p:nvGrpSpPr>
          <p:grpSpPr>
            <a:xfrm>
              <a:off x="2796894" y="6266683"/>
              <a:ext cx="704782" cy="369332"/>
              <a:chOff x="2395605" y="2936219"/>
              <a:chExt cx="704782" cy="369332"/>
            </a:xfrm>
          </p:grpSpPr>
          <p:grpSp>
            <p:nvGrpSpPr>
              <p:cNvPr id="157" name="Group 156"/>
              <p:cNvGrpSpPr/>
              <p:nvPr/>
            </p:nvGrpSpPr>
            <p:grpSpPr>
              <a:xfrm>
                <a:off x="2807650" y="3038075"/>
                <a:ext cx="292737" cy="226818"/>
                <a:chOff x="0" y="0"/>
                <a:chExt cx="156845" cy="153289"/>
              </a:xfrm>
            </p:grpSpPr>
            <p:sp>
              <p:nvSpPr>
                <p:cNvPr id="159" name="Oval 158"/>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60" name="Group 159"/>
                <p:cNvGrpSpPr/>
                <p:nvPr/>
              </p:nvGrpSpPr>
              <p:grpSpPr>
                <a:xfrm>
                  <a:off x="36836" y="0"/>
                  <a:ext cx="72751" cy="74870"/>
                  <a:chOff x="0" y="0"/>
                  <a:chExt cx="399098" cy="475297"/>
                </a:xfrm>
              </p:grpSpPr>
              <p:cxnSp>
                <p:nvCxnSpPr>
                  <p:cNvPr id="161" name="Straight Connector 160"/>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Arc 162"/>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64" name="Straight Connector 163"/>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58" name="TextBox 157"/>
              <p:cNvSpPr txBox="1"/>
              <p:nvPr/>
            </p:nvSpPr>
            <p:spPr>
              <a:xfrm>
                <a:off x="2395605" y="2936219"/>
                <a:ext cx="301686" cy="369332"/>
              </a:xfrm>
              <a:prstGeom prst="rect">
                <a:avLst/>
              </a:prstGeom>
              <a:noFill/>
            </p:spPr>
            <p:txBody>
              <a:bodyPr wrap="none" rtlCol="0">
                <a:spAutoFit/>
              </a:bodyPr>
              <a:lstStyle/>
              <a:p>
                <a:r>
                  <a:rPr lang="en-US" dirty="0"/>
                  <a:t>4</a:t>
                </a:r>
              </a:p>
            </p:txBody>
          </p:sp>
        </p:grpSp>
        <p:sp>
          <p:nvSpPr>
            <p:cNvPr id="156" name="Up Arrow Callout 155"/>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p:cNvGrpSpPr/>
          <p:nvPr/>
        </p:nvGrpSpPr>
        <p:grpSpPr>
          <a:xfrm>
            <a:off x="10607043" y="5702657"/>
            <a:ext cx="1197735" cy="1057489"/>
            <a:chOff x="5326329" y="2610186"/>
            <a:chExt cx="1197735" cy="1057489"/>
          </a:xfrm>
        </p:grpSpPr>
        <p:grpSp>
          <p:nvGrpSpPr>
            <p:cNvPr id="166" name="Group 165"/>
            <p:cNvGrpSpPr/>
            <p:nvPr/>
          </p:nvGrpSpPr>
          <p:grpSpPr>
            <a:xfrm>
              <a:off x="5559926" y="2791200"/>
              <a:ext cx="704782" cy="369332"/>
              <a:chOff x="2395605" y="2936219"/>
              <a:chExt cx="704782" cy="369332"/>
            </a:xfrm>
          </p:grpSpPr>
          <p:grpSp>
            <p:nvGrpSpPr>
              <p:cNvPr id="168" name="Group 167"/>
              <p:cNvGrpSpPr/>
              <p:nvPr/>
            </p:nvGrpSpPr>
            <p:grpSpPr>
              <a:xfrm>
                <a:off x="2807650" y="3038075"/>
                <a:ext cx="292737" cy="226818"/>
                <a:chOff x="0" y="0"/>
                <a:chExt cx="156845" cy="153289"/>
              </a:xfrm>
            </p:grpSpPr>
            <p:sp>
              <p:nvSpPr>
                <p:cNvPr id="170" name="Oval 169"/>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71" name="Group 170"/>
                <p:cNvGrpSpPr/>
                <p:nvPr/>
              </p:nvGrpSpPr>
              <p:grpSpPr>
                <a:xfrm>
                  <a:off x="36836" y="0"/>
                  <a:ext cx="72751" cy="74870"/>
                  <a:chOff x="0" y="0"/>
                  <a:chExt cx="399098" cy="475297"/>
                </a:xfrm>
              </p:grpSpPr>
              <p:cxnSp>
                <p:nvCxnSpPr>
                  <p:cNvPr id="172" name="Straight Connector 171"/>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Arc 173"/>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75" name="Straight Connector 174"/>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69" name="TextBox 168"/>
              <p:cNvSpPr txBox="1"/>
              <p:nvPr/>
            </p:nvSpPr>
            <p:spPr>
              <a:xfrm>
                <a:off x="2395605" y="2936219"/>
                <a:ext cx="418704" cy="369332"/>
              </a:xfrm>
              <a:prstGeom prst="rect">
                <a:avLst/>
              </a:prstGeom>
              <a:noFill/>
            </p:spPr>
            <p:txBody>
              <a:bodyPr wrap="none" rtlCol="0">
                <a:spAutoFit/>
              </a:bodyPr>
              <a:lstStyle/>
              <a:p>
                <a:r>
                  <a:rPr lang="en-US" dirty="0"/>
                  <a:t>50</a:t>
                </a:r>
              </a:p>
            </p:txBody>
          </p:sp>
        </p:grpSp>
        <p:sp>
          <p:nvSpPr>
            <p:cNvPr id="167" name="Up Arrow Callout 166"/>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8" name="Group 177"/>
          <p:cNvGrpSpPr/>
          <p:nvPr/>
        </p:nvGrpSpPr>
        <p:grpSpPr>
          <a:xfrm>
            <a:off x="4246139" y="1638158"/>
            <a:ext cx="1197735" cy="1057489"/>
            <a:chOff x="2576176" y="5737939"/>
            <a:chExt cx="1197735" cy="1057489"/>
          </a:xfrm>
        </p:grpSpPr>
        <p:grpSp>
          <p:nvGrpSpPr>
            <p:cNvPr id="179" name="Group 178"/>
            <p:cNvGrpSpPr/>
            <p:nvPr/>
          </p:nvGrpSpPr>
          <p:grpSpPr>
            <a:xfrm>
              <a:off x="2796894" y="6266683"/>
              <a:ext cx="704782" cy="369332"/>
              <a:chOff x="2395605" y="2936219"/>
              <a:chExt cx="704782" cy="369332"/>
            </a:xfrm>
          </p:grpSpPr>
          <p:grpSp>
            <p:nvGrpSpPr>
              <p:cNvPr id="181" name="Group 180"/>
              <p:cNvGrpSpPr/>
              <p:nvPr/>
            </p:nvGrpSpPr>
            <p:grpSpPr>
              <a:xfrm>
                <a:off x="2807650" y="3038075"/>
                <a:ext cx="292737" cy="226818"/>
                <a:chOff x="0" y="0"/>
                <a:chExt cx="156845" cy="153289"/>
              </a:xfrm>
            </p:grpSpPr>
            <p:sp>
              <p:nvSpPr>
                <p:cNvPr id="183" name="Oval 182"/>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84" name="Group 183"/>
                <p:cNvGrpSpPr/>
                <p:nvPr/>
              </p:nvGrpSpPr>
              <p:grpSpPr>
                <a:xfrm>
                  <a:off x="36836" y="0"/>
                  <a:ext cx="72751" cy="74870"/>
                  <a:chOff x="0" y="0"/>
                  <a:chExt cx="399098" cy="475297"/>
                </a:xfrm>
              </p:grpSpPr>
              <p:cxnSp>
                <p:nvCxnSpPr>
                  <p:cNvPr id="185" name="Straight Connector 184"/>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87" name="Arc 186"/>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88" name="Straight Connector 187"/>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82" name="TextBox 181"/>
              <p:cNvSpPr txBox="1"/>
              <p:nvPr/>
            </p:nvSpPr>
            <p:spPr>
              <a:xfrm>
                <a:off x="2395605" y="2936219"/>
                <a:ext cx="418704" cy="369332"/>
              </a:xfrm>
              <a:prstGeom prst="rect">
                <a:avLst/>
              </a:prstGeom>
              <a:noFill/>
            </p:spPr>
            <p:txBody>
              <a:bodyPr wrap="none" rtlCol="0">
                <a:spAutoFit/>
              </a:bodyPr>
              <a:lstStyle/>
              <a:p>
                <a:r>
                  <a:rPr lang="en-US" dirty="0"/>
                  <a:t>67</a:t>
                </a:r>
              </a:p>
            </p:txBody>
          </p:sp>
        </p:grpSp>
        <p:sp>
          <p:nvSpPr>
            <p:cNvPr id="180" name="Up Arrow Callout 179"/>
            <p:cNvSpPr/>
            <p:nvPr/>
          </p:nvSpPr>
          <p:spPr>
            <a:xfrm>
              <a:off x="2576176" y="5737939"/>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9" name="Group 188"/>
          <p:cNvGrpSpPr/>
          <p:nvPr/>
        </p:nvGrpSpPr>
        <p:grpSpPr>
          <a:xfrm>
            <a:off x="5442240" y="2004877"/>
            <a:ext cx="1197735" cy="1057489"/>
            <a:chOff x="5326329" y="2610186"/>
            <a:chExt cx="1197735" cy="1057489"/>
          </a:xfrm>
        </p:grpSpPr>
        <p:grpSp>
          <p:nvGrpSpPr>
            <p:cNvPr id="190" name="Group 189"/>
            <p:cNvGrpSpPr/>
            <p:nvPr/>
          </p:nvGrpSpPr>
          <p:grpSpPr>
            <a:xfrm>
              <a:off x="5559926" y="2791200"/>
              <a:ext cx="704782" cy="369332"/>
              <a:chOff x="2395605" y="2936219"/>
              <a:chExt cx="704782" cy="369332"/>
            </a:xfrm>
          </p:grpSpPr>
          <p:grpSp>
            <p:nvGrpSpPr>
              <p:cNvPr id="192" name="Group 191"/>
              <p:cNvGrpSpPr/>
              <p:nvPr/>
            </p:nvGrpSpPr>
            <p:grpSpPr>
              <a:xfrm>
                <a:off x="2807650" y="3038075"/>
                <a:ext cx="292737" cy="226818"/>
                <a:chOff x="0" y="0"/>
                <a:chExt cx="156845" cy="153289"/>
              </a:xfrm>
            </p:grpSpPr>
            <p:sp>
              <p:nvSpPr>
                <p:cNvPr id="194" name="Oval 193"/>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95" name="Group 194"/>
                <p:cNvGrpSpPr/>
                <p:nvPr/>
              </p:nvGrpSpPr>
              <p:grpSpPr>
                <a:xfrm>
                  <a:off x="36836" y="0"/>
                  <a:ext cx="72751" cy="74870"/>
                  <a:chOff x="0" y="0"/>
                  <a:chExt cx="399098" cy="475297"/>
                </a:xfrm>
              </p:grpSpPr>
              <p:cxnSp>
                <p:nvCxnSpPr>
                  <p:cNvPr id="196" name="Straight Connector 195"/>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98" name="Arc 197"/>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99" name="Straight Connector 198"/>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93" name="TextBox 192"/>
              <p:cNvSpPr txBox="1"/>
              <p:nvPr/>
            </p:nvSpPr>
            <p:spPr>
              <a:xfrm>
                <a:off x="2395605" y="2936219"/>
                <a:ext cx="418704" cy="369332"/>
              </a:xfrm>
              <a:prstGeom prst="rect">
                <a:avLst/>
              </a:prstGeom>
              <a:noFill/>
            </p:spPr>
            <p:txBody>
              <a:bodyPr wrap="none" rtlCol="0">
                <a:spAutoFit/>
              </a:bodyPr>
              <a:lstStyle/>
              <a:p>
                <a:r>
                  <a:rPr lang="en-US" dirty="0"/>
                  <a:t>50</a:t>
                </a:r>
              </a:p>
            </p:txBody>
          </p:sp>
        </p:grpSp>
        <p:sp>
          <p:nvSpPr>
            <p:cNvPr id="191" name="Up Arrow Callout 190"/>
            <p:cNvSpPr/>
            <p:nvPr/>
          </p:nvSpPr>
          <p:spPr>
            <a:xfrm rot="10800000">
              <a:off x="5326329" y="2610186"/>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6" name="TextBox 175"/>
          <p:cNvSpPr txBox="1"/>
          <p:nvPr/>
        </p:nvSpPr>
        <p:spPr>
          <a:xfrm>
            <a:off x="7115242" y="1724677"/>
            <a:ext cx="5076757" cy="2308324"/>
          </a:xfrm>
          <a:prstGeom prst="rect">
            <a:avLst/>
          </a:prstGeom>
          <a:noFill/>
        </p:spPr>
        <p:txBody>
          <a:bodyPr wrap="square" rtlCol="0">
            <a:spAutoFit/>
          </a:bodyPr>
          <a:lstStyle/>
          <a:p>
            <a:pPr marL="342900" indent="-342900">
              <a:buAutoNum type="arabicPeriod"/>
            </a:pPr>
            <a:r>
              <a:rPr lang="en-US" dirty="0"/>
              <a:t>availability stake &amp; evidence of work post</a:t>
            </a:r>
          </a:p>
          <a:p>
            <a:pPr marL="342900" indent="-342900">
              <a:buAutoNum type="arabicPeriod"/>
            </a:pPr>
            <a:r>
              <a:rPr lang="en-US" dirty="0"/>
              <a:t>smart contract fee collected by system</a:t>
            </a:r>
          </a:p>
          <a:p>
            <a:pPr marL="342900" indent="-342900">
              <a:buAutoNum type="arabicPeriod"/>
            </a:pPr>
            <a:r>
              <a:rPr lang="en-US" dirty="0"/>
              <a:t>reputation tokens equal to fee are created</a:t>
            </a:r>
          </a:p>
          <a:p>
            <a:pPr marL="342900" indent="-342900">
              <a:buAutoNum type="arabicPeriod"/>
            </a:pPr>
            <a:r>
              <a:rPr lang="en-US" dirty="0"/>
              <a:t>½ Rep tokens stake added to expert’s stake &amp;     ½ Rep tokens stake added to system downvotes</a:t>
            </a:r>
          </a:p>
          <a:p>
            <a:pPr marL="342900" indent="-342900">
              <a:buAutoNum type="arabicPeriod"/>
            </a:pPr>
            <a:r>
              <a:rPr lang="en-US" dirty="0"/>
              <a:t>comments made on post</a:t>
            </a:r>
          </a:p>
          <a:p>
            <a:pPr marL="342900" indent="-342900">
              <a:buAutoNum type="arabicPeriod"/>
            </a:pPr>
            <a:r>
              <a:rPr lang="en-US" dirty="0"/>
              <a:t>upvotes &amp; downvotes with repute stakes</a:t>
            </a:r>
          </a:p>
          <a:p>
            <a:pPr marL="342900" indent="-342900">
              <a:buAutoNum type="arabicPeriod"/>
            </a:pPr>
            <a:r>
              <a:rPr lang="en-US" dirty="0">
                <a:solidFill>
                  <a:schemeClr val="bg2"/>
                </a:solidFill>
              </a:rPr>
              <a:t>winners split loser’s stakes</a:t>
            </a:r>
          </a:p>
        </p:txBody>
      </p:sp>
      <p:sp>
        <p:nvSpPr>
          <p:cNvPr id="200" name="TextBox 199"/>
          <p:cNvSpPr txBox="1"/>
          <p:nvPr/>
        </p:nvSpPr>
        <p:spPr>
          <a:xfrm>
            <a:off x="3755557" y="412124"/>
            <a:ext cx="3824316" cy="861774"/>
          </a:xfrm>
          <a:prstGeom prst="rect">
            <a:avLst/>
          </a:prstGeom>
          <a:noFill/>
        </p:spPr>
        <p:txBody>
          <a:bodyPr wrap="none" rtlCol="0">
            <a:spAutoFit/>
          </a:bodyPr>
          <a:lstStyle/>
          <a:p>
            <a:pPr algn="ctr"/>
            <a:r>
              <a:rPr lang="en-US" sz="3200" dirty="0"/>
              <a:t>Validation Pool</a:t>
            </a:r>
          </a:p>
          <a:p>
            <a:pPr algn="ctr"/>
            <a:r>
              <a:rPr lang="en-US" dirty="0"/>
              <a:t>Betting pool on evidence of work post</a:t>
            </a:r>
          </a:p>
        </p:txBody>
      </p:sp>
      <p:sp>
        <p:nvSpPr>
          <p:cNvPr id="203" name="TextBox 202"/>
          <p:cNvSpPr txBox="1"/>
          <p:nvPr/>
        </p:nvSpPr>
        <p:spPr>
          <a:xfrm>
            <a:off x="2681802" y="1690149"/>
            <a:ext cx="1073755" cy="646331"/>
          </a:xfrm>
          <a:prstGeom prst="rect">
            <a:avLst/>
          </a:prstGeom>
          <a:noFill/>
        </p:spPr>
        <p:txBody>
          <a:bodyPr wrap="none" rtlCol="0">
            <a:spAutoFit/>
          </a:bodyPr>
          <a:lstStyle/>
          <a:p>
            <a:r>
              <a:rPr lang="en-US" dirty="0"/>
              <a:t>Evidence </a:t>
            </a:r>
          </a:p>
          <a:p>
            <a:r>
              <a:rPr lang="en-US" dirty="0"/>
              <a:t>of work</a:t>
            </a:r>
          </a:p>
        </p:txBody>
      </p:sp>
    </p:spTree>
    <p:extLst>
      <p:ext uri="{BB962C8B-B14F-4D97-AF65-F5344CB8AC3E}">
        <p14:creationId xmlns:p14="http://schemas.microsoft.com/office/powerpoint/2010/main" val="2194969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592347" y="4040272"/>
            <a:ext cx="1298355" cy="1441463"/>
            <a:chOff x="0" y="0"/>
            <a:chExt cx="1042670" cy="1189878"/>
          </a:xfrm>
        </p:grpSpPr>
        <p:cxnSp>
          <p:nvCxnSpPr>
            <p:cNvPr id="53" name="Straight Connector 52"/>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0" y="0"/>
              <a:ext cx="1042670" cy="1189878"/>
              <a:chOff x="0" y="0"/>
              <a:chExt cx="1042670" cy="1189878"/>
            </a:xfrm>
          </p:grpSpPr>
          <p:sp>
            <p:nvSpPr>
              <p:cNvPr id="55" name="Arc 54"/>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6" name="Arc 55"/>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57" name="Group 56"/>
              <p:cNvGrpSpPr/>
              <p:nvPr/>
            </p:nvGrpSpPr>
            <p:grpSpPr>
              <a:xfrm>
                <a:off x="0" y="4333"/>
                <a:ext cx="1042670" cy="1185545"/>
                <a:chOff x="0" y="0"/>
                <a:chExt cx="1042670" cy="1185545"/>
              </a:xfrm>
            </p:grpSpPr>
            <p:grpSp>
              <p:nvGrpSpPr>
                <p:cNvPr id="58" name="Group 57"/>
                <p:cNvGrpSpPr/>
                <p:nvPr/>
              </p:nvGrpSpPr>
              <p:grpSpPr>
                <a:xfrm>
                  <a:off x="247018" y="73672"/>
                  <a:ext cx="502920" cy="753110"/>
                  <a:chOff x="0" y="0"/>
                  <a:chExt cx="502920" cy="753110"/>
                </a:xfrm>
              </p:grpSpPr>
              <p:sp>
                <p:nvSpPr>
                  <p:cNvPr id="70" name="Oval 69"/>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1" name="Oval 70"/>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2" name="Straight Connector 71"/>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0" y="0"/>
                  <a:ext cx="1042670" cy="1185545"/>
                  <a:chOff x="0" y="0"/>
                  <a:chExt cx="1042670" cy="1185545"/>
                </a:xfrm>
              </p:grpSpPr>
              <p:grpSp>
                <p:nvGrpSpPr>
                  <p:cNvPr id="60" name="Group 59"/>
                  <p:cNvGrpSpPr/>
                  <p:nvPr/>
                </p:nvGrpSpPr>
                <p:grpSpPr>
                  <a:xfrm>
                    <a:off x="0" y="0"/>
                    <a:ext cx="1042670" cy="1185545"/>
                    <a:chOff x="0" y="0"/>
                    <a:chExt cx="1042670" cy="1185545"/>
                  </a:xfrm>
                </p:grpSpPr>
                <p:sp>
                  <p:nvSpPr>
                    <p:cNvPr id="63" name="Cube 62"/>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O. P.</a:t>
                      </a:r>
                      <a:endParaRPr lang="en-US" sz="1100" dirty="0">
                        <a:effectLst/>
                        <a:ea typeface="Calibri" panose="020F0502020204030204" pitchFamily="34" charset="0"/>
                        <a:cs typeface="Times New Roman" panose="02020603050405020304" pitchFamily="18" charset="0"/>
                      </a:endParaRPr>
                    </a:p>
                  </p:txBody>
                </p:sp>
                <p:sp>
                  <p:nvSpPr>
                    <p:cNvPr id="64" name="Oval 63"/>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5" name="Arc 64"/>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66" name="Group 65"/>
                    <p:cNvGrpSpPr/>
                    <p:nvPr/>
                  </p:nvGrpSpPr>
                  <p:grpSpPr>
                    <a:xfrm>
                      <a:off x="52387" y="0"/>
                      <a:ext cx="450850" cy="770255"/>
                      <a:chOff x="0" y="0"/>
                      <a:chExt cx="450850" cy="770255"/>
                    </a:xfrm>
                    <a:scene3d>
                      <a:camera prst="orthographicFront">
                        <a:rot lat="0" lon="10800000" rev="0"/>
                      </a:camera>
                      <a:lightRig rig="threePt" dir="t"/>
                    </a:scene3d>
                  </p:grpSpPr>
                  <p:sp>
                    <p:nvSpPr>
                      <p:cNvPr id="67" name="Arc 66"/>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Arc 67"/>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9" name="Arc 68"/>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61" name="Arc 60"/>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2" name="Arc 61"/>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3" name="Group 2"/>
          <p:cNvGrpSpPr/>
          <p:nvPr/>
        </p:nvGrpSpPr>
        <p:grpSpPr>
          <a:xfrm>
            <a:off x="631467" y="5609149"/>
            <a:ext cx="1197735" cy="1057489"/>
            <a:chOff x="2576176" y="5737939"/>
            <a:chExt cx="1197735" cy="1057489"/>
          </a:xfrm>
        </p:grpSpPr>
        <p:grpSp>
          <p:nvGrpSpPr>
            <p:cNvPr id="48" name="Group 47"/>
            <p:cNvGrpSpPr/>
            <p:nvPr/>
          </p:nvGrpSpPr>
          <p:grpSpPr>
            <a:xfrm>
              <a:off x="2796894" y="6266683"/>
              <a:ext cx="704782" cy="369332"/>
              <a:chOff x="2395605" y="2936219"/>
              <a:chExt cx="704782" cy="369332"/>
            </a:xfrm>
          </p:grpSpPr>
          <p:grpSp>
            <p:nvGrpSpPr>
              <p:cNvPr id="40" name="Group 39"/>
              <p:cNvGrpSpPr/>
              <p:nvPr/>
            </p:nvGrpSpPr>
            <p:grpSpPr>
              <a:xfrm>
                <a:off x="2807650" y="3038075"/>
                <a:ext cx="292737" cy="226818"/>
                <a:chOff x="0" y="0"/>
                <a:chExt cx="156845" cy="153289"/>
              </a:xfrm>
            </p:grpSpPr>
            <p:sp>
              <p:nvSpPr>
                <p:cNvPr id="41" name="Oval 40"/>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42" name="Group 41"/>
                <p:cNvGrpSpPr/>
                <p:nvPr/>
              </p:nvGrpSpPr>
              <p:grpSpPr>
                <a:xfrm>
                  <a:off x="36836" y="0"/>
                  <a:ext cx="72751" cy="74870"/>
                  <a:chOff x="0" y="0"/>
                  <a:chExt cx="399098" cy="475297"/>
                </a:xfrm>
              </p:grpSpPr>
              <p:cxnSp>
                <p:nvCxnSpPr>
                  <p:cNvPr id="43" name="Straight Connector 42"/>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Arc 44"/>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6" name="Straight Connector 45"/>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7" name="TextBox 46"/>
              <p:cNvSpPr txBox="1"/>
              <p:nvPr/>
            </p:nvSpPr>
            <p:spPr>
              <a:xfrm>
                <a:off x="2395605" y="2936219"/>
                <a:ext cx="418704" cy="369332"/>
              </a:xfrm>
              <a:prstGeom prst="rect">
                <a:avLst/>
              </a:prstGeom>
              <a:noFill/>
            </p:spPr>
            <p:txBody>
              <a:bodyPr wrap="none" rtlCol="0">
                <a:spAutoFit/>
              </a:bodyPr>
              <a:lstStyle/>
              <a:p>
                <a:r>
                  <a:rPr lang="en-US" dirty="0"/>
                  <a:t>60</a:t>
                </a:r>
              </a:p>
            </p:txBody>
          </p:sp>
        </p:grpSp>
        <p:sp>
          <p:nvSpPr>
            <p:cNvPr id="2" name="Up Arrow Callout 1"/>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ular Callout 48"/>
          <p:cNvSpPr/>
          <p:nvPr/>
        </p:nvSpPr>
        <p:spPr>
          <a:xfrm>
            <a:off x="2648733" y="1655702"/>
            <a:ext cx="1116083" cy="685788"/>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80" name="Group 79"/>
          <p:cNvGrpSpPr/>
          <p:nvPr/>
        </p:nvGrpSpPr>
        <p:grpSpPr>
          <a:xfrm>
            <a:off x="2135669" y="4038124"/>
            <a:ext cx="1298355" cy="1441463"/>
            <a:chOff x="0" y="0"/>
            <a:chExt cx="1042670" cy="1189878"/>
          </a:xfrm>
        </p:grpSpPr>
        <p:cxnSp>
          <p:nvCxnSpPr>
            <p:cNvPr id="81" name="Straight Connector 80"/>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0" y="0"/>
              <a:ext cx="1042670" cy="1189878"/>
              <a:chOff x="0" y="0"/>
              <a:chExt cx="1042670" cy="1189878"/>
            </a:xfrm>
          </p:grpSpPr>
          <p:sp>
            <p:nvSpPr>
              <p:cNvPr id="83" name="Arc 82"/>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Arc 83"/>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5" name="Group 84"/>
              <p:cNvGrpSpPr/>
              <p:nvPr/>
            </p:nvGrpSpPr>
            <p:grpSpPr>
              <a:xfrm>
                <a:off x="0" y="4333"/>
                <a:ext cx="1042670" cy="1185545"/>
                <a:chOff x="0" y="0"/>
                <a:chExt cx="1042670" cy="1185545"/>
              </a:xfrm>
            </p:grpSpPr>
            <p:grpSp>
              <p:nvGrpSpPr>
                <p:cNvPr id="86" name="Group 85"/>
                <p:cNvGrpSpPr/>
                <p:nvPr/>
              </p:nvGrpSpPr>
              <p:grpSpPr>
                <a:xfrm>
                  <a:off x="247018" y="73672"/>
                  <a:ext cx="502920" cy="753110"/>
                  <a:chOff x="0" y="0"/>
                  <a:chExt cx="502920" cy="753110"/>
                </a:xfrm>
              </p:grpSpPr>
              <p:sp>
                <p:nvSpPr>
                  <p:cNvPr id="98" name="Oval 97"/>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9" name="Oval 98"/>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00" name="Straight Connector 99"/>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0" y="0"/>
                  <a:ext cx="1042670" cy="1185545"/>
                  <a:chOff x="0" y="0"/>
                  <a:chExt cx="1042670" cy="1185545"/>
                </a:xfrm>
              </p:grpSpPr>
              <p:grpSp>
                <p:nvGrpSpPr>
                  <p:cNvPr id="88" name="Group 87"/>
                  <p:cNvGrpSpPr/>
                  <p:nvPr/>
                </p:nvGrpSpPr>
                <p:grpSpPr>
                  <a:xfrm>
                    <a:off x="0" y="0"/>
                    <a:ext cx="1042670" cy="1185545"/>
                    <a:chOff x="0" y="0"/>
                    <a:chExt cx="1042670" cy="1185545"/>
                  </a:xfrm>
                </p:grpSpPr>
                <p:sp>
                  <p:nvSpPr>
                    <p:cNvPr id="91" name="Cube 90"/>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Supporter</a:t>
                      </a:r>
                      <a:endParaRPr lang="en-US" sz="1600" dirty="0">
                        <a:effectLst/>
                        <a:ea typeface="Calibri" panose="020F0502020204030204" pitchFamily="34" charset="0"/>
                        <a:cs typeface="Times New Roman" panose="02020603050405020304" pitchFamily="18" charset="0"/>
                      </a:endParaRPr>
                    </a:p>
                  </p:txBody>
                </p:sp>
                <p:sp>
                  <p:nvSpPr>
                    <p:cNvPr id="92" name="Oval 91"/>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3" name="Arc 92"/>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94" name="Group 93"/>
                    <p:cNvGrpSpPr/>
                    <p:nvPr/>
                  </p:nvGrpSpPr>
                  <p:grpSpPr>
                    <a:xfrm>
                      <a:off x="52387" y="0"/>
                      <a:ext cx="450850" cy="770255"/>
                      <a:chOff x="0" y="0"/>
                      <a:chExt cx="450850" cy="770255"/>
                    </a:xfrm>
                    <a:scene3d>
                      <a:camera prst="orthographicFront">
                        <a:rot lat="0" lon="10800000" rev="0"/>
                      </a:camera>
                      <a:lightRig rig="threePt" dir="t"/>
                    </a:scene3d>
                  </p:grpSpPr>
                  <p:sp>
                    <p:nvSpPr>
                      <p:cNvPr id="95" name="Arc 94"/>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6" name="Arc 95"/>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7" name="Arc 96"/>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89" name="Arc 88"/>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0" name="Arc 89"/>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101" name="Group 100"/>
          <p:cNvGrpSpPr/>
          <p:nvPr/>
        </p:nvGrpSpPr>
        <p:grpSpPr>
          <a:xfrm>
            <a:off x="2174789" y="5607001"/>
            <a:ext cx="1197735" cy="1057489"/>
            <a:chOff x="2576176" y="5737939"/>
            <a:chExt cx="1197735" cy="1057489"/>
          </a:xfrm>
        </p:grpSpPr>
        <p:grpSp>
          <p:nvGrpSpPr>
            <p:cNvPr id="102" name="Group 101"/>
            <p:cNvGrpSpPr/>
            <p:nvPr/>
          </p:nvGrpSpPr>
          <p:grpSpPr>
            <a:xfrm>
              <a:off x="2796894" y="6266683"/>
              <a:ext cx="704782" cy="369332"/>
              <a:chOff x="2395605" y="2936219"/>
              <a:chExt cx="704782" cy="369332"/>
            </a:xfrm>
          </p:grpSpPr>
          <p:grpSp>
            <p:nvGrpSpPr>
              <p:cNvPr id="104" name="Group 103"/>
              <p:cNvGrpSpPr/>
              <p:nvPr/>
            </p:nvGrpSpPr>
            <p:grpSpPr>
              <a:xfrm>
                <a:off x="2807650" y="3038075"/>
                <a:ext cx="292737" cy="226818"/>
                <a:chOff x="0" y="0"/>
                <a:chExt cx="156845" cy="153289"/>
              </a:xfrm>
            </p:grpSpPr>
            <p:sp>
              <p:nvSpPr>
                <p:cNvPr id="106" name="Oval 105"/>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07" name="Group 106"/>
                <p:cNvGrpSpPr/>
                <p:nvPr/>
              </p:nvGrpSpPr>
              <p:grpSpPr>
                <a:xfrm>
                  <a:off x="36836" y="0"/>
                  <a:ext cx="72751" cy="74870"/>
                  <a:chOff x="0" y="0"/>
                  <a:chExt cx="399098" cy="475297"/>
                </a:xfrm>
              </p:grpSpPr>
              <p:cxnSp>
                <p:nvCxnSpPr>
                  <p:cNvPr id="108" name="Straight Connector 107"/>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Arc 109"/>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11" name="Straight Connector 110"/>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5" name="TextBox 104"/>
              <p:cNvSpPr txBox="1"/>
              <p:nvPr/>
            </p:nvSpPr>
            <p:spPr>
              <a:xfrm>
                <a:off x="2395605" y="2936219"/>
                <a:ext cx="301686" cy="369332"/>
              </a:xfrm>
              <a:prstGeom prst="rect">
                <a:avLst/>
              </a:prstGeom>
              <a:noFill/>
            </p:spPr>
            <p:txBody>
              <a:bodyPr wrap="none" rtlCol="0">
                <a:spAutoFit/>
              </a:bodyPr>
              <a:lstStyle/>
              <a:p>
                <a:r>
                  <a:rPr lang="en-US" dirty="0"/>
                  <a:t>3</a:t>
                </a:r>
              </a:p>
            </p:txBody>
          </p:sp>
        </p:grpSp>
        <p:sp>
          <p:nvSpPr>
            <p:cNvPr id="103" name="Up Arrow Callout 102"/>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p:cNvGrpSpPr/>
          <p:nvPr/>
        </p:nvGrpSpPr>
        <p:grpSpPr>
          <a:xfrm>
            <a:off x="3640350" y="4035976"/>
            <a:ext cx="1298355" cy="1441463"/>
            <a:chOff x="0" y="0"/>
            <a:chExt cx="1042670" cy="1189878"/>
          </a:xfrm>
        </p:grpSpPr>
        <p:cxnSp>
          <p:nvCxnSpPr>
            <p:cNvPr id="134" name="Straight Connector 133"/>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0" y="0"/>
              <a:ext cx="1042670" cy="1189878"/>
              <a:chOff x="0" y="0"/>
              <a:chExt cx="1042670" cy="1189878"/>
            </a:xfrm>
          </p:grpSpPr>
          <p:sp>
            <p:nvSpPr>
              <p:cNvPr id="136" name="Arc 135"/>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7" name="Arc 136"/>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38" name="Group 137"/>
              <p:cNvGrpSpPr/>
              <p:nvPr/>
            </p:nvGrpSpPr>
            <p:grpSpPr>
              <a:xfrm>
                <a:off x="0" y="4333"/>
                <a:ext cx="1042670" cy="1185545"/>
                <a:chOff x="0" y="0"/>
                <a:chExt cx="1042670" cy="1185545"/>
              </a:xfrm>
            </p:grpSpPr>
            <p:grpSp>
              <p:nvGrpSpPr>
                <p:cNvPr id="139" name="Group 138"/>
                <p:cNvGrpSpPr/>
                <p:nvPr/>
              </p:nvGrpSpPr>
              <p:grpSpPr>
                <a:xfrm>
                  <a:off x="247018" y="73672"/>
                  <a:ext cx="502920" cy="753110"/>
                  <a:chOff x="0" y="0"/>
                  <a:chExt cx="502920" cy="753110"/>
                </a:xfrm>
              </p:grpSpPr>
              <p:sp>
                <p:nvSpPr>
                  <p:cNvPr id="151" name="Oval 150"/>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2" name="Oval 151"/>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53" name="Straight Connector 152"/>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0" y="0"/>
                  <a:ext cx="1042670" cy="1185545"/>
                  <a:chOff x="0" y="0"/>
                  <a:chExt cx="1042670" cy="1185545"/>
                </a:xfrm>
              </p:grpSpPr>
              <p:grpSp>
                <p:nvGrpSpPr>
                  <p:cNvPr id="141" name="Group 140"/>
                  <p:cNvGrpSpPr/>
                  <p:nvPr/>
                </p:nvGrpSpPr>
                <p:grpSpPr>
                  <a:xfrm>
                    <a:off x="0" y="0"/>
                    <a:ext cx="1042670" cy="1185545"/>
                    <a:chOff x="0" y="0"/>
                    <a:chExt cx="1042670" cy="1185545"/>
                  </a:xfrm>
                </p:grpSpPr>
                <p:sp>
                  <p:nvSpPr>
                    <p:cNvPr id="144" name="Cube 143"/>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Supporter</a:t>
                      </a:r>
                      <a:endParaRPr lang="en-US" sz="1600" dirty="0">
                        <a:effectLst/>
                        <a:ea typeface="Calibri" panose="020F0502020204030204" pitchFamily="34" charset="0"/>
                        <a:cs typeface="Times New Roman" panose="02020603050405020304" pitchFamily="18" charset="0"/>
                      </a:endParaRPr>
                    </a:p>
                  </p:txBody>
                </p:sp>
                <p:sp>
                  <p:nvSpPr>
                    <p:cNvPr id="145" name="Oval 144"/>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6" name="Arc 145"/>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47" name="Group 146"/>
                    <p:cNvGrpSpPr/>
                    <p:nvPr/>
                  </p:nvGrpSpPr>
                  <p:grpSpPr>
                    <a:xfrm>
                      <a:off x="52387" y="0"/>
                      <a:ext cx="450850" cy="770255"/>
                      <a:chOff x="0" y="0"/>
                      <a:chExt cx="450850" cy="770255"/>
                    </a:xfrm>
                    <a:scene3d>
                      <a:camera prst="orthographicFront">
                        <a:rot lat="0" lon="10800000" rev="0"/>
                      </a:camera>
                      <a:lightRig rig="threePt" dir="t"/>
                    </a:scene3d>
                  </p:grpSpPr>
                  <p:sp>
                    <p:nvSpPr>
                      <p:cNvPr id="148" name="Arc 147"/>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9" name="Arc 148"/>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0" name="Arc 149"/>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142" name="Arc 141"/>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3" name="Arc 142"/>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154" name="Group 153"/>
          <p:cNvGrpSpPr/>
          <p:nvPr/>
        </p:nvGrpSpPr>
        <p:grpSpPr>
          <a:xfrm>
            <a:off x="3679470" y="5604853"/>
            <a:ext cx="1197735" cy="1057489"/>
            <a:chOff x="2576176" y="5737939"/>
            <a:chExt cx="1197735" cy="1057489"/>
          </a:xfrm>
        </p:grpSpPr>
        <p:grpSp>
          <p:nvGrpSpPr>
            <p:cNvPr id="155" name="Group 154"/>
            <p:cNvGrpSpPr/>
            <p:nvPr/>
          </p:nvGrpSpPr>
          <p:grpSpPr>
            <a:xfrm>
              <a:off x="2796894" y="6266683"/>
              <a:ext cx="704782" cy="369332"/>
              <a:chOff x="2395605" y="2936219"/>
              <a:chExt cx="704782" cy="369332"/>
            </a:xfrm>
          </p:grpSpPr>
          <p:grpSp>
            <p:nvGrpSpPr>
              <p:cNvPr id="157" name="Group 156"/>
              <p:cNvGrpSpPr/>
              <p:nvPr/>
            </p:nvGrpSpPr>
            <p:grpSpPr>
              <a:xfrm>
                <a:off x="2807650" y="3038075"/>
                <a:ext cx="292737" cy="226818"/>
                <a:chOff x="0" y="0"/>
                <a:chExt cx="156845" cy="153289"/>
              </a:xfrm>
            </p:grpSpPr>
            <p:sp>
              <p:nvSpPr>
                <p:cNvPr id="159" name="Oval 158"/>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60" name="Group 159"/>
                <p:cNvGrpSpPr/>
                <p:nvPr/>
              </p:nvGrpSpPr>
              <p:grpSpPr>
                <a:xfrm>
                  <a:off x="36836" y="0"/>
                  <a:ext cx="72751" cy="74870"/>
                  <a:chOff x="0" y="0"/>
                  <a:chExt cx="399098" cy="475297"/>
                </a:xfrm>
              </p:grpSpPr>
              <p:cxnSp>
                <p:nvCxnSpPr>
                  <p:cNvPr id="161" name="Straight Connector 160"/>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Arc 162"/>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64" name="Straight Connector 163"/>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58" name="TextBox 157"/>
              <p:cNvSpPr txBox="1"/>
              <p:nvPr/>
            </p:nvSpPr>
            <p:spPr>
              <a:xfrm>
                <a:off x="2395605" y="2936219"/>
                <a:ext cx="301686" cy="369332"/>
              </a:xfrm>
              <a:prstGeom prst="rect">
                <a:avLst/>
              </a:prstGeom>
              <a:noFill/>
            </p:spPr>
            <p:txBody>
              <a:bodyPr wrap="none" rtlCol="0">
                <a:spAutoFit/>
              </a:bodyPr>
              <a:lstStyle/>
              <a:p>
                <a:r>
                  <a:rPr lang="en-US" dirty="0"/>
                  <a:t>4</a:t>
                </a:r>
              </a:p>
            </p:txBody>
          </p:sp>
        </p:grpSp>
        <p:sp>
          <p:nvSpPr>
            <p:cNvPr id="156" name="Up Arrow Callout 155"/>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5" name="Straight Connector 164"/>
          <p:cNvCxnSpPr/>
          <p:nvPr/>
        </p:nvCxnSpPr>
        <p:spPr>
          <a:xfrm flipV="1">
            <a:off x="5451580" y="4226582"/>
            <a:ext cx="0" cy="2182061"/>
          </a:xfrm>
          <a:prstGeom prst="line">
            <a:avLst/>
          </a:prstGeom>
          <a:ln w="254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nvGrpSpPr>
          <p:cNvPr id="166" name="Group 165"/>
          <p:cNvGrpSpPr/>
          <p:nvPr/>
        </p:nvGrpSpPr>
        <p:grpSpPr>
          <a:xfrm>
            <a:off x="5982156" y="4033828"/>
            <a:ext cx="1298355" cy="1441463"/>
            <a:chOff x="0" y="0"/>
            <a:chExt cx="1042670" cy="1189878"/>
          </a:xfrm>
        </p:grpSpPr>
        <p:cxnSp>
          <p:nvCxnSpPr>
            <p:cNvPr id="167" name="Straight Connector 166"/>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a:off x="0" y="0"/>
              <a:ext cx="1042670" cy="1189878"/>
              <a:chOff x="0" y="0"/>
              <a:chExt cx="1042670" cy="1189878"/>
            </a:xfrm>
          </p:grpSpPr>
          <p:sp>
            <p:nvSpPr>
              <p:cNvPr id="169" name="Arc 168"/>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0" name="Arc 169"/>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71" name="Group 170"/>
              <p:cNvGrpSpPr/>
              <p:nvPr/>
            </p:nvGrpSpPr>
            <p:grpSpPr>
              <a:xfrm>
                <a:off x="0" y="4333"/>
                <a:ext cx="1042670" cy="1185545"/>
                <a:chOff x="0" y="0"/>
                <a:chExt cx="1042670" cy="1185545"/>
              </a:xfrm>
            </p:grpSpPr>
            <p:grpSp>
              <p:nvGrpSpPr>
                <p:cNvPr id="172" name="Group 171"/>
                <p:cNvGrpSpPr/>
                <p:nvPr/>
              </p:nvGrpSpPr>
              <p:grpSpPr>
                <a:xfrm>
                  <a:off x="247018" y="73672"/>
                  <a:ext cx="502920" cy="753110"/>
                  <a:chOff x="0" y="0"/>
                  <a:chExt cx="502920" cy="753110"/>
                </a:xfrm>
              </p:grpSpPr>
              <p:sp>
                <p:nvSpPr>
                  <p:cNvPr id="184" name="Oval 183"/>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5" name="Oval 184"/>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86" name="Straight Connector 185"/>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0" y="0"/>
                  <a:ext cx="1042670" cy="1185545"/>
                  <a:chOff x="0" y="0"/>
                  <a:chExt cx="1042670" cy="1185545"/>
                </a:xfrm>
              </p:grpSpPr>
              <p:grpSp>
                <p:nvGrpSpPr>
                  <p:cNvPr id="174" name="Group 173"/>
                  <p:cNvGrpSpPr/>
                  <p:nvPr/>
                </p:nvGrpSpPr>
                <p:grpSpPr>
                  <a:xfrm>
                    <a:off x="0" y="0"/>
                    <a:ext cx="1042670" cy="1185545"/>
                    <a:chOff x="0" y="0"/>
                    <a:chExt cx="1042670" cy="1185545"/>
                  </a:xfrm>
                </p:grpSpPr>
                <p:sp>
                  <p:nvSpPr>
                    <p:cNvPr id="177" name="Cube 176"/>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Detractor</a:t>
                      </a:r>
                      <a:endParaRPr lang="en-US" sz="1600" dirty="0">
                        <a:effectLst/>
                        <a:ea typeface="Calibri" panose="020F0502020204030204" pitchFamily="34" charset="0"/>
                        <a:cs typeface="Times New Roman" panose="02020603050405020304" pitchFamily="18" charset="0"/>
                      </a:endParaRPr>
                    </a:p>
                  </p:txBody>
                </p:sp>
                <p:sp>
                  <p:nvSpPr>
                    <p:cNvPr id="178" name="Oval 177"/>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9" name="Arc 178"/>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80" name="Group 179"/>
                    <p:cNvGrpSpPr/>
                    <p:nvPr/>
                  </p:nvGrpSpPr>
                  <p:grpSpPr>
                    <a:xfrm>
                      <a:off x="52387" y="0"/>
                      <a:ext cx="450850" cy="770255"/>
                      <a:chOff x="0" y="0"/>
                      <a:chExt cx="450850" cy="770255"/>
                    </a:xfrm>
                    <a:scene3d>
                      <a:camera prst="orthographicFront">
                        <a:rot lat="0" lon="10800000" rev="0"/>
                      </a:camera>
                      <a:lightRig rig="threePt" dir="t"/>
                    </a:scene3d>
                  </p:grpSpPr>
                  <p:sp>
                    <p:nvSpPr>
                      <p:cNvPr id="181" name="Arc 180"/>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2" name="Arc 181"/>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3" name="Arc 182"/>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175" name="Arc 174"/>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6" name="Arc 175"/>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198" name="Group 197"/>
          <p:cNvGrpSpPr/>
          <p:nvPr/>
        </p:nvGrpSpPr>
        <p:grpSpPr>
          <a:xfrm>
            <a:off x="5974467" y="5688264"/>
            <a:ext cx="1197735" cy="1057489"/>
            <a:chOff x="5326329" y="2610186"/>
            <a:chExt cx="1197735" cy="1057489"/>
          </a:xfrm>
        </p:grpSpPr>
        <p:grpSp>
          <p:nvGrpSpPr>
            <p:cNvPr id="199" name="Group 198"/>
            <p:cNvGrpSpPr/>
            <p:nvPr/>
          </p:nvGrpSpPr>
          <p:grpSpPr>
            <a:xfrm>
              <a:off x="5559926" y="2791200"/>
              <a:ext cx="704782" cy="369332"/>
              <a:chOff x="2395605" y="2936219"/>
              <a:chExt cx="704782" cy="369332"/>
            </a:xfrm>
          </p:grpSpPr>
          <p:grpSp>
            <p:nvGrpSpPr>
              <p:cNvPr id="201" name="Group 200"/>
              <p:cNvGrpSpPr/>
              <p:nvPr/>
            </p:nvGrpSpPr>
            <p:grpSpPr>
              <a:xfrm>
                <a:off x="2807650" y="3038075"/>
                <a:ext cx="292737" cy="226818"/>
                <a:chOff x="0" y="0"/>
                <a:chExt cx="156845" cy="153289"/>
              </a:xfrm>
            </p:grpSpPr>
            <p:sp>
              <p:nvSpPr>
                <p:cNvPr id="203" name="Oval 202"/>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204" name="Group 203"/>
                <p:cNvGrpSpPr/>
                <p:nvPr/>
              </p:nvGrpSpPr>
              <p:grpSpPr>
                <a:xfrm>
                  <a:off x="36836" y="0"/>
                  <a:ext cx="72751" cy="74870"/>
                  <a:chOff x="0" y="0"/>
                  <a:chExt cx="399098" cy="475297"/>
                </a:xfrm>
              </p:grpSpPr>
              <p:cxnSp>
                <p:nvCxnSpPr>
                  <p:cNvPr id="205" name="Straight Connector 204"/>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07" name="Arc 206"/>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08" name="Straight Connector 207"/>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2" name="TextBox 201"/>
              <p:cNvSpPr txBox="1"/>
              <p:nvPr/>
            </p:nvSpPr>
            <p:spPr>
              <a:xfrm>
                <a:off x="2395605" y="2936219"/>
                <a:ext cx="301686" cy="369332"/>
              </a:xfrm>
              <a:prstGeom prst="rect">
                <a:avLst/>
              </a:prstGeom>
              <a:noFill/>
            </p:spPr>
            <p:txBody>
              <a:bodyPr wrap="none" rtlCol="0">
                <a:spAutoFit/>
              </a:bodyPr>
              <a:lstStyle/>
              <a:p>
                <a:r>
                  <a:rPr lang="en-US" dirty="0"/>
                  <a:t>2</a:t>
                </a:r>
              </a:p>
            </p:txBody>
          </p:sp>
        </p:grpSp>
        <p:sp>
          <p:nvSpPr>
            <p:cNvPr id="200" name="Up Arrow Callout 199"/>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7" name="Group 186"/>
          <p:cNvGrpSpPr/>
          <p:nvPr/>
        </p:nvGrpSpPr>
        <p:grpSpPr>
          <a:xfrm>
            <a:off x="10607043" y="5702657"/>
            <a:ext cx="1197735" cy="1057489"/>
            <a:chOff x="5326329" y="2610186"/>
            <a:chExt cx="1197735" cy="1057489"/>
          </a:xfrm>
        </p:grpSpPr>
        <p:grpSp>
          <p:nvGrpSpPr>
            <p:cNvPr id="188" name="Group 187"/>
            <p:cNvGrpSpPr/>
            <p:nvPr/>
          </p:nvGrpSpPr>
          <p:grpSpPr>
            <a:xfrm>
              <a:off x="5559926" y="2791200"/>
              <a:ext cx="704782" cy="369332"/>
              <a:chOff x="2395605" y="2936219"/>
              <a:chExt cx="704782" cy="369332"/>
            </a:xfrm>
          </p:grpSpPr>
          <p:grpSp>
            <p:nvGrpSpPr>
              <p:cNvPr id="190" name="Group 189"/>
              <p:cNvGrpSpPr/>
              <p:nvPr/>
            </p:nvGrpSpPr>
            <p:grpSpPr>
              <a:xfrm>
                <a:off x="2807650" y="3038075"/>
                <a:ext cx="292737" cy="226818"/>
                <a:chOff x="0" y="0"/>
                <a:chExt cx="156845" cy="153289"/>
              </a:xfrm>
            </p:grpSpPr>
            <p:sp>
              <p:nvSpPr>
                <p:cNvPr id="192" name="Oval 191"/>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93" name="Group 192"/>
                <p:cNvGrpSpPr/>
                <p:nvPr/>
              </p:nvGrpSpPr>
              <p:grpSpPr>
                <a:xfrm>
                  <a:off x="36836" y="0"/>
                  <a:ext cx="72751" cy="74870"/>
                  <a:chOff x="0" y="0"/>
                  <a:chExt cx="399098" cy="475297"/>
                </a:xfrm>
              </p:grpSpPr>
              <p:cxnSp>
                <p:nvCxnSpPr>
                  <p:cNvPr id="194" name="Straight Connector 193"/>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Arc 195"/>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97" name="Straight Connector 196"/>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91" name="TextBox 190"/>
              <p:cNvSpPr txBox="1"/>
              <p:nvPr/>
            </p:nvSpPr>
            <p:spPr>
              <a:xfrm>
                <a:off x="2395605" y="2936219"/>
                <a:ext cx="418704" cy="369332"/>
              </a:xfrm>
              <a:prstGeom prst="rect">
                <a:avLst/>
              </a:prstGeom>
              <a:noFill/>
            </p:spPr>
            <p:txBody>
              <a:bodyPr wrap="none" rtlCol="0">
                <a:spAutoFit/>
              </a:bodyPr>
              <a:lstStyle/>
              <a:p>
                <a:r>
                  <a:rPr lang="en-US" dirty="0"/>
                  <a:t>50</a:t>
                </a:r>
              </a:p>
            </p:txBody>
          </p:sp>
        </p:grpSp>
        <p:sp>
          <p:nvSpPr>
            <p:cNvPr id="189" name="Up Arrow Callout 188"/>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1" name="Group 210"/>
          <p:cNvGrpSpPr/>
          <p:nvPr/>
        </p:nvGrpSpPr>
        <p:grpSpPr>
          <a:xfrm>
            <a:off x="4246139" y="1638158"/>
            <a:ext cx="1197735" cy="1057489"/>
            <a:chOff x="2576176" y="5737939"/>
            <a:chExt cx="1197735" cy="1057489"/>
          </a:xfrm>
        </p:grpSpPr>
        <p:grpSp>
          <p:nvGrpSpPr>
            <p:cNvPr id="212" name="Group 211"/>
            <p:cNvGrpSpPr/>
            <p:nvPr/>
          </p:nvGrpSpPr>
          <p:grpSpPr>
            <a:xfrm>
              <a:off x="2796894" y="6266683"/>
              <a:ext cx="704782" cy="369332"/>
              <a:chOff x="2395605" y="2936219"/>
              <a:chExt cx="704782" cy="369332"/>
            </a:xfrm>
          </p:grpSpPr>
          <p:grpSp>
            <p:nvGrpSpPr>
              <p:cNvPr id="214" name="Group 213"/>
              <p:cNvGrpSpPr/>
              <p:nvPr/>
            </p:nvGrpSpPr>
            <p:grpSpPr>
              <a:xfrm>
                <a:off x="2807650" y="3038075"/>
                <a:ext cx="292737" cy="226818"/>
                <a:chOff x="0" y="0"/>
                <a:chExt cx="156845" cy="153289"/>
              </a:xfrm>
            </p:grpSpPr>
            <p:sp>
              <p:nvSpPr>
                <p:cNvPr id="216" name="Oval 215"/>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217" name="Group 216"/>
                <p:cNvGrpSpPr/>
                <p:nvPr/>
              </p:nvGrpSpPr>
              <p:grpSpPr>
                <a:xfrm>
                  <a:off x="36836" y="0"/>
                  <a:ext cx="72751" cy="74870"/>
                  <a:chOff x="0" y="0"/>
                  <a:chExt cx="399098" cy="475297"/>
                </a:xfrm>
              </p:grpSpPr>
              <p:cxnSp>
                <p:nvCxnSpPr>
                  <p:cNvPr id="218" name="Straight Connector 217"/>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20" name="Arc 219"/>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21" name="Straight Connector 220"/>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5" name="TextBox 214"/>
              <p:cNvSpPr txBox="1"/>
              <p:nvPr/>
            </p:nvSpPr>
            <p:spPr>
              <a:xfrm>
                <a:off x="2395605" y="2936219"/>
                <a:ext cx="418704" cy="369332"/>
              </a:xfrm>
              <a:prstGeom prst="rect">
                <a:avLst/>
              </a:prstGeom>
              <a:noFill/>
            </p:spPr>
            <p:txBody>
              <a:bodyPr wrap="none" rtlCol="0">
                <a:spAutoFit/>
              </a:bodyPr>
              <a:lstStyle/>
              <a:p>
                <a:r>
                  <a:rPr lang="en-US" dirty="0"/>
                  <a:t>67</a:t>
                </a:r>
              </a:p>
            </p:txBody>
          </p:sp>
        </p:grpSp>
        <p:sp>
          <p:nvSpPr>
            <p:cNvPr id="213" name="Up Arrow Callout 212"/>
            <p:cNvSpPr/>
            <p:nvPr/>
          </p:nvSpPr>
          <p:spPr>
            <a:xfrm>
              <a:off x="2576176" y="5737939"/>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2" name="Group 221"/>
          <p:cNvGrpSpPr/>
          <p:nvPr/>
        </p:nvGrpSpPr>
        <p:grpSpPr>
          <a:xfrm>
            <a:off x="5442240" y="2004877"/>
            <a:ext cx="1197735" cy="1057489"/>
            <a:chOff x="5326329" y="2610186"/>
            <a:chExt cx="1197735" cy="1057489"/>
          </a:xfrm>
        </p:grpSpPr>
        <p:grpSp>
          <p:nvGrpSpPr>
            <p:cNvPr id="223" name="Group 222"/>
            <p:cNvGrpSpPr/>
            <p:nvPr/>
          </p:nvGrpSpPr>
          <p:grpSpPr>
            <a:xfrm>
              <a:off x="5559926" y="2791200"/>
              <a:ext cx="704782" cy="369332"/>
              <a:chOff x="2395605" y="2936219"/>
              <a:chExt cx="704782" cy="369332"/>
            </a:xfrm>
          </p:grpSpPr>
          <p:grpSp>
            <p:nvGrpSpPr>
              <p:cNvPr id="225" name="Group 224"/>
              <p:cNvGrpSpPr/>
              <p:nvPr/>
            </p:nvGrpSpPr>
            <p:grpSpPr>
              <a:xfrm>
                <a:off x="2807650" y="3038075"/>
                <a:ext cx="292737" cy="226818"/>
                <a:chOff x="0" y="0"/>
                <a:chExt cx="156845" cy="153289"/>
              </a:xfrm>
            </p:grpSpPr>
            <p:sp>
              <p:nvSpPr>
                <p:cNvPr id="227" name="Oval 226"/>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228" name="Group 227"/>
                <p:cNvGrpSpPr/>
                <p:nvPr/>
              </p:nvGrpSpPr>
              <p:grpSpPr>
                <a:xfrm>
                  <a:off x="36836" y="0"/>
                  <a:ext cx="72751" cy="74870"/>
                  <a:chOff x="0" y="0"/>
                  <a:chExt cx="399098" cy="475297"/>
                </a:xfrm>
              </p:grpSpPr>
              <p:cxnSp>
                <p:nvCxnSpPr>
                  <p:cNvPr id="229" name="Straight Connector 228"/>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31" name="Arc 230"/>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32" name="Straight Connector 231"/>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26" name="TextBox 225"/>
              <p:cNvSpPr txBox="1"/>
              <p:nvPr/>
            </p:nvSpPr>
            <p:spPr>
              <a:xfrm>
                <a:off x="2395605" y="2936219"/>
                <a:ext cx="418704" cy="369332"/>
              </a:xfrm>
              <a:prstGeom prst="rect">
                <a:avLst/>
              </a:prstGeom>
              <a:noFill/>
            </p:spPr>
            <p:txBody>
              <a:bodyPr wrap="none" rtlCol="0">
                <a:spAutoFit/>
              </a:bodyPr>
              <a:lstStyle/>
              <a:p>
                <a:r>
                  <a:rPr lang="en-US" dirty="0"/>
                  <a:t>52</a:t>
                </a:r>
              </a:p>
            </p:txBody>
          </p:sp>
        </p:grpSp>
        <p:sp>
          <p:nvSpPr>
            <p:cNvPr id="224" name="Up Arrow Callout 223"/>
            <p:cNvSpPr/>
            <p:nvPr/>
          </p:nvSpPr>
          <p:spPr>
            <a:xfrm rot="10800000">
              <a:off x="5326329" y="2610186"/>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9" name="TextBox 208"/>
          <p:cNvSpPr txBox="1"/>
          <p:nvPr/>
        </p:nvSpPr>
        <p:spPr>
          <a:xfrm>
            <a:off x="7115242" y="1724677"/>
            <a:ext cx="5076757" cy="2308324"/>
          </a:xfrm>
          <a:prstGeom prst="rect">
            <a:avLst/>
          </a:prstGeom>
          <a:noFill/>
        </p:spPr>
        <p:txBody>
          <a:bodyPr wrap="square" rtlCol="0">
            <a:spAutoFit/>
          </a:bodyPr>
          <a:lstStyle/>
          <a:p>
            <a:pPr marL="342900" indent="-342900">
              <a:buAutoNum type="arabicPeriod"/>
            </a:pPr>
            <a:r>
              <a:rPr lang="en-US" dirty="0"/>
              <a:t>availability stake &amp; evidence of work post</a:t>
            </a:r>
          </a:p>
          <a:p>
            <a:pPr marL="342900" indent="-342900">
              <a:buAutoNum type="arabicPeriod"/>
            </a:pPr>
            <a:r>
              <a:rPr lang="en-US" dirty="0"/>
              <a:t>smart contract fee collected by system</a:t>
            </a:r>
          </a:p>
          <a:p>
            <a:pPr marL="342900" indent="-342900">
              <a:buAutoNum type="arabicPeriod"/>
            </a:pPr>
            <a:r>
              <a:rPr lang="en-US" dirty="0"/>
              <a:t>reputation tokens equal to fee are created</a:t>
            </a:r>
          </a:p>
          <a:p>
            <a:pPr marL="342900" indent="-342900">
              <a:buAutoNum type="arabicPeriod"/>
            </a:pPr>
            <a:r>
              <a:rPr lang="en-US" dirty="0"/>
              <a:t>½ Rep tokens stake added to expert’s stake &amp;     ½ Rep tokens stake added to system downvotes</a:t>
            </a:r>
          </a:p>
          <a:p>
            <a:pPr marL="342900" indent="-342900">
              <a:buAutoNum type="arabicPeriod"/>
            </a:pPr>
            <a:r>
              <a:rPr lang="en-US" dirty="0"/>
              <a:t>comments made on post</a:t>
            </a:r>
          </a:p>
          <a:p>
            <a:pPr marL="342900" indent="-342900">
              <a:buAutoNum type="arabicPeriod"/>
            </a:pPr>
            <a:r>
              <a:rPr lang="en-US" dirty="0"/>
              <a:t>upvotes &amp; downvotes with repute stakes</a:t>
            </a:r>
          </a:p>
          <a:p>
            <a:pPr marL="342900" indent="-342900">
              <a:buAutoNum type="arabicPeriod"/>
            </a:pPr>
            <a:r>
              <a:rPr lang="en-US" dirty="0">
                <a:solidFill>
                  <a:schemeClr val="bg2"/>
                </a:solidFill>
              </a:rPr>
              <a:t>winners split loser’s stakes</a:t>
            </a:r>
          </a:p>
        </p:txBody>
      </p:sp>
      <p:sp>
        <p:nvSpPr>
          <p:cNvPr id="235" name="TextBox 234"/>
          <p:cNvSpPr txBox="1"/>
          <p:nvPr/>
        </p:nvSpPr>
        <p:spPr>
          <a:xfrm>
            <a:off x="3755557" y="412124"/>
            <a:ext cx="3824316" cy="861774"/>
          </a:xfrm>
          <a:prstGeom prst="rect">
            <a:avLst/>
          </a:prstGeom>
          <a:noFill/>
        </p:spPr>
        <p:txBody>
          <a:bodyPr wrap="none" rtlCol="0">
            <a:spAutoFit/>
          </a:bodyPr>
          <a:lstStyle/>
          <a:p>
            <a:pPr algn="ctr"/>
            <a:r>
              <a:rPr lang="en-US" sz="3200" dirty="0"/>
              <a:t>Validation Pool</a:t>
            </a:r>
          </a:p>
          <a:p>
            <a:pPr algn="ctr"/>
            <a:r>
              <a:rPr lang="en-US" dirty="0"/>
              <a:t>Betting pool on evidence of work post</a:t>
            </a:r>
          </a:p>
        </p:txBody>
      </p:sp>
      <p:sp>
        <p:nvSpPr>
          <p:cNvPr id="236" name="TextBox 235"/>
          <p:cNvSpPr txBox="1"/>
          <p:nvPr/>
        </p:nvSpPr>
        <p:spPr>
          <a:xfrm>
            <a:off x="2681802" y="1690149"/>
            <a:ext cx="1073755" cy="646331"/>
          </a:xfrm>
          <a:prstGeom prst="rect">
            <a:avLst/>
          </a:prstGeom>
          <a:noFill/>
        </p:spPr>
        <p:txBody>
          <a:bodyPr wrap="none" rtlCol="0">
            <a:spAutoFit/>
          </a:bodyPr>
          <a:lstStyle/>
          <a:p>
            <a:r>
              <a:rPr lang="en-US" dirty="0"/>
              <a:t>Evidence </a:t>
            </a:r>
          </a:p>
          <a:p>
            <a:r>
              <a:rPr lang="en-US" dirty="0"/>
              <a:t>of work</a:t>
            </a:r>
          </a:p>
        </p:txBody>
      </p:sp>
    </p:spTree>
    <p:extLst>
      <p:ext uri="{BB962C8B-B14F-4D97-AF65-F5344CB8AC3E}">
        <p14:creationId xmlns:p14="http://schemas.microsoft.com/office/powerpoint/2010/main" val="2212044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592347" y="4040272"/>
            <a:ext cx="1298355" cy="1441463"/>
            <a:chOff x="0" y="0"/>
            <a:chExt cx="1042670" cy="1189878"/>
          </a:xfrm>
        </p:grpSpPr>
        <p:cxnSp>
          <p:nvCxnSpPr>
            <p:cNvPr id="53" name="Straight Connector 52"/>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0" y="0"/>
              <a:ext cx="1042670" cy="1189878"/>
              <a:chOff x="0" y="0"/>
              <a:chExt cx="1042670" cy="1189878"/>
            </a:xfrm>
          </p:grpSpPr>
          <p:sp>
            <p:nvSpPr>
              <p:cNvPr id="55" name="Arc 54"/>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6" name="Arc 55"/>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57" name="Group 56"/>
              <p:cNvGrpSpPr/>
              <p:nvPr/>
            </p:nvGrpSpPr>
            <p:grpSpPr>
              <a:xfrm>
                <a:off x="0" y="4333"/>
                <a:ext cx="1042670" cy="1185545"/>
                <a:chOff x="0" y="0"/>
                <a:chExt cx="1042670" cy="1185545"/>
              </a:xfrm>
            </p:grpSpPr>
            <p:grpSp>
              <p:nvGrpSpPr>
                <p:cNvPr id="58" name="Group 57"/>
                <p:cNvGrpSpPr/>
                <p:nvPr/>
              </p:nvGrpSpPr>
              <p:grpSpPr>
                <a:xfrm>
                  <a:off x="247018" y="73672"/>
                  <a:ext cx="502920" cy="753110"/>
                  <a:chOff x="0" y="0"/>
                  <a:chExt cx="502920" cy="753110"/>
                </a:xfrm>
              </p:grpSpPr>
              <p:sp>
                <p:nvSpPr>
                  <p:cNvPr id="70" name="Oval 69"/>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1" name="Oval 70"/>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2" name="Straight Connector 71"/>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0" y="0"/>
                  <a:ext cx="1042670" cy="1185545"/>
                  <a:chOff x="0" y="0"/>
                  <a:chExt cx="1042670" cy="1185545"/>
                </a:xfrm>
              </p:grpSpPr>
              <p:grpSp>
                <p:nvGrpSpPr>
                  <p:cNvPr id="60" name="Group 59"/>
                  <p:cNvGrpSpPr/>
                  <p:nvPr/>
                </p:nvGrpSpPr>
                <p:grpSpPr>
                  <a:xfrm>
                    <a:off x="0" y="0"/>
                    <a:ext cx="1042670" cy="1185545"/>
                    <a:chOff x="0" y="0"/>
                    <a:chExt cx="1042670" cy="1185545"/>
                  </a:xfrm>
                </p:grpSpPr>
                <p:sp>
                  <p:nvSpPr>
                    <p:cNvPr id="63" name="Cube 62"/>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O. P.</a:t>
                      </a:r>
                      <a:endParaRPr lang="en-US" sz="1100" dirty="0">
                        <a:effectLst/>
                        <a:ea typeface="Calibri" panose="020F0502020204030204" pitchFamily="34" charset="0"/>
                        <a:cs typeface="Times New Roman" panose="02020603050405020304" pitchFamily="18" charset="0"/>
                      </a:endParaRPr>
                    </a:p>
                  </p:txBody>
                </p:sp>
                <p:sp>
                  <p:nvSpPr>
                    <p:cNvPr id="64" name="Oval 63"/>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5" name="Arc 64"/>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66" name="Group 65"/>
                    <p:cNvGrpSpPr/>
                    <p:nvPr/>
                  </p:nvGrpSpPr>
                  <p:grpSpPr>
                    <a:xfrm>
                      <a:off x="52387" y="0"/>
                      <a:ext cx="450850" cy="770255"/>
                      <a:chOff x="0" y="0"/>
                      <a:chExt cx="450850" cy="770255"/>
                    </a:xfrm>
                    <a:scene3d>
                      <a:camera prst="orthographicFront">
                        <a:rot lat="0" lon="10800000" rev="0"/>
                      </a:camera>
                      <a:lightRig rig="threePt" dir="t"/>
                    </a:scene3d>
                  </p:grpSpPr>
                  <p:sp>
                    <p:nvSpPr>
                      <p:cNvPr id="67" name="Arc 66"/>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Arc 67"/>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9" name="Arc 68"/>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61" name="Arc 60"/>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2" name="Arc 61"/>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3" name="Group 2"/>
          <p:cNvGrpSpPr/>
          <p:nvPr/>
        </p:nvGrpSpPr>
        <p:grpSpPr>
          <a:xfrm>
            <a:off x="631467" y="5609149"/>
            <a:ext cx="1197735" cy="1057489"/>
            <a:chOff x="2576176" y="5737939"/>
            <a:chExt cx="1197735" cy="1057489"/>
          </a:xfrm>
        </p:grpSpPr>
        <p:grpSp>
          <p:nvGrpSpPr>
            <p:cNvPr id="48" name="Group 47"/>
            <p:cNvGrpSpPr/>
            <p:nvPr/>
          </p:nvGrpSpPr>
          <p:grpSpPr>
            <a:xfrm>
              <a:off x="2796894" y="6266683"/>
              <a:ext cx="704782" cy="369332"/>
              <a:chOff x="2395605" y="2936219"/>
              <a:chExt cx="704782" cy="369332"/>
            </a:xfrm>
          </p:grpSpPr>
          <p:grpSp>
            <p:nvGrpSpPr>
              <p:cNvPr id="40" name="Group 39"/>
              <p:cNvGrpSpPr/>
              <p:nvPr/>
            </p:nvGrpSpPr>
            <p:grpSpPr>
              <a:xfrm>
                <a:off x="2807650" y="3038075"/>
                <a:ext cx="292737" cy="226818"/>
                <a:chOff x="0" y="0"/>
                <a:chExt cx="156845" cy="153289"/>
              </a:xfrm>
            </p:grpSpPr>
            <p:sp>
              <p:nvSpPr>
                <p:cNvPr id="41" name="Oval 40"/>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42" name="Group 41"/>
                <p:cNvGrpSpPr/>
                <p:nvPr/>
              </p:nvGrpSpPr>
              <p:grpSpPr>
                <a:xfrm>
                  <a:off x="36836" y="0"/>
                  <a:ext cx="72751" cy="74870"/>
                  <a:chOff x="0" y="0"/>
                  <a:chExt cx="399098" cy="475297"/>
                </a:xfrm>
              </p:grpSpPr>
              <p:cxnSp>
                <p:nvCxnSpPr>
                  <p:cNvPr id="43" name="Straight Connector 42"/>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Arc 44"/>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6" name="Straight Connector 45"/>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7" name="TextBox 46"/>
              <p:cNvSpPr txBox="1"/>
              <p:nvPr/>
            </p:nvSpPr>
            <p:spPr>
              <a:xfrm>
                <a:off x="2395605" y="2936219"/>
                <a:ext cx="418704" cy="369332"/>
              </a:xfrm>
              <a:prstGeom prst="rect">
                <a:avLst/>
              </a:prstGeom>
              <a:noFill/>
            </p:spPr>
            <p:txBody>
              <a:bodyPr wrap="none" rtlCol="0">
                <a:spAutoFit/>
              </a:bodyPr>
              <a:lstStyle/>
              <a:p>
                <a:r>
                  <a:rPr lang="en-US" dirty="0"/>
                  <a:t>60</a:t>
                </a:r>
              </a:p>
            </p:txBody>
          </p:sp>
        </p:grpSp>
        <p:sp>
          <p:nvSpPr>
            <p:cNvPr id="2" name="Up Arrow Callout 1"/>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ular Callout 48"/>
          <p:cNvSpPr/>
          <p:nvPr/>
        </p:nvSpPr>
        <p:spPr>
          <a:xfrm>
            <a:off x="2648733" y="1655702"/>
            <a:ext cx="1116083" cy="685788"/>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80" name="Group 79"/>
          <p:cNvGrpSpPr/>
          <p:nvPr/>
        </p:nvGrpSpPr>
        <p:grpSpPr>
          <a:xfrm>
            <a:off x="2135669" y="4038124"/>
            <a:ext cx="1298355" cy="1441463"/>
            <a:chOff x="0" y="0"/>
            <a:chExt cx="1042670" cy="1189878"/>
          </a:xfrm>
        </p:grpSpPr>
        <p:cxnSp>
          <p:nvCxnSpPr>
            <p:cNvPr id="81" name="Straight Connector 80"/>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0" y="0"/>
              <a:ext cx="1042670" cy="1189878"/>
              <a:chOff x="0" y="0"/>
              <a:chExt cx="1042670" cy="1189878"/>
            </a:xfrm>
          </p:grpSpPr>
          <p:sp>
            <p:nvSpPr>
              <p:cNvPr id="83" name="Arc 82"/>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Arc 83"/>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5" name="Group 84"/>
              <p:cNvGrpSpPr/>
              <p:nvPr/>
            </p:nvGrpSpPr>
            <p:grpSpPr>
              <a:xfrm>
                <a:off x="0" y="4333"/>
                <a:ext cx="1042670" cy="1185545"/>
                <a:chOff x="0" y="0"/>
                <a:chExt cx="1042670" cy="1185545"/>
              </a:xfrm>
            </p:grpSpPr>
            <p:grpSp>
              <p:nvGrpSpPr>
                <p:cNvPr id="86" name="Group 85"/>
                <p:cNvGrpSpPr/>
                <p:nvPr/>
              </p:nvGrpSpPr>
              <p:grpSpPr>
                <a:xfrm>
                  <a:off x="247018" y="73672"/>
                  <a:ext cx="502920" cy="753110"/>
                  <a:chOff x="0" y="0"/>
                  <a:chExt cx="502920" cy="753110"/>
                </a:xfrm>
              </p:grpSpPr>
              <p:sp>
                <p:nvSpPr>
                  <p:cNvPr id="98" name="Oval 97"/>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9" name="Oval 98"/>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00" name="Straight Connector 99"/>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0" y="0"/>
                  <a:ext cx="1042670" cy="1185545"/>
                  <a:chOff x="0" y="0"/>
                  <a:chExt cx="1042670" cy="1185545"/>
                </a:xfrm>
              </p:grpSpPr>
              <p:grpSp>
                <p:nvGrpSpPr>
                  <p:cNvPr id="88" name="Group 87"/>
                  <p:cNvGrpSpPr/>
                  <p:nvPr/>
                </p:nvGrpSpPr>
                <p:grpSpPr>
                  <a:xfrm>
                    <a:off x="0" y="0"/>
                    <a:ext cx="1042670" cy="1185545"/>
                    <a:chOff x="0" y="0"/>
                    <a:chExt cx="1042670" cy="1185545"/>
                  </a:xfrm>
                </p:grpSpPr>
                <p:sp>
                  <p:nvSpPr>
                    <p:cNvPr id="91" name="Cube 90"/>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Supporter</a:t>
                      </a:r>
                      <a:endParaRPr lang="en-US" sz="1600" dirty="0">
                        <a:effectLst/>
                        <a:ea typeface="Calibri" panose="020F0502020204030204" pitchFamily="34" charset="0"/>
                        <a:cs typeface="Times New Roman" panose="02020603050405020304" pitchFamily="18" charset="0"/>
                      </a:endParaRPr>
                    </a:p>
                  </p:txBody>
                </p:sp>
                <p:sp>
                  <p:nvSpPr>
                    <p:cNvPr id="92" name="Oval 91"/>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3" name="Arc 92"/>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94" name="Group 93"/>
                    <p:cNvGrpSpPr/>
                    <p:nvPr/>
                  </p:nvGrpSpPr>
                  <p:grpSpPr>
                    <a:xfrm>
                      <a:off x="52387" y="0"/>
                      <a:ext cx="450850" cy="770255"/>
                      <a:chOff x="0" y="0"/>
                      <a:chExt cx="450850" cy="770255"/>
                    </a:xfrm>
                    <a:scene3d>
                      <a:camera prst="orthographicFront">
                        <a:rot lat="0" lon="10800000" rev="0"/>
                      </a:camera>
                      <a:lightRig rig="threePt" dir="t"/>
                    </a:scene3d>
                  </p:grpSpPr>
                  <p:sp>
                    <p:nvSpPr>
                      <p:cNvPr id="95" name="Arc 94"/>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6" name="Arc 95"/>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7" name="Arc 96"/>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89" name="Arc 88"/>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0" name="Arc 89"/>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101" name="Group 100"/>
          <p:cNvGrpSpPr/>
          <p:nvPr/>
        </p:nvGrpSpPr>
        <p:grpSpPr>
          <a:xfrm>
            <a:off x="2174789" y="5607001"/>
            <a:ext cx="1197735" cy="1057489"/>
            <a:chOff x="2576176" y="5737939"/>
            <a:chExt cx="1197735" cy="1057489"/>
          </a:xfrm>
        </p:grpSpPr>
        <p:grpSp>
          <p:nvGrpSpPr>
            <p:cNvPr id="102" name="Group 101"/>
            <p:cNvGrpSpPr/>
            <p:nvPr/>
          </p:nvGrpSpPr>
          <p:grpSpPr>
            <a:xfrm>
              <a:off x="2796894" y="6266683"/>
              <a:ext cx="704782" cy="369332"/>
              <a:chOff x="2395605" y="2936219"/>
              <a:chExt cx="704782" cy="369332"/>
            </a:xfrm>
          </p:grpSpPr>
          <p:grpSp>
            <p:nvGrpSpPr>
              <p:cNvPr id="104" name="Group 103"/>
              <p:cNvGrpSpPr/>
              <p:nvPr/>
            </p:nvGrpSpPr>
            <p:grpSpPr>
              <a:xfrm>
                <a:off x="2807650" y="3038075"/>
                <a:ext cx="292737" cy="226818"/>
                <a:chOff x="0" y="0"/>
                <a:chExt cx="156845" cy="153289"/>
              </a:xfrm>
            </p:grpSpPr>
            <p:sp>
              <p:nvSpPr>
                <p:cNvPr id="106" name="Oval 105"/>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07" name="Group 106"/>
                <p:cNvGrpSpPr/>
                <p:nvPr/>
              </p:nvGrpSpPr>
              <p:grpSpPr>
                <a:xfrm>
                  <a:off x="36836" y="0"/>
                  <a:ext cx="72751" cy="74870"/>
                  <a:chOff x="0" y="0"/>
                  <a:chExt cx="399098" cy="475297"/>
                </a:xfrm>
              </p:grpSpPr>
              <p:cxnSp>
                <p:nvCxnSpPr>
                  <p:cNvPr id="108" name="Straight Connector 107"/>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Arc 109"/>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11" name="Straight Connector 110"/>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5" name="TextBox 104"/>
              <p:cNvSpPr txBox="1"/>
              <p:nvPr/>
            </p:nvSpPr>
            <p:spPr>
              <a:xfrm>
                <a:off x="2395605" y="2936219"/>
                <a:ext cx="301686" cy="369332"/>
              </a:xfrm>
              <a:prstGeom prst="rect">
                <a:avLst/>
              </a:prstGeom>
              <a:noFill/>
            </p:spPr>
            <p:txBody>
              <a:bodyPr wrap="none" rtlCol="0">
                <a:spAutoFit/>
              </a:bodyPr>
              <a:lstStyle/>
              <a:p>
                <a:r>
                  <a:rPr lang="en-US" dirty="0"/>
                  <a:t>3</a:t>
                </a:r>
              </a:p>
            </p:txBody>
          </p:sp>
        </p:grpSp>
        <p:sp>
          <p:nvSpPr>
            <p:cNvPr id="103" name="Up Arrow Callout 102"/>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p:cNvGrpSpPr/>
          <p:nvPr/>
        </p:nvGrpSpPr>
        <p:grpSpPr>
          <a:xfrm>
            <a:off x="3640350" y="4035976"/>
            <a:ext cx="1298355" cy="1441463"/>
            <a:chOff x="0" y="0"/>
            <a:chExt cx="1042670" cy="1189878"/>
          </a:xfrm>
        </p:grpSpPr>
        <p:cxnSp>
          <p:nvCxnSpPr>
            <p:cNvPr id="134" name="Straight Connector 133"/>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0" y="0"/>
              <a:ext cx="1042670" cy="1189878"/>
              <a:chOff x="0" y="0"/>
              <a:chExt cx="1042670" cy="1189878"/>
            </a:xfrm>
          </p:grpSpPr>
          <p:sp>
            <p:nvSpPr>
              <p:cNvPr id="136" name="Arc 135"/>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7" name="Arc 136"/>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38" name="Group 137"/>
              <p:cNvGrpSpPr/>
              <p:nvPr/>
            </p:nvGrpSpPr>
            <p:grpSpPr>
              <a:xfrm>
                <a:off x="0" y="4333"/>
                <a:ext cx="1042670" cy="1185545"/>
                <a:chOff x="0" y="0"/>
                <a:chExt cx="1042670" cy="1185545"/>
              </a:xfrm>
            </p:grpSpPr>
            <p:grpSp>
              <p:nvGrpSpPr>
                <p:cNvPr id="139" name="Group 138"/>
                <p:cNvGrpSpPr/>
                <p:nvPr/>
              </p:nvGrpSpPr>
              <p:grpSpPr>
                <a:xfrm>
                  <a:off x="247018" y="73672"/>
                  <a:ext cx="502920" cy="753110"/>
                  <a:chOff x="0" y="0"/>
                  <a:chExt cx="502920" cy="753110"/>
                </a:xfrm>
              </p:grpSpPr>
              <p:sp>
                <p:nvSpPr>
                  <p:cNvPr id="151" name="Oval 150"/>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2" name="Oval 151"/>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53" name="Straight Connector 152"/>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0" y="0"/>
                  <a:ext cx="1042670" cy="1185545"/>
                  <a:chOff x="0" y="0"/>
                  <a:chExt cx="1042670" cy="1185545"/>
                </a:xfrm>
              </p:grpSpPr>
              <p:grpSp>
                <p:nvGrpSpPr>
                  <p:cNvPr id="141" name="Group 140"/>
                  <p:cNvGrpSpPr/>
                  <p:nvPr/>
                </p:nvGrpSpPr>
                <p:grpSpPr>
                  <a:xfrm>
                    <a:off x="0" y="0"/>
                    <a:ext cx="1042670" cy="1185545"/>
                    <a:chOff x="0" y="0"/>
                    <a:chExt cx="1042670" cy="1185545"/>
                  </a:xfrm>
                </p:grpSpPr>
                <p:sp>
                  <p:nvSpPr>
                    <p:cNvPr id="144" name="Cube 143"/>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Supporter</a:t>
                      </a:r>
                      <a:endParaRPr lang="en-US" sz="1600" dirty="0">
                        <a:effectLst/>
                        <a:ea typeface="Calibri" panose="020F0502020204030204" pitchFamily="34" charset="0"/>
                        <a:cs typeface="Times New Roman" panose="02020603050405020304" pitchFamily="18" charset="0"/>
                      </a:endParaRPr>
                    </a:p>
                  </p:txBody>
                </p:sp>
                <p:sp>
                  <p:nvSpPr>
                    <p:cNvPr id="145" name="Oval 144"/>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6" name="Arc 145"/>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47" name="Group 146"/>
                    <p:cNvGrpSpPr/>
                    <p:nvPr/>
                  </p:nvGrpSpPr>
                  <p:grpSpPr>
                    <a:xfrm>
                      <a:off x="52387" y="0"/>
                      <a:ext cx="450850" cy="770255"/>
                      <a:chOff x="0" y="0"/>
                      <a:chExt cx="450850" cy="770255"/>
                    </a:xfrm>
                    <a:scene3d>
                      <a:camera prst="orthographicFront">
                        <a:rot lat="0" lon="10800000" rev="0"/>
                      </a:camera>
                      <a:lightRig rig="threePt" dir="t"/>
                    </a:scene3d>
                  </p:grpSpPr>
                  <p:sp>
                    <p:nvSpPr>
                      <p:cNvPr id="148" name="Arc 147"/>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9" name="Arc 148"/>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0" name="Arc 149"/>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142" name="Arc 141"/>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3" name="Arc 142"/>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154" name="Group 153"/>
          <p:cNvGrpSpPr/>
          <p:nvPr/>
        </p:nvGrpSpPr>
        <p:grpSpPr>
          <a:xfrm>
            <a:off x="3679470" y="5604853"/>
            <a:ext cx="1197735" cy="1057489"/>
            <a:chOff x="2576176" y="5737939"/>
            <a:chExt cx="1197735" cy="1057489"/>
          </a:xfrm>
        </p:grpSpPr>
        <p:grpSp>
          <p:nvGrpSpPr>
            <p:cNvPr id="155" name="Group 154"/>
            <p:cNvGrpSpPr/>
            <p:nvPr/>
          </p:nvGrpSpPr>
          <p:grpSpPr>
            <a:xfrm>
              <a:off x="2796894" y="6266683"/>
              <a:ext cx="704782" cy="369332"/>
              <a:chOff x="2395605" y="2936219"/>
              <a:chExt cx="704782" cy="369332"/>
            </a:xfrm>
          </p:grpSpPr>
          <p:grpSp>
            <p:nvGrpSpPr>
              <p:cNvPr id="157" name="Group 156"/>
              <p:cNvGrpSpPr/>
              <p:nvPr/>
            </p:nvGrpSpPr>
            <p:grpSpPr>
              <a:xfrm>
                <a:off x="2807650" y="3038075"/>
                <a:ext cx="292737" cy="226818"/>
                <a:chOff x="0" y="0"/>
                <a:chExt cx="156845" cy="153289"/>
              </a:xfrm>
            </p:grpSpPr>
            <p:sp>
              <p:nvSpPr>
                <p:cNvPr id="159" name="Oval 158"/>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60" name="Group 159"/>
                <p:cNvGrpSpPr/>
                <p:nvPr/>
              </p:nvGrpSpPr>
              <p:grpSpPr>
                <a:xfrm>
                  <a:off x="36836" y="0"/>
                  <a:ext cx="72751" cy="74870"/>
                  <a:chOff x="0" y="0"/>
                  <a:chExt cx="399098" cy="475297"/>
                </a:xfrm>
              </p:grpSpPr>
              <p:cxnSp>
                <p:nvCxnSpPr>
                  <p:cNvPr id="161" name="Straight Connector 160"/>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Arc 162"/>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64" name="Straight Connector 163"/>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58" name="TextBox 157"/>
              <p:cNvSpPr txBox="1"/>
              <p:nvPr/>
            </p:nvSpPr>
            <p:spPr>
              <a:xfrm>
                <a:off x="2395605" y="2936219"/>
                <a:ext cx="301686" cy="369332"/>
              </a:xfrm>
              <a:prstGeom prst="rect">
                <a:avLst/>
              </a:prstGeom>
              <a:noFill/>
            </p:spPr>
            <p:txBody>
              <a:bodyPr wrap="none" rtlCol="0">
                <a:spAutoFit/>
              </a:bodyPr>
              <a:lstStyle/>
              <a:p>
                <a:r>
                  <a:rPr lang="en-US" dirty="0"/>
                  <a:t>4</a:t>
                </a:r>
              </a:p>
            </p:txBody>
          </p:sp>
        </p:grpSp>
        <p:sp>
          <p:nvSpPr>
            <p:cNvPr id="156" name="Up Arrow Callout 155"/>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5" name="Straight Connector 164"/>
          <p:cNvCxnSpPr/>
          <p:nvPr/>
        </p:nvCxnSpPr>
        <p:spPr>
          <a:xfrm flipV="1">
            <a:off x="5451580" y="4226582"/>
            <a:ext cx="0" cy="2182061"/>
          </a:xfrm>
          <a:prstGeom prst="line">
            <a:avLst/>
          </a:prstGeom>
          <a:ln w="254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nvGrpSpPr>
          <p:cNvPr id="230" name="Group 229"/>
          <p:cNvGrpSpPr/>
          <p:nvPr/>
        </p:nvGrpSpPr>
        <p:grpSpPr>
          <a:xfrm>
            <a:off x="5982156" y="4033828"/>
            <a:ext cx="1298355" cy="1441463"/>
            <a:chOff x="0" y="0"/>
            <a:chExt cx="1042670" cy="1189878"/>
          </a:xfrm>
        </p:grpSpPr>
        <p:cxnSp>
          <p:nvCxnSpPr>
            <p:cNvPr id="231" name="Straight Connector 230"/>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2" name="Group 231"/>
            <p:cNvGrpSpPr/>
            <p:nvPr/>
          </p:nvGrpSpPr>
          <p:grpSpPr>
            <a:xfrm>
              <a:off x="0" y="0"/>
              <a:ext cx="1042670" cy="1189878"/>
              <a:chOff x="0" y="0"/>
              <a:chExt cx="1042670" cy="1189878"/>
            </a:xfrm>
          </p:grpSpPr>
          <p:sp>
            <p:nvSpPr>
              <p:cNvPr id="233" name="Arc 232"/>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4" name="Arc 233"/>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35" name="Group 234"/>
              <p:cNvGrpSpPr/>
              <p:nvPr/>
            </p:nvGrpSpPr>
            <p:grpSpPr>
              <a:xfrm>
                <a:off x="0" y="4333"/>
                <a:ext cx="1042670" cy="1185545"/>
                <a:chOff x="0" y="0"/>
                <a:chExt cx="1042670" cy="1185545"/>
              </a:xfrm>
            </p:grpSpPr>
            <p:grpSp>
              <p:nvGrpSpPr>
                <p:cNvPr id="236" name="Group 235"/>
                <p:cNvGrpSpPr/>
                <p:nvPr/>
              </p:nvGrpSpPr>
              <p:grpSpPr>
                <a:xfrm>
                  <a:off x="247018" y="73672"/>
                  <a:ext cx="502920" cy="753110"/>
                  <a:chOff x="0" y="0"/>
                  <a:chExt cx="502920" cy="753110"/>
                </a:xfrm>
              </p:grpSpPr>
              <p:sp>
                <p:nvSpPr>
                  <p:cNvPr id="248" name="Oval 247"/>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9" name="Oval 248"/>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50" name="Straight Connector 249"/>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7" name="Group 236"/>
                <p:cNvGrpSpPr/>
                <p:nvPr/>
              </p:nvGrpSpPr>
              <p:grpSpPr>
                <a:xfrm>
                  <a:off x="0" y="0"/>
                  <a:ext cx="1042670" cy="1185545"/>
                  <a:chOff x="0" y="0"/>
                  <a:chExt cx="1042670" cy="1185545"/>
                </a:xfrm>
              </p:grpSpPr>
              <p:grpSp>
                <p:nvGrpSpPr>
                  <p:cNvPr id="238" name="Group 237"/>
                  <p:cNvGrpSpPr/>
                  <p:nvPr/>
                </p:nvGrpSpPr>
                <p:grpSpPr>
                  <a:xfrm>
                    <a:off x="0" y="0"/>
                    <a:ext cx="1042670" cy="1185545"/>
                    <a:chOff x="0" y="0"/>
                    <a:chExt cx="1042670" cy="1185545"/>
                  </a:xfrm>
                </p:grpSpPr>
                <p:sp>
                  <p:nvSpPr>
                    <p:cNvPr id="241" name="Cube 240"/>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Detractor</a:t>
                      </a:r>
                      <a:endParaRPr lang="en-US" sz="1600" dirty="0">
                        <a:effectLst/>
                        <a:ea typeface="Calibri" panose="020F0502020204030204" pitchFamily="34" charset="0"/>
                        <a:cs typeface="Times New Roman" panose="02020603050405020304" pitchFamily="18" charset="0"/>
                      </a:endParaRPr>
                    </a:p>
                  </p:txBody>
                </p:sp>
                <p:sp>
                  <p:nvSpPr>
                    <p:cNvPr id="242" name="Oval 241"/>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3" name="Arc 242"/>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44" name="Group 243"/>
                    <p:cNvGrpSpPr/>
                    <p:nvPr/>
                  </p:nvGrpSpPr>
                  <p:grpSpPr>
                    <a:xfrm>
                      <a:off x="52387" y="0"/>
                      <a:ext cx="450850" cy="770255"/>
                      <a:chOff x="0" y="0"/>
                      <a:chExt cx="450850" cy="770255"/>
                    </a:xfrm>
                    <a:scene3d>
                      <a:camera prst="orthographicFront">
                        <a:rot lat="0" lon="10800000" rev="0"/>
                      </a:camera>
                      <a:lightRig rig="threePt" dir="t"/>
                    </a:scene3d>
                  </p:grpSpPr>
                  <p:sp>
                    <p:nvSpPr>
                      <p:cNvPr id="245" name="Arc 244"/>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6" name="Arc 245"/>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7" name="Arc 246"/>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239" name="Arc 238"/>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0" name="Arc 239"/>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251" name="Group 250"/>
          <p:cNvGrpSpPr/>
          <p:nvPr/>
        </p:nvGrpSpPr>
        <p:grpSpPr>
          <a:xfrm>
            <a:off x="5974467" y="5688264"/>
            <a:ext cx="1197735" cy="1057489"/>
            <a:chOff x="5326329" y="2610186"/>
            <a:chExt cx="1197735" cy="1057489"/>
          </a:xfrm>
        </p:grpSpPr>
        <p:grpSp>
          <p:nvGrpSpPr>
            <p:cNvPr id="252" name="Group 251"/>
            <p:cNvGrpSpPr/>
            <p:nvPr/>
          </p:nvGrpSpPr>
          <p:grpSpPr>
            <a:xfrm>
              <a:off x="5559926" y="2791200"/>
              <a:ext cx="704782" cy="369332"/>
              <a:chOff x="2395605" y="2936219"/>
              <a:chExt cx="704782" cy="369332"/>
            </a:xfrm>
          </p:grpSpPr>
          <p:grpSp>
            <p:nvGrpSpPr>
              <p:cNvPr id="254" name="Group 253"/>
              <p:cNvGrpSpPr/>
              <p:nvPr/>
            </p:nvGrpSpPr>
            <p:grpSpPr>
              <a:xfrm>
                <a:off x="2807650" y="3038075"/>
                <a:ext cx="292737" cy="226818"/>
                <a:chOff x="0" y="0"/>
                <a:chExt cx="156845" cy="153289"/>
              </a:xfrm>
            </p:grpSpPr>
            <p:sp>
              <p:nvSpPr>
                <p:cNvPr id="256" name="Oval 255"/>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257" name="Group 256"/>
                <p:cNvGrpSpPr/>
                <p:nvPr/>
              </p:nvGrpSpPr>
              <p:grpSpPr>
                <a:xfrm>
                  <a:off x="36836" y="0"/>
                  <a:ext cx="72751" cy="74870"/>
                  <a:chOff x="0" y="0"/>
                  <a:chExt cx="399098" cy="475297"/>
                </a:xfrm>
              </p:grpSpPr>
              <p:cxnSp>
                <p:nvCxnSpPr>
                  <p:cNvPr id="258" name="Straight Connector 257"/>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60" name="Arc 259"/>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61" name="Straight Connector 260"/>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5" name="TextBox 254"/>
              <p:cNvSpPr txBox="1"/>
              <p:nvPr/>
            </p:nvSpPr>
            <p:spPr>
              <a:xfrm>
                <a:off x="2395605" y="2936219"/>
                <a:ext cx="301686" cy="369332"/>
              </a:xfrm>
              <a:prstGeom prst="rect">
                <a:avLst/>
              </a:prstGeom>
              <a:noFill/>
            </p:spPr>
            <p:txBody>
              <a:bodyPr wrap="none" rtlCol="0">
                <a:spAutoFit/>
              </a:bodyPr>
              <a:lstStyle/>
              <a:p>
                <a:r>
                  <a:rPr lang="en-US" dirty="0"/>
                  <a:t>2</a:t>
                </a:r>
              </a:p>
            </p:txBody>
          </p:sp>
        </p:grpSp>
        <p:sp>
          <p:nvSpPr>
            <p:cNvPr id="253" name="Up Arrow Callout 252"/>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2" name="Group 261"/>
          <p:cNvGrpSpPr/>
          <p:nvPr/>
        </p:nvGrpSpPr>
        <p:grpSpPr>
          <a:xfrm>
            <a:off x="7513197" y="4045548"/>
            <a:ext cx="1298355" cy="1441463"/>
            <a:chOff x="0" y="0"/>
            <a:chExt cx="1042670" cy="1189878"/>
          </a:xfrm>
        </p:grpSpPr>
        <p:cxnSp>
          <p:nvCxnSpPr>
            <p:cNvPr id="263" name="Straight Connector 262"/>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4" name="Group 263"/>
            <p:cNvGrpSpPr/>
            <p:nvPr/>
          </p:nvGrpSpPr>
          <p:grpSpPr>
            <a:xfrm>
              <a:off x="0" y="0"/>
              <a:ext cx="1042670" cy="1189878"/>
              <a:chOff x="0" y="0"/>
              <a:chExt cx="1042670" cy="1189878"/>
            </a:xfrm>
          </p:grpSpPr>
          <p:sp>
            <p:nvSpPr>
              <p:cNvPr id="265" name="Arc 264"/>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6" name="Arc 265"/>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67" name="Group 266"/>
              <p:cNvGrpSpPr/>
              <p:nvPr/>
            </p:nvGrpSpPr>
            <p:grpSpPr>
              <a:xfrm>
                <a:off x="0" y="4333"/>
                <a:ext cx="1042670" cy="1185545"/>
                <a:chOff x="0" y="0"/>
                <a:chExt cx="1042670" cy="1185545"/>
              </a:xfrm>
            </p:grpSpPr>
            <p:grpSp>
              <p:nvGrpSpPr>
                <p:cNvPr id="268" name="Group 267"/>
                <p:cNvGrpSpPr/>
                <p:nvPr/>
              </p:nvGrpSpPr>
              <p:grpSpPr>
                <a:xfrm>
                  <a:off x="247018" y="73672"/>
                  <a:ext cx="502920" cy="753110"/>
                  <a:chOff x="0" y="0"/>
                  <a:chExt cx="502920" cy="753110"/>
                </a:xfrm>
              </p:grpSpPr>
              <p:sp>
                <p:nvSpPr>
                  <p:cNvPr id="280" name="Oval 279"/>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1" name="Oval 280"/>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82" name="Straight Connector 281"/>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9" name="Group 268"/>
                <p:cNvGrpSpPr/>
                <p:nvPr/>
              </p:nvGrpSpPr>
              <p:grpSpPr>
                <a:xfrm>
                  <a:off x="0" y="0"/>
                  <a:ext cx="1042670" cy="1185545"/>
                  <a:chOff x="0" y="0"/>
                  <a:chExt cx="1042670" cy="1185545"/>
                </a:xfrm>
              </p:grpSpPr>
              <p:grpSp>
                <p:nvGrpSpPr>
                  <p:cNvPr id="270" name="Group 269"/>
                  <p:cNvGrpSpPr/>
                  <p:nvPr/>
                </p:nvGrpSpPr>
                <p:grpSpPr>
                  <a:xfrm>
                    <a:off x="0" y="0"/>
                    <a:ext cx="1042670" cy="1185545"/>
                    <a:chOff x="0" y="0"/>
                    <a:chExt cx="1042670" cy="1185545"/>
                  </a:xfrm>
                </p:grpSpPr>
                <p:sp>
                  <p:nvSpPr>
                    <p:cNvPr id="273" name="Cube 272"/>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Detractor</a:t>
                      </a:r>
                      <a:endParaRPr lang="en-US" sz="1600" dirty="0">
                        <a:effectLst/>
                        <a:ea typeface="Calibri" panose="020F0502020204030204" pitchFamily="34" charset="0"/>
                        <a:cs typeface="Times New Roman" panose="02020603050405020304" pitchFamily="18" charset="0"/>
                      </a:endParaRPr>
                    </a:p>
                  </p:txBody>
                </p:sp>
                <p:sp>
                  <p:nvSpPr>
                    <p:cNvPr id="274" name="Oval 273"/>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5" name="Arc 274"/>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76" name="Group 275"/>
                    <p:cNvGrpSpPr/>
                    <p:nvPr/>
                  </p:nvGrpSpPr>
                  <p:grpSpPr>
                    <a:xfrm>
                      <a:off x="52387" y="0"/>
                      <a:ext cx="450850" cy="770255"/>
                      <a:chOff x="0" y="0"/>
                      <a:chExt cx="450850" cy="770255"/>
                    </a:xfrm>
                    <a:scene3d>
                      <a:camera prst="orthographicFront">
                        <a:rot lat="0" lon="10800000" rev="0"/>
                      </a:camera>
                      <a:lightRig rig="threePt" dir="t"/>
                    </a:scene3d>
                  </p:grpSpPr>
                  <p:sp>
                    <p:nvSpPr>
                      <p:cNvPr id="277" name="Arc 276"/>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8" name="Arc 277"/>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9" name="Arc 278"/>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271" name="Arc 270"/>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2" name="Arc 271"/>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283" name="Group 282"/>
          <p:cNvGrpSpPr/>
          <p:nvPr/>
        </p:nvGrpSpPr>
        <p:grpSpPr>
          <a:xfrm>
            <a:off x="7505508" y="5699984"/>
            <a:ext cx="1197735" cy="1057489"/>
            <a:chOff x="5326329" y="2610186"/>
            <a:chExt cx="1197735" cy="1057489"/>
          </a:xfrm>
        </p:grpSpPr>
        <p:grpSp>
          <p:nvGrpSpPr>
            <p:cNvPr id="284" name="Group 283"/>
            <p:cNvGrpSpPr/>
            <p:nvPr/>
          </p:nvGrpSpPr>
          <p:grpSpPr>
            <a:xfrm>
              <a:off x="5559926" y="2791200"/>
              <a:ext cx="704782" cy="369332"/>
              <a:chOff x="2395605" y="2936219"/>
              <a:chExt cx="704782" cy="369332"/>
            </a:xfrm>
          </p:grpSpPr>
          <p:grpSp>
            <p:nvGrpSpPr>
              <p:cNvPr id="286" name="Group 285"/>
              <p:cNvGrpSpPr/>
              <p:nvPr/>
            </p:nvGrpSpPr>
            <p:grpSpPr>
              <a:xfrm>
                <a:off x="2807650" y="3038075"/>
                <a:ext cx="292737" cy="226818"/>
                <a:chOff x="0" y="0"/>
                <a:chExt cx="156845" cy="153289"/>
              </a:xfrm>
            </p:grpSpPr>
            <p:sp>
              <p:nvSpPr>
                <p:cNvPr id="288" name="Oval 287"/>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289" name="Group 288"/>
                <p:cNvGrpSpPr/>
                <p:nvPr/>
              </p:nvGrpSpPr>
              <p:grpSpPr>
                <a:xfrm>
                  <a:off x="36836" y="0"/>
                  <a:ext cx="72751" cy="74870"/>
                  <a:chOff x="0" y="0"/>
                  <a:chExt cx="399098" cy="475297"/>
                </a:xfrm>
              </p:grpSpPr>
              <p:cxnSp>
                <p:nvCxnSpPr>
                  <p:cNvPr id="290" name="Straight Connector 289"/>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92" name="Arc 291"/>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93" name="Straight Connector 292"/>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7" name="TextBox 286"/>
              <p:cNvSpPr txBox="1"/>
              <p:nvPr/>
            </p:nvSpPr>
            <p:spPr>
              <a:xfrm>
                <a:off x="2395605" y="2936219"/>
                <a:ext cx="301686" cy="369332"/>
              </a:xfrm>
              <a:prstGeom prst="rect">
                <a:avLst/>
              </a:prstGeom>
              <a:noFill/>
            </p:spPr>
            <p:txBody>
              <a:bodyPr wrap="none" rtlCol="0">
                <a:spAutoFit/>
              </a:bodyPr>
              <a:lstStyle/>
              <a:p>
                <a:r>
                  <a:rPr lang="en-US" dirty="0"/>
                  <a:t>6</a:t>
                </a:r>
              </a:p>
            </p:txBody>
          </p:sp>
        </p:grpSp>
        <p:sp>
          <p:nvSpPr>
            <p:cNvPr id="285" name="Up Arrow Callout 284"/>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8" name="Group 187"/>
          <p:cNvGrpSpPr/>
          <p:nvPr/>
        </p:nvGrpSpPr>
        <p:grpSpPr>
          <a:xfrm>
            <a:off x="10607043" y="5702657"/>
            <a:ext cx="1197735" cy="1057489"/>
            <a:chOff x="5326329" y="2610186"/>
            <a:chExt cx="1197735" cy="1057489"/>
          </a:xfrm>
        </p:grpSpPr>
        <p:grpSp>
          <p:nvGrpSpPr>
            <p:cNvPr id="189" name="Group 188"/>
            <p:cNvGrpSpPr/>
            <p:nvPr/>
          </p:nvGrpSpPr>
          <p:grpSpPr>
            <a:xfrm>
              <a:off x="5559926" y="2791200"/>
              <a:ext cx="704782" cy="369332"/>
              <a:chOff x="2395605" y="2936219"/>
              <a:chExt cx="704782" cy="369332"/>
            </a:xfrm>
          </p:grpSpPr>
          <p:grpSp>
            <p:nvGrpSpPr>
              <p:cNvPr id="191" name="Group 190"/>
              <p:cNvGrpSpPr/>
              <p:nvPr/>
            </p:nvGrpSpPr>
            <p:grpSpPr>
              <a:xfrm>
                <a:off x="2807650" y="3038075"/>
                <a:ext cx="292737" cy="226818"/>
                <a:chOff x="0" y="0"/>
                <a:chExt cx="156845" cy="153289"/>
              </a:xfrm>
            </p:grpSpPr>
            <p:sp>
              <p:nvSpPr>
                <p:cNvPr id="193" name="Oval 192"/>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94" name="Group 193"/>
                <p:cNvGrpSpPr/>
                <p:nvPr/>
              </p:nvGrpSpPr>
              <p:grpSpPr>
                <a:xfrm>
                  <a:off x="36836" y="0"/>
                  <a:ext cx="72751" cy="74870"/>
                  <a:chOff x="0" y="0"/>
                  <a:chExt cx="399098" cy="475297"/>
                </a:xfrm>
              </p:grpSpPr>
              <p:cxnSp>
                <p:nvCxnSpPr>
                  <p:cNvPr id="195" name="Straight Connector 194"/>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Arc 196"/>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98" name="Straight Connector 197"/>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92" name="TextBox 191"/>
              <p:cNvSpPr txBox="1"/>
              <p:nvPr/>
            </p:nvSpPr>
            <p:spPr>
              <a:xfrm>
                <a:off x="2395605" y="2936219"/>
                <a:ext cx="418704" cy="369332"/>
              </a:xfrm>
              <a:prstGeom prst="rect">
                <a:avLst/>
              </a:prstGeom>
              <a:noFill/>
            </p:spPr>
            <p:txBody>
              <a:bodyPr wrap="none" rtlCol="0">
                <a:spAutoFit/>
              </a:bodyPr>
              <a:lstStyle/>
              <a:p>
                <a:r>
                  <a:rPr lang="en-US" dirty="0"/>
                  <a:t>50</a:t>
                </a:r>
              </a:p>
            </p:txBody>
          </p:sp>
        </p:grpSp>
        <p:sp>
          <p:nvSpPr>
            <p:cNvPr id="190" name="Up Arrow Callout 189"/>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0" name="Group 199"/>
          <p:cNvGrpSpPr/>
          <p:nvPr/>
        </p:nvGrpSpPr>
        <p:grpSpPr>
          <a:xfrm>
            <a:off x="4246139" y="1638158"/>
            <a:ext cx="1197735" cy="1057489"/>
            <a:chOff x="2576176" y="5737939"/>
            <a:chExt cx="1197735" cy="1057489"/>
          </a:xfrm>
        </p:grpSpPr>
        <p:grpSp>
          <p:nvGrpSpPr>
            <p:cNvPr id="201" name="Group 200"/>
            <p:cNvGrpSpPr/>
            <p:nvPr/>
          </p:nvGrpSpPr>
          <p:grpSpPr>
            <a:xfrm>
              <a:off x="2796894" y="6266683"/>
              <a:ext cx="704782" cy="369332"/>
              <a:chOff x="2395605" y="2936219"/>
              <a:chExt cx="704782" cy="369332"/>
            </a:xfrm>
          </p:grpSpPr>
          <p:grpSp>
            <p:nvGrpSpPr>
              <p:cNvPr id="203" name="Group 202"/>
              <p:cNvGrpSpPr/>
              <p:nvPr/>
            </p:nvGrpSpPr>
            <p:grpSpPr>
              <a:xfrm>
                <a:off x="2807650" y="3038075"/>
                <a:ext cx="292737" cy="226818"/>
                <a:chOff x="0" y="0"/>
                <a:chExt cx="156845" cy="153289"/>
              </a:xfrm>
            </p:grpSpPr>
            <p:sp>
              <p:nvSpPr>
                <p:cNvPr id="205" name="Oval 204"/>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206" name="Group 205"/>
                <p:cNvGrpSpPr/>
                <p:nvPr/>
              </p:nvGrpSpPr>
              <p:grpSpPr>
                <a:xfrm>
                  <a:off x="36836" y="0"/>
                  <a:ext cx="72751" cy="74870"/>
                  <a:chOff x="0" y="0"/>
                  <a:chExt cx="399098" cy="475297"/>
                </a:xfrm>
              </p:grpSpPr>
              <p:cxnSp>
                <p:nvCxnSpPr>
                  <p:cNvPr id="207" name="Straight Connector 206"/>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09" name="Arc 208"/>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10" name="Straight Connector 209"/>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4" name="TextBox 203"/>
              <p:cNvSpPr txBox="1"/>
              <p:nvPr/>
            </p:nvSpPr>
            <p:spPr>
              <a:xfrm>
                <a:off x="2395605" y="2936219"/>
                <a:ext cx="418704" cy="369332"/>
              </a:xfrm>
              <a:prstGeom prst="rect">
                <a:avLst/>
              </a:prstGeom>
              <a:noFill/>
            </p:spPr>
            <p:txBody>
              <a:bodyPr wrap="none" rtlCol="0">
                <a:spAutoFit/>
              </a:bodyPr>
              <a:lstStyle/>
              <a:p>
                <a:r>
                  <a:rPr lang="en-US" dirty="0"/>
                  <a:t>67</a:t>
                </a:r>
              </a:p>
            </p:txBody>
          </p:sp>
        </p:grpSp>
        <p:sp>
          <p:nvSpPr>
            <p:cNvPr id="202" name="Up Arrow Callout 201"/>
            <p:cNvSpPr/>
            <p:nvPr/>
          </p:nvSpPr>
          <p:spPr>
            <a:xfrm>
              <a:off x="2576176" y="5737939"/>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1" name="Group 210"/>
          <p:cNvGrpSpPr/>
          <p:nvPr/>
        </p:nvGrpSpPr>
        <p:grpSpPr>
          <a:xfrm>
            <a:off x="5442240" y="2004877"/>
            <a:ext cx="1197735" cy="1057489"/>
            <a:chOff x="5326329" y="2610186"/>
            <a:chExt cx="1197735" cy="1057489"/>
          </a:xfrm>
        </p:grpSpPr>
        <p:grpSp>
          <p:nvGrpSpPr>
            <p:cNvPr id="212" name="Group 211"/>
            <p:cNvGrpSpPr/>
            <p:nvPr/>
          </p:nvGrpSpPr>
          <p:grpSpPr>
            <a:xfrm>
              <a:off x="5559926" y="2791200"/>
              <a:ext cx="704782" cy="369332"/>
              <a:chOff x="2395605" y="2936219"/>
              <a:chExt cx="704782" cy="369332"/>
            </a:xfrm>
          </p:grpSpPr>
          <p:grpSp>
            <p:nvGrpSpPr>
              <p:cNvPr id="214" name="Group 213"/>
              <p:cNvGrpSpPr/>
              <p:nvPr/>
            </p:nvGrpSpPr>
            <p:grpSpPr>
              <a:xfrm>
                <a:off x="2807650" y="3038075"/>
                <a:ext cx="292737" cy="226818"/>
                <a:chOff x="0" y="0"/>
                <a:chExt cx="156845" cy="153289"/>
              </a:xfrm>
            </p:grpSpPr>
            <p:sp>
              <p:nvSpPr>
                <p:cNvPr id="216" name="Oval 215"/>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217" name="Group 216"/>
                <p:cNvGrpSpPr/>
                <p:nvPr/>
              </p:nvGrpSpPr>
              <p:grpSpPr>
                <a:xfrm>
                  <a:off x="36836" y="0"/>
                  <a:ext cx="72751" cy="74870"/>
                  <a:chOff x="0" y="0"/>
                  <a:chExt cx="399098" cy="475297"/>
                </a:xfrm>
              </p:grpSpPr>
              <p:cxnSp>
                <p:nvCxnSpPr>
                  <p:cNvPr id="218" name="Straight Connector 217"/>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20" name="Arc 219"/>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21" name="Straight Connector 220"/>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5" name="TextBox 214"/>
              <p:cNvSpPr txBox="1"/>
              <p:nvPr/>
            </p:nvSpPr>
            <p:spPr>
              <a:xfrm>
                <a:off x="2395605" y="2936219"/>
                <a:ext cx="418704" cy="369332"/>
              </a:xfrm>
              <a:prstGeom prst="rect">
                <a:avLst/>
              </a:prstGeom>
              <a:noFill/>
            </p:spPr>
            <p:txBody>
              <a:bodyPr wrap="none" rtlCol="0">
                <a:spAutoFit/>
              </a:bodyPr>
              <a:lstStyle/>
              <a:p>
                <a:r>
                  <a:rPr lang="en-US" dirty="0"/>
                  <a:t>58</a:t>
                </a:r>
              </a:p>
            </p:txBody>
          </p:sp>
        </p:grpSp>
        <p:sp>
          <p:nvSpPr>
            <p:cNvPr id="213" name="Up Arrow Callout 212"/>
            <p:cNvSpPr/>
            <p:nvPr/>
          </p:nvSpPr>
          <p:spPr>
            <a:xfrm rot="10800000">
              <a:off x="5326329" y="2610186"/>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4" name="TextBox 223"/>
          <p:cNvSpPr txBox="1"/>
          <p:nvPr/>
        </p:nvSpPr>
        <p:spPr>
          <a:xfrm>
            <a:off x="7115242" y="1724677"/>
            <a:ext cx="5076757" cy="2308324"/>
          </a:xfrm>
          <a:prstGeom prst="rect">
            <a:avLst/>
          </a:prstGeom>
          <a:noFill/>
        </p:spPr>
        <p:txBody>
          <a:bodyPr wrap="square" rtlCol="0">
            <a:spAutoFit/>
          </a:bodyPr>
          <a:lstStyle/>
          <a:p>
            <a:pPr marL="342900" indent="-342900">
              <a:buAutoNum type="arabicPeriod"/>
            </a:pPr>
            <a:r>
              <a:rPr lang="en-US" dirty="0"/>
              <a:t>availability stake &amp; evidence of work post</a:t>
            </a:r>
          </a:p>
          <a:p>
            <a:pPr marL="342900" indent="-342900">
              <a:buAutoNum type="arabicPeriod"/>
            </a:pPr>
            <a:r>
              <a:rPr lang="en-US" dirty="0"/>
              <a:t>smart contract fee collected by system</a:t>
            </a:r>
          </a:p>
          <a:p>
            <a:pPr marL="342900" indent="-342900">
              <a:buAutoNum type="arabicPeriod"/>
            </a:pPr>
            <a:r>
              <a:rPr lang="en-US" dirty="0"/>
              <a:t>reputation tokens equal to fee are created</a:t>
            </a:r>
          </a:p>
          <a:p>
            <a:pPr marL="342900" indent="-342900">
              <a:buAutoNum type="arabicPeriod"/>
            </a:pPr>
            <a:r>
              <a:rPr lang="en-US" dirty="0"/>
              <a:t>½ Rep tokens stake added to expert’s stake &amp;     ½ Rep tokens stake added to system downvotes</a:t>
            </a:r>
          </a:p>
          <a:p>
            <a:pPr marL="342900" indent="-342900">
              <a:buAutoNum type="arabicPeriod"/>
            </a:pPr>
            <a:r>
              <a:rPr lang="en-US" dirty="0"/>
              <a:t>comments made on post</a:t>
            </a:r>
          </a:p>
          <a:p>
            <a:pPr marL="342900" indent="-342900">
              <a:buAutoNum type="arabicPeriod"/>
            </a:pPr>
            <a:r>
              <a:rPr lang="en-US" dirty="0"/>
              <a:t>upvotes &amp; downvotes with repute stakes</a:t>
            </a:r>
          </a:p>
          <a:p>
            <a:pPr marL="342900" indent="-342900">
              <a:buAutoNum type="arabicPeriod"/>
            </a:pPr>
            <a:r>
              <a:rPr lang="en-US" dirty="0">
                <a:solidFill>
                  <a:schemeClr val="bg2"/>
                </a:solidFill>
              </a:rPr>
              <a:t>winners split loser’s stakes</a:t>
            </a:r>
          </a:p>
        </p:txBody>
      </p:sp>
      <p:sp>
        <p:nvSpPr>
          <p:cNvPr id="225" name="TextBox 224"/>
          <p:cNvSpPr txBox="1"/>
          <p:nvPr/>
        </p:nvSpPr>
        <p:spPr>
          <a:xfrm>
            <a:off x="3755557" y="412124"/>
            <a:ext cx="3824316" cy="861774"/>
          </a:xfrm>
          <a:prstGeom prst="rect">
            <a:avLst/>
          </a:prstGeom>
          <a:noFill/>
        </p:spPr>
        <p:txBody>
          <a:bodyPr wrap="none" rtlCol="0">
            <a:spAutoFit/>
          </a:bodyPr>
          <a:lstStyle/>
          <a:p>
            <a:pPr algn="ctr"/>
            <a:r>
              <a:rPr lang="en-US" sz="3200" dirty="0"/>
              <a:t>Validation Pool</a:t>
            </a:r>
          </a:p>
          <a:p>
            <a:pPr algn="ctr"/>
            <a:r>
              <a:rPr lang="en-US" dirty="0"/>
              <a:t>Betting pool on evidence of work post</a:t>
            </a:r>
          </a:p>
        </p:txBody>
      </p:sp>
      <p:sp>
        <p:nvSpPr>
          <p:cNvPr id="226" name="TextBox 225"/>
          <p:cNvSpPr txBox="1"/>
          <p:nvPr/>
        </p:nvSpPr>
        <p:spPr>
          <a:xfrm>
            <a:off x="2681802" y="1690149"/>
            <a:ext cx="1073755" cy="646331"/>
          </a:xfrm>
          <a:prstGeom prst="rect">
            <a:avLst/>
          </a:prstGeom>
          <a:noFill/>
        </p:spPr>
        <p:txBody>
          <a:bodyPr wrap="none" rtlCol="0">
            <a:spAutoFit/>
          </a:bodyPr>
          <a:lstStyle/>
          <a:p>
            <a:r>
              <a:rPr lang="en-US" dirty="0"/>
              <a:t>Evidence </a:t>
            </a:r>
          </a:p>
          <a:p>
            <a:r>
              <a:rPr lang="en-US" dirty="0"/>
              <a:t>of work</a:t>
            </a:r>
          </a:p>
        </p:txBody>
      </p:sp>
    </p:spTree>
    <p:extLst>
      <p:ext uri="{BB962C8B-B14F-4D97-AF65-F5344CB8AC3E}">
        <p14:creationId xmlns:p14="http://schemas.microsoft.com/office/powerpoint/2010/main" val="701657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592347" y="4040272"/>
            <a:ext cx="1298355" cy="1441463"/>
            <a:chOff x="0" y="0"/>
            <a:chExt cx="1042670" cy="1189878"/>
          </a:xfrm>
        </p:grpSpPr>
        <p:cxnSp>
          <p:nvCxnSpPr>
            <p:cNvPr id="53" name="Straight Connector 52"/>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0" y="0"/>
              <a:ext cx="1042670" cy="1189878"/>
              <a:chOff x="0" y="0"/>
              <a:chExt cx="1042670" cy="1189878"/>
            </a:xfrm>
          </p:grpSpPr>
          <p:sp>
            <p:nvSpPr>
              <p:cNvPr id="55" name="Arc 54"/>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6" name="Arc 55"/>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57" name="Group 56"/>
              <p:cNvGrpSpPr/>
              <p:nvPr/>
            </p:nvGrpSpPr>
            <p:grpSpPr>
              <a:xfrm>
                <a:off x="0" y="4333"/>
                <a:ext cx="1042670" cy="1185545"/>
                <a:chOff x="0" y="0"/>
                <a:chExt cx="1042670" cy="1185545"/>
              </a:xfrm>
            </p:grpSpPr>
            <p:grpSp>
              <p:nvGrpSpPr>
                <p:cNvPr id="58" name="Group 57"/>
                <p:cNvGrpSpPr/>
                <p:nvPr/>
              </p:nvGrpSpPr>
              <p:grpSpPr>
                <a:xfrm>
                  <a:off x="247018" y="73672"/>
                  <a:ext cx="502920" cy="753110"/>
                  <a:chOff x="0" y="0"/>
                  <a:chExt cx="502920" cy="753110"/>
                </a:xfrm>
              </p:grpSpPr>
              <p:sp>
                <p:nvSpPr>
                  <p:cNvPr id="70" name="Oval 69"/>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1" name="Oval 70"/>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2" name="Straight Connector 71"/>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0" y="0"/>
                  <a:ext cx="1042670" cy="1185545"/>
                  <a:chOff x="0" y="0"/>
                  <a:chExt cx="1042670" cy="1185545"/>
                </a:xfrm>
              </p:grpSpPr>
              <p:grpSp>
                <p:nvGrpSpPr>
                  <p:cNvPr id="60" name="Group 59"/>
                  <p:cNvGrpSpPr/>
                  <p:nvPr/>
                </p:nvGrpSpPr>
                <p:grpSpPr>
                  <a:xfrm>
                    <a:off x="0" y="0"/>
                    <a:ext cx="1042670" cy="1185545"/>
                    <a:chOff x="0" y="0"/>
                    <a:chExt cx="1042670" cy="1185545"/>
                  </a:xfrm>
                </p:grpSpPr>
                <p:sp>
                  <p:nvSpPr>
                    <p:cNvPr id="63" name="Cube 62"/>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O. P.</a:t>
                      </a:r>
                      <a:endParaRPr lang="en-US" sz="1100" dirty="0">
                        <a:effectLst/>
                        <a:ea typeface="Calibri" panose="020F0502020204030204" pitchFamily="34" charset="0"/>
                        <a:cs typeface="Times New Roman" panose="02020603050405020304" pitchFamily="18" charset="0"/>
                      </a:endParaRPr>
                    </a:p>
                  </p:txBody>
                </p:sp>
                <p:sp>
                  <p:nvSpPr>
                    <p:cNvPr id="64" name="Oval 63"/>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5" name="Arc 64"/>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66" name="Group 65"/>
                    <p:cNvGrpSpPr/>
                    <p:nvPr/>
                  </p:nvGrpSpPr>
                  <p:grpSpPr>
                    <a:xfrm>
                      <a:off x="52387" y="0"/>
                      <a:ext cx="450850" cy="770255"/>
                      <a:chOff x="0" y="0"/>
                      <a:chExt cx="450850" cy="770255"/>
                    </a:xfrm>
                    <a:scene3d>
                      <a:camera prst="orthographicFront">
                        <a:rot lat="0" lon="10800000" rev="0"/>
                      </a:camera>
                      <a:lightRig rig="threePt" dir="t"/>
                    </a:scene3d>
                  </p:grpSpPr>
                  <p:sp>
                    <p:nvSpPr>
                      <p:cNvPr id="67" name="Arc 66"/>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Arc 67"/>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9" name="Arc 68"/>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61" name="Arc 60"/>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2" name="Arc 61"/>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3" name="Group 2"/>
          <p:cNvGrpSpPr/>
          <p:nvPr/>
        </p:nvGrpSpPr>
        <p:grpSpPr>
          <a:xfrm>
            <a:off x="631467" y="5609149"/>
            <a:ext cx="1197735" cy="1057489"/>
            <a:chOff x="2576176" y="5737939"/>
            <a:chExt cx="1197735" cy="1057489"/>
          </a:xfrm>
        </p:grpSpPr>
        <p:grpSp>
          <p:nvGrpSpPr>
            <p:cNvPr id="48" name="Group 47"/>
            <p:cNvGrpSpPr/>
            <p:nvPr/>
          </p:nvGrpSpPr>
          <p:grpSpPr>
            <a:xfrm>
              <a:off x="2796894" y="6266683"/>
              <a:ext cx="704782" cy="369332"/>
              <a:chOff x="2395605" y="2936219"/>
              <a:chExt cx="704782" cy="369332"/>
            </a:xfrm>
          </p:grpSpPr>
          <p:grpSp>
            <p:nvGrpSpPr>
              <p:cNvPr id="40" name="Group 39"/>
              <p:cNvGrpSpPr/>
              <p:nvPr/>
            </p:nvGrpSpPr>
            <p:grpSpPr>
              <a:xfrm>
                <a:off x="2807650" y="3038075"/>
                <a:ext cx="292737" cy="226818"/>
                <a:chOff x="0" y="0"/>
                <a:chExt cx="156845" cy="153289"/>
              </a:xfrm>
            </p:grpSpPr>
            <p:sp>
              <p:nvSpPr>
                <p:cNvPr id="41" name="Oval 40"/>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42" name="Group 41"/>
                <p:cNvGrpSpPr/>
                <p:nvPr/>
              </p:nvGrpSpPr>
              <p:grpSpPr>
                <a:xfrm>
                  <a:off x="36836" y="0"/>
                  <a:ext cx="72751" cy="74870"/>
                  <a:chOff x="0" y="0"/>
                  <a:chExt cx="399098" cy="475297"/>
                </a:xfrm>
              </p:grpSpPr>
              <p:cxnSp>
                <p:nvCxnSpPr>
                  <p:cNvPr id="43" name="Straight Connector 42"/>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Arc 44"/>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6" name="Straight Connector 45"/>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7" name="TextBox 46"/>
              <p:cNvSpPr txBox="1"/>
              <p:nvPr/>
            </p:nvSpPr>
            <p:spPr>
              <a:xfrm>
                <a:off x="2395605" y="2936219"/>
                <a:ext cx="418704" cy="369332"/>
              </a:xfrm>
              <a:prstGeom prst="rect">
                <a:avLst/>
              </a:prstGeom>
              <a:noFill/>
            </p:spPr>
            <p:txBody>
              <a:bodyPr wrap="none" rtlCol="0">
                <a:spAutoFit/>
              </a:bodyPr>
              <a:lstStyle/>
              <a:p>
                <a:r>
                  <a:rPr lang="en-US" dirty="0"/>
                  <a:t>60</a:t>
                </a:r>
              </a:p>
            </p:txBody>
          </p:sp>
        </p:grpSp>
        <p:sp>
          <p:nvSpPr>
            <p:cNvPr id="2" name="Up Arrow Callout 1"/>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ular Callout 48"/>
          <p:cNvSpPr/>
          <p:nvPr/>
        </p:nvSpPr>
        <p:spPr>
          <a:xfrm>
            <a:off x="2648733" y="1655702"/>
            <a:ext cx="1116083" cy="685788"/>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80" name="Group 79"/>
          <p:cNvGrpSpPr/>
          <p:nvPr/>
        </p:nvGrpSpPr>
        <p:grpSpPr>
          <a:xfrm>
            <a:off x="2135669" y="4038124"/>
            <a:ext cx="1298355" cy="1441463"/>
            <a:chOff x="0" y="0"/>
            <a:chExt cx="1042670" cy="1189878"/>
          </a:xfrm>
        </p:grpSpPr>
        <p:cxnSp>
          <p:nvCxnSpPr>
            <p:cNvPr id="81" name="Straight Connector 80"/>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0" y="0"/>
              <a:ext cx="1042670" cy="1189878"/>
              <a:chOff x="0" y="0"/>
              <a:chExt cx="1042670" cy="1189878"/>
            </a:xfrm>
          </p:grpSpPr>
          <p:sp>
            <p:nvSpPr>
              <p:cNvPr id="83" name="Arc 82"/>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Arc 83"/>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5" name="Group 84"/>
              <p:cNvGrpSpPr/>
              <p:nvPr/>
            </p:nvGrpSpPr>
            <p:grpSpPr>
              <a:xfrm>
                <a:off x="0" y="4333"/>
                <a:ext cx="1042670" cy="1185545"/>
                <a:chOff x="0" y="0"/>
                <a:chExt cx="1042670" cy="1185545"/>
              </a:xfrm>
            </p:grpSpPr>
            <p:grpSp>
              <p:nvGrpSpPr>
                <p:cNvPr id="86" name="Group 85"/>
                <p:cNvGrpSpPr/>
                <p:nvPr/>
              </p:nvGrpSpPr>
              <p:grpSpPr>
                <a:xfrm>
                  <a:off x="247018" y="73672"/>
                  <a:ext cx="502920" cy="753110"/>
                  <a:chOff x="0" y="0"/>
                  <a:chExt cx="502920" cy="753110"/>
                </a:xfrm>
              </p:grpSpPr>
              <p:sp>
                <p:nvSpPr>
                  <p:cNvPr id="98" name="Oval 97"/>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9" name="Oval 98"/>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00" name="Straight Connector 99"/>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0" y="0"/>
                  <a:ext cx="1042670" cy="1185545"/>
                  <a:chOff x="0" y="0"/>
                  <a:chExt cx="1042670" cy="1185545"/>
                </a:xfrm>
              </p:grpSpPr>
              <p:grpSp>
                <p:nvGrpSpPr>
                  <p:cNvPr id="88" name="Group 87"/>
                  <p:cNvGrpSpPr/>
                  <p:nvPr/>
                </p:nvGrpSpPr>
                <p:grpSpPr>
                  <a:xfrm>
                    <a:off x="0" y="0"/>
                    <a:ext cx="1042670" cy="1185545"/>
                    <a:chOff x="0" y="0"/>
                    <a:chExt cx="1042670" cy="1185545"/>
                  </a:xfrm>
                </p:grpSpPr>
                <p:sp>
                  <p:nvSpPr>
                    <p:cNvPr id="91" name="Cube 90"/>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Supporter</a:t>
                      </a:r>
                      <a:endParaRPr lang="en-US" sz="1600" dirty="0">
                        <a:effectLst/>
                        <a:ea typeface="Calibri" panose="020F0502020204030204" pitchFamily="34" charset="0"/>
                        <a:cs typeface="Times New Roman" panose="02020603050405020304" pitchFamily="18" charset="0"/>
                      </a:endParaRPr>
                    </a:p>
                  </p:txBody>
                </p:sp>
                <p:sp>
                  <p:nvSpPr>
                    <p:cNvPr id="92" name="Oval 91"/>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3" name="Arc 92"/>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94" name="Group 93"/>
                    <p:cNvGrpSpPr/>
                    <p:nvPr/>
                  </p:nvGrpSpPr>
                  <p:grpSpPr>
                    <a:xfrm>
                      <a:off x="52387" y="0"/>
                      <a:ext cx="450850" cy="770255"/>
                      <a:chOff x="0" y="0"/>
                      <a:chExt cx="450850" cy="770255"/>
                    </a:xfrm>
                    <a:scene3d>
                      <a:camera prst="orthographicFront">
                        <a:rot lat="0" lon="10800000" rev="0"/>
                      </a:camera>
                      <a:lightRig rig="threePt" dir="t"/>
                    </a:scene3d>
                  </p:grpSpPr>
                  <p:sp>
                    <p:nvSpPr>
                      <p:cNvPr id="95" name="Arc 94"/>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6" name="Arc 95"/>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7" name="Arc 96"/>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89" name="Arc 88"/>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0" name="Arc 89"/>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101" name="Group 100"/>
          <p:cNvGrpSpPr/>
          <p:nvPr/>
        </p:nvGrpSpPr>
        <p:grpSpPr>
          <a:xfrm>
            <a:off x="2174789" y="5607001"/>
            <a:ext cx="1197735" cy="1057489"/>
            <a:chOff x="2576176" y="5737939"/>
            <a:chExt cx="1197735" cy="1057489"/>
          </a:xfrm>
        </p:grpSpPr>
        <p:grpSp>
          <p:nvGrpSpPr>
            <p:cNvPr id="102" name="Group 101"/>
            <p:cNvGrpSpPr/>
            <p:nvPr/>
          </p:nvGrpSpPr>
          <p:grpSpPr>
            <a:xfrm>
              <a:off x="2796894" y="6266683"/>
              <a:ext cx="704782" cy="369332"/>
              <a:chOff x="2395605" y="2936219"/>
              <a:chExt cx="704782" cy="369332"/>
            </a:xfrm>
          </p:grpSpPr>
          <p:grpSp>
            <p:nvGrpSpPr>
              <p:cNvPr id="104" name="Group 103"/>
              <p:cNvGrpSpPr/>
              <p:nvPr/>
            </p:nvGrpSpPr>
            <p:grpSpPr>
              <a:xfrm>
                <a:off x="2807650" y="3038075"/>
                <a:ext cx="292737" cy="226818"/>
                <a:chOff x="0" y="0"/>
                <a:chExt cx="156845" cy="153289"/>
              </a:xfrm>
            </p:grpSpPr>
            <p:sp>
              <p:nvSpPr>
                <p:cNvPr id="106" name="Oval 105"/>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07" name="Group 106"/>
                <p:cNvGrpSpPr/>
                <p:nvPr/>
              </p:nvGrpSpPr>
              <p:grpSpPr>
                <a:xfrm>
                  <a:off x="36836" y="0"/>
                  <a:ext cx="72751" cy="74870"/>
                  <a:chOff x="0" y="0"/>
                  <a:chExt cx="399098" cy="475297"/>
                </a:xfrm>
              </p:grpSpPr>
              <p:cxnSp>
                <p:nvCxnSpPr>
                  <p:cNvPr id="108" name="Straight Connector 107"/>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Arc 109"/>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11" name="Straight Connector 110"/>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5" name="TextBox 104"/>
              <p:cNvSpPr txBox="1"/>
              <p:nvPr/>
            </p:nvSpPr>
            <p:spPr>
              <a:xfrm>
                <a:off x="2395605" y="2936219"/>
                <a:ext cx="301686" cy="369332"/>
              </a:xfrm>
              <a:prstGeom prst="rect">
                <a:avLst/>
              </a:prstGeom>
              <a:noFill/>
            </p:spPr>
            <p:txBody>
              <a:bodyPr wrap="none" rtlCol="0">
                <a:spAutoFit/>
              </a:bodyPr>
              <a:lstStyle/>
              <a:p>
                <a:r>
                  <a:rPr lang="en-US" dirty="0"/>
                  <a:t>3</a:t>
                </a:r>
              </a:p>
            </p:txBody>
          </p:sp>
        </p:grpSp>
        <p:sp>
          <p:nvSpPr>
            <p:cNvPr id="103" name="Up Arrow Callout 102"/>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p:cNvGrpSpPr/>
          <p:nvPr/>
        </p:nvGrpSpPr>
        <p:grpSpPr>
          <a:xfrm>
            <a:off x="3640350" y="4035976"/>
            <a:ext cx="1298355" cy="1441463"/>
            <a:chOff x="0" y="0"/>
            <a:chExt cx="1042670" cy="1189878"/>
          </a:xfrm>
        </p:grpSpPr>
        <p:cxnSp>
          <p:nvCxnSpPr>
            <p:cNvPr id="134" name="Straight Connector 133"/>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0" y="0"/>
              <a:ext cx="1042670" cy="1189878"/>
              <a:chOff x="0" y="0"/>
              <a:chExt cx="1042670" cy="1189878"/>
            </a:xfrm>
          </p:grpSpPr>
          <p:sp>
            <p:nvSpPr>
              <p:cNvPr id="136" name="Arc 135"/>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7" name="Arc 136"/>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38" name="Group 137"/>
              <p:cNvGrpSpPr/>
              <p:nvPr/>
            </p:nvGrpSpPr>
            <p:grpSpPr>
              <a:xfrm>
                <a:off x="0" y="4333"/>
                <a:ext cx="1042670" cy="1185545"/>
                <a:chOff x="0" y="0"/>
                <a:chExt cx="1042670" cy="1185545"/>
              </a:xfrm>
            </p:grpSpPr>
            <p:grpSp>
              <p:nvGrpSpPr>
                <p:cNvPr id="139" name="Group 138"/>
                <p:cNvGrpSpPr/>
                <p:nvPr/>
              </p:nvGrpSpPr>
              <p:grpSpPr>
                <a:xfrm>
                  <a:off x="247018" y="73672"/>
                  <a:ext cx="502920" cy="753110"/>
                  <a:chOff x="0" y="0"/>
                  <a:chExt cx="502920" cy="753110"/>
                </a:xfrm>
              </p:grpSpPr>
              <p:sp>
                <p:nvSpPr>
                  <p:cNvPr id="151" name="Oval 150"/>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2" name="Oval 151"/>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53" name="Straight Connector 152"/>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0" y="0"/>
                  <a:ext cx="1042670" cy="1185545"/>
                  <a:chOff x="0" y="0"/>
                  <a:chExt cx="1042670" cy="1185545"/>
                </a:xfrm>
              </p:grpSpPr>
              <p:grpSp>
                <p:nvGrpSpPr>
                  <p:cNvPr id="141" name="Group 140"/>
                  <p:cNvGrpSpPr/>
                  <p:nvPr/>
                </p:nvGrpSpPr>
                <p:grpSpPr>
                  <a:xfrm>
                    <a:off x="0" y="0"/>
                    <a:ext cx="1042670" cy="1185545"/>
                    <a:chOff x="0" y="0"/>
                    <a:chExt cx="1042670" cy="1185545"/>
                  </a:xfrm>
                </p:grpSpPr>
                <p:sp>
                  <p:nvSpPr>
                    <p:cNvPr id="144" name="Cube 143"/>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Supporter</a:t>
                      </a:r>
                      <a:endParaRPr lang="en-US" sz="1600" dirty="0">
                        <a:effectLst/>
                        <a:ea typeface="Calibri" panose="020F0502020204030204" pitchFamily="34" charset="0"/>
                        <a:cs typeface="Times New Roman" panose="02020603050405020304" pitchFamily="18" charset="0"/>
                      </a:endParaRPr>
                    </a:p>
                  </p:txBody>
                </p:sp>
                <p:sp>
                  <p:nvSpPr>
                    <p:cNvPr id="145" name="Oval 144"/>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6" name="Arc 145"/>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47" name="Group 146"/>
                    <p:cNvGrpSpPr/>
                    <p:nvPr/>
                  </p:nvGrpSpPr>
                  <p:grpSpPr>
                    <a:xfrm>
                      <a:off x="52387" y="0"/>
                      <a:ext cx="450850" cy="770255"/>
                      <a:chOff x="0" y="0"/>
                      <a:chExt cx="450850" cy="770255"/>
                    </a:xfrm>
                    <a:scene3d>
                      <a:camera prst="orthographicFront">
                        <a:rot lat="0" lon="10800000" rev="0"/>
                      </a:camera>
                      <a:lightRig rig="threePt" dir="t"/>
                    </a:scene3d>
                  </p:grpSpPr>
                  <p:sp>
                    <p:nvSpPr>
                      <p:cNvPr id="148" name="Arc 147"/>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9" name="Arc 148"/>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0" name="Arc 149"/>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142" name="Arc 141"/>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3" name="Arc 142"/>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154" name="Group 153"/>
          <p:cNvGrpSpPr/>
          <p:nvPr/>
        </p:nvGrpSpPr>
        <p:grpSpPr>
          <a:xfrm>
            <a:off x="3679470" y="5604853"/>
            <a:ext cx="1197735" cy="1057489"/>
            <a:chOff x="2576176" y="5737939"/>
            <a:chExt cx="1197735" cy="1057489"/>
          </a:xfrm>
        </p:grpSpPr>
        <p:grpSp>
          <p:nvGrpSpPr>
            <p:cNvPr id="155" name="Group 154"/>
            <p:cNvGrpSpPr/>
            <p:nvPr/>
          </p:nvGrpSpPr>
          <p:grpSpPr>
            <a:xfrm>
              <a:off x="2796894" y="6266683"/>
              <a:ext cx="704782" cy="369332"/>
              <a:chOff x="2395605" y="2936219"/>
              <a:chExt cx="704782" cy="369332"/>
            </a:xfrm>
          </p:grpSpPr>
          <p:grpSp>
            <p:nvGrpSpPr>
              <p:cNvPr id="157" name="Group 156"/>
              <p:cNvGrpSpPr/>
              <p:nvPr/>
            </p:nvGrpSpPr>
            <p:grpSpPr>
              <a:xfrm>
                <a:off x="2807650" y="3038075"/>
                <a:ext cx="292737" cy="226818"/>
                <a:chOff x="0" y="0"/>
                <a:chExt cx="156845" cy="153289"/>
              </a:xfrm>
            </p:grpSpPr>
            <p:sp>
              <p:nvSpPr>
                <p:cNvPr id="159" name="Oval 158"/>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60" name="Group 159"/>
                <p:cNvGrpSpPr/>
                <p:nvPr/>
              </p:nvGrpSpPr>
              <p:grpSpPr>
                <a:xfrm>
                  <a:off x="36836" y="0"/>
                  <a:ext cx="72751" cy="74870"/>
                  <a:chOff x="0" y="0"/>
                  <a:chExt cx="399098" cy="475297"/>
                </a:xfrm>
              </p:grpSpPr>
              <p:cxnSp>
                <p:nvCxnSpPr>
                  <p:cNvPr id="161" name="Straight Connector 160"/>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Arc 162"/>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64" name="Straight Connector 163"/>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58" name="TextBox 157"/>
              <p:cNvSpPr txBox="1"/>
              <p:nvPr/>
            </p:nvSpPr>
            <p:spPr>
              <a:xfrm>
                <a:off x="2395605" y="2936219"/>
                <a:ext cx="301686" cy="369332"/>
              </a:xfrm>
              <a:prstGeom prst="rect">
                <a:avLst/>
              </a:prstGeom>
              <a:noFill/>
            </p:spPr>
            <p:txBody>
              <a:bodyPr wrap="none" rtlCol="0">
                <a:spAutoFit/>
              </a:bodyPr>
              <a:lstStyle/>
              <a:p>
                <a:r>
                  <a:rPr lang="en-US" dirty="0"/>
                  <a:t>4</a:t>
                </a:r>
              </a:p>
            </p:txBody>
          </p:sp>
        </p:grpSp>
        <p:sp>
          <p:nvSpPr>
            <p:cNvPr id="156" name="Up Arrow Callout 155"/>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5" name="Straight Connector 164"/>
          <p:cNvCxnSpPr/>
          <p:nvPr/>
        </p:nvCxnSpPr>
        <p:spPr>
          <a:xfrm flipV="1">
            <a:off x="5451580" y="4226582"/>
            <a:ext cx="0" cy="2182061"/>
          </a:xfrm>
          <a:prstGeom prst="line">
            <a:avLst/>
          </a:prstGeom>
          <a:ln w="254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5974467" y="4033828"/>
            <a:ext cx="4368113" cy="2723645"/>
            <a:chOff x="5974467" y="4033828"/>
            <a:chExt cx="4368113" cy="2723645"/>
          </a:xfrm>
        </p:grpSpPr>
        <p:grpSp>
          <p:nvGrpSpPr>
            <p:cNvPr id="230" name="Group 229"/>
            <p:cNvGrpSpPr/>
            <p:nvPr/>
          </p:nvGrpSpPr>
          <p:grpSpPr>
            <a:xfrm>
              <a:off x="5982156" y="4033828"/>
              <a:ext cx="1298355" cy="1441463"/>
              <a:chOff x="0" y="0"/>
              <a:chExt cx="1042670" cy="1189878"/>
            </a:xfrm>
          </p:grpSpPr>
          <p:cxnSp>
            <p:nvCxnSpPr>
              <p:cNvPr id="231" name="Straight Connector 230"/>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2" name="Group 231"/>
              <p:cNvGrpSpPr/>
              <p:nvPr/>
            </p:nvGrpSpPr>
            <p:grpSpPr>
              <a:xfrm>
                <a:off x="0" y="0"/>
                <a:ext cx="1042670" cy="1189878"/>
                <a:chOff x="0" y="0"/>
                <a:chExt cx="1042670" cy="1189878"/>
              </a:xfrm>
            </p:grpSpPr>
            <p:sp>
              <p:nvSpPr>
                <p:cNvPr id="233" name="Arc 232"/>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4" name="Arc 233"/>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35" name="Group 234"/>
                <p:cNvGrpSpPr/>
                <p:nvPr/>
              </p:nvGrpSpPr>
              <p:grpSpPr>
                <a:xfrm>
                  <a:off x="0" y="4333"/>
                  <a:ext cx="1042670" cy="1185545"/>
                  <a:chOff x="0" y="0"/>
                  <a:chExt cx="1042670" cy="1185545"/>
                </a:xfrm>
              </p:grpSpPr>
              <p:grpSp>
                <p:nvGrpSpPr>
                  <p:cNvPr id="236" name="Group 235"/>
                  <p:cNvGrpSpPr/>
                  <p:nvPr/>
                </p:nvGrpSpPr>
                <p:grpSpPr>
                  <a:xfrm>
                    <a:off x="247018" y="73672"/>
                    <a:ext cx="502920" cy="753110"/>
                    <a:chOff x="0" y="0"/>
                    <a:chExt cx="502920" cy="753110"/>
                  </a:xfrm>
                </p:grpSpPr>
                <p:sp>
                  <p:nvSpPr>
                    <p:cNvPr id="248" name="Oval 247"/>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9" name="Oval 248"/>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50" name="Straight Connector 249"/>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7" name="Group 236"/>
                  <p:cNvGrpSpPr/>
                  <p:nvPr/>
                </p:nvGrpSpPr>
                <p:grpSpPr>
                  <a:xfrm>
                    <a:off x="0" y="0"/>
                    <a:ext cx="1042670" cy="1185545"/>
                    <a:chOff x="0" y="0"/>
                    <a:chExt cx="1042670" cy="1185545"/>
                  </a:xfrm>
                </p:grpSpPr>
                <p:grpSp>
                  <p:nvGrpSpPr>
                    <p:cNvPr id="238" name="Group 237"/>
                    <p:cNvGrpSpPr/>
                    <p:nvPr/>
                  </p:nvGrpSpPr>
                  <p:grpSpPr>
                    <a:xfrm>
                      <a:off x="0" y="0"/>
                      <a:ext cx="1042670" cy="1185545"/>
                      <a:chOff x="0" y="0"/>
                      <a:chExt cx="1042670" cy="1185545"/>
                    </a:xfrm>
                  </p:grpSpPr>
                  <p:sp>
                    <p:nvSpPr>
                      <p:cNvPr id="241" name="Cube 240"/>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Detractor</a:t>
                        </a:r>
                        <a:endParaRPr lang="en-US" sz="1600" dirty="0">
                          <a:effectLst/>
                          <a:ea typeface="Calibri" panose="020F0502020204030204" pitchFamily="34" charset="0"/>
                          <a:cs typeface="Times New Roman" panose="02020603050405020304" pitchFamily="18" charset="0"/>
                        </a:endParaRPr>
                      </a:p>
                    </p:txBody>
                  </p:sp>
                  <p:sp>
                    <p:nvSpPr>
                      <p:cNvPr id="242" name="Oval 241"/>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3" name="Arc 242"/>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44" name="Group 243"/>
                      <p:cNvGrpSpPr/>
                      <p:nvPr/>
                    </p:nvGrpSpPr>
                    <p:grpSpPr>
                      <a:xfrm>
                        <a:off x="52387" y="0"/>
                        <a:ext cx="450850" cy="770255"/>
                        <a:chOff x="0" y="0"/>
                        <a:chExt cx="450850" cy="770255"/>
                      </a:xfrm>
                      <a:scene3d>
                        <a:camera prst="orthographicFront">
                          <a:rot lat="0" lon="10800000" rev="0"/>
                        </a:camera>
                        <a:lightRig rig="threePt" dir="t"/>
                      </a:scene3d>
                    </p:grpSpPr>
                    <p:sp>
                      <p:nvSpPr>
                        <p:cNvPr id="245" name="Arc 244"/>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6" name="Arc 245"/>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7" name="Arc 246"/>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239" name="Arc 238"/>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0" name="Arc 239"/>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251" name="Group 250"/>
            <p:cNvGrpSpPr/>
            <p:nvPr/>
          </p:nvGrpSpPr>
          <p:grpSpPr>
            <a:xfrm>
              <a:off x="5974467" y="5688264"/>
              <a:ext cx="1197735" cy="1057489"/>
              <a:chOff x="5326329" y="2610186"/>
              <a:chExt cx="1197735" cy="1057489"/>
            </a:xfrm>
          </p:grpSpPr>
          <p:grpSp>
            <p:nvGrpSpPr>
              <p:cNvPr id="252" name="Group 251"/>
              <p:cNvGrpSpPr/>
              <p:nvPr/>
            </p:nvGrpSpPr>
            <p:grpSpPr>
              <a:xfrm>
                <a:off x="5559926" y="2791200"/>
                <a:ext cx="704782" cy="369332"/>
                <a:chOff x="2395605" y="2936219"/>
                <a:chExt cx="704782" cy="369332"/>
              </a:xfrm>
            </p:grpSpPr>
            <p:grpSp>
              <p:nvGrpSpPr>
                <p:cNvPr id="254" name="Group 253"/>
                <p:cNvGrpSpPr/>
                <p:nvPr/>
              </p:nvGrpSpPr>
              <p:grpSpPr>
                <a:xfrm>
                  <a:off x="2807650" y="3038075"/>
                  <a:ext cx="292737" cy="226818"/>
                  <a:chOff x="0" y="0"/>
                  <a:chExt cx="156845" cy="153289"/>
                </a:xfrm>
              </p:grpSpPr>
              <p:sp>
                <p:nvSpPr>
                  <p:cNvPr id="256" name="Oval 255"/>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257" name="Group 256"/>
                  <p:cNvGrpSpPr/>
                  <p:nvPr/>
                </p:nvGrpSpPr>
                <p:grpSpPr>
                  <a:xfrm>
                    <a:off x="36836" y="0"/>
                    <a:ext cx="72751" cy="74870"/>
                    <a:chOff x="0" y="0"/>
                    <a:chExt cx="399098" cy="475297"/>
                  </a:xfrm>
                </p:grpSpPr>
                <p:cxnSp>
                  <p:nvCxnSpPr>
                    <p:cNvPr id="258" name="Straight Connector 257"/>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60" name="Arc 259"/>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61" name="Straight Connector 260"/>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5" name="TextBox 254"/>
                <p:cNvSpPr txBox="1"/>
                <p:nvPr/>
              </p:nvSpPr>
              <p:spPr>
                <a:xfrm>
                  <a:off x="2395605" y="2936219"/>
                  <a:ext cx="301686" cy="369332"/>
                </a:xfrm>
                <a:prstGeom prst="rect">
                  <a:avLst/>
                </a:prstGeom>
                <a:noFill/>
              </p:spPr>
              <p:txBody>
                <a:bodyPr wrap="none" rtlCol="0">
                  <a:spAutoFit/>
                </a:bodyPr>
                <a:lstStyle/>
                <a:p>
                  <a:r>
                    <a:rPr lang="en-US" dirty="0"/>
                    <a:t>2</a:t>
                  </a:r>
                </a:p>
              </p:txBody>
            </p:sp>
          </p:grpSp>
          <p:sp>
            <p:nvSpPr>
              <p:cNvPr id="253" name="Up Arrow Callout 252"/>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2" name="Group 261"/>
            <p:cNvGrpSpPr/>
            <p:nvPr/>
          </p:nvGrpSpPr>
          <p:grpSpPr>
            <a:xfrm>
              <a:off x="7513197" y="4045548"/>
              <a:ext cx="1298355" cy="1441463"/>
              <a:chOff x="0" y="0"/>
              <a:chExt cx="1042670" cy="1189878"/>
            </a:xfrm>
          </p:grpSpPr>
          <p:cxnSp>
            <p:nvCxnSpPr>
              <p:cNvPr id="263" name="Straight Connector 262"/>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4" name="Group 263"/>
              <p:cNvGrpSpPr/>
              <p:nvPr/>
            </p:nvGrpSpPr>
            <p:grpSpPr>
              <a:xfrm>
                <a:off x="0" y="0"/>
                <a:ext cx="1042670" cy="1189878"/>
                <a:chOff x="0" y="0"/>
                <a:chExt cx="1042670" cy="1189878"/>
              </a:xfrm>
            </p:grpSpPr>
            <p:sp>
              <p:nvSpPr>
                <p:cNvPr id="265" name="Arc 264"/>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6" name="Arc 265"/>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67" name="Group 266"/>
                <p:cNvGrpSpPr/>
                <p:nvPr/>
              </p:nvGrpSpPr>
              <p:grpSpPr>
                <a:xfrm>
                  <a:off x="0" y="4333"/>
                  <a:ext cx="1042670" cy="1185545"/>
                  <a:chOff x="0" y="0"/>
                  <a:chExt cx="1042670" cy="1185545"/>
                </a:xfrm>
              </p:grpSpPr>
              <p:grpSp>
                <p:nvGrpSpPr>
                  <p:cNvPr id="268" name="Group 267"/>
                  <p:cNvGrpSpPr/>
                  <p:nvPr/>
                </p:nvGrpSpPr>
                <p:grpSpPr>
                  <a:xfrm>
                    <a:off x="247018" y="73672"/>
                    <a:ext cx="502920" cy="753110"/>
                    <a:chOff x="0" y="0"/>
                    <a:chExt cx="502920" cy="753110"/>
                  </a:xfrm>
                </p:grpSpPr>
                <p:sp>
                  <p:nvSpPr>
                    <p:cNvPr id="280" name="Oval 279"/>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1" name="Oval 280"/>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82" name="Straight Connector 281"/>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9" name="Group 268"/>
                  <p:cNvGrpSpPr/>
                  <p:nvPr/>
                </p:nvGrpSpPr>
                <p:grpSpPr>
                  <a:xfrm>
                    <a:off x="0" y="0"/>
                    <a:ext cx="1042670" cy="1185545"/>
                    <a:chOff x="0" y="0"/>
                    <a:chExt cx="1042670" cy="1185545"/>
                  </a:xfrm>
                </p:grpSpPr>
                <p:grpSp>
                  <p:nvGrpSpPr>
                    <p:cNvPr id="270" name="Group 269"/>
                    <p:cNvGrpSpPr/>
                    <p:nvPr/>
                  </p:nvGrpSpPr>
                  <p:grpSpPr>
                    <a:xfrm>
                      <a:off x="0" y="0"/>
                      <a:ext cx="1042670" cy="1185545"/>
                      <a:chOff x="0" y="0"/>
                      <a:chExt cx="1042670" cy="1185545"/>
                    </a:xfrm>
                  </p:grpSpPr>
                  <p:sp>
                    <p:nvSpPr>
                      <p:cNvPr id="273" name="Cube 272"/>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Detractor</a:t>
                        </a:r>
                        <a:endParaRPr lang="en-US" sz="1600" dirty="0">
                          <a:effectLst/>
                          <a:ea typeface="Calibri" panose="020F0502020204030204" pitchFamily="34" charset="0"/>
                          <a:cs typeface="Times New Roman" panose="02020603050405020304" pitchFamily="18" charset="0"/>
                        </a:endParaRPr>
                      </a:p>
                    </p:txBody>
                  </p:sp>
                  <p:sp>
                    <p:nvSpPr>
                      <p:cNvPr id="274" name="Oval 273"/>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5" name="Arc 274"/>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76" name="Group 275"/>
                      <p:cNvGrpSpPr/>
                      <p:nvPr/>
                    </p:nvGrpSpPr>
                    <p:grpSpPr>
                      <a:xfrm>
                        <a:off x="52387" y="0"/>
                        <a:ext cx="450850" cy="770255"/>
                        <a:chOff x="0" y="0"/>
                        <a:chExt cx="450850" cy="770255"/>
                      </a:xfrm>
                      <a:scene3d>
                        <a:camera prst="orthographicFront">
                          <a:rot lat="0" lon="10800000" rev="0"/>
                        </a:camera>
                        <a:lightRig rig="threePt" dir="t"/>
                      </a:scene3d>
                    </p:grpSpPr>
                    <p:sp>
                      <p:nvSpPr>
                        <p:cNvPr id="277" name="Arc 276"/>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8" name="Arc 277"/>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9" name="Arc 278"/>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271" name="Arc 270"/>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2" name="Arc 271"/>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283" name="Group 282"/>
            <p:cNvGrpSpPr/>
            <p:nvPr/>
          </p:nvGrpSpPr>
          <p:grpSpPr>
            <a:xfrm>
              <a:off x="7505508" y="5699984"/>
              <a:ext cx="1197735" cy="1057489"/>
              <a:chOff x="5326329" y="2610186"/>
              <a:chExt cx="1197735" cy="1057489"/>
            </a:xfrm>
          </p:grpSpPr>
          <p:grpSp>
            <p:nvGrpSpPr>
              <p:cNvPr id="284" name="Group 283"/>
              <p:cNvGrpSpPr/>
              <p:nvPr/>
            </p:nvGrpSpPr>
            <p:grpSpPr>
              <a:xfrm>
                <a:off x="5559926" y="2791200"/>
                <a:ext cx="704782" cy="369332"/>
                <a:chOff x="2395605" y="2936219"/>
                <a:chExt cx="704782" cy="369332"/>
              </a:xfrm>
            </p:grpSpPr>
            <p:grpSp>
              <p:nvGrpSpPr>
                <p:cNvPr id="286" name="Group 285"/>
                <p:cNvGrpSpPr/>
                <p:nvPr/>
              </p:nvGrpSpPr>
              <p:grpSpPr>
                <a:xfrm>
                  <a:off x="2807650" y="3038075"/>
                  <a:ext cx="292737" cy="226818"/>
                  <a:chOff x="0" y="0"/>
                  <a:chExt cx="156845" cy="153289"/>
                </a:xfrm>
              </p:grpSpPr>
              <p:sp>
                <p:nvSpPr>
                  <p:cNvPr id="288" name="Oval 287"/>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289" name="Group 288"/>
                  <p:cNvGrpSpPr/>
                  <p:nvPr/>
                </p:nvGrpSpPr>
                <p:grpSpPr>
                  <a:xfrm>
                    <a:off x="36836" y="0"/>
                    <a:ext cx="72751" cy="74870"/>
                    <a:chOff x="0" y="0"/>
                    <a:chExt cx="399098" cy="475297"/>
                  </a:xfrm>
                </p:grpSpPr>
                <p:cxnSp>
                  <p:nvCxnSpPr>
                    <p:cNvPr id="290" name="Straight Connector 289"/>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92" name="Arc 291"/>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93" name="Straight Connector 292"/>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7" name="TextBox 286"/>
                <p:cNvSpPr txBox="1"/>
                <p:nvPr/>
              </p:nvSpPr>
              <p:spPr>
                <a:xfrm>
                  <a:off x="2395605" y="2936219"/>
                  <a:ext cx="301686" cy="369332"/>
                </a:xfrm>
                <a:prstGeom prst="rect">
                  <a:avLst/>
                </a:prstGeom>
                <a:noFill/>
              </p:spPr>
              <p:txBody>
                <a:bodyPr wrap="none" rtlCol="0">
                  <a:spAutoFit/>
                </a:bodyPr>
                <a:lstStyle/>
                <a:p>
                  <a:r>
                    <a:rPr lang="en-US" dirty="0"/>
                    <a:t>6</a:t>
                  </a:r>
                </a:p>
              </p:txBody>
            </p:sp>
          </p:grpSp>
          <p:sp>
            <p:nvSpPr>
              <p:cNvPr id="285" name="Up Arrow Callout 284"/>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8" name="Group 187"/>
            <p:cNvGrpSpPr/>
            <p:nvPr/>
          </p:nvGrpSpPr>
          <p:grpSpPr>
            <a:xfrm>
              <a:off x="9044225" y="4043203"/>
              <a:ext cx="1298355" cy="1441463"/>
              <a:chOff x="0" y="0"/>
              <a:chExt cx="1042670" cy="1189878"/>
            </a:xfrm>
          </p:grpSpPr>
          <p:cxnSp>
            <p:nvCxnSpPr>
              <p:cNvPr id="189" name="Straight Connector 188"/>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0" y="0"/>
                <a:ext cx="1042670" cy="1189878"/>
                <a:chOff x="0" y="0"/>
                <a:chExt cx="1042670" cy="1189878"/>
              </a:xfrm>
            </p:grpSpPr>
            <p:sp>
              <p:nvSpPr>
                <p:cNvPr id="191" name="Arc 190"/>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2" name="Arc 191"/>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93" name="Group 192"/>
                <p:cNvGrpSpPr/>
                <p:nvPr/>
              </p:nvGrpSpPr>
              <p:grpSpPr>
                <a:xfrm>
                  <a:off x="0" y="4333"/>
                  <a:ext cx="1042670" cy="1185545"/>
                  <a:chOff x="0" y="0"/>
                  <a:chExt cx="1042670" cy="1185545"/>
                </a:xfrm>
              </p:grpSpPr>
              <p:grpSp>
                <p:nvGrpSpPr>
                  <p:cNvPr id="194" name="Group 193"/>
                  <p:cNvGrpSpPr/>
                  <p:nvPr/>
                </p:nvGrpSpPr>
                <p:grpSpPr>
                  <a:xfrm>
                    <a:off x="247018" y="73672"/>
                    <a:ext cx="502920" cy="753110"/>
                    <a:chOff x="0" y="0"/>
                    <a:chExt cx="502920" cy="753110"/>
                  </a:xfrm>
                </p:grpSpPr>
                <p:sp>
                  <p:nvSpPr>
                    <p:cNvPr id="206" name="Oval 205"/>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7" name="Oval 206"/>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08" name="Straight Connector 207"/>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p:cNvGrpSpPr/>
                  <p:nvPr/>
                </p:nvGrpSpPr>
                <p:grpSpPr>
                  <a:xfrm>
                    <a:off x="0" y="0"/>
                    <a:ext cx="1042670" cy="1185545"/>
                    <a:chOff x="0" y="0"/>
                    <a:chExt cx="1042670" cy="1185545"/>
                  </a:xfrm>
                </p:grpSpPr>
                <p:grpSp>
                  <p:nvGrpSpPr>
                    <p:cNvPr id="196" name="Group 195"/>
                    <p:cNvGrpSpPr/>
                    <p:nvPr/>
                  </p:nvGrpSpPr>
                  <p:grpSpPr>
                    <a:xfrm>
                      <a:off x="0" y="0"/>
                      <a:ext cx="1042670" cy="1185545"/>
                      <a:chOff x="0" y="0"/>
                      <a:chExt cx="1042670" cy="1185545"/>
                    </a:xfrm>
                  </p:grpSpPr>
                  <p:sp>
                    <p:nvSpPr>
                      <p:cNvPr id="199" name="Cube 198"/>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Detractor</a:t>
                        </a:r>
                        <a:endParaRPr lang="en-US" sz="1600" dirty="0">
                          <a:effectLst/>
                          <a:ea typeface="Calibri" panose="020F0502020204030204" pitchFamily="34" charset="0"/>
                          <a:cs typeface="Times New Roman" panose="02020603050405020304" pitchFamily="18" charset="0"/>
                        </a:endParaRPr>
                      </a:p>
                    </p:txBody>
                  </p:sp>
                  <p:sp>
                    <p:nvSpPr>
                      <p:cNvPr id="200" name="Oval 199"/>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1" name="Arc 200"/>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02" name="Group 201"/>
                      <p:cNvGrpSpPr/>
                      <p:nvPr/>
                    </p:nvGrpSpPr>
                    <p:grpSpPr>
                      <a:xfrm>
                        <a:off x="52387" y="0"/>
                        <a:ext cx="450850" cy="770255"/>
                        <a:chOff x="0" y="0"/>
                        <a:chExt cx="450850" cy="770255"/>
                      </a:xfrm>
                      <a:scene3d>
                        <a:camera prst="orthographicFront">
                          <a:rot lat="0" lon="10800000" rev="0"/>
                        </a:camera>
                        <a:lightRig rig="threePt" dir="t"/>
                      </a:scene3d>
                    </p:grpSpPr>
                    <p:sp>
                      <p:nvSpPr>
                        <p:cNvPr id="203" name="Arc 202"/>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4" name="Arc 203"/>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5" name="Arc 204"/>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197" name="Arc 196"/>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8" name="Arc 197"/>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209" name="Group 208"/>
            <p:cNvGrpSpPr/>
            <p:nvPr/>
          </p:nvGrpSpPr>
          <p:grpSpPr>
            <a:xfrm>
              <a:off x="9036536" y="5697639"/>
              <a:ext cx="1197735" cy="1057489"/>
              <a:chOff x="5326329" y="2610186"/>
              <a:chExt cx="1197735" cy="1057489"/>
            </a:xfrm>
          </p:grpSpPr>
          <p:grpSp>
            <p:nvGrpSpPr>
              <p:cNvPr id="210" name="Group 209"/>
              <p:cNvGrpSpPr/>
              <p:nvPr/>
            </p:nvGrpSpPr>
            <p:grpSpPr>
              <a:xfrm>
                <a:off x="5559926" y="2791200"/>
                <a:ext cx="704782" cy="369332"/>
                <a:chOff x="2395605" y="2936219"/>
                <a:chExt cx="704782" cy="369332"/>
              </a:xfrm>
            </p:grpSpPr>
            <p:grpSp>
              <p:nvGrpSpPr>
                <p:cNvPr id="212" name="Group 211"/>
                <p:cNvGrpSpPr/>
                <p:nvPr/>
              </p:nvGrpSpPr>
              <p:grpSpPr>
                <a:xfrm>
                  <a:off x="2807650" y="3038075"/>
                  <a:ext cx="292737" cy="226818"/>
                  <a:chOff x="0" y="0"/>
                  <a:chExt cx="156845" cy="153289"/>
                </a:xfrm>
              </p:grpSpPr>
              <p:sp>
                <p:nvSpPr>
                  <p:cNvPr id="214" name="Oval 213"/>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215" name="Group 214"/>
                  <p:cNvGrpSpPr/>
                  <p:nvPr/>
                </p:nvGrpSpPr>
                <p:grpSpPr>
                  <a:xfrm>
                    <a:off x="36836" y="0"/>
                    <a:ext cx="72751" cy="74870"/>
                    <a:chOff x="0" y="0"/>
                    <a:chExt cx="399098" cy="475297"/>
                  </a:xfrm>
                </p:grpSpPr>
                <p:cxnSp>
                  <p:nvCxnSpPr>
                    <p:cNvPr id="216" name="Straight Connector 215"/>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18" name="Arc 217"/>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19" name="Straight Connector 218"/>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3" name="TextBox 212"/>
                <p:cNvSpPr txBox="1"/>
                <p:nvPr/>
              </p:nvSpPr>
              <p:spPr>
                <a:xfrm>
                  <a:off x="2395605" y="2936219"/>
                  <a:ext cx="301686" cy="369332"/>
                </a:xfrm>
                <a:prstGeom prst="rect">
                  <a:avLst/>
                </a:prstGeom>
                <a:noFill/>
              </p:spPr>
              <p:txBody>
                <a:bodyPr wrap="none" rtlCol="0">
                  <a:spAutoFit/>
                </a:bodyPr>
                <a:lstStyle/>
                <a:p>
                  <a:r>
                    <a:rPr lang="en-US" dirty="0"/>
                    <a:t>1</a:t>
                  </a:r>
                </a:p>
              </p:txBody>
            </p:sp>
          </p:grpSp>
          <p:sp>
            <p:nvSpPr>
              <p:cNvPr id="211" name="Up Arrow Callout 210"/>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1" name="Group 220"/>
          <p:cNvGrpSpPr/>
          <p:nvPr/>
        </p:nvGrpSpPr>
        <p:grpSpPr>
          <a:xfrm>
            <a:off x="10607043" y="5702657"/>
            <a:ext cx="1197735" cy="1057489"/>
            <a:chOff x="5326329" y="2610186"/>
            <a:chExt cx="1197735" cy="1057489"/>
          </a:xfrm>
        </p:grpSpPr>
        <p:grpSp>
          <p:nvGrpSpPr>
            <p:cNvPr id="222" name="Group 221"/>
            <p:cNvGrpSpPr/>
            <p:nvPr/>
          </p:nvGrpSpPr>
          <p:grpSpPr>
            <a:xfrm>
              <a:off x="5559926" y="2791200"/>
              <a:ext cx="704782" cy="369332"/>
              <a:chOff x="2395605" y="2936219"/>
              <a:chExt cx="704782" cy="369332"/>
            </a:xfrm>
          </p:grpSpPr>
          <p:grpSp>
            <p:nvGrpSpPr>
              <p:cNvPr id="224" name="Group 223"/>
              <p:cNvGrpSpPr/>
              <p:nvPr/>
            </p:nvGrpSpPr>
            <p:grpSpPr>
              <a:xfrm>
                <a:off x="2807650" y="3038075"/>
                <a:ext cx="292737" cy="226818"/>
                <a:chOff x="0" y="0"/>
                <a:chExt cx="156845" cy="153289"/>
              </a:xfrm>
            </p:grpSpPr>
            <p:sp>
              <p:nvSpPr>
                <p:cNvPr id="226" name="Oval 225"/>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227" name="Group 226"/>
                <p:cNvGrpSpPr/>
                <p:nvPr/>
              </p:nvGrpSpPr>
              <p:grpSpPr>
                <a:xfrm>
                  <a:off x="36836" y="0"/>
                  <a:ext cx="72751" cy="74870"/>
                  <a:chOff x="0" y="0"/>
                  <a:chExt cx="399098" cy="475297"/>
                </a:xfrm>
              </p:grpSpPr>
              <p:cxnSp>
                <p:nvCxnSpPr>
                  <p:cNvPr id="228" name="Straight Connector 227"/>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94" name="Arc 293"/>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95" name="Straight Connector 294"/>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25" name="TextBox 224"/>
              <p:cNvSpPr txBox="1"/>
              <p:nvPr/>
            </p:nvSpPr>
            <p:spPr>
              <a:xfrm>
                <a:off x="2395605" y="2936219"/>
                <a:ext cx="418704" cy="369332"/>
              </a:xfrm>
              <a:prstGeom prst="rect">
                <a:avLst/>
              </a:prstGeom>
              <a:noFill/>
            </p:spPr>
            <p:txBody>
              <a:bodyPr wrap="none" rtlCol="0">
                <a:spAutoFit/>
              </a:bodyPr>
              <a:lstStyle/>
              <a:p>
                <a:r>
                  <a:rPr lang="en-US" dirty="0"/>
                  <a:t>50</a:t>
                </a:r>
              </a:p>
            </p:txBody>
          </p:sp>
        </p:grpSp>
        <p:sp>
          <p:nvSpPr>
            <p:cNvPr id="223" name="Up Arrow Callout 222"/>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7" name="Group 296"/>
          <p:cNvGrpSpPr/>
          <p:nvPr/>
        </p:nvGrpSpPr>
        <p:grpSpPr>
          <a:xfrm>
            <a:off x="4246139" y="1638158"/>
            <a:ext cx="1197735" cy="1057489"/>
            <a:chOff x="2576176" y="5737939"/>
            <a:chExt cx="1197735" cy="1057489"/>
          </a:xfrm>
        </p:grpSpPr>
        <p:grpSp>
          <p:nvGrpSpPr>
            <p:cNvPr id="298" name="Group 297"/>
            <p:cNvGrpSpPr/>
            <p:nvPr/>
          </p:nvGrpSpPr>
          <p:grpSpPr>
            <a:xfrm>
              <a:off x="2796894" y="6266683"/>
              <a:ext cx="704782" cy="369332"/>
              <a:chOff x="2395605" y="2936219"/>
              <a:chExt cx="704782" cy="369332"/>
            </a:xfrm>
          </p:grpSpPr>
          <p:grpSp>
            <p:nvGrpSpPr>
              <p:cNvPr id="300" name="Group 299"/>
              <p:cNvGrpSpPr/>
              <p:nvPr/>
            </p:nvGrpSpPr>
            <p:grpSpPr>
              <a:xfrm>
                <a:off x="2807650" y="3038075"/>
                <a:ext cx="292737" cy="226818"/>
                <a:chOff x="0" y="0"/>
                <a:chExt cx="156845" cy="153289"/>
              </a:xfrm>
            </p:grpSpPr>
            <p:sp>
              <p:nvSpPr>
                <p:cNvPr id="302" name="Oval 301"/>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303" name="Group 302"/>
                <p:cNvGrpSpPr/>
                <p:nvPr/>
              </p:nvGrpSpPr>
              <p:grpSpPr>
                <a:xfrm>
                  <a:off x="36836" y="0"/>
                  <a:ext cx="72751" cy="74870"/>
                  <a:chOff x="0" y="0"/>
                  <a:chExt cx="399098" cy="475297"/>
                </a:xfrm>
              </p:grpSpPr>
              <p:cxnSp>
                <p:nvCxnSpPr>
                  <p:cNvPr id="304" name="Straight Connector 303"/>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6" name="Arc 305"/>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07" name="Straight Connector 306"/>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01" name="TextBox 300"/>
              <p:cNvSpPr txBox="1"/>
              <p:nvPr/>
            </p:nvSpPr>
            <p:spPr>
              <a:xfrm>
                <a:off x="2395605" y="2936219"/>
                <a:ext cx="418704" cy="369332"/>
              </a:xfrm>
              <a:prstGeom prst="rect">
                <a:avLst/>
              </a:prstGeom>
              <a:noFill/>
            </p:spPr>
            <p:txBody>
              <a:bodyPr wrap="none" rtlCol="0">
                <a:spAutoFit/>
              </a:bodyPr>
              <a:lstStyle/>
              <a:p>
                <a:r>
                  <a:rPr lang="en-US" dirty="0"/>
                  <a:t>67</a:t>
                </a:r>
              </a:p>
            </p:txBody>
          </p:sp>
        </p:grpSp>
        <p:sp>
          <p:nvSpPr>
            <p:cNvPr id="299" name="Up Arrow Callout 298"/>
            <p:cNvSpPr/>
            <p:nvPr/>
          </p:nvSpPr>
          <p:spPr>
            <a:xfrm>
              <a:off x="2576176" y="5737939"/>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8" name="Group 307"/>
          <p:cNvGrpSpPr/>
          <p:nvPr/>
        </p:nvGrpSpPr>
        <p:grpSpPr>
          <a:xfrm>
            <a:off x="5442240" y="2004877"/>
            <a:ext cx="1197735" cy="1057489"/>
            <a:chOff x="5326329" y="2610186"/>
            <a:chExt cx="1197735" cy="1057489"/>
          </a:xfrm>
        </p:grpSpPr>
        <p:grpSp>
          <p:nvGrpSpPr>
            <p:cNvPr id="309" name="Group 308"/>
            <p:cNvGrpSpPr/>
            <p:nvPr/>
          </p:nvGrpSpPr>
          <p:grpSpPr>
            <a:xfrm>
              <a:off x="5559926" y="2791200"/>
              <a:ext cx="704782" cy="369332"/>
              <a:chOff x="2395605" y="2936219"/>
              <a:chExt cx="704782" cy="369332"/>
            </a:xfrm>
          </p:grpSpPr>
          <p:grpSp>
            <p:nvGrpSpPr>
              <p:cNvPr id="311" name="Group 310"/>
              <p:cNvGrpSpPr/>
              <p:nvPr/>
            </p:nvGrpSpPr>
            <p:grpSpPr>
              <a:xfrm>
                <a:off x="2807650" y="3038075"/>
                <a:ext cx="292737" cy="226818"/>
                <a:chOff x="0" y="0"/>
                <a:chExt cx="156845" cy="153289"/>
              </a:xfrm>
            </p:grpSpPr>
            <p:sp>
              <p:nvSpPr>
                <p:cNvPr id="313" name="Oval 312"/>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314" name="Group 313"/>
                <p:cNvGrpSpPr/>
                <p:nvPr/>
              </p:nvGrpSpPr>
              <p:grpSpPr>
                <a:xfrm>
                  <a:off x="36836" y="0"/>
                  <a:ext cx="72751" cy="74870"/>
                  <a:chOff x="0" y="0"/>
                  <a:chExt cx="399098" cy="475297"/>
                </a:xfrm>
              </p:grpSpPr>
              <p:cxnSp>
                <p:nvCxnSpPr>
                  <p:cNvPr id="315" name="Straight Connector 314"/>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17" name="Arc 316"/>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18" name="Straight Connector 317"/>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12" name="TextBox 311"/>
              <p:cNvSpPr txBox="1"/>
              <p:nvPr/>
            </p:nvSpPr>
            <p:spPr>
              <a:xfrm>
                <a:off x="2395605" y="2936219"/>
                <a:ext cx="418704" cy="369332"/>
              </a:xfrm>
              <a:prstGeom prst="rect">
                <a:avLst/>
              </a:prstGeom>
              <a:noFill/>
            </p:spPr>
            <p:txBody>
              <a:bodyPr wrap="none" rtlCol="0">
                <a:spAutoFit/>
              </a:bodyPr>
              <a:lstStyle/>
              <a:p>
                <a:r>
                  <a:rPr lang="en-US" dirty="0"/>
                  <a:t>59</a:t>
                </a:r>
              </a:p>
            </p:txBody>
          </p:sp>
        </p:grpSp>
        <p:sp>
          <p:nvSpPr>
            <p:cNvPr id="310" name="Up Arrow Callout 309"/>
            <p:cNvSpPr/>
            <p:nvPr/>
          </p:nvSpPr>
          <p:spPr>
            <a:xfrm rot="10800000">
              <a:off x="5326329" y="2610186"/>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1" name="TextBox 320"/>
          <p:cNvSpPr txBox="1"/>
          <p:nvPr/>
        </p:nvSpPr>
        <p:spPr>
          <a:xfrm>
            <a:off x="7115242" y="1724677"/>
            <a:ext cx="5076757" cy="2308324"/>
          </a:xfrm>
          <a:prstGeom prst="rect">
            <a:avLst/>
          </a:prstGeom>
          <a:noFill/>
        </p:spPr>
        <p:txBody>
          <a:bodyPr wrap="square" rtlCol="0">
            <a:spAutoFit/>
          </a:bodyPr>
          <a:lstStyle/>
          <a:p>
            <a:pPr marL="342900" indent="-342900">
              <a:buAutoNum type="arabicPeriod"/>
            </a:pPr>
            <a:r>
              <a:rPr lang="en-US" dirty="0"/>
              <a:t>availability stake &amp; evidence of work post</a:t>
            </a:r>
          </a:p>
          <a:p>
            <a:pPr marL="342900" indent="-342900">
              <a:buAutoNum type="arabicPeriod"/>
            </a:pPr>
            <a:r>
              <a:rPr lang="en-US" dirty="0"/>
              <a:t>smart contract fee collected by system</a:t>
            </a:r>
          </a:p>
          <a:p>
            <a:pPr marL="342900" indent="-342900">
              <a:buAutoNum type="arabicPeriod"/>
            </a:pPr>
            <a:r>
              <a:rPr lang="en-US" dirty="0"/>
              <a:t>reputation tokens equal to fee are created</a:t>
            </a:r>
          </a:p>
          <a:p>
            <a:pPr marL="342900" indent="-342900">
              <a:buAutoNum type="arabicPeriod"/>
            </a:pPr>
            <a:r>
              <a:rPr lang="en-US" dirty="0"/>
              <a:t>½ Rep tokens stake added to expert’s stake &amp;     ½ Rep tokens stake added to system downvotes</a:t>
            </a:r>
          </a:p>
          <a:p>
            <a:pPr marL="342900" indent="-342900">
              <a:buAutoNum type="arabicPeriod"/>
            </a:pPr>
            <a:r>
              <a:rPr lang="en-US" dirty="0"/>
              <a:t>comments made on post</a:t>
            </a:r>
          </a:p>
          <a:p>
            <a:pPr marL="342900" indent="-342900">
              <a:buAutoNum type="arabicPeriod"/>
            </a:pPr>
            <a:r>
              <a:rPr lang="en-US" dirty="0"/>
              <a:t>upvotes &amp; downvotes with repute stakes</a:t>
            </a:r>
          </a:p>
          <a:p>
            <a:pPr marL="342900" indent="-342900">
              <a:buAutoNum type="arabicPeriod"/>
            </a:pPr>
            <a:r>
              <a:rPr lang="en-US" dirty="0">
                <a:solidFill>
                  <a:schemeClr val="bg2"/>
                </a:solidFill>
              </a:rPr>
              <a:t>winners split loser’s stakes</a:t>
            </a:r>
          </a:p>
        </p:txBody>
      </p:sp>
      <p:sp>
        <p:nvSpPr>
          <p:cNvPr id="322" name="TextBox 321"/>
          <p:cNvSpPr txBox="1"/>
          <p:nvPr/>
        </p:nvSpPr>
        <p:spPr>
          <a:xfrm>
            <a:off x="3755557" y="412124"/>
            <a:ext cx="3824316" cy="861774"/>
          </a:xfrm>
          <a:prstGeom prst="rect">
            <a:avLst/>
          </a:prstGeom>
          <a:noFill/>
        </p:spPr>
        <p:txBody>
          <a:bodyPr wrap="none" rtlCol="0">
            <a:spAutoFit/>
          </a:bodyPr>
          <a:lstStyle/>
          <a:p>
            <a:pPr algn="ctr"/>
            <a:r>
              <a:rPr lang="en-US" sz="3200" dirty="0"/>
              <a:t>Validation Pool</a:t>
            </a:r>
          </a:p>
          <a:p>
            <a:pPr algn="ctr"/>
            <a:r>
              <a:rPr lang="en-US" dirty="0"/>
              <a:t>Betting pool on evidence of work post</a:t>
            </a:r>
          </a:p>
        </p:txBody>
      </p:sp>
      <p:sp>
        <p:nvSpPr>
          <p:cNvPr id="323" name="TextBox 322"/>
          <p:cNvSpPr txBox="1"/>
          <p:nvPr/>
        </p:nvSpPr>
        <p:spPr>
          <a:xfrm>
            <a:off x="2681802" y="1690149"/>
            <a:ext cx="1073755" cy="646331"/>
          </a:xfrm>
          <a:prstGeom prst="rect">
            <a:avLst/>
          </a:prstGeom>
          <a:noFill/>
        </p:spPr>
        <p:txBody>
          <a:bodyPr wrap="none" rtlCol="0">
            <a:spAutoFit/>
          </a:bodyPr>
          <a:lstStyle/>
          <a:p>
            <a:r>
              <a:rPr lang="en-US" dirty="0"/>
              <a:t>Evidence </a:t>
            </a:r>
          </a:p>
          <a:p>
            <a:r>
              <a:rPr lang="en-US" dirty="0"/>
              <a:t>of work</a:t>
            </a:r>
          </a:p>
        </p:txBody>
      </p:sp>
    </p:spTree>
    <p:extLst>
      <p:ext uri="{BB962C8B-B14F-4D97-AF65-F5344CB8AC3E}">
        <p14:creationId xmlns:p14="http://schemas.microsoft.com/office/powerpoint/2010/main" val="3371151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4-Point Star 5"/>
          <p:cNvSpPr/>
          <p:nvPr/>
        </p:nvSpPr>
        <p:spPr>
          <a:xfrm>
            <a:off x="4285614" y="2018464"/>
            <a:ext cx="1136298" cy="671644"/>
          </a:xfrm>
          <a:prstGeom prst="star24">
            <a:avLst/>
          </a:prstGeom>
          <a:solidFill>
            <a:schemeClr val="accent4">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p:cNvGrpSpPr/>
          <p:nvPr/>
        </p:nvGrpSpPr>
        <p:grpSpPr>
          <a:xfrm>
            <a:off x="592347" y="4040272"/>
            <a:ext cx="1298355" cy="1441463"/>
            <a:chOff x="0" y="0"/>
            <a:chExt cx="1042670" cy="1189878"/>
          </a:xfrm>
        </p:grpSpPr>
        <p:cxnSp>
          <p:nvCxnSpPr>
            <p:cNvPr id="53" name="Straight Connector 52"/>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0" y="0"/>
              <a:ext cx="1042670" cy="1189878"/>
              <a:chOff x="0" y="0"/>
              <a:chExt cx="1042670" cy="1189878"/>
            </a:xfrm>
          </p:grpSpPr>
          <p:sp>
            <p:nvSpPr>
              <p:cNvPr id="55" name="Arc 54"/>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6" name="Arc 55"/>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57" name="Group 56"/>
              <p:cNvGrpSpPr/>
              <p:nvPr/>
            </p:nvGrpSpPr>
            <p:grpSpPr>
              <a:xfrm>
                <a:off x="0" y="4333"/>
                <a:ext cx="1042670" cy="1185545"/>
                <a:chOff x="0" y="0"/>
                <a:chExt cx="1042670" cy="1185545"/>
              </a:xfrm>
            </p:grpSpPr>
            <p:grpSp>
              <p:nvGrpSpPr>
                <p:cNvPr id="58" name="Group 57"/>
                <p:cNvGrpSpPr/>
                <p:nvPr/>
              </p:nvGrpSpPr>
              <p:grpSpPr>
                <a:xfrm>
                  <a:off x="247018" y="73672"/>
                  <a:ext cx="502920" cy="753110"/>
                  <a:chOff x="0" y="0"/>
                  <a:chExt cx="502920" cy="753110"/>
                </a:xfrm>
              </p:grpSpPr>
              <p:sp>
                <p:nvSpPr>
                  <p:cNvPr id="70" name="Oval 69"/>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1" name="Oval 70"/>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2" name="Straight Connector 71"/>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0" y="0"/>
                  <a:ext cx="1042670" cy="1185545"/>
                  <a:chOff x="0" y="0"/>
                  <a:chExt cx="1042670" cy="1185545"/>
                </a:xfrm>
              </p:grpSpPr>
              <p:grpSp>
                <p:nvGrpSpPr>
                  <p:cNvPr id="60" name="Group 59"/>
                  <p:cNvGrpSpPr/>
                  <p:nvPr/>
                </p:nvGrpSpPr>
                <p:grpSpPr>
                  <a:xfrm>
                    <a:off x="0" y="0"/>
                    <a:ext cx="1042670" cy="1185545"/>
                    <a:chOff x="0" y="0"/>
                    <a:chExt cx="1042670" cy="1185545"/>
                  </a:xfrm>
                </p:grpSpPr>
                <p:sp>
                  <p:nvSpPr>
                    <p:cNvPr id="63" name="Cube 62"/>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O. P.</a:t>
                      </a:r>
                      <a:endParaRPr lang="en-US" sz="1100" dirty="0">
                        <a:effectLst/>
                        <a:ea typeface="Calibri" panose="020F0502020204030204" pitchFamily="34" charset="0"/>
                        <a:cs typeface="Times New Roman" panose="02020603050405020304" pitchFamily="18" charset="0"/>
                      </a:endParaRPr>
                    </a:p>
                  </p:txBody>
                </p:sp>
                <p:sp>
                  <p:nvSpPr>
                    <p:cNvPr id="64" name="Oval 63"/>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5" name="Arc 64"/>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66" name="Group 65"/>
                    <p:cNvGrpSpPr/>
                    <p:nvPr/>
                  </p:nvGrpSpPr>
                  <p:grpSpPr>
                    <a:xfrm>
                      <a:off x="52387" y="0"/>
                      <a:ext cx="450850" cy="770255"/>
                      <a:chOff x="0" y="0"/>
                      <a:chExt cx="450850" cy="770255"/>
                    </a:xfrm>
                    <a:scene3d>
                      <a:camera prst="orthographicFront">
                        <a:rot lat="0" lon="10800000" rev="0"/>
                      </a:camera>
                      <a:lightRig rig="threePt" dir="t"/>
                    </a:scene3d>
                  </p:grpSpPr>
                  <p:sp>
                    <p:nvSpPr>
                      <p:cNvPr id="67" name="Arc 66"/>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Arc 67"/>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9" name="Arc 68"/>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61" name="Arc 60"/>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2" name="Arc 61"/>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3" name="Group 2"/>
          <p:cNvGrpSpPr/>
          <p:nvPr/>
        </p:nvGrpSpPr>
        <p:grpSpPr>
          <a:xfrm>
            <a:off x="631467" y="5609149"/>
            <a:ext cx="1197735" cy="1057489"/>
            <a:chOff x="2576176" y="5737939"/>
            <a:chExt cx="1197735" cy="1057489"/>
          </a:xfrm>
        </p:grpSpPr>
        <p:grpSp>
          <p:nvGrpSpPr>
            <p:cNvPr id="48" name="Group 47"/>
            <p:cNvGrpSpPr/>
            <p:nvPr/>
          </p:nvGrpSpPr>
          <p:grpSpPr>
            <a:xfrm>
              <a:off x="2796894" y="6266683"/>
              <a:ext cx="704782" cy="369332"/>
              <a:chOff x="2395605" y="2936219"/>
              <a:chExt cx="704782" cy="369332"/>
            </a:xfrm>
          </p:grpSpPr>
          <p:grpSp>
            <p:nvGrpSpPr>
              <p:cNvPr id="40" name="Group 39"/>
              <p:cNvGrpSpPr/>
              <p:nvPr/>
            </p:nvGrpSpPr>
            <p:grpSpPr>
              <a:xfrm>
                <a:off x="2807650" y="3038075"/>
                <a:ext cx="292737" cy="226818"/>
                <a:chOff x="0" y="0"/>
                <a:chExt cx="156845" cy="153289"/>
              </a:xfrm>
            </p:grpSpPr>
            <p:sp>
              <p:nvSpPr>
                <p:cNvPr id="41" name="Oval 40"/>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42" name="Group 41"/>
                <p:cNvGrpSpPr/>
                <p:nvPr/>
              </p:nvGrpSpPr>
              <p:grpSpPr>
                <a:xfrm>
                  <a:off x="36836" y="0"/>
                  <a:ext cx="72751" cy="74870"/>
                  <a:chOff x="0" y="0"/>
                  <a:chExt cx="399098" cy="475297"/>
                </a:xfrm>
              </p:grpSpPr>
              <p:cxnSp>
                <p:nvCxnSpPr>
                  <p:cNvPr id="43" name="Straight Connector 42"/>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Arc 44"/>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6" name="Straight Connector 45"/>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7" name="TextBox 46"/>
              <p:cNvSpPr txBox="1"/>
              <p:nvPr/>
            </p:nvSpPr>
            <p:spPr>
              <a:xfrm>
                <a:off x="2395605" y="2936219"/>
                <a:ext cx="418704" cy="369332"/>
              </a:xfrm>
              <a:prstGeom prst="rect">
                <a:avLst/>
              </a:prstGeom>
              <a:noFill/>
            </p:spPr>
            <p:txBody>
              <a:bodyPr wrap="none" rtlCol="0">
                <a:spAutoFit/>
              </a:bodyPr>
              <a:lstStyle/>
              <a:p>
                <a:r>
                  <a:rPr lang="en-US" dirty="0"/>
                  <a:t>60</a:t>
                </a:r>
              </a:p>
            </p:txBody>
          </p:sp>
        </p:grpSp>
        <p:sp>
          <p:nvSpPr>
            <p:cNvPr id="2" name="Up Arrow Callout 1"/>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ular Callout 48"/>
          <p:cNvSpPr/>
          <p:nvPr/>
        </p:nvSpPr>
        <p:spPr>
          <a:xfrm>
            <a:off x="2648733" y="1655702"/>
            <a:ext cx="1116083" cy="685788"/>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80" name="Group 79"/>
          <p:cNvGrpSpPr/>
          <p:nvPr/>
        </p:nvGrpSpPr>
        <p:grpSpPr>
          <a:xfrm>
            <a:off x="2135669" y="4038124"/>
            <a:ext cx="1298355" cy="1441463"/>
            <a:chOff x="0" y="0"/>
            <a:chExt cx="1042670" cy="1189878"/>
          </a:xfrm>
        </p:grpSpPr>
        <p:cxnSp>
          <p:nvCxnSpPr>
            <p:cNvPr id="81" name="Straight Connector 80"/>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0" y="0"/>
              <a:ext cx="1042670" cy="1189878"/>
              <a:chOff x="0" y="0"/>
              <a:chExt cx="1042670" cy="1189878"/>
            </a:xfrm>
          </p:grpSpPr>
          <p:sp>
            <p:nvSpPr>
              <p:cNvPr id="83" name="Arc 82"/>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Arc 83"/>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5" name="Group 84"/>
              <p:cNvGrpSpPr/>
              <p:nvPr/>
            </p:nvGrpSpPr>
            <p:grpSpPr>
              <a:xfrm>
                <a:off x="0" y="4333"/>
                <a:ext cx="1042670" cy="1185545"/>
                <a:chOff x="0" y="0"/>
                <a:chExt cx="1042670" cy="1185545"/>
              </a:xfrm>
            </p:grpSpPr>
            <p:grpSp>
              <p:nvGrpSpPr>
                <p:cNvPr id="86" name="Group 85"/>
                <p:cNvGrpSpPr/>
                <p:nvPr/>
              </p:nvGrpSpPr>
              <p:grpSpPr>
                <a:xfrm>
                  <a:off x="247018" y="73672"/>
                  <a:ext cx="502920" cy="753110"/>
                  <a:chOff x="0" y="0"/>
                  <a:chExt cx="502920" cy="753110"/>
                </a:xfrm>
              </p:grpSpPr>
              <p:sp>
                <p:nvSpPr>
                  <p:cNvPr id="98" name="Oval 97"/>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9" name="Oval 98"/>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00" name="Straight Connector 99"/>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0" y="0"/>
                  <a:ext cx="1042670" cy="1185545"/>
                  <a:chOff x="0" y="0"/>
                  <a:chExt cx="1042670" cy="1185545"/>
                </a:xfrm>
              </p:grpSpPr>
              <p:grpSp>
                <p:nvGrpSpPr>
                  <p:cNvPr id="88" name="Group 87"/>
                  <p:cNvGrpSpPr/>
                  <p:nvPr/>
                </p:nvGrpSpPr>
                <p:grpSpPr>
                  <a:xfrm>
                    <a:off x="0" y="0"/>
                    <a:ext cx="1042670" cy="1185545"/>
                    <a:chOff x="0" y="0"/>
                    <a:chExt cx="1042670" cy="1185545"/>
                  </a:xfrm>
                </p:grpSpPr>
                <p:sp>
                  <p:nvSpPr>
                    <p:cNvPr id="91" name="Cube 90"/>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Supporter</a:t>
                      </a:r>
                      <a:endParaRPr lang="en-US" sz="1600" dirty="0">
                        <a:effectLst/>
                        <a:ea typeface="Calibri" panose="020F0502020204030204" pitchFamily="34" charset="0"/>
                        <a:cs typeface="Times New Roman" panose="02020603050405020304" pitchFamily="18" charset="0"/>
                      </a:endParaRPr>
                    </a:p>
                  </p:txBody>
                </p:sp>
                <p:sp>
                  <p:nvSpPr>
                    <p:cNvPr id="92" name="Oval 91"/>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3" name="Arc 92"/>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94" name="Group 93"/>
                    <p:cNvGrpSpPr/>
                    <p:nvPr/>
                  </p:nvGrpSpPr>
                  <p:grpSpPr>
                    <a:xfrm>
                      <a:off x="52387" y="0"/>
                      <a:ext cx="450850" cy="770255"/>
                      <a:chOff x="0" y="0"/>
                      <a:chExt cx="450850" cy="770255"/>
                    </a:xfrm>
                    <a:scene3d>
                      <a:camera prst="orthographicFront">
                        <a:rot lat="0" lon="10800000" rev="0"/>
                      </a:camera>
                      <a:lightRig rig="threePt" dir="t"/>
                    </a:scene3d>
                  </p:grpSpPr>
                  <p:sp>
                    <p:nvSpPr>
                      <p:cNvPr id="95" name="Arc 94"/>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6" name="Arc 95"/>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7" name="Arc 96"/>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89" name="Arc 88"/>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0" name="Arc 89"/>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101" name="Group 100"/>
          <p:cNvGrpSpPr/>
          <p:nvPr/>
        </p:nvGrpSpPr>
        <p:grpSpPr>
          <a:xfrm>
            <a:off x="2174789" y="5607001"/>
            <a:ext cx="1197735" cy="1057489"/>
            <a:chOff x="2576176" y="5737939"/>
            <a:chExt cx="1197735" cy="1057489"/>
          </a:xfrm>
        </p:grpSpPr>
        <p:grpSp>
          <p:nvGrpSpPr>
            <p:cNvPr id="102" name="Group 101"/>
            <p:cNvGrpSpPr/>
            <p:nvPr/>
          </p:nvGrpSpPr>
          <p:grpSpPr>
            <a:xfrm>
              <a:off x="2796894" y="6266683"/>
              <a:ext cx="704782" cy="369332"/>
              <a:chOff x="2395605" y="2936219"/>
              <a:chExt cx="704782" cy="369332"/>
            </a:xfrm>
          </p:grpSpPr>
          <p:grpSp>
            <p:nvGrpSpPr>
              <p:cNvPr id="104" name="Group 103"/>
              <p:cNvGrpSpPr/>
              <p:nvPr/>
            </p:nvGrpSpPr>
            <p:grpSpPr>
              <a:xfrm>
                <a:off x="2807650" y="3038075"/>
                <a:ext cx="292737" cy="226818"/>
                <a:chOff x="0" y="0"/>
                <a:chExt cx="156845" cy="153289"/>
              </a:xfrm>
            </p:grpSpPr>
            <p:sp>
              <p:nvSpPr>
                <p:cNvPr id="106" name="Oval 105"/>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07" name="Group 106"/>
                <p:cNvGrpSpPr/>
                <p:nvPr/>
              </p:nvGrpSpPr>
              <p:grpSpPr>
                <a:xfrm>
                  <a:off x="36836" y="0"/>
                  <a:ext cx="72751" cy="74870"/>
                  <a:chOff x="0" y="0"/>
                  <a:chExt cx="399098" cy="475297"/>
                </a:xfrm>
              </p:grpSpPr>
              <p:cxnSp>
                <p:nvCxnSpPr>
                  <p:cNvPr id="108" name="Straight Connector 107"/>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Arc 109"/>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11" name="Straight Connector 110"/>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5" name="TextBox 104"/>
              <p:cNvSpPr txBox="1"/>
              <p:nvPr/>
            </p:nvSpPr>
            <p:spPr>
              <a:xfrm>
                <a:off x="2395605" y="2936219"/>
                <a:ext cx="301686" cy="369332"/>
              </a:xfrm>
              <a:prstGeom prst="rect">
                <a:avLst/>
              </a:prstGeom>
              <a:noFill/>
            </p:spPr>
            <p:txBody>
              <a:bodyPr wrap="none" rtlCol="0">
                <a:spAutoFit/>
              </a:bodyPr>
              <a:lstStyle/>
              <a:p>
                <a:r>
                  <a:rPr lang="en-US" dirty="0"/>
                  <a:t>3</a:t>
                </a:r>
              </a:p>
            </p:txBody>
          </p:sp>
        </p:grpSp>
        <p:sp>
          <p:nvSpPr>
            <p:cNvPr id="103" name="Up Arrow Callout 102"/>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p:cNvGrpSpPr/>
          <p:nvPr/>
        </p:nvGrpSpPr>
        <p:grpSpPr>
          <a:xfrm>
            <a:off x="4246139" y="1638158"/>
            <a:ext cx="1197735" cy="1057489"/>
            <a:chOff x="2576176" y="5737939"/>
            <a:chExt cx="1197735" cy="1057489"/>
          </a:xfrm>
        </p:grpSpPr>
        <p:grpSp>
          <p:nvGrpSpPr>
            <p:cNvPr id="113" name="Group 112"/>
            <p:cNvGrpSpPr/>
            <p:nvPr/>
          </p:nvGrpSpPr>
          <p:grpSpPr>
            <a:xfrm>
              <a:off x="2796894" y="6266683"/>
              <a:ext cx="704782" cy="369332"/>
              <a:chOff x="2395605" y="2936219"/>
              <a:chExt cx="704782" cy="369332"/>
            </a:xfrm>
          </p:grpSpPr>
          <p:grpSp>
            <p:nvGrpSpPr>
              <p:cNvPr id="115" name="Group 114"/>
              <p:cNvGrpSpPr/>
              <p:nvPr/>
            </p:nvGrpSpPr>
            <p:grpSpPr>
              <a:xfrm>
                <a:off x="2807650" y="3038075"/>
                <a:ext cx="292737" cy="226818"/>
                <a:chOff x="0" y="0"/>
                <a:chExt cx="156845" cy="153289"/>
              </a:xfrm>
            </p:grpSpPr>
            <p:sp>
              <p:nvSpPr>
                <p:cNvPr id="117" name="Oval 116"/>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18" name="Group 117"/>
                <p:cNvGrpSpPr/>
                <p:nvPr/>
              </p:nvGrpSpPr>
              <p:grpSpPr>
                <a:xfrm>
                  <a:off x="36836" y="0"/>
                  <a:ext cx="72751" cy="74870"/>
                  <a:chOff x="0" y="0"/>
                  <a:chExt cx="399098" cy="475297"/>
                </a:xfrm>
              </p:grpSpPr>
              <p:cxnSp>
                <p:nvCxnSpPr>
                  <p:cNvPr id="119" name="Straight Connector 118"/>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Arc 120"/>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22" name="Straight Connector 121"/>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6" name="TextBox 115"/>
              <p:cNvSpPr txBox="1"/>
              <p:nvPr/>
            </p:nvSpPr>
            <p:spPr>
              <a:xfrm>
                <a:off x="2395605" y="2936219"/>
                <a:ext cx="418704" cy="369332"/>
              </a:xfrm>
              <a:prstGeom prst="rect">
                <a:avLst/>
              </a:prstGeom>
              <a:noFill/>
            </p:spPr>
            <p:txBody>
              <a:bodyPr wrap="none" rtlCol="0">
                <a:spAutoFit/>
              </a:bodyPr>
              <a:lstStyle/>
              <a:p>
                <a:r>
                  <a:rPr lang="en-US" dirty="0"/>
                  <a:t>67</a:t>
                </a:r>
              </a:p>
            </p:txBody>
          </p:sp>
        </p:grpSp>
        <p:sp>
          <p:nvSpPr>
            <p:cNvPr id="114" name="Up Arrow Callout 113"/>
            <p:cNvSpPr/>
            <p:nvPr/>
          </p:nvSpPr>
          <p:spPr>
            <a:xfrm>
              <a:off x="2576176" y="5737939"/>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5442240" y="2004877"/>
            <a:ext cx="1197735" cy="1057489"/>
            <a:chOff x="5326329" y="2610186"/>
            <a:chExt cx="1197735" cy="1057489"/>
          </a:xfrm>
        </p:grpSpPr>
        <p:grpSp>
          <p:nvGrpSpPr>
            <p:cNvPr id="124" name="Group 123"/>
            <p:cNvGrpSpPr/>
            <p:nvPr/>
          </p:nvGrpSpPr>
          <p:grpSpPr>
            <a:xfrm>
              <a:off x="5559926" y="2791200"/>
              <a:ext cx="704782" cy="369332"/>
              <a:chOff x="2395605" y="2936219"/>
              <a:chExt cx="704782" cy="369332"/>
            </a:xfrm>
          </p:grpSpPr>
          <p:grpSp>
            <p:nvGrpSpPr>
              <p:cNvPr id="126" name="Group 125"/>
              <p:cNvGrpSpPr/>
              <p:nvPr/>
            </p:nvGrpSpPr>
            <p:grpSpPr>
              <a:xfrm>
                <a:off x="2807650" y="3038075"/>
                <a:ext cx="292737" cy="226818"/>
                <a:chOff x="0" y="0"/>
                <a:chExt cx="156845" cy="153289"/>
              </a:xfrm>
            </p:grpSpPr>
            <p:sp>
              <p:nvSpPr>
                <p:cNvPr id="128" name="Oval 127"/>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29" name="Group 128"/>
                <p:cNvGrpSpPr/>
                <p:nvPr/>
              </p:nvGrpSpPr>
              <p:grpSpPr>
                <a:xfrm>
                  <a:off x="36836" y="0"/>
                  <a:ext cx="72751" cy="74870"/>
                  <a:chOff x="0" y="0"/>
                  <a:chExt cx="399098" cy="475297"/>
                </a:xfrm>
              </p:grpSpPr>
              <p:cxnSp>
                <p:nvCxnSpPr>
                  <p:cNvPr id="130" name="Straight Connector 129"/>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Arc 131"/>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33" name="Straight Connector 132"/>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7" name="TextBox 126"/>
              <p:cNvSpPr txBox="1"/>
              <p:nvPr/>
            </p:nvSpPr>
            <p:spPr>
              <a:xfrm>
                <a:off x="2395605" y="2936219"/>
                <a:ext cx="418704" cy="369332"/>
              </a:xfrm>
              <a:prstGeom prst="rect">
                <a:avLst/>
              </a:prstGeom>
              <a:noFill/>
            </p:spPr>
            <p:txBody>
              <a:bodyPr wrap="none" rtlCol="0">
                <a:spAutoFit/>
              </a:bodyPr>
              <a:lstStyle/>
              <a:p>
                <a:r>
                  <a:rPr lang="en-US" dirty="0"/>
                  <a:t>59</a:t>
                </a:r>
              </a:p>
            </p:txBody>
          </p:sp>
        </p:grpSp>
        <p:sp>
          <p:nvSpPr>
            <p:cNvPr id="125" name="Up Arrow Callout 124"/>
            <p:cNvSpPr/>
            <p:nvPr/>
          </p:nvSpPr>
          <p:spPr>
            <a:xfrm rot="10800000">
              <a:off x="5326329" y="2610186"/>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p:cNvGrpSpPr/>
          <p:nvPr/>
        </p:nvGrpSpPr>
        <p:grpSpPr>
          <a:xfrm>
            <a:off x="3640350" y="4035976"/>
            <a:ext cx="1298355" cy="1441463"/>
            <a:chOff x="0" y="0"/>
            <a:chExt cx="1042670" cy="1189878"/>
          </a:xfrm>
        </p:grpSpPr>
        <p:cxnSp>
          <p:nvCxnSpPr>
            <p:cNvPr id="134" name="Straight Connector 133"/>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0" y="0"/>
              <a:ext cx="1042670" cy="1189878"/>
              <a:chOff x="0" y="0"/>
              <a:chExt cx="1042670" cy="1189878"/>
            </a:xfrm>
          </p:grpSpPr>
          <p:sp>
            <p:nvSpPr>
              <p:cNvPr id="136" name="Arc 135"/>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7" name="Arc 136"/>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38" name="Group 137"/>
              <p:cNvGrpSpPr/>
              <p:nvPr/>
            </p:nvGrpSpPr>
            <p:grpSpPr>
              <a:xfrm>
                <a:off x="0" y="4333"/>
                <a:ext cx="1042670" cy="1185545"/>
                <a:chOff x="0" y="0"/>
                <a:chExt cx="1042670" cy="1185545"/>
              </a:xfrm>
            </p:grpSpPr>
            <p:grpSp>
              <p:nvGrpSpPr>
                <p:cNvPr id="139" name="Group 138"/>
                <p:cNvGrpSpPr/>
                <p:nvPr/>
              </p:nvGrpSpPr>
              <p:grpSpPr>
                <a:xfrm>
                  <a:off x="247018" y="73672"/>
                  <a:ext cx="502920" cy="753110"/>
                  <a:chOff x="0" y="0"/>
                  <a:chExt cx="502920" cy="753110"/>
                </a:xfrm>
              </p:grpSpPr>
              <p:sp>
                <p:nvSpPr>
                  <p:cNvPr id="151" name="Oval 150"/>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2" name="Oval 151"/>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53" name="Straight Connector 152"/>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0" y="0"/>
                  <a:ext cx="1042670" cy="1185545"/>
                  <a:chOff x="0" y="0"/>
                  <a:chExt cx="1042670" cy="1185545"/>
                </a:xfrm>
              </p:grpSpPr>
              <p:grpSp>
                <p:nvGrpSpPr>
                  <p:cNvPr id="141" name="Group 140"/>
                  <p:cNvGrpSpPr/>
                  <p:nvPr/>
                </p:nvGrpSpPr>
                <p:grpSpPr>
                  <a:xfrm>
                    <a:off x="0" y="0"/>
                    <a:ext cx="1042670" cy="1185545"/>
                    <a:chOff x="0" y="0"/>
                    <a:chExt cx="1042670" cy="1185545"/>
                  </a:xfrm>
                </p:grpSpPr>
                <p:sp>
                  <p:nvSpPr>
                    <p:cNvPr id="144" name="Cube 143"/>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Supporter</a:t>
                      </a:r>
                      <a:endParaRPr lang="en-US" sz="1600" dirty="0">
                        <a:effectLst/>
                        <a:ea typeface="Calibri" panose="020F0502020204030204" pitchFamily="34" charset="0"/>
                        <a:cs typeface="Times New Roman" panose="02020603050405020304" pitchFamily="18" charset="0"/>
                      </a:endParaRPr>
                    </a:p>
                  </p:txBody>
                </p:sp>
                <p:sp>
                  <p:nvSpPr>
                    <p:cNvPr id="145" name="Oval 144"/>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6" name="Arc 145"/>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47" name="Group 146"/>
                    <p:cNvGrpSpPr/>
                    <p:nvPr/>
                  </p:nvGrpSpPr>
                  <p:grpSpPr>
                    <a:xfrm>
                      <a:off x="52387" y="0"/>
                      <a:ext cx="450850" cy="770255"/>
                      <a:chOff x="0" y="0"/>
                      <a:chExt cx="450850" cy="770255"/>
                    </a:xfrm>
                    <a:scene3d>
                      <a:camera prst="orthographicFront">
                        <a:rot lat="0" lon="10800000" rev="0"/>
                      </a:camera>
                      <a:lightRig rig="threePt" dir="t"/>
                    </a:scene3d>
                  </p:grpSpPr>
                  <p:sp>
                    <p:nvSpPr>
                      <p:cNvPr id="148" name="Arc 147"/>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9" name="Arc 148"/>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0" name="Arc 149"/>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142" name="Arc 141"/>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3" name="Arc 142"/>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154" name="Group 153"/>
          <p:cNvGrpSpPr/>
          <p:nvPr/>
        </p:nvGrpSpPr>
        <p:grpSpPr>
          <a:xfrm>
            <a:off x="3679470" y="5604853"/>
            <a:ext cx="1197735" cy="1057489"/>
            <a:chOff x="2576176" y="5737939"/>
            <a:chExt cx="1197735" cy="1057489"/>
          </a:xfrm>
        </p:grpSpPr>
        <p:grpSp>
          <p:nvGrpSpPr>
            <p:cNvPr id="155" name="Group 154"/>
            <p:cNvGrpSpPr/>
            <p:nvPr/>
          </p:nvGrpSpPr>
          <p:grpSpPr>
            <a:xfrm>
              <a:off x="2796894" y="6266683"/>
              <a:ext cx="704782" cy="369332"/>
              <a:chOff x="2395605" y="2936219"/>
              <a:chExt cx="704782" cy="369332"/>
            </a:xfrm>
          </p:grpSpPr>
          <p:grpSp>
            <p:nvGrpSpPr>
              <p:cNvPr id="157" name="Group 156"/>
              <p:cNvGrpSpPr/>
              <p:nvPr/>
            </p:nvGrpSpPr>
            <p:grpSpPr>
              <a:xfrm>
                <a:off x="2807650" y="3038075"/>
                <a:ext cx="292737" cy="226818"/>
                <a:chOff x="0" y="0"/>
                <a:chExt cx="156845" cy="153289"/>
              </a:xfrm>
            </p:grpSpPr>
            <p:sp>
              <p:nvSpPr>
                <p:cNvPr id="159" name="Oval 158"/>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60" name="Group 159"/>
                <p:cNvGrpSpPr/>
                <p:nvPr/>
              </p:nvGrpSpPr>
              <p:grpSpPr>
                <a:xfrm>
                  <a:off x="36836" y="0"/>
                  <a:ext cx="72751" cy="74870"/>
                  <a:chOff x="0" y="0"/>
                  <a:chExt cx="399098" cy="475297"/>
                </a:xfrm>
              </p:grpSpPr>
              <p:cxnSp>
                <p:nvCxnSpPr>
                  <p:cNvPr id="161" name="Straight Connector 160"/>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Arc 162"/>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64" name="Straight Connector 163"/>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58" name="TextBox 157"/>
              <p:cNvSpPr txBox="1"/>
              <p:nvPr/>
            </p:nvSpPr>
            <p:spPr>
              <a:xfrm>
                <a:off x="2395605" y="2936219"/>
                <a:ext cx="301686" cy="369332"/>
              </a:xfrm>
              <a:prstGeom prst="rect">
                <a:avLst/>
              </a:prstGeom>
              <a:noFill/>
            </p:spPr>
            <p:txBody>
              <a:bodyPr wrap="none" rtlCol="0">
                <a:spAutoFit/>
              </a:bodyPr>
              <a:lstStyle/>
              <a:p>
                <a:r>
                  <a:rPr lang="en-US" dirty="0"/>
                  <a:t>4</a:t>
                </a:r>
              </a:p>
            </p:txBody>
          </p:sp>
        </p:grpSp>
        <p:sp>
          <p:nvSpPr>
            <p:cNvPr id="156" name="Up Arrow Callout 155"/>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5" name="Straight Connector 164"/>
          <p:cNvCxnSpPr/>
          <p:nvPr/>
        </p:nvCxnSpPr>
        <p:spPr>
          <a:xfrm flipV="1">
            <a:off x="5451580" y="4226582"/>
            <a:ext cx="0" cy="2182061"/>
          </a:xfrm>
          <a:prstGeom prst="line">
            <a:avLst/>
          </a:prstGeom>
          <a:ln w="254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nvGrpSpPr>
          <p:cNvPr id="263" name="Group 262"/>
          <p:cNvGrpSpPr/>
          <p:nvPr/>
        </p:nvGrpSpPr>
        <p:grpSpPr>
          <a:xfrm>
            <a:off x="5974467" y="4033828"/>
            <a:ext cx="4368113" cy="2723645"/>
            <a:chOff x="5974467" y="4033828"/>
            <a:chExt cx="4368113" cy="2723645"/>
          </a:xfrm>
        </p:grpSpPr>
        <p:grpSp>
          <p:nvGrpSpPr>
            <p:cNvPr id="264" name="Group 263"/>
            <p:cNvGrpSpPr/>
            <p:nvPr/>
          </p:nvGrpSpPr>
          <p:grpSpPr>
            <a:xfrm>
              <a:off x="5982156" y="4033828"/>
              <a:ext cx="1298355" cy="1441463"/>
              <a:chOff x="0" y="0"/>
              <a:chExt cx="1042670" cy="1189878"/>
            </a:xfrm>
          </p:grpSpPr>
          <p:cxnSp>
            <p:nvCxnSpPr>
              <p:cNvPr id="340" name="Straight Connector 339"/>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1" name="Group 340"/>
              <p:cNvGrpSpPr/>
              <p:nvPr/>
            </p:nvGrpSpPr>
            <p:grpSpPr>
              <a:xfrm>
                <a:off x="0" y="0"/>
                <a:ext cx="1042670" cy="1189878"/>
                <a:chOff x="0" y="0"/>
                <a:chExt cx="1042670" cy="1189878"/>
              </a:xfrm>
            </p:grpSpPr>
            <p:sp>
              <p:nvSpPr>
                <p:cNvPr id="342" name="Arc 341"/>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3" name="Arc 342"/>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44" name="Group 343"/>
                <p:cNvGrpSpPr/>
                <p:nvPr/>
              </p:nvGrpSpPr>
              <p:grpSpPr>
                <a:xfrm>
                  <a:off x="0" y="4333"/>
                  <a:ext cx="1042670" cy="1185545"/>
                  <a:chOff x="0" y="0"/>
                  <a:chExt cx="1042670" cy="1185545"/>
                </a:xfrm>
              </p:grpSpPr>
              <p:grpSp>
                <p:nvGrpSpPr>
                  <p:cNvPr id="345" name="Group 344"/>
                  <p:cNvGrpSpPr/>
                  <p:nvPr/>
                </p:nvGrpSpPr>
                <p:grpSpPr>
                  <a:xfrm>
                    <a:off x="247018" y="73672"/>
                    <a:ext cx="502920" cy="753110"/>
                    <a:chOff x="0" y="0"/>
                    <a:chExt cx="502920" cy="753110"/>
                  </a:xfrm>
                </p:grpSpPr>
                <p:sp>
                  <p:nvSpPr>
                    <p:cNvPr id="357" name="Oval 356"/>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8" name="Oval 357"/>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59" name="Straight Connector 358"/>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6" name="Group 345"/>
                  <p:cNvGrpSpPr/>
                  <p:nvPr/>
                </p:nvGrpSpPr>
                <p:grpSpPr>
                  <a:xfrm>
                    <a:off x="0" y="0"/>
                    <a:ext cx="1042670" cy="1185545"/>
                    <a:chOff x="0" y="0"/>
                    <a:chExt cx="1042670" cy="1185545"/>
                  </a:xfrm>
                </p:grpSpPr>
                <p:grpSp>
                  <p:nvGrpSpPr>
                    <p:cNvPr id="347" name="Group 346"/>
                    <p:cNvGrpSpPr/>
                    <p:nvPr/>
                  </p:nvGrpSpPr>
                  <p:grpSpPr>
                    <a:xfrm>
                      <a:off x="0" y="0"/>
                      <a:ext cx="1042670" cy="1185545"/>
                      <a:chOff x="0" y="0"/>
                      <a:chExt cx="1042670" cy="1185545"/>
                    </a:xfrm>
                  </p:grpSpPr>
                  <p:sp>
                    <p:nvSpPr>
                      <p:cNvPr id="350" name="Cube 349"/>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Detractor</a:t>
                        </a:r>
                        <a:endParaRPr lang="en-US" sz="1600" dirty="0">
                          <a:effectLst/>
                          <a:ea typeface="Calibri" panose="020F0502020204030204" pitchFamily="34" charset="0"/>
                          <a:cs typeface="Times New Roman" panose="02020603050405020304" pitchFamily="18" charset="0"/>
                        </a:endParaRPr>
                      </a:p>
                    </p:txBody>
                  </p:sp>
                  <p:sp>
                    <p:nvSpPr>
                      <p:cNvPr id="351" name="Oval 350"/>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2" name="Arc 351"/>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53" name="Group 352"/>
                      <p:cNvGrpSpPr/>
                      <p:nvPr/>
                    </p:nvGrpSpPr>
                    <p:grpSpPr>
                      <a:xfrm>
                        <a:off x="52387" y="0"/>
                        <a:ext cx="450850" cy="770255"/>
                        <a:chOff x="0" y="0"/>
                        <a:chExt cx="450850" cy="770255"/>
                      </a:xfrm>
                      <a:scene3d>
                        <a:camera prst="orthographicFront">
                          <a:rot lat="0" lon="10800000" rev="0"/>
                        </a:camera>
                        <a:lightRig rig="threePt" dir="t"/>
                      </a:scene3d>
                    </p:grpSpPr>
                    <p:sp>
                      <p:nvSpPr>
                        <p:cNvPr id="354" name="Arc 353"/>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5" name="Arc 354"/>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6" name="Arc 355"/>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348" name="Arc 347"/>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9" name="Arc 348"/>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265" name="Group 264"/>
            <p:cNvGrpSpPr/>
            <p:nvPr/>
          </p:nvGrpSpPr>
          <p:grpSpPr>
            <a:xfrm>
              <a:off x="5974467" y="5688264"/>
              <a:ext cx="1197735" cy="1057489"/>
              <a:chOff x="5326329" y="2610186"/>
              <a:chExt cx="1197735" cy="1057489"/>
            </a:xfrm>
          </p:grpSpPr>
          <p:grpSp>
            <p:nvGrpSpPr>
              <p:cNvPr id="330" name="Group 329"/>
              <p:cNvGrpSpPr/>
              <p:nvPr/>
            </p:nvGrpSpPr>
            <p:grpSpPr>
              <a:xfrm>
                <a:off x="5559926" y="2791200"/>
                <a:ext cx="704782" cy="369332"/>
                <a:chOff x="2395605" y="2936219"/>
                <a:chExt cx="704782" cy="369332"/>
              </a:xfrm>
            </p:grpSpPr>
            <p:grpSp>
              <p:nvGrpSpPr>
                <p:cNvPr id="332" name="Group 331"/>
                <p:cNvGrpSpPr/>
                <p:nvPr/>
              </p:nvGrpSpPr>
              <p:grpSpPr>
                <a:xfrm>
                  <a:off x="2807650" y="3038075"/>
                  <a:ext cx="292737" cy="226818"/>
                  <a:chOff x="0" y="0"/>
                  <a:chExt cx="156845" cy="153289"/>
                </a:xfrm>
              </p:grpSpPr>
              <p:sp>
                <p:nvSpPr>
                  <p:cNvPr id="334" name="Oval 333"/>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335" name="Group 334"/>
                  <p:cNvGrpSpPr/>
                  <p:nvPr/>
                </p:nvGrpSpPr>
                <p:grpSpPr>
                  <a:xfrm>
                    <a:off x="36836" y="0"/>
                    <a:ext cx="72751" cy="74870"/>
                    <a:chOff x="0" y="0"/>
                    <a:chExt cx="399098" cy="475297"/>
                  </a:xfrm>
                </p:grpSpPr>
                <p:cxnSp>
                  <p:nvCxnSpPr>
                    <p:cNvPr id="336" name="Straight Connector 335"/>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38" name="Arc 337"/>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39" name="Straight Connector 338"/>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33" name="TextBox 332"/>
                <p:cNvSpPr txBox="1"/>
                <p:nvPr/>
              </p:nvSpPr>
              <p:spPr>
                <a:xfrm>
                  <a:off x="2395605" y="2936219"/>
                  <a:ext cx="301686" cy="369332"/>
                </a:xfrm>
                <a:prstGeom prst="rect">
                  <a:avLst/>
                </a:prstGeom>
                <a:noFill/>
              </p:spPr>
              <p:txBody>
                <a:bodyPr wrap="none" rtlCol="0">
                  <a:spAutoFit/>
                </a:bodyPr>
                <a:lstStyle/>
                <a:p>
                  <a:r>
                    <a:rPr lang="en-US" dirty="0"/>
                    <a:t>2</a:t>
                  </a:r>
                </a:p>
              </p:txBody>
            </p:sp>
          </p:grpSp>
          <p:sp>
            <p:nvSpPr>
              <p:cNvPr id="331" name="Up Arrow Callout 330"/>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p:cNvGrpSpPr/>
            <p:nvPr/>
          </p:nvGrpSpPr>
          <p:grpSpPr>
            <a:xfrm>
              <a:off x="7513197" y="4045548"/>
              <a:ext cx="1298355" cy="1441463"/>
              <a:chOff x="0" y="0"/>
              <a:chExt cx="1042670" cy="1189878"/>
            </a:xfrm>
          </p:grpSpPr>
          <p:cxnSp>
            <p:nvCxnSpPr>
              <p:cNvPr id="310" name="Straight Connector 309"/>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1" name="Group 310"/>
              <p:cNvGrpSpPr/>
              <p:nvPr/>
            </p:nvGrpSpPr>
            <p:grpSpPr>
              <a:xfrm>
                <a:off x="0" y="0"/>
                <a:ext cx="1042670" cy="1189878"/>
                <a:chOff x="0" y="0"/>
                <a:chExt cx="1042670" cy="1189878"/>
              </a:xfrm>
            </p:grpSpPr>
            <p:sp>
              <p:nvSpPr>
                <p:cNvPr id="312" name="Arc 311"/>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3" name="Arc 312"/>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14" name="Group 313"/>
                <p:cNvGrpSpPr/>
                <p:nvPr/>
              </p:nvGrpSpPr>
              <p:grpSpPr>
                <a:xfrm>
                  <a:off x="0" y="4333"/>
                  <a:ext cx="1042670" cy="1185545"/>
                  <a:chOff x="0" y="0"/>
                  <a:chExt cx="1042670" cy="1185545"/>
                </a:xfrm>
              </p:grpSpPr>
              <p:grpSp>
                <p:nvGrpSpPr>
                  <p:cNvPr id="315" name="Group 314"/>
                  <p:cNvGrpSpPr/>
                  <p:nvPr/>
                </p:nvGrpSpPr>
                <p:grpSpPr>
                  <a:xfrm>
                    <a:off x="247018" y="73672"/>
                    <a:ext cx="502920" cy="753110"/>
                    <a:chOff x="0" y="0"/>
                    <a:chExt cx="502920" cy="753110"/>
                  </a:xfrm>
                </p:grpSpPr>
                <p:sp>
                  <p:nvSpPr>
                    <p:cNvPr id="327" name="Oval 326"/>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8" name="Oval 327"/>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29" name="Straight Connector 328"/>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6" name="Group 315"/>
                  <p:cNvGrpSpPr/>
                  <p:nvPr/>
                </p:nvGrpSpPr>
                <p:grpSpPr>
                  <a:xfrm>
                    <a:off x="0" y="0"/>
                    <a:ext cx="1042670" cy="1185545"/>
                    <a:chOff x="0" y="0"/>
                    <a:chExt cx="1042670" cy="1185545"/>
                  </a:xfrm>
                </p:grpSpPr>
                <p:grpSp>
                  <p:nvGrpSpPr>
                    <p:cNvPr id="317" name="Group 316"/>
                    <p:cNvGrpSpPr/>
                    <p:nvPr/>
                  </p:nvGrpSpPr>
                  <p:grpSpPr>
                    <a:xfrm>
                      <a:off x="0" y="0"/>
                      <a:ext cx="1042670" cy="1185545"/>
                      <a:chOff x="0" y="0"/>
                      <a:chExt cx="1042670" cy="1185545"/>
                    </a:xfrm>
                  </p:grpSpPr>
                  <p:sp>
                    <p:nvSpPr>
                      <p:cNvPr id="320" name="Cube 319"/>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Detractor</a:t>
                        </a:r>
                        <a:endParaRPr lang="en-US" sz="1600" dirty="0">
                          <a:effectLst/>
                          <a:ea typeface="Calibri" panose="020F0502020204030204" pitchFamily="34" charset="0"/>
                          <a:cs typeface="Times New Roman" panose="02020603050405020304" pitchFamily="18" charset="0"/>
                        </a:endParaRPr>
                      </a:p>
                    </p:txBody>
                  </p:sp>
                  <p:sp>
                    <p:nvSpPr>
                      <p:cNvPr id="321" name="Oval 320"/>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2" name="Arc 321"/>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23" name="Group 322"/>
                      <p:cNvGrpSpPr/>
                      <p:nvPr/>
                    </p:nvGrpSpPr>
                    <p:grpSpPr>
                      <a:xfrm>
                        <a:off x="52387" y="0"/>
                        <a:ext cx="450850" cy="770255"/>
                        <a:chOff x="0" y="0"/>
                        <a:chExt cx="450850" cy="770255"/>
                      </a:xfrm>
                      <a:scene3d>
                        <a:camera prst="orthographicFront">
                          <a:rot lat="0" lon="10800000" rev="0"/>
                        </a:camera>
                        <a:lightRig rig="threePt" dir="t"/>
                      </a:scene3d>
                    </p:grpSpPr>
                    <p:sp>
                      <p:nvSpPr>
                        <p:cNvPr id="324" name="Arc 323"/>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5" name="Arc 324"/>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6" name="Arc 325"/>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318" name="Arc 317"/>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9" name="Arc 318"/>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267" name="Group 266"/>
            <p:cNvGrpSpPr/>
            <p:nvPr/>
          </p:nvGrpSpPr>
          <p:grpSpPr>
            <a:xfrm>
              <a:off x="7505508" y="5699984"/>
              <a:ext cx="1197735" cy="1057489"/>
              <a:chOff x="5326329" y="2610186"/>
              <a:chExt cx="1197735" cy="1057489"/>
            </a:xfrm>
          </p:grpSpPr>
          <p:grpSp>
            <p:nvGrpSpPr>
              <p:cNvPr id="300" name="Group 299"/>
              <p:cNvGrpSpPr/>
              <p:nvPr/>
            </p:nvGrpSpPr>
            <p:grpSpPr>
              <a:xfrm>
                <a:off x="5559926" y="2791200"/>
                <a:ext cx="704782" cy="369332"/>
                <a:chOff x="2395605" y="2936219"/>
                <a:chExt cx="704782" cy="369332"/>
              </a:xfrm>
            </p:grpSpPr>
            <p:grpSp>
              <p:nvGrpSpPr>
                <p:cNvPr id="302" name="Group 301"/>
                <p:cNvGrpSpPr/>
                <p:nvPr/>
              </p:nvGrpSpPr>
              <p:grpSpPr>
                <a:xfrm>
                  <a:off x="2807650" y="3038075"/>
                  <a:ext cx="292737" cy="226818"/>
                  <a:chOff x="0" y="0"/>
                  <a:chExt cx="156845" cy="153289"/>
                </a:xfrm>
              </p:grpSpPr>
              <p:sp>
                <p:nvSpPr>
                  <p:cNvPr id="304" name="Oval 303"/>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305" name="Group 304"/>
                  <p:cNvGrpSpPr/>
                  <p:nvPr/>
                </p:nvGrpSpPr>
                <p:grpSpPr>
                  <a:xfrm>
                    <a:off x="36836" y="0"/>
                    <a:ext cx="72751" cy="74870"/>
                    <a:chOff x="0" y="0"/>
                    <a:chExt cx="399098" cy="475297"/>
                  </a:xfrm>
                </p:grpSpPr>
                <p:cxnSp>
                  <p:nvCxnSpPr>
                    <p:cNvPr id="306" name="Straight Connector 305"/>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8" name="Arc 307"/>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09" name="Straight Connector 308"/>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03" name="TextBox 302"/>
                <p:cNvSpPr txBox="1"/>
                <p:nvPr/>
              </p:nvSpPr>
              <p:spPr>
                <a:xfrm>
                  <a:off x="2395605" y="2936219"/>
                  <a:ext cx="301686" cy="369332"/>
                </a:xfrm>
                <a:prstGeom prst="rect">
                  <a:avLst/>
                </a:prstGeom>
                <a:noFill/>
              </p:spPr>
              <p:txBody>
                <a:bodyPr wrap="none" rtlCol="0">
                  <a:spAutoFit/>
                </a:bodyPr>
                <a:lstStyle/>
                <a:p>
                  <a:r>
                    <a:rPr lang="en-US" dirty="0"/>
                    <a:t>6</a:t>
                  </a:r>
                </a:p>
              </p:txBody>
            </p:sp>
          </p:grpSp>
          <p:sp>
            <p:nvSpPr>
              <p:cNvPr id="301" name="Up Arrow Callout 300"/>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8" name="Group 267"/>
            <p:cNvGrpSpPr/>
            <p:nvPr/>
          </p:nvGrpSpPr>
          <p:grpSpPr>
            <a:xfrm>
              <a:off x="9044225" y="4043203"/>
              <a:ext cx="1298355" cy="1441463"/>
              <a:chOff x="0" y="0"/>
              <a:chExt cx="1042670" cy="1189878"/>
            </a:xfrm>
          </p:grpSpPr>
          <p:cxnSp>
            <p:nvCxnSpPr>
              <p:cNvPr id="280" name="Straight Connector 279"/>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1" name="Group 280"/>
              <p:cNvGrpSpPr/>
              <p:nvPr/>
            </p:nvGrpSpPr>
            <p:grpSpPr>
              <a:xfrm>
                <a:off x="0" y="0"/>
                <a:ext cx="1042670" cy="1189878"/>
                <a:chOff x="0" y="0"/>
                <a:chExt cx="1042670" cy="1189878"/>
              </a:xfrm>
            </p:grpSpPr>
            <p:sp>
              <p:nvSpPr>
                <p:cNvPr id="282" name="Arc 281"/>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3" name="Arc 282"/>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84" name="Group 283"/>
                <p:cNvGrpSpPr/>
                <p:nvPr/>
              </p:nvGrpSpPr>
              <p:grpSpPr>
                <a:xfrm>
                  <a:off x="0" y="4333"/>
                  <a:ext cx="1042670" cy="1185545"/>
                  <a:chOff x="0" y="0"/>
                  <a:chExt cx="1042670" cy="1185545"/>
                </a:xfrm>
              </p:grpSpPr>
              <p:grpSp>
                <p:nvGrpSpPr>
                  <p:cNvPr id="285" name="Group 284"/>
                  <p:cNvGrpSpPr/>
                  <p:nvPr/>
                </p:nvGrpSpPr>
                <p:grpSpPr>
                  <a:xfrm>
                    <a:off x="247018" y="73672"/>
                    <a:ext cx="502920" cy="753110"/>
                    <a:chOff x="0" y="0"/>
                    <a:chExt cx="502920" cy="753110"/>
                  </a:xfrm>
                </p:grpSpPr>
                <p:sp>
                  <p:nvSpPr>
                    <p:cNvPr id="297" name="Oval 296"/>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98" name="Oval 297"/>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99" name="Straight Connector 298"/>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6" name="Group 285"/>
                  <p:cNvGrpSpPr/>
                  <p:nvPr/>
                </p:nvGrpSpPr>
                <p:grpSpPr>
                  <a:xfrm>
                    <a:off x="0" y="0"/>
                    <a:ext cx="1042670" cy="1185545"/>
                    <a:chOff x="0" y="0"/>
                    <a:chExt cx="1042670" cy="1185545"/>
                  </a:xfrm>
                </p:grpSpPr>
                <p:grpSp>
                  <p:nvGrpSpPr>
                    <p:cNvPr id="287" name="Group 286"/>
                    <p:cNvGrpSpPr/>
                    <p:nvPr/>
                  </p:nvGrpSpPr>
                  <p:grpSpPr>
                    <a:xfrm>
                      <a:off x="0" y="0"/>
                      <a:ext cx="1042670" cy="1185545"/>
                      <a:chOff x="0" y="0"/>
                      <a:chExt cx="1042670" cy="1185545"/>
                    </a:xfrm>
                  </p:grpSpPr>
                  <p:sp>
                    <p:nvSpPr>
                      <p:cNvPr id="290" name="Cube 289"/>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Detractor</a:t>
                        </a:r>
                        <a:endParaRPr lang="en-US" sz="1600" dirty="0">
                          <a:effectLst/>
                          <a:ea typeface="Calibri" panose="020F0502020204030204" pitchFamily="34" charset="0"/>
                          <a:cs typeface="Times New Roman" panose="02020603050405020304" pitchFamily="18" charset="0"/>
                        </a:endParaRPr>
                      </a:p>
                    </p:txBody>
                  </p:sp>
                  <p:sp>
                    <p:nvSpPr>
                      <p:cNvPr id="291" name="Oval 290"/>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92" name="Arc 291"/>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93" name="Group 292"/>
                      <p:cNvGrpSpPr/>
                      <p:nvPr/>
                    </p:nvGrpSpPr>
                    <p:grpSpPr>
                      <a:xfrm>
                        <a:off x="52387" y="0"/>
                        <a:ext cx="450850" cy="770255"/>
                        <a:chOff x="0" y="0"/>
                        <a:chExt cx="450850" cy="770255"/>
                      </a:xfrm>
                      <a:scene3d>
                        <a:camera prst="orthographicFront">
                          <a:rot lat="0" lon="10800000" rev="0"/>
                        </a:camera>
                        <a:lightRig rig="threePt" dir="t"/>
                      </a:scene3d>
                    </p:grpSpPr>
                    <p:sp>
                      <p:nvSpPr>
                        <p:cNvPr id="294" name="Arc 293"/>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95" name="Arc 294"/>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96" name="Arc 295"/>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288" name="Arc 287"/>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9" name="Arc 288"/>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269" name="Group 268"/>
            <p:cNvGrpSpPr/>
            <p:nvPr/>
          </p:nvGrpSpPr>
          <p:grpSpPr>
            <a:xfrm>
              <a:off x="9036536" y="5697639"/>
              <a:ext cx="1197735" cy="1057489"/>
              <a:chOff x="5326329" y="2610186"/>
              <a:chExt cx="1197735" cy="1057489"/>
            </a:xfrm>
          </p:grpSpPr>
          <p:grpSp>
            <p:nvGrpSpPr>
              <p:cNvPr id="270" name="Group 269"/>
              <p:cNvGrpSpPr/>
              <p:nvPr/>
            </p:nvGrpSpPr>
            <p:grpSpPr>
              <a:xfrm>
                <a:off x="5559926" y="2791200"/>
                <a:ext cx="704782" cy="369332"/>
                <a:chOff x="2395605" y="2936219"/>
                <a:chExt cx="704782" cy="369332"/>
              </a:xfrm>
            </p:grpSpPr>
            <p:grpSp>
              <p:nvGrpSpPr>
                <p:cNvPr id="272" name="Group 271"/>
                <p:cNvGrpSpPr/>
                <p:nvPr/>
              </p:nvGrpSpPr>
              <p:grpSpPr>
                <a:xfrm>
                  <a:off x="2807650" y="3038075"/>
                  <a:ext cx="292737" cy="226818"/>
                  <a:chOff x="0" y="0"/>
                  <a:chExt cx="156845" cy="153289"/>
                </a:xfrm>
              </p:grpSpPr>
              <p:sp>
                <p:nvSpPr>
                  <p:cNvPr id="274" name="Oval 273"/>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275" name="Group 274"/>
                  <p:cNvGrpSpPr/>
                  <p:nvPr/>
                </p:nvGrpSpPr>
                <p:grpSpPr>
                  <a:xfrm>
                    <a:off x="36836" y="0"/>
                    <a:ext cx="72751" cy="74870"/>
                    <a:chOff x="0" y="0"/>
                    <a:chExt cx="399098" cy="475297"/>
                  </a:xfrm>
                </p:grpSpPr>
                <p:cxnSp>
                  <p:nvCxnSpPr>
                    <p:cNvPr id="276" name="Straight Connector 275"/>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78" name="Arc 277"/>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79" name="Straight Connector 278"/>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3" name="TextBox 272"/>
                <p:cNvSpPr txBox="1"/>
                <p:nvPr/>
              </p:nvSpPr>
              <p:spPr>
                <a:xfrm>
                  <a:off x="2395605" y="2936219"/>
                  <a:ext cx="301686" cy="369332"/>
                </a:xfrm>
                <a:prstGeom prst="rect">
                  <a:avLst/>
                </a:prstGeom>
                <a:noFill/>
              </p:spPr>
              <p:txBody>
                <a:bodyPr wrap="none" rtlCol="0">
                  <a:spAutoFit/>
                </a:bodyPr>
                <a:lstStyle/>
                <a:p>
                  <a:r>
                    <a:rPr lang="en-US" dirty="0"/>
                    <a:t>1</a:t>
                  </a:r>
                </a:p>
              </p:txBody>
            </p:sp>
          </p:grpSp>
          <p:sp>
            <p:nvSpPr>
              <p:cNvPr id="271" name="Up Arrow Callout 270"/>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2" name="Group 221"/>
          <p:cNvGrpSpPr/>
          <p:nvPr/>
        </p:nvGrpSpPr>
        <p:grpSpPr>
          <a:xfrm>
            <a:off x="10607043" y="5702657"/>
            <a:ext cx="1197735" cy="1057489"/>
            <a:chOff x="5326329" y="2610186"/>
            <a:chExt cx="1197735" cy="1057489"/>
          </a:xfrm>
        </p:grpSpPr>
        <p:grpSp>
          <p:nvGrpSpPr>
            <p:cNvPr id="223" name="Group 222"/>
            <p:cNvGrpSpPr/>
            <p:nvPr/>
          </p:nvGrpSpPr>
          <p:grpSpPr>
            <a:xfrm>
              <a:off x="5559926" y="2791200"/>
              <a:ext cx="704782" cy="369332"/>
              <a:chOff x="2395605" y="2936219"/>
              <a:chExt cx="704782" cy="369332"/>
            </a:xfrm>
          </p:grpSpPr>
          <p:grpSp>
            <p:nvGrpSpPr>
              <p:cNvPr id="225" name="Group 224"/>
              <p:cNvGrpSpPr/>
              <p:nvPr/>
            </p:nvGrpSpPr>
            <p:grpSpPr>
              <a:xfrm>
                <a:off x="2807650" y="3038075"/>
                <a:ext cx="292737" cy="226818"/>
                <a:chOff x="0" y="0"/>
                <a:chExt cx="156845" cy="153289"/>
              </a:xfrm>
            </p:grpSpPr>
            <p:sp>
              <p:nvSpPr>
                <p:cNvPr id="227" name="Oval 226"/>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228" name="Group 227"/>
                <p:cNvGrpSpPr/>
                <p:nvPr/>
              </p:nvGrpSpPr>
              <p:grpSpPr>
                <a:xfrm>
                  <a:off x="36836" y="0"/>
                  <a:ext cx="72751" cy="74870"/>
                  <a:chOff x="0" y="0"/>
                  <a:chExt cx="399098" cy="475297"/>
                </a:xfrm>
              </p:grpSpPr>
              <p:cxnSp>
                <p:nvCxnSpPr>
                  <p:cNvPr id="229" name="Straight Connector 228"/>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31" name="Arc 230"/>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32" name="Straight Connector 231"/>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26" name="TextBox 225"/>
              <p:cNvSpPr txBox="1"/>
              <p:nvPr/>
            </p:nvSpPr>
            <p:spPr>
              <a:xfrm>
                <a:off x="2395605" y="2936219"/>
                <a:ext cx="418704" cy="369332"/>
              </a:xfrm>
              <a:prstGeom prst="rect">
                <a:avLst/>
              </a:prstGeom>
              <a:noFill/>
            </p:spPr>
            <p:txBody>
              <a:bodyPr wrap="none" rtlCol="0">
                <a:spAutoFit/>
              </a:bodyPr>
              <a:lstStyle/>
              <a:p>
                <a:r>
                  <a:rPr lang="en-US" dirty="0"/>
                  <a:t>50</a:t>
                </a:r>
              </a:p>
            </p:txBody>
          </p:sp>
        </p:grpSp>
        <p:sp>
          <p:nvSpPr>
            <p:cNvPr id="224" name="Up Arrow Callout 223"/>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6" name="TextBox 235"/>
          <p:cNvSpPr txBox="1"/>
          <p:nvPr/>
        </p:nvSpPr>
        <p:spPr>
          <a:xfrm>
            <a:off x="7115242" y="1724677"/>
            <a:ext cx="5076757" cy="2308324"/>
          </a:xfrm>
          <a:prstGeom prst="rect">
            <a:avLst/>
          </a:prstGeom>
          <a:noFill/>
        </p:spPr>
        <p:txBody>
          <a:bodyPr wrap="square" rtlCol="0">
            <a:spAutoFit/>
          </a:bodyPr>
          <a:lstStyle/>
          <a:p>
            <a:pPr marL="342900" indent="-342900">
              <a:buAutoNum type="arabicPeriod"/>
            </a:pPr>
            <a:r>
              <a:rPr lang="en-US" dirty="0"/>
              <a:t>availability stake &amp; evidence of work post</a:t>
            </a:r>
          </a:p>
          <a:p>
            <a:pPr marL="342900" indent="-342900">
              <a:buAutoNum type="arabicPeriod"/>
            </a:pPr>
            <a:r>
              <a:rPr lang="en-US" dirty="0"/>
              <a:t>smart contract fee collected by system</a:t>
            </a:r>
          </a:p>
          <a:p>
            <a:pPr marL="342900" indent="-342900">
              <a:buAutoNum type="arabicPeriod"/>
            </a:pPr>
            <a:r>
              <a:rPr lang="en-US" dirty="0"/>
              <a:t>reputation tokens equal to fee are created</a:t>
            </a:r>
          </a:p>
          <a:p>
            <a:pPr marL="342900" indent="-342900">
              <a:buAutoNum type="arabicPeriod"/>
            </a:pPr>
            <a:r>
              <a:rPr lang="en-US" dirty="0"/>
              <a:t>½ Rep tokens stake added to expert’s stake &amp;     ½ Rep tokens stake added to system downvotes</a:t>
            </a:r>
          </a:p>
          <a:p>
            <a:pPr marL="342900" indent="-342900">
              <a:buAutoNum type="arabicPeriod"/>
            </a:pPr>
            <a:r>
              <a:rPr lang="en-US" dirty="0"/>
              <a:t>comments made on post</a:t>
            </a:r>
          </a:p>
          <a:p>
            <a:pPr marL="342900" indent="-342900">
              <a:buAutoNum type="arabicPeriod"/>
            </a:pPr>
            <a:r>
              <a:rPr lang="en-US" dirty="0"/>
              <a:t>upvotes &amp; downvotes with repute stakes</a:t>
            </a:r>
          </a:p>
          <a:p>
            <a:pPr marL="342900" indent="-342900">
              <a:buAutoNum type="arabicPeriod"/>
            </a:pPr>
            <a:r>
              <a:rPr lang="en-US" dirty="0"/>
              <a:t>winners split loser’s stakes</a:t>
            </a:r>
          </a:p>
        </p:txBody>
      </p:sp>
      <p:sp>
        <p:nvSpPr>
          <p:cNvPr id="237" name="TextBox 236"/>
          <p:cNvSpPr txBox="1"/>
          <p:nvPr/>
        </p:nvSpPr>
        <p:spPr>
          <a:xfrm>
            <a:off x="3755557" y="412124"/>
            <a:ext cx="3824316" cy="861774"/>
          </a:xfrm>
          <a:prstGeom prst="rect">
            <a:avLst/>
          </a:prstGeom>
          <a:noFill/>
        </p:spPr>
        <p:txBody>
          <a:bodyPr wrap="none" rtlCol="0">
            <a:spAutoFit/>
          </a:bodyPr>
          <a:lstStyle/>
          <a:p>
            <a:pPr algn="ctr"/>
            <a:r>
              <a:rPr lang="en-US" sz="3200" dirty="0"/>
              <a:t>Validation Pool</a:t>
            </a:r>
          </a:p>
          <a:p>
            <a:pPr algn="ctr"/>
            <a:r>
              <a:rPr lang="en-US" dirty="0"/>
              <a:t>Betting pool on evidence of work post</a:t>
            </a:r>
          </a:p>
        </p:txBody>
      </p:sp>
      <p:sp>
        <p:nvSpPr>
          <p:cNvPr id="238" name="TextBox 237"/>
          <p:cNvSpPr txBox="1"/>
          <p:nvPr/>
        </p:nvSpPr>
        <p:spPr>
          <a:xfrm>
            <a:off x="2681802" y="1690149"/>
            <a:ext cx="1073755" cy="646331"/>
          </a:xfrm>
          <a:prstGeom prst="rect">
            <a:avLst/>
          </a:prstGeom>
          <a:noFill/>
        </p:spPr>
        <p:txBody>
          <a:bodyPr wrap="none" rtlCol="0">
            <a:spAutoFit/>
          </a:bodyPr>
          <a:lstStyle/>
          <a:p>
            <a:r>
              <a:rPr lang="en-US" dirty="0"/>
              <a:t>Evidence </a:t>
            </a:r>
          </a:p>
          <a:p>
            <a:r>
              <a:rPr lang="en-US" dirty="0"/>
              <a:t>of work</a:t>
            </a:r>
          </a:p>
        </p:txBody>
      </p:sp>
    </p:spTree>
    <p:extLst>
      <p:ext uri="{BB962C8B-B14F-4D97-AF65-F5344CB8AC3E}">
        <p14:creationId xmlns:p14="http://schemas.microsoft.com/office/powerpoint/2010/main" val="1976076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592347" y="4040272"/>
            <a:ext cx="1298355" cy="1441463"/>
            <a:chOff x="0" y="0"/>
            <a:chExt cx="1042670" cy="1189878"/>
          </a:xfrm>
        </p:grpSpPr>
        <p:cxnSp>
          <p:nvCxnSpPr>
            <p:cNvPr id="53" name="Straight Connector 52"/>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0" y="0"/>
              <a:ext cx="1042670" cy="1189878"/>
              <a:chOff x="0" y="0"/>
              <a:chExt cx="1042670" cy="1189878"/>
            </a:xfrm>
          </p:grpSpPr>
          <p:sp>
            <p:nvSpPr>
              <p:cNvPr id="55" name="Arc 54"/>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6" name="Arc 55"/>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57" name="Group 56"/>
              <p:cNvGrpSpPr/>
              <p:nvPr/>
            </p:nvGrpSpPr>
            <p:grpSpPr>
              <a:xfrm>
                <a:off x="0" y="4333"/>
                <a:ext cx="1042670" cy="1185545"/>
                <a:chOff x="0" y="0"/>
                <a:chExt cx="1042670" cy="1185545"/>
              </a:xfrm>
            </p:grpSpPr>
            <p:grpSp>
              <p:nvGrpSpPr>
                <p:cNvPr id="58" name="Group 57"/>
                <p:cNvGrpSpPr/>
                <p:nvPr/>
              </p:nvGrpSpPr>
              <p:grpSpPr>
                <a:xfrm>
                  <a:off x="247018" y="73672"/>
                  <a:ext cx="502920" cy="753110"/>
                  <a:chOff x="0" y="0"/>
                  <a:chExt cx="502920" cy="753110"/>
                </a:xfrm>
              </p:grpSpPr>
              <p:sp>
                <p:nvSpPr>
                  <p:cNvPr id="70" name="Oval 69"/>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1" name="Oval 70"/>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2" name="Straight Connector 71"/>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0" y="0"/>
                  <a:ext cx="1042670" cy="1185545"/>
                  <a:chOff x="0" y="0"/>
                  <a:chExt cx="1042670" cy="1185545"/>
                </a:xfrm>
              </p:grpSpPr>
              <p:grpSp>
                <p:nvGrpSpPr>
                  <p:cNvPr id="60" name="Group 59"/>
                  <p:cNvGrpSpPr/>
                  <p:nvPr/>
                </p:nvGrpSpPr>
                <p:grpSpPr>
                  <a:xfrm>
                    <a:off x="0" y="0"/>
                    <a:ext cx="1042670" cy="1185545"/>
                    <a:chOff x="0" y="0"/>
                    <a:chExt cx="1042670" cy="1185545"/>
                  </a:xfrm>
                </p:grpSpPr>
                <p:sp>
                  <p:nvSpPr>
                    <p:cNvPr id="63" name="Cube 62"/>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O. P.</a:t>
                      </a:r>
                      <a:endParaRPr lang="en-US" sz="1100" dirty="0">
                        <a:effectLst/>
                        <a:ea typeface="Calibri" panose="020F0502020204030204" pitchFamily="34" charset="0"/>
                        <a:cs typeface="Times New Roman" panose="02020603050405020304" pitchFamily="18" charset="0"/>
                      </a:endParaRPr>
                    </a:p>
                  </p:txBody>
                </p:sp>
                <p:sp>
                  <p:nvSpPr>
                    <p:cNvPr id="64" name="Oval 63"/>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5" name="Arc 64"/>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66" name="Group 65"/>
                    <p:cNvGrpSpPr/>
                    <p:nvPr/>
                  </p:nvGrpSpPr>
                  <p:grpSpPr>
                    <a:xfrm>
                      <a:off x="52387" y="0"/>
                      <a:ext cx="450850" cy="770255"/>
                      <a:chOff x="0" y="0"/>
                      <a:chExt cx="450850" cy="770255"/>
                    </a:xfrm>
                    <a:scene3d>
                      <a:camera prst="orthographicFront">
                        <a:rot lat="0" lon="10800000" rev="0"/>
                      </a:camera>
                      <a:lightRig rig="threePt" dir="t"/>
                    </a:scene3d>
                  </p:grpSpPr>
                  <p:sp>
                    <p:nvSpPr>
                      <p:cNvPr id="67" name="Arc 66"/>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Arc 67"/>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9" name="Arc 68"/>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61" name="Arc 60"/>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2" name="Arc 61"/>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3" name="Group 2"/>
          <p:cNvGrpSpPr/>
          <p:nvPr/>
        </p:nvGrpSpPr>
        <p:grpSpPr>
          <a:xfrm>
            <a:off x="631467" y="5609149"/>
            <a:ext cx="1197735" cy="1057489"/>
            <a:chOff x="2576176" y="5737939"/>
            <a:chExt cx="1197735" cy="1057489"/>
          </a:xfrm>
        </p:grpSpPr>
        <p:grpSp>
          <p:nvGrpSpPr>
            <p:cNvPr id="48" name="Group 47"/>
            <p:cNvGrpSpPr/>
            <p:nvPr/>
          </p:nvGrpSpPr>
          <p:grpSpPr>
            <a:xfrm>
              <a:off x="2796894" y="6266683"/>
              <a:ext cx="704782" cy="369332"/>
              <a:chOff x="2395605" y="2936219"/>
              <a:chExt cx="704782" cy="369332"/>
            </a:xfrm>
          </p:grpSpPr>
          <p:grpSp>
            <p:nvGrpSpPr>
              <p:cNvPr id="40" name="Group 39"/>
              <p:cNvGrpSpPr/>
              <p:nvPr/>
            </p:nvGrpSpPr>
            <p:grpSpPr>
              <a:xfrm>
                <a:off x="2807650" y="3038075"/>
                <a:ext cx="292737" cy="226818"/>
                <a:chOff x="0" y="0"/>
                <a:chExt cx="156845" cy="153289"/>
              </a:xfrm>
            </p:grpSpPr>
            <p:sp>
              <p:nvSpPr>
                <p:cNvPr id="41" name="Oval 40"/>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42" name="Group 41"/>
                <p:cNvGrpSpPr/>
                <p:nvPr/>
              </p:nvGrpSpPr>
              <p:grpSpPr>
                <a:xfrm>
                  <a:off x="36836" y="0"/>
                  <a:ext cx="72751" cy="74870"/>
                  <a:chOff x="0" y="0"/>
                  <a:chExt cx="399098" cy="475297"/>
                </a:xfrm>
              </p:grpSpPr>
              <p:cxnSp>
                <p:nvCxnSpPr>
                  <p:cNvPr id="43" name="Straight Connector 42"/>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Arc 44"/>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6" name="Straight Connector 45"/>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7" name="TextBox 46"/>
              <p:cNvSpPr txBox="1"/>
              <p:nvPr/>
            </p:nvSpPr>
            <p:spPr>
              <a:xfrm>
                <a:off x="2395605" y="2936219"/>
                <a:ext cx="418704" cy="369332"/>
              </a:xfrm>
              <a:prstGeom prst="rect">
                <a:avLst/>
              </a:prstGeom>
              <a:noFill/>
            </p:spPr>
            <p:txBody>
              <a:bodyPr wrap="none" rtlCol="0">
                <a:spAutoFit/>
              </a:bodyPr>
              <a:lstStyle/>
              <a:p>
                <a:r>
                  <a:rPr lang="en-US" dirty="0"/>
                  <a:t>60</a:t>
                </a:r>
              </a:p>
            </p:txBody>
          </p:sp>
        </p:grpSp>
        <p:sp>
          <p:nvSpPr>
            <p:cNvPr id="2" name="Up Arrow Callout 1"/>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ular Callout 48"/>
          <p:cNvSpPr/>
          <p:nvPr/>
        </p:nvSpPr>
        <p:spPr>
          <a:xfrm>
            <a:off x="2648733" y="1655702"/>
            <a:ext cx="1116083" cy="685788"/>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80" name="Group 79"/>
          <p:cNvGrpSpPr/>
          <p:nvPr/>
        </p:nvGrpSpPr>
        <p:grpSpPr>
          <a:xfrm>
            <a:off x="2135669" y="4038124"/>
            <a:ext cx="1298355" cy="1441463"/>
            <a:chOff x="0" y="0"/>
            <a:chExt cx="1042670" cy="1189878"/>
          </a:xfrm>
        </p:grpSpPr>
        <p:cxnSp>
          <p:nvCxnSpPr>
            <p:cNvPr id="81" name="Straight Connector 80"/>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0" y="0"/>
              <a:ext cx="1042670" cy="1189878"/>
              <a:chOff x="0" y="0"/>
              <a:chExt cx="1042670" cy="1189878"/>
            </a:xfrm>
          </p:grpSpPr>
          <p:sp>
            <p:nvSpPr>
              <p:cNvPr id="83" name="Arc 82"/>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Arc 83"/>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5" name="Group 84"/>
              <p:cNvGrpSpPr/>
              <p:nvPr/>
            </p:nvGrpSpPr>
            <p:grpSpPr>
              <a:xfrm>
                <a:off x="0" y="4333"/>
                <a:ext cx="1042670" cy="1185545"/>
                <a:chOff x="0" y="0"/>
                <a:chExt cx="1042670" cy="1185545"/>
              </a:xfrm>
            </p:grpSpPr>
            <p:grpSp>
              <p:nvGrpSpPr>
                <p:cNvPr id="86" name="Group 85"/>
                <p:cNvGrpSpPr/>
                <p:nvPr/>
              </p:nvGrpSpPr>
              <p:grpSpPr>
                <a:xfrm>
                  <a:off x="247018" y="73672"/>
                  <a:ext cx="502920" cy="753110"/>
                  <a:chOff x="0" y="0"/>
                  <a:chExt cx="502920" cy="753110"/>
                </a:xfrm>
              </p:grpSpPr>
              <p:sp>
                <p:nvSpPr>
                  <p:cNvPr id="98" name="Oval 97"/>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9" name="Oval 98"/>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00" name="Straight Connector 99"/>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0" y="0"/>
                  <a:ext cx="1042670" cy="1185545"/>
                  <a:chOff x="0" y="0"/>
                  <a:chExt cx="1042670" cy="1185545"/>
                </a:xfrm>
              </p:grpSpPr>
              <p:grpSp>
                <p:nvGrpSpPr>
                  <p:cNvPr id="88" name="Group 87"/>
                  <p:cNvGrpSpPr/>
                  <p:nvPr/>
                </p:nvGrpSpPr>
                <p:grpSpPr>
                  <a:xfrm>
                    <a:off x="0" y="0"/>
                    <a:ext cx="1042670" cy="1185545"/>
                    <a:chOff x="0" y="0"/>
                    <a:chExt cx="1042670" cy="1185545"/>
                  </a:xfrm>
                </p:grpSpPr>
                <p:sp>
                  <p:nvSpPr>
                    <p:cNvPr id="91" name="Cube 90"/>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Supporter</a:t>
                      </a:r>
                      <a:endParaRPr lang="en-US" sz="1600" dirty="0">
                        <a:effectLst/>
                        <a:ea typeface="Calibri" panose="020F0502020204030204" pitchFamily="34" charset="0"/>
                        <a:cs typeface="Times New Roman" panose="02020603050405020304" pitchFamily="18" charset="0"/>
                      </a:endParaRPr>
                    </a:p>
                  </p:txBody>
                </p:sp>
                <p:sp>
                  <p:nvSpPr>
                    <p:cNvPr id="92" name="Oval 91"/>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3" name="Arc 92"/>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94" name="Group 93"/>
                    <p:cNvGrpSpPr/>
                    <p:nvPr/>
                  </p:nvGrpSpPr>
                  <p:grpSpPr>
                    <a:xfrm>
                      <a:off x="52387" y="0"/>
                      <a:ext cx="450850" cy="770255"/>
                      <a:chOff x="0" y="0"/>
                      <a:chExt cx="450850" cy="770255"/>
                    </a:xfrm>
                    <a:scene3d>
                      <a:camera prst="orthographicFront">
                        <a:rot lat="0" lon="10800000" rev="0"/>
                      </a:camera>
                      <a:lightRig rig="threePt" dir="t"/>
                    </a:scene3d>
                  </p:grpSpPr>
                  <p:sp>
                    <p:nvSpPr>
                      <p:cNvPr id="95" name="Arc 94"/>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6" name="Arc 95"/>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7" name="Arc 96"/>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89" name="Arc 88"/>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0" name="Arc 89"/>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101" name="Group 100"/>
          <p:cNvGrpSpPr/>
          <p:nvPr/>
        </p:nvGrpSpPr>
        <p:grpSpPr>
          <a:xfrm>
            <a:off x="2174789" y="5607001"/>
            <a:ext cx="1197735" cy="1057489"/>
            <a:chOff x="2576176" y="5737939"/>
            <a:chExt cx="1197735" cy="1057489"/>
          </a:xfrm>
        </p:grpSpPr>
        <p:grpSp>
          <p:nvGrpSpPr>
            <p:cNvPr id="102" name="Group 101"/>
            <p:cNvGrpSpPr/>
            <p:nvPr/>
          </p:nvGrpSpPr>
          <p:grpSpPr>
            <a:xfrm>
              <a:off x="2796894" y="6266683"/>
              <a:ext cx="704782" cy="369332"/>
              <a:chOff x="2395605" y="2936219"/>
              <a:chExt cx="704782" cy="369332"/>
            </a:xfrm>
          </p:grpSpPr>
          <p:grpSp>
            <p:nvGrpSpPr>
              <p:cNvPr id="104" name="Group 103"/>
              <p:cNvGrpSpPr/>
              <p:nvPr/>
            </p:nvGrpSpPr>
            <p:grpSpPr>
              <a:xfrm>
                <a:off x="2807650" y="3038075"/>
                <a:ext cx="292737" cy="226818"/>
                <a:chOff x="0" y="0"/>
                <a:chExt cx="156845" cy="153289"/>
              </a:xfrm>
            </p:grpSpPr>
            <p:sp>
              <p:nvSpPr>
                <p:cNvPr id="106" name="Oval 105"/>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07" name="Group 106"/>
                <p:cNvGrpSpPr/>
                <p:nvPr/>
              </p:nvGrpSpPr>
              <p:grpSpPr>
                <a:xfrm>
                  <a:off x="36836" y="0"/>
                  <a:ext cx="72751" cy="74870"/>
                  <a:chOff x="0" y="0"/>
                  <a:chExt cx="399098" cy="475297"/>
                </a:xfrm>
              </p:grpSpPr>
              <p:cxnSp>
                <p:nvCxnSpPr>
                  <p:cNvPr id="108" name="Straight Connector 107"/>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Arc 109"/>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11" name="Straight Connector 110"/>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5" name="TextBox 104"/>
              <p:cNvSpPr txBox="1"/>
              <p:nvPr/>
            </p:nvSpPr>
            <p:spPr>
              <a:xfrm>
                <a:off x="2395605" y="2936219"/>
                <a:ext cx="301686" cy="369332"/>
              </a:xfrm>
              <a:prstGeom prst="rect">
                <a:avLst/>
              </a:prstGeom>
              <a:noFill/>
            </p:spPr>
            <p:txBody>
              <a:bodyPr wrap="none" rtlCol="0">
                <a:spAutoFit/>
              </a:bodyPr>
              <a:lstStyle/>
              <a:p>
                <a:r>
                  <a:rPr lang="en-US" dirty="0"/>
                  <a:t>3</a:t>
                </a:r>
              </a:p>
            </p:txBody>
          </p:sp>
        </p:grpSp>
        <p:sp>
          <p:nvSpPr>
            <p:cNvPr id="103" name="Up Arrow Callout 102"/>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p:cNvGrpSpPr/>
          <p:nvPr/>
        </p:nvGrpSpPr>
        <p:grpSpPr>
          <a:xfrm>
            <a:off x="3640350" y="4035976"/>
            <a:ext cx="1298355" cy="1441463"/>
            <a:chOff x="0" y="0"/>
            <a:chExt cx="1042670" cy="1189878"/>
          </a:xfrm>
        </p:grpSpPr>
        <p:cxnSp>
          <p:nvCxnSpPr>
            <p:cNvPr id="134" name="Straight Connector 133"/>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0" y="0"/>
              <a:ext cx="1042670" cy="1189878"/>
              <a:chOff x="0" y="0"/>
              <a:chExt cx="1042670" cy="1189878"/>
            </a:xfrm>
          </p:grpSpPr>
          <p:sp>
            <p:nvSpPr>
              <p:cNvPr id="136" name="Arc 135"/>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7" name="Arc 136"/>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38" name="Group 137"/>
              <p:cNvGrpSpPr/>
              <p:nvPr/>
            </p:nvGrpSpPr>
            <p:grpSpPr>
              <a:xfrm>
                <a:off x="0" y="4333"/>
                <a:ext cx="1042670" cy="1185545"/>
                <a:chOff x="0" y="0"/>
                <a:chExt cx="1042670" cy="1185545"/>
              </a:xfrm>
            </p:grpSpPr>
            <p:grpSp>
              <p:nvGrpSpPr>
                <p:cNvPr id="139" name="Group 138"/>
                <p:cNvGrpSpPr/>
                <p:nvPr/>
              </p:nvGrpSpPr>
              <p:grpSpPr>
                <a:xfrm>
                  <a:off x="247018" y="73672"/>
                  <a:ext cx="502920" cy="753110"/>
                  <a:chOff x="0" y="0"/>
                  <a:chExt cx="502920" cy="753110"/>
                </a:xfrm>
              </p:grpSpPr>
              <p:sp>
                <p:nvSpPr>
                  <p:cNvPr id="151" name="Oval 150"/>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2" name="Oval 151"/>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53" name="Straight Connector 152"/>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0" y="0"/>
                  <a:ext cx="1042670" cy="1185545"/>
                  <a:chOff x="0" y="0"/>
                  <a:chExt cx="1042670" cy="1185545"/>
                </a:xfrm>
              </p:grpSpPr>
              <p:grpSp>
                <p:nvGrpSpPr>
                  <p:cNvPr id="141" name="Group 140"/>
                  <p:cNvGrpSpPr/>
                  <p:nvPr/>
                </p:nvGrpSpPr>
                <p:grpSpPr>
                  <a:xfrm>
                    <a:off x="0" y="0"/>
                    <a:ext cx="1042670" cy="1185545"/>
                    <a:chOff x="0" y="0"/>
                    <a:chExt cx="1042670" cy="1185545"/>
                  </a:xfrm>
                </p:grpSpPr>
                <p:sp>
                  <p:nvSpPr>
                    <p:cNvPr id="144" name="Cube 143"/>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Supporter</a:t>
                      </a:r>
                      <a:endParaRPr lang="en-US" sz="1600" dirty="0">
                        <a:effectLst/>
                        <a:ea typeface="Calibri" panose="020F0502020204030204" pitchFamily="34" charset="0"/>
                        <a:cs typeface="Times New Roman" panose="02020603050405020304" pitchFamily="18" charset="0"/>
                      </a:endParaRPr>
                    </a:p>
                  </p:txBody>
                </p:sp>
                <p:sp>
                  <p:nvSpPr>
                    <p:cNvPr id="145" name="Oval 144"/>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6" name="Arc 145"/>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47" name="Group 146"/>
                    <p:cNvGrpSpPr/>
                    <p:nvPr/>
                  </p:nvGrpSpPr>
                  <p:grpSpPr>
                    <a:xfrm>
                      <a:off x="52387" y="0"/>
                      <a:ext cx="450850" cy="770255"/>
                      <a:chOff x="0" y="0"/>
                      <a:chExt cx="450850" cy="770255"/>
                    </a:xfrm>
                    <a:scene3d>
                      <a:camera prst="orthographicFront">
                        <a:rot lat="0" lon="10800000" rev="0"/>
                      </a:camera>
                      <a:lightRig rig="threePt" dir="t"/>
                    </a:scene3d>
                  </p:grpSpPr>
                  <p:sp>
                    <p:nvSpPr>
                      <p:cNvPr id="148" name="Arc 147"/>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9" name="Arc 148"/>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0" name="Arc 149"/>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142" name="Arc 141"/>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3" name="Arc 142"/>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154" name="Group 153"/>
          <p:cNvGrpSpPr/>
          <p:nvPr/>
        </p:nvGrpSpPr>
        <p:grpSpPr>
          <a:xfrm>
            <a:off x="3679470" y="5604853"/>
            <a:ext cx="1197735" cy="1057489"/>
            <a:chOff x="2576176" y="5737939"/>
            <a:chExt cx="1197735" cy="1057489"/>
          </a:xfrm>
        </p:grpSpPr>
        <p:grpSp>
          <p:nvGrpSpPr>
            <p:cNvPr id="155" name="Group 154"/>
            <p:cNvGrpSpPr/>
            <p:nvPr/>
          </p:nvGrpSpPr>
          <p:grpSpPr>
            <a:xfrm>
              <a:off x="2796894" y="6266683"/>
              <a:ext cx="704782" cy="369332"/>
              <a:chOff x="2395605" y="2936219"/>
              <a:chExt cx="704782" cy="369332"/>
            </a:xfrm>
          </p:grpSpPr>
          <p:grpSp>
            <p:nvGrpSpPr>
              <p:cNvPr id="157" name="Group 156"/>
              <p:cNvGrpSpPr/>
              <p:nvPr/>
            </p:nvGrpSpPr>
            <p:grpSpPr>
              <a:xfrm>
                <a:off x="2807650" y="3038075"/>
                <a:ext cx="292737" cy="226818"/>
                <a:chOff x="0" y="0"/>
                <a:chExt cx="156845" cy="153289"/>
              </a:xfrm>
            </p:grpSpPr>
            <p:sp>
              <p:nvSpPr>
                <p:cNvPr id="159" name="Oval 158"/>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60" name="Group 159"/>
                <p:cNvGrpSpPr/>
                <p:nvPr/>
              </p:nvGrpSpPr>
              <p:grpSpPr>
                <a:xfrm>
                  <a:off x="36836" y="0"/>
                  <a:ext cx="72751" cy="74870"/>
                  <a:chOff x="0" y="0"/>
                  <a:chExt cx="399098" cy="475297"/>
                </a:xfrm>
              </p:grpSpPr>
              <p:cxnSp>
                <p:nvCxnSpPr>
                  <p:cNvPr id="161" name="Straight Connector 160"/>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Arc 162"/>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64" name="Straight Connector 163"/>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58" name="TextBox 157"/>
              <p:cNvSpPr txBox="1"/>
              <p:nvPr/>
            </p:nvSpPr>
            <p:spPr>
              <a:xfrm>
                <a:off x="2395605" y="2936219"/>
                <a:ext cx="301686" cy="369332"/>
              </a:xfrm>
              <a:prstGeom prst="rect">
                <a:avLst/>
              </a:prstGeom>
              <a:noFill/>
            </p:spPr>
            <p:txBody>
              <a:bodyPr wrap="none" rtlCol="0">
                <a:spAutoFit/>
              </a:bodyPr>
              <a:lstStyle/>
              <a:p>
                <a:r>
                  <a:rPr lang="en-US" dirty="0"/>
                  <a:t>4</a:t>
                </a:r>
              </a:p>
            </p:txBody>
          </p:sp>
        </p:grpSp>
        <p:sp>
          <p:nvSpPr>
            <p:cNvPr id="156" name="Up Arrow Callout 155"/>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5" name="Straight Connector 164"/>
          <p:cNvCxnSpPr/>
          <p:nvPr/>
        </p:nvCxnSpPr>
        <p:spPr>
          <a:xfrm flipV="1">
            <a:off x="5451580" y="4226582"/>
            <a:ext cx="0" cy="2182061"/>
          </a:xfrm>
          <a:prstGeom prst="line">
            <a:avLst/>
          </a:prstGeom>
          <a:ln w="254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518174" y="1795017"/>
            <a:ext cx="2154350" cy="1839513"/>
            <a:chOff x="4518174" y="1668405"/>
            <a:chExt cx="2154350" cy="1839513"/>
          </a:xfrm>
        </p:grpSpPr>
        <p:sp>
          <p:nvSpPr>
            <p:cNvPr id="8" name="Arc 7"/>
            <p:cNvSpPr/>
            <p:nvPr/>
          </p:nvSpPr>
          <p:spPr>
            <a:xfrm rot="5626453">
              <a:off x="4461684" y="1955943"/>
              <a:ext cx="1608465" cy="1495485"/>
            </a:xfrm>
            <a:prstGeom prst="arc">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Oval 8"/>
            <p:cNvSpPr/>
            <p:nvPr/>
          </p:nvSpPr>
          <p:spPr>
            <a:xfrm>
              <a:off x="5413553" y="1668405"/>
              <a:ext cx="1258971" cy="107479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2" name="Group 261"/>
          <p:cNvGrpSpPr/>
          <p:nvPr/>
        </p:nvGrpSpPr>
        <p:grpSpPr>
          <a:xfrm>
            <a:off x="5974467" y="4033828"/>
            <a:ext cx="4368113" cy="2723645"/>
            <a:chOff x="5974467" y="4033828"/>
            <a:chExt cx="4368113" cy="2723645"/>
          </a:xfrm>
        </p:grpSpPr>
        <p:grpSp>
          <p:nvGrpSpPr>
            <p:cNvPr id="263" name="Group 262"/>
            <p:cNvGrpSpPr/>
            <p:nvPr/>
          </p:nvGrpSpPr>
          <p:grpSpPr>
            <a:xfrm>
              <a:off x="5982156" y="4033828"/>
              <a:ext cx="1298355" cy="1441463"/>
              <a:chOff x="0" y="0"/>
              <a:chExt cx="1042670" cy="1189878"/>
            </a:xfrm>
          </p:grpSpPr>
          <p:cxnSp>
            <p:nvCxnSpPr>
              <p:cNvPr id="339" name="Straight Connector 338"/>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0" name="Group 339"/>
              <p:cNvGrpSpPr/>
              <p:nvPr/>
            </p:nvGrpSpPr>
            <p:grpSpPr>
              <a:xfrm>
                <a:off x="0" y="0"/>
                <a:ext cx="1042670" cy="1189878"/>
                <a:chOff x="0" y="0"/>
                <a:chExt cx="1042670" cy="1189878"/>
              </a:xfrm>
            </p:grpSpPr>
            <p:sp>
              <p:nvSpPr>
                <p:cNvPr id="341" name="Arc 340"/>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2" name="Arc 341"/>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43" name="Group 342"/>
                <p:cNvGrpSpPr/>
                <p:nvPr/>
              </p:nvGrpSpPr>
              <p:grpSpPr>
                <a:xfrm>
                  <a:off x="0" y="4333"/>
                  <a:ext cx="1042670" cy="1185545"/>
                  <a:chOff x="0" y="0"/>
                  <a:chExt cx="1042670" cy="1185545"/>
                </a:xfrm>
              </p:grpSpPr>
              <p:grpSp>
                <p:nvGrpSpPr>
                  <p:cNvPr id="344" name="Group 343"/>
                  <p:cNvGrpSpPr/>
                  <p:nvPr/>
                </p:nvGrpSpPr>
                <p:grpSpPr>
                  <a:xfrm>
                    <a:off x="247018" y="73672"/>
                    <a:ext cx="502920" cy="753110"/>
                    <a:chOff x="0" y="0"/>
                    <a:chExt cx="502920" cy="753110"/>
                  </a:xfrm>
                </p:grpSpPr>
                <p:sp>
                  <p:nvSpPr>
                    <p:cNvPr id="356" name="Oval 355"/>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7" name="Oval 356"/>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58" name="Straight Connector 357"/>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5" name="Group 344"/>
                  <p:cNvGrpSpPr/>
                  <p:nvPr/>
                </p:nvGrpSpPr>
                <p:grpSpPr>
                  <a:xfrm>
                    <a:off x="0" y="0"/>
                    <a:ext cx="1042670" cy="1185545"/>
                    <a:chOff x="0" y="0"/>
                    <a:chExt cx="1042670" cy="1185545"/>
                  </a:xfrm>
                </p:grpSpPr>
                <p:grpSp>
                  <p:nvGrpSpPr>
                    <p:cNvPr id="346" name="Group 345"/>
                    <p:cNvGrpSpPr/>
                    <p:nvPr/>
                  </p:nvGrpSpPr>
                  <p:grpSpPr>
                    <a:xfrm>
                      <a:off x="0" y="0"/>
                      <a:ext cx="1042670" cy="1185545"/>
                      <a:chOff x="0" y="0"/>
                      <a:chExt cx="1042670" cy="1185545"/>
                    </a:xfrm>
                  </p:grpSpPr>
                  <p:sp>
                    <p:nvSpPr>
                      <p:cNvPr id="349" name="Cube 348"/>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Detractor</a:t>
                        </a:r>
                        <a:endParaRPr lang="en-US" sz="1600" dirty="0">
                          <a:effectLst/>
                          <a:ea typeface="Calibri" panose="020F0502020204030204" pitchFamily="34" charset="0"/>
                          <a:cs typeface="Times New Roman" panose="02020603050405020304" pitchFamily="18" charset="0"/>
                        </a:endParaRPr>
                      </a:p>
                    </p:txBody>
                  </p:sp>
                  <p:sp>
                    <p:nvSpPr>
                      <p:cNvPr id="350" name="Oval 349"/>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1" name="Arc 350"/>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52" name="Group 351"/>
                      <p:cNvGrpSpPr/>
                      <p:nvPr/>
                    </p:nvGrpSpPr>
                    <p:grpSpPr>
                      <a:xfrm>
                        <a:off x="52387" y="0"/>
                        <a:ext cx="450850" cy="770255"/>
                        <a:chOff x="0" y="0"/>
                        <a:chExt cx="450850" cy="770255"/>
                      </a:xfrm>
                      <a:scene3d>
                        <a:camera prst="orthographicFront">
                          <a:rot lat="0" lon="10800000" rev="0"/>
                        </a:camera>
                        <a:lightRig rig="threePt" dir="t"/>
                      </a:scene3d>
                    </p:grpSpPr>
                    <p:sp>
                      <p:nvSpPr>
                        <p:cNvPr id="353" name="Arc 352"/>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4" name="Arc 353"/>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5" name="Arc 354"/>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347" name="Arc 346"/>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8" name="Arc 347"/>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264" name="Group 263"/>
            <p:cNvGrpSpPr/>
            <p:nvPr/>
          </p:nvGrpSpPr>
          <p:grpSpPr>
            <a:xfrm>
              <a:off x="5974467" y="5688264"/>
              <a:ext cx="1197735" cy="1057489"/>
              <a:chOff x="5326329" y="2610186"/>
              <a:chExt cx="1197735" cy="1057489"/>
            </a:xfrm>
          </p:grpSpPr>
          <p:grpSp>
            <p:nvGrpSpPr>
              <p:cNvPr id="329" name="Group 328"/>
              <p:cNvGrpSpPr/>
              <p:nvPr/>
            </p:nvGrpSpPr>
            <p:grpSpPr>
              <a:xfrm>
                <a:off x="5559926" y="2791200"/>
                <a:ext cx="704782" cy="369332"/>
                <a:chOff x="2395605" y="2936219"/>
                <a:chExt cx="704782" cy="369332"/>
              </a:xfrm>
            </p:grpSpPr>
            <p:grpSp>
              <p:nvGrpSpPr>
                <p:cNvPr id="331" name="Group 330"/>
                <p:cNvGrpSpPr/>
                <p:nvPr/>
              </p:nvGrpSpPr>
              <p:grpSpPr>
                <a:xfrm>
                  <a:off x="2807650" y="3038075"/>
                  <a:ext cx="292737" cy="226818"/>
                  <a:chOff x="0" y="0"/>
                  <a:chExt cx="156845" cy="153289"/>
                </a:xfrm>
              </p:grpSpPr>
              <p:sp>
                <p:nvSpPr>
                  <p:cNvPr id="333" name="Oval 332"/>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334" name="Group 333"/>
                  <p:cNvGrpSpPr/>
                  <p:nvPr/>
                </p:nvGrpSpPr>
                <p:grpSpPr>
                  <a:xfrm>
                    <a:off x="36836" y="0"/>
                    <a:ext cx="72751" cy="74870"/>
                    <a:chOff x="0" y="0"/>
                    <a:chExt cx="399098" cy="475297"/>
                  </a:xfrm>
                </p:grpSpPr>
                <p:cxnSp>
                  <p:nvCxnSpPr>
                    <p:cNvPr id="335" name="Straight Connector 334"/>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37" name="Arc 336"/>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38" name="Straight Connector 337"/>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32" name="TextBox 331"/>
                <p:cNvSpPr txBox="1"/>
                <p:nvPr/>
              </p:nvSpPr>
              <p:spPr>
                <a:xfrm>
                  <a:off x="2395605" y="2936219"/>
                  <a:ext cx="301686" cy="369332"/>
                </a:xfrm>
                <a:prstGeom prst="rect">
                  <a:avLst/>
                </a:prstGeom>
                <a:noFill/>
              </p:spPr>
              <p:txBody>
                <a:bodyPr wrap="none" rtlCol="0">
                  <a:spAutoFit/>
                </a:bodyPr>
                <a:lstStyle/>
                <a:p>
                  <a:r>
                    <a:rPr lang="en-US" dirty="0"/>
                    <a:t>2</a:t>
                  </a:r>
                </a:p>
              </p:txBody>
            </p:sp>
          </p:grpSp>
          <p:sp>
            <p:nvSpPr>
              <p:cNvPr id="330" name="Up Arrow Callout 329"/>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5" name="Group 264"/>
            <p:cNvGrpSpPr/>
            <p:nvPr/>
          </p:nvGrpSpPr>
          <p:grpSpPr>
            <a:xfrm>
              <a:off x="7513197" y="4045548"/>
              <a:ext cx="1298355" cy="1441463"/>
              <a:chOff x="0" y="0"/>
              <a:chExt cx="1042670" cy="1189878"/>
            </a:xfrm>
          </p:grpSpPr>
          <p:cxnSp>
            <p:nvCxnSpPr>
              <p:cNvPr id="309" name="Straight Connector 308"/>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0" name="Group 309"/>
              <p:cNvGrpSpPr/>
              <p:nvPr/>
            </p:nvGrpSpPr>
            <p:grpSpPr>
              <a:xfrm>
                <a:off x="0" y="0"/>
                <a:ext cx="1042670" cy="1189878"/>
                <a:chOff x="0" y="0"/>
                <a:chExt cx="1042670" cy="1189878"/>
              </a:xfrm>
            </p:grpSpPr>
            <p:sp>
              <p:nvSpPr>
                <p:cNvPr id="311" name="Arc 310"/>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2" name="Arc 311"/>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13" name="Group 312"/>
                <p:cNvGrpSpPr/>
                <p:nvPr/>
              </p:nvGrpSpPr>
              <p:grpSpPr>
                <a:xfrm>
                  <a:off x="0" y="4333"/>
                  <a:ext cx="1042670" cy="1185545"/>
                  <a:chOff x="0" y="0"/>
                  <a:chExt cx="1042670" cy="1185545"/>
                </a:xfrm>
              </p:grpSpPr>
              <p:grpSp>
                <p:nvGrpSpPr>
                  <p:cNvPr id="314" name="Group 313"/>
                  <p:cNvGrpSpPr/>
                  <p:nvPr/>
                </p:nvGrpSpPr>
                <p:grpSpPr>
                  <a:xfrm>
                    <a:off x="247018" y="73672"/>
                    <a:ext cx="502920" cy="753110"/>
                    <a:chOff x="0" y="0"/>
                    <a:chExt cx="502920" cy="753110"/>
                  </a:xfrm>
                </p:grpSpPr>
                <p:sp>
                  <p:nvSpPr>
                    <p:cNvPr id="326" name="Oval 325"/>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7" name="Oval 326"/>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28" name="Straight Connector 327"/>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5" name="Group 314"/>
                  <p:cNvGrpSpPr/>
                  <p:nvPr/>
                </p:nvGrpSpPr>
                <p:grpSpPr>
                  <a:xfrm>
                    <a:off x="0" y="0"/>
                    <a:ext cx="1042670" cy="1185545"/>
                    <a:chOff x="0" y="0"/>
                    <a:chExt cx="1042670" cy="1185545"/>
                  </a:xfrm>
                </p:grpSpPr>
                <p:grpSp>
                  <p:nvGrpSpPr>
                    <p:cNvPr id="316" name="Group 315"/>
                    <p:cNvGrpSpPr/>
                    <p:nvPr/>
                  </p:nvGrpSpPr>
                  <p:grpSpPr>
                    <a:xfrm>
                      <a:off x="0" y="0"/>
                      <a:ext cx="1042670" cy="1185545"/>
                      <a:chOff x="0" y="0"/>
                      <a:chExt cx="1042670" cy="1185545"/>
                    </a:xfrm>
                  </p:grpSpPr>
                  <p:sp>
                    <p:nvSpPr>
                      <p:cNvPr id="319" name="Cube 318"/>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Detractor</a:t>
                        </a:r>
                        <a:endParaRPr lang="en-US" sz="1600" dirty="0">
                          <a:effectLst/>
                          <a:ea typeface="Calibri" panose="020F0502020204030204" pitchFamily="34" charset="0"/>
                          <a:cs typeface="Times New Roman" panose="02020603050405020304" pitchFamily="18" charset="0"/>
                        </a:endParaRPr>
                      </a:p>
                    </p:txBody>
                  </p:sp>
                  <p:sp>
                    <p:nvSpPr>
                      <p:cNvPr id="320" name="Oval 319"/>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1" name="Arc 320"/>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22" name="Group 321"/>
                      <p:cNvGrpSpPr/>
                      <p:nvPr/>
                    </p:nvGrpSpPr>
                    <p:grpSpPr>
                      <a:xfrm>
                        <a:off x="52387" y="0"/>
                        <a:ext cx="450850" cy="770255"/>
                        <a:chOff x="0" y="0"/>
                        <a:chExt cx="450850" cy="770255"/>
                      </a:xfrm>
                      <a:scene3d>
                        <a:camera prst="orthographicFront">
                          <a:rot lat="0" lon="10800000" rev="0"/>
                        </a:camera>
                        <a:lightRig rig="threePt" dir="t"/>
                      </a:scene3d>
                    </p:grpSpPr>
                    <p:sp>
                      <p:nvSpPr>
                        <p:cNvPr id="323" name="Arc 322"/>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4" name="Arc 323"/>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5" name="Arc 324"/>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317" name="Arc 316"/>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8" name="Arc 317"/>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266" name="Group 265"/>
            <p:cNvGrpSpPr/>
            <p:nvPr/>
          </p:nvGrpSpPr>
          <p:grpSpPr>
            <a:xfrm>
              <a:off x="7505508" y="5699984"/>
              <a:ext cx="1197735" cy="1057489"/>
              <a:chOff x="5326329" y="2610186"/>
              <a:chExt cx="1197735" cy="1057489"/>
            </a:xfrm>
          </p:grpSpPr>
          <p:grpSp>
            <p:nvGrpSpPr>
              <p:cNvPr id="299" name="Group 298"/>
              <p:cNvGrpSpPr/>
              <p:nvPr/>
            </p:nvGrpSpPr>
            <p:grpSpPr>
              <a:xfrm>
                <a:off x="5559926" y="2791200"/>
                <a:ext cx="704782" cy="369332"/>
                <a:chOff x="2395605" y="2936219"/>
                <a:chExt cx="704782" cy="369332"/>
              </a:xfrm>
            </p:grpSpPr>
            <p:grpSp>
              <p:nvGrpSpPr>
                <p:cNvPr id="301" name="Group 300"/>
                <p:cNvGrpSpPr/>
                <p:nvPr/>
              </p:nvGrpSpPr>
              <p:grpSpPr>
                <a:xfrm>
                  <a:off x="2807650" y="3038075"/>
                  <a:ext cx="292737" cy="226818"/>
                  <a:chOff x="0" y="0"/>
                  <a:chExt cx="156845" cy="153289"/>
                </a:xfrm>
              </p:grpSpPr>
              <p:sp>
                <p:nvSpPr>
                  <p:cNvPr id="303" name="Oval 302"/>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304" name="Group 303"/>
                  <p:cNvGrpSpPr/>
                  <p:nvPr/>
                </p:nvGrpSpPr>
                <p:grpSpPr>
                  <a:xfrm>
                    <a:off x="36836" y="0"/>
                    <a:ext cx="72751" cy="74870"/>
                    <a:chOff x="0" y="0"/>
                    <a:chExt cx="399098" cy="475297"/>
                  </a:xfrm>
                </p:grpSpPr>
                <p:cxnSp>
                  <p:nvCxnSpPr>
                    <p:cNvPr id="305" name="Straight Connector 304"/>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7" name="Arc 306"/>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08" name="Straight Connector 307"/>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02" name="TextBox 301"/>
                <p:cNvSpPr txBox="1"/>
                <p:nvPr/>
              </p:nvSpPr>
              <p:spPr>
                <a:xfrm>
                  <a:off x="2395605" y="2936219"/>
                  <a:ext cx="301686" cy="369332"/>
                </a:xfrm>
                <a:prstGeom prst="rect">
                  <a:avLst/>
                </a:prstGeom>
                <a:noFill/>
              </p:spPr>
              <p:txBody>
                <a:bodyPr wrap="none" rtlCol="0">
                  <a:spAutoFit/>
                </a:bodyPr>
                <a:lstStyle/>
                <a:p>
                  <a:r>
                    <a:rPr lang="en-US" dirty="0"/>
                    <a:t>6</a:t>
                  </a:r>
                </a:p>
              </p:txBody>
            </p:sp>
          </p:grpSp>
          <p:sp>
            <p:nvSpPr>
              <p:cNvPr id="300" name="Up Arrow Callout 299"/>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7" name="Group 266"/>
            <p:cNvGrpSpPr/>
            <p:nvPr/>
          </p:nvGrpSpPr>
          <p:grpSpPr>
            <a:xfrm>
              <a:off x="9044225" y="4043203"/>
              <a:ext cx="1298355" cy="1441463"/>
              <a:chOff x="0" y="0"/>
              <a:chExt cx="1042670" cy="1189878"/>
            </a:xfrm>
          </p:grpSpPr>
          <p:cxnSp>
            <p:nvCxnSpPr>
              <p:cNvPr id="279" name="Straight Connector 278"/>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0" name="Group 279"/>
              <p:cNvGrpSpPr/>
              <p:nvPr/>
            </p:nvGrpSpPr>
            <p:grpSpPr>
              <a:xfrm>
                <a:off x="0" y="0"/>
                <a:ext cx="1042670" cy="1189878"/>
                <a:chOff x="0" y="0"/>
                <a:chExt cx="1042670" cy="1189878"/>
              </a:xfrm>
            </p:grpSpPr>
            <p:sp>
              <p:nvSpPr>
                <p:cNvPr id="281" name="Arc 280"/>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2" name="Arc 281"/>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83" name="Group 282"/>
                <p:cNvGrpSpPr/>
                <p:nvPr/>
              </p:nvGrpSpPr>
              <p:grpSpPr>
                <a:xfrm>
                  <a:off x="0" y="4333"/>
                  <a:ext cx="1042670" cy="1185545"/>
                  <a:chOff x="0" y="0"/>
                  <a:chExt cx="1042670" cy="1185545"/>
                </a:xfrm>
              </p:grpSpPr>
              <p:grpSp>
                <p:nvGrpSpPr>
                  <p:cNvPr id="284" name="Group 283"/>
                  <p:cNvGrpSpPr/>
                  <p:nvPr/>
                </p:nvGrpSpPr>
                <p:grpSpPr>
                  <a:xfrm>
                    <a:off x="247018" y="73672"/>
                    <a:ext cx="502920" cy="753110"/>
                    <a:chOff x="0" y="0"/>
                    <a:chExt cx="502920" cy="753110"/>
                  </a:xfrm>
                </p:grpSpPr>
                <p:sp>
                  <p:nvSpPr>
                    <p:cNvPr id="296" name="Oval 295"/>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97" name="Oval 296"/>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98" name="Straight Connector 297"/>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5" name="Group 284"/>
                  <p:cNvGrpSpPr/>
                  <p:nvPr/>
                </p:nvGrpSpPr>
                <p:grpSpPr>
                  <a:xfrm>
                    <a:off x="0" y="0"/>
                    <a:ext cx="1042670" cy="1185545"/>
                    <a:chOff x="0" y="0"/>
                    <a:chExt cx="1042670" cy="1185545"/>
                  </a:xfrm>
                </p:grpSpPr>
                <p:grpSp>
                  <p:nvGrpSpPr>
                    <p:cNvPr id="286" name="Group 285"/>
                    <p:cNvGrpSpPr/>
                    <p:nvPr/>
                  </p:nvGrpSpPr>
                  <p:grpSpPr>
                    <a:xfrm>
                      <a:off x="0" y="0"/>
                      <a:ext cx="1042670" cy="1185545"/>
                      <a:chOff x="0" y="0"/>
                      <a:chExt cx="1042670" cy="1185545"/>
                    </a:xfrm>
                  </p:grpSpPr>
                  <p:sp>
                    <p:nvSpPr>
                      <p:cNvPr id="289" name="Cube 288"/>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Detractor</a:t>
                        </a:r>
                        <a:endParaRPr lang="en-US" sz="1600" dirty="0">
                          <a:effectLst/>
                          <a:ea typeface="Calibri" panose="020F0502020204030204" pitchFamily="34" charset="0"/>
                          <a:cs typeface="Times New Roman" panose="02020603050405020304" pitchFamily="18" charset="0"/>
                        </a:endParaRPr>
                      </a:p>
                    </p:txBody>
                  </p:sp>
                  <p:sp>
                    <p:nvSpPr>
                      <p:cNvPr id="290" name="Oval 289"/>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91" name="Arc 290"/>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92" name="Group 291"/>
                      <p:cNvGrpSpPr/>
                      <p:nvPr/>
                    </p:nvGrpSpPr>
                    <p:grpSpPr>
                      <a:xfrm>
                        <a:off x="52387" y="0"/>
                        <a:ext cx="450850" cy="770255"/>
                        <a:chOff x="0" y="0"/>
                        <a:chExt cx="450850" cy="770255"/>
                      </a:xfrm>
                      <a:scene3d>
                        <a:camera prst="orthographicFront">
                          <a:rot lat="0" lon="10800000" rev="0"/>
                        </a:camera>
                        <a:lightRig rig="threePt" dir="t"/>
                      </a:scene3d>
                    </p:grpSpPr>
                    <p:sp>
                      <p:nvSpPr>
                        <p:cNvPr id="293" name="Arc 292"/>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94" name="Arc 293"/>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95" name="Arc 294"/>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287" name="Arc 286"/>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8" name="Arc 287"/>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268" name="Group 267"/>
            <p:cNvGrpSpPr/>
            <p:nvPr/>
          </p:nvGrpSpPr>
          <p:grpSpPr>
            <a:xfrm>
              <a:off x="9036536" y="5697639"/>
              <a:ext cx="1197735" cy="1057489"/>
              <a:chOff x="5326329" y="2610186"/>
              <a:chExt cx="1197735" cy="1057489"/>
            </a:xfrm>
          </p:grpSpPr>
          <p:grpSp>
            <p:nvGrpSpPr>
              <p:cNvPr id="269" name="Group 268"/>
              <p:cNvGrpSpPr/>
              <p:nvPr/>
            </p:nvGrpSpPr>
            <p:grpSpPr>
              <a:xfrm>
                <a:off x="5559926" y="2791200"/>
                <a:ext cx="704782" cy="369332"/>
                <a:chOff x="2395605" y="2936219"/>
                <a:chExt cx="704782" cy="369332"/>
              </a:xfrm>
            </p:grpSpPr>
            <p:grpSp>
              <p:nvGrpSpPr>
                <p:cNvPr id="271" name="Group 270"/>
                <p:cNvGrpSpPr/>
                <p:nvPr/>
              </p:nvGrpSpPr>
              <p:grpSpPr>
                <a:xfrm>
                  <a:off x="2807650" y="3038075"/>
                  <a:ext cx="292737" cy="226818"/>
                  <a:chOff x="0" y="0"/>
                  <a:chExt cx="156845" cy="153289"/>
                </a:xfrm>
              </p:grpSpPr>
              <p:sp>
                <p:nvSpPr>
                  <p:cNvPr id="273" name="Oval 272"/>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274" name="Group 273"/>
                  <p:cNvGrpSpPr/>
                  <p:nvPr/>
                </p:nvGrpSpPr>
                <p:grpSpPr>
                  <a:xfrm>
                    <a:off x="36836" y="0"/>
                    <a:ext cx="72751" cy="74870"/>
                    <a:chOff x="0" y="0"/>
                    <a:chExt cx="399098" cy="475297"/>
                  </a:xfrm>
                </p:grpSpPr>
                <p:cxnSp>
                  <p:nvCxnSpPr>
                    <p:cNvPr id="275" name="Straight Connector 274"/>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77" name="Arc 276"/>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78" name="Straight Connector 277"/>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2" name="TextBox 271"/>
                <p:cNvSpPr txBox="1"/>
                <p:nvPr/>
              </p:nvSpPr>
              <p:spPr>
                <a:xfrm>
                  <a:off x="2395605" y="2936219"/>
                  <a:ext cx="301686" cy="369332"/>
                </a:xfrm>
                <a:prstGeom prst="rect">
                  <a:avLst/>
                </a:prstGeom>
                <a:noFill/>
              </p:spPr>
              <p:txBody>
                <a:bodyPr wrap="none" rtlCol="0">
                  <a:spAutoFit/>
                </a:bodyPr>
                <a:lstStyle/>
                <a:p>
                  <a:r>
                    <a:rPr lang="en-US" dirty="0"/>
                    <a:t>1</a:t>
                  </a:r>
                </a:p>
              </p:txBody>
            </p:sp>
          </p:grpSp>
          <p:sp>
            <p:nvSpPr>
              <p:cNvPr id="270" name="Up Arrow Callout 269"/>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4" name="Group 223"/>
          <p:cNvGrpSpPr/>
          <p:nvPr/>
        </p:nvGrpSpPr>
        <p:grpSpPr>
          <a:xfrm>
            <a:off x="10607043" y="5702657"/>
            <a:ext cx="1197735" cy="1057489"/>
            <a:chOff x="5326329" y="2610186"/>
            <a:chExt cx="1197735" cy="1057489"/>
          </a:xfrm>
        </p:grpSpPr>
        <p:grpSp>
          <p:nvGrpSpPr>
            <p:cNvPr id="225" name="Group 224"/>
            <p:cNvGrpSpPr/>
            <p:nvPr/>
          </p:nvGrpSpPr>
          <p:grpSpPr>
            <a:xfrm>
              <a:off x="5559926" y="2791200"/>
              <a:ext cx="704782" cy="369332"/>
              <a:chOff x="2395605" y="2936219"/>
              <a:chExt cx="704782" cy="369332"/>
            </a:xfrm>
          </p:grpSpPr>
          <p:grpSp>
            <p:nvGrpSpPr>
              <p:cNvPr id="227" name="Group 226"/>
              <p:cNvGrpSpPr/>
              <p:nvPr/>
            </p:nvGrpSpPr>
            <p:grpSpPr>
              <a:xfrm>
                <a:off x="2807650" y="3038075"/>
                <a:ext cx="292737" cy="226818"/>
                <a:chOff x="0" y="0"/>
                <a:chExt cx="156845" cy="153289"/>
              </a:xfrm>
            </p:grpSpPr>
            <p:sp>
              <p:nvSpPr>
                <p:cNvPr id="229" name="Oval 228"/>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230" name="Group 229"/>
                <p:cNvGrpSpPr/>
                <p:nvPr/>
              </p:nvGrpSpPr>
              <p:grpSpPr>
                <a:xfrm>
                  <a:off x="36836" y="0"/>
                  <a:ext cx="72751" cy="74870"/>
                  <a:chOff x="0" y="0"/>
                  <a:chExt cx="399098" cy="475297"/>
                </a:xfrm>
              </p:grpSpPr>
              <p:cxnSp>
                <p:nvCxnSpPr>
                  <p:cNvPr id="231" name="Straight Connector 230"/>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33" name="Arc 232"/>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34" name="Straight Connector 233"/>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28" name="TextBox 227"/>
              <p:cNvSpPr txBox="1"/>
              <p:nvPr/>
            </p:nvSpPr>
            <p:spPr>
              <a:xfrm>
                <a:off x="2395605" y="2936219"/>
                <a:ext cx="418704" cy="369332"/>
              </a:xfrm>
              <a:prstGeom prst="rect">
                <a:avLst/>
              </a:prstGeom>
              <a:noFill/>
            </p:spPr>
            <p:txBody>
              <a:bodyPr wrap="none" rtlCol="0">
                <a:spAutoFit/>
              </a:bodyPr>
              <a:lstStyle/>
              <a:p>
                <a:r>
                  <a:rPr lang="en-US" dirty="0"/>
                  <a:t>50</a:t>
                </a:r>
              </a:p>
            </p:txBody>
          </p:sp>
        </p:grpSp>
        <p:sp>
          <p:nvSpPr>
            <p:cNvPr id="226" name="Up Arrow Callout 225"/>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6" name="Group 235"/>
          <p:cNvGrpSpPr/>
          <p:nvPr/>
        </p:nvGrpSpPr>
        <p:grpSpPr>
          <a:xfrm>
            <a:off x="4246139" y="1638158"/>
            <a:ext cx="1197735" cy="1057489"/>
            <a:chOff x="2576176" y="5737939"/>
            <a:chExt cx="1197735" cy="1057489"/>
          </a:xfrm>
        </p:grpSpPr>
        <p:grpSp>
          <p:nvGrpSpPr>
            <p:cNvPr id="237" name="Group 236"/>
            <p:cNvGrpSpPr/>
            <p:nvPr/>
          </p:nvGrpSpPr>
          <p:grpSpPr>
            <a:xfrm>
              <a:off x="2796894" y="6266683"/>
              <a:ext cx="704782" cy="369332"/>
              <a:chOff x="2395605" y="2936219"/>
              <a:chExt cx="704782" cy="369332"/>
            </a:xfrm>
          </p:grpSpPr>
          <p:grpSp>
            <p:nvGrpSpPr>
              <p:cNvPr id="239" name="Group 238"/>
              <p:cNvGrpSpPr/>
              <p:nvPr/>
            </p:nvGrpSpPr>
            <p:grpSpPr>
              <a:xfrm>
                <a:off x="2807650" y="3038075"/>
                <a:ext cx="292737" cy="226818"/>
                <a:chOff x="0" y="0"/>
                <a:chExt cx="156845" cy="153289"/>
              </a:xfrm>
            </p:grpSpPr>
            <p:sp>
              <p:nvSpPr>
                <p:cNvPr id="241" name="Oval 240"/>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242" name="Group 241"/>
                <p:cNvGrpSpPr/>
                <p:nvPr/>
              </p:nvGrpSpPr>
              <p:grpSpPr>
                <a:xfrm>
                  <a:off x="36836" y="0"/>
                  <a:ext cx="72751" cy="74870"/>
                  <a:chOff x="0" y="0"/>
                  <a:chExt cx="399098" cy="475297"/>
                </a:xfrm>
              </p:grpSpPr>
              <p:cxnSp>
                <p:nvCxnSpPr>
                  <p:cNvPr id="243" name="Straight Connector 242"/>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45" name="Arc 244"/>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46" name="Straight Connector 245"/>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0" name="TextBox 239"/>
              <p:cNvSpPr txBox="1"/>
              <p:nvPr/>
            </p:nvSpPr>
            <p:spPr>
              <a:xfrm>
                <a:off x="2395605" y="2936219"/>
                <a:ext cx="418704" cy="369332"/>
              </a:xfrm>
              <a:prstGeom prst="rect">
                <a:avLst/>
              </a:prstGeom>
              <a:noFill/>
            </p:spPr>
            <p:txBody>
              <a:bodyPr wrap="none" rtlCol="0">
                <a:spAutoFit/>
              </a:bodyPr>
              <a:lstStyle/>
              <a:p>
                <a:r>
                  <a:rPr lang="en-US" dirty="0"/>
                  <a:t>67</a:t>
                </a:r>
              </a:p>
            </p:txBody>
          </p:sp>
        </p:grpSp>
        <p:sp>
          <p:nvSpPr>
            <p:cNvPr id="238" name="Up Arrow Callout 237"/>
            <p:cNvSpPr/>
            <p:nvPr/>
          </p:nvSpPr>
          <p:spPr>
            <a:xfrm>
              <a:off x="2576176" y="5737939"/>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7" name="Group 246"/>
          <p:cNvGrpSpPr/>
          <p:nvPr/>
        </p:nvGrpSpPr>
        <p:grpSpPr>
          <a:xfrm>
            <a:off x="5442240" y="2004877"/>
            <a:ext cx="1197735" cy="1057489"/>
            <a:chOff x="5326329" y="2610186"/>
            <a:chExt cx="1197735" cy="1057489"/>
          </a:xfrm>
        </p:grpSpPr>
        <p:grpSp>
          <p:nvGrpSpPr>
            <p:cNvPr id="248" name="Group 247"/>
            <p:cNvGrpSpPr/>
            <p:nvPr/>
          </p:nvGrpSpPr>
          <p:grpSpPr>
            <a:xfrm>
              <a:off x="5559926" y="2791200"/>
              <a:ext cx="704782" cy="369332"/>
              <a:chOff x="2395605" y="2936219"/>
              <a:chExt cx="704782" cy="369332"/>
            </a:xfrm>
          </p:grpSpPr>
          <p:grpSp>
            <p:nvGrpSpPr>
              <p:cNvPr id="250" name="Group 249"/>
              <p:cNvGrpSpPr/>
              <p:nvPr/>
            </p:nvGrpSpPr>
            <p:grpSpPr>
              <a:xfrm>
                <a:off x="2807650" y="3038075"/>
                <a:ext cx="292737" cy="226818"/>
                <a:chOff x="0" y="0"/>
                <a:chExt cx="156845" cy="153289"/>
              </a:xfrm>
            </p:grpSpPr>
            <p:sp>
              <p:nvSpPr>
                <p:cNvPr id="252" name="Oval 251"/>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253" name="Group 252"/>
                <p:cNvGrpSpPr/>
                <p:nvPr/>
              </p:nvGrpSpPr>
              <p:grpSpPr>
                <a:xfrm>
                  <a:off x="36836" y="0"/>
                  <a:ext cx="72751" cy="74870"/>
                  <a:chOff x="0" y="0"/>
                  <a:chExt cx="399098" cy="475297"/>
                </a:xfrm>
              </p:grpSpPr>
              <p:cxnSp>
                <p:nvCxnSpPr>
                  <p:cNvPr id="254" name="Straight Connector 253"/>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Arc 255"/>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57" name="Straight Connector 256"/>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1" name="TextBox 250"/>
              <p:cNvSpPr txBox="1"/>
              <p:nvPr/>
            </p:nvSpPr>
            <p:spPr>
              <a:xfrm>
                <a:off x="2395605" y="2936219"/>
                <a:ext cx="418704" cy="369332"/>
              </a:xfrm>
              <a:prstGeom prst="rect">
                <a:avLst/>
              </a:prstGeom>
              <a:noFill/>
            </p:spPr>
            <p:txBody>
              <a:bodyPr wrap="none" rtlCol="0">
                <a:spAutoFit/>
              </a:bodyPr>
              <a:lstStyle/>
              <a:p>
                <a:r>
                  <a:rPr lang="en-US" dirty="0"/>
                  <a:t>59</a:t>
                </a:r>
              </a:p>
            </p:txBody>
          </p:sp>
        </p:grpSp>
        <p:sp>
          <p:nvSpPr>
            <p:cNvPr id="249" name="Up Arrow Callout 248"/>
            <p:cNvSpPr/>
            <p:nvPr/>
          </p:nvSpPr>
          <p:spPr>
            <a:xfrm rot="10800000">
              <a:off x="5326329" y="2610186"/>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1" name="TextBox 260"/>
          <p:cNvSpPr txBox="1"/>
          <p:nvPr/>
        </p:nvSpPr>
        <p:spPr>
          <a:xfrm>
            <a:off x="7115242" y="1724677"/>
            <a:ext cx="5076757" cy="2308324"/>
          </a:xfrm>
          <a:prstGeom prst="rect">
            <a:avLst/>
          </a:prstGeom>
          <a:noFill/>
        </p:spPr>
        <p:txBody>
          <a:bodyPr wrap="square" rtlCol="0">
            <a:spAutoFit/>
          </a:bodyPr>
          <a:lstStyle/>
          <a:p>
            <a:pPr marL="342900" indent="-342900">
              <a:buAutoNum type="arabicPeriod"/>
            </a:pPr>
            <a:r>
              <a:rPr lang="en-US" dirty="0"/>
              <a:t>availability stake &amp; evidence of work post</a:t>
            </a:r>
          </a:p>
          <a:p>
            <a:pPr marL="342900" indent="-342900">
              <a:buAutoNum type="arabicPeriod"/>
            </a:pPr>
            <a:r>
              <a:rPr lang="en-US" dirty="0"/>
              <a:t>smart contract fee collected by system</a:t>
            </a:r>
          </a:p>
          <a:p>
            <a:pPr marL="342900" indent="-342900">
              <a:buAutoNum type="arabicPeriod"/>
            </a:pPr>
            <a:r>
              <a:rPr lang="en-US" dirty="0"/>
              <a:t>reputation tokens equal to fee are created</a:t>
            </a:r>
          </a:p>
          <a:p>
            <a:pPr marL="342900" indent="-342900">
              <a:buAutoNum type="arabicPeriod"/>
            </a:pPr>
            <a:r>
              <a:rPr lang="en-US" dirty="0"/>
              <a:t>½ Rep tokens stake added to expert’s stake &amp;     ½ Rep tokens stake added to system downvotes</a:t>
            </a:r>
          </a:p>
          <a:p>
            <a:pPr marL="342900" indent="-342900">
              <a:buAutoNum type="arabicPeriod"/>
            </a:pPr>
            <a:r>
              <a:rPr lang="en-US" dirty="0"/>
              <a:t>comments made on post</a:t>
            </a:r>
          </a:p>
          <a:p>
            <a:pPr marL="342900" indent="-342900">
              <a:buAutoNum type="arabicPeriod"/>
            </a:pPr>
            <a:r>
              <a:rPr lang="en-US" dirty="0"/>
              <a:t>upvotes &amp; downvotes with repute stakes</a:t>
            </a:r>
          </a:p>
          <a:p>
            <a:pPr marL="342900" indent="-342900">
              <a:buAutoNum type="arabicPeriod"/>
            </a:pPr>
            <a:r>
              <a:rPr lang="en-US" dirty="0"/>
              <a:t>winners split loser’s stakes</a:t>
            </a:r>
          </a:p>
        </p:txBody>
      </p:sp>
      <p:sp>
        <p:nvSpPr>
          <p:cNvPr id="359" name="TextBox 358"/>
          <p:cNvSpPr txBox="1"/>
          <p:nvPr/>
        </p:nvSpPr>
        <p:spPr>
          <a:xfrm>
            <a:off x="3755557" y="412124"/>
            <a:ext cx="3824316" cy="861774"/>
          </a:xfrm>
          <a:prstGeom prst="rect">
            <a:avLst/>
          </a:prstGeom>
          <a:noFill/>
        </p:spPr>
        <p:txBody>
          <a:bodyPr wrap="none" rtlCol="0">
            <a:spAutoFit/>
          </a:bodyPr>
          <a:lstStyle/>
          <a:p>
            <a:pPr algn="ctr"/>
            <a:r>
              <a:rPr lang="en-US" sz="3200" dirty="0"/>
              <a:t>Validation Pool</a:t>
            </a:r>
          </a:p>
          <a:p>
            <a:pPr algn="ctr"/>
            <a:r>
              <a:rPr lang="en-US" dirty="0"/>
              <a:t>Betting pool on evidence of work post</a:t>
            </a:r>
          </a:p>
        </p:txBody>
      </p:sp>
      <p:sp>
        <p:nvSpPr>
          <p:cNvPr id="360" name="TextBox 359"/>
          <p:cNvSpPr txBox="1"/>
          <p:nvPr/>
        </p:nvSpPr>
        <p:spPr>
          <a:xfrm>
            <a:off x="2681802" y="1690149"/>
            <a:ext cx="1073755" cy="646331"/>
          </a:xfrm>
          <a:prstGeom prst="rect">
            <a:avLst/>
          </a:prstGeom>
          <a:noFill/>
        </p:spPr>
        <p:txBody>
          <a:bodyPr wrap="none" rtlCol="0">
            <a:spAutoFit/>
          </a:bodyPr>
          <a:lstStyle/>
          <a:p>
            <a:r>
              <a:rPr lang="en-US" dirty="0"/>
              <a:t>Evidence </a:t>
            </a:r>
          </a:p>
          <a:p>
            <a:r>
              <a:rPr lang="en-US" dirty="0"/>
              <a:t>of work</a:t>
            </a:r>
          </a:p>
        </p:txBody>
      </p:sp>
    </p:spTree>
    <p:extLst>
      <p:ext uri="{BB962C8B-B14F-4D97-AF65-F5344CB8AC3E}">
        <p14:creationId xmlns:p14="http://schemas.microsoft.com/office/powerpoint/2010/main" val="1233876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592347" y="4040272"/>
            <a:ext cx="1298355" cy="1441463"/>
            <a:chOff x="0" y="0"/>
            <a:chExt cx="1042670" cy="1189878"/>
          </a:xfrm>
        </p:grpSpPr>
        <p:cxnSp>
          <p:nvCxnSpPr>
            <p:cNvPr id="53" name="Straight Connector 52"/>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0" y="0"/>
              <a:ext cx="1042670" cy="1189878"/>
              <a:chOff x="0" y="0"/>
              <a:chExt cx="1042670" cy="1189878"/>
            </a:xfrm>
          </p:grpSpPr>
          <p:sp>
            <p:nvSpPr>
              <p:cNvPr id="55" name="Arc 54"/>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6" name="Arc 55"/>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57" name="Group 56"/>
              <p:cNvGrpSpPr/>
              <p:nvPr/>
            </p:nvGrpSpPr>
            <p:grpSpPr>
              <a:xfrm>
                <a:off x="0" y="4333"/>
                <a:ext cx="1042670" cy="1185545"/>
                <a:chOff x="0" y="0"/>
                <a:chExt cx="1042670" cy="1185545"/>
              </a:xfrm>
            </p:grpSpPr>
            <p:grpSp>
              <p:nvGrpSpPr>
                <p:cNvPr id="58" name="Group 57"/>
                <p:cNvGrpSpPr/>
                <p:nvPr/>
              </p:nvGrpSpPr>
              <p:grpSpPr>
                <a:xfrm>
                  <a:off x="247018" y="73672"/>
                  <a:ext cx="502920" cy="753110"/>
                  <a:chOff x="0" y="0"/>
                  <a:chExt cx="502920" cy="753110"/>
                </a:xfrm>
              </p:grpSpPr>
              <p:sp>
                <p:nvSpPr>
                  <p:cNvPr id="70" name="Oval 69"/>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1" name="Oval 70"/>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2" name="Straight Connector 71"/>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0" y="0"/>
                  <a:ext cx="1042670" cy="1185545"/>
                  <a:chOff x="0" y="0"/>
                  <a:chExt cx="1042670" cy="1185545"/>
                </a:xfrm>
              </p:grpSpPr>
              <p:grpSp>
                <p:nvGrpSpPr>
                  <p:cNvPr id="60" name="Group 59"/>
                  <p:cNvGrpSpPr/>
                  <p:nvPr/>
                </p:nvGrpSpPr>
                <p:grpSpPr>
                  <a:xfrm>
                    <a:off x="0" y="0"/>
                    <a:ext cx="1042670" cy="1185545"/>
                    <a:chOff x="0" y="0"/>
                    <a:chExt cx="1042670" cy="1185545"/>
                  </a:xfrm>
                </p:grpSpPr>
                <p:sp>
                  <p:nvSpPr>
                    <p:cNvPr id="63" name="Cube 62"/>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O. P.</a:t>
                      </a:r>
                      <a:endParaRPr lang="en-US" sz="1100" dirty="0">
                        <a:effectLst/>
                        <a:ea typeface="Calibri" panose="020F0502020204030204" pitchFamily="34" charset="0"/>
                        <a:cs typeface="Times New Roman" panose="02020603050405020304" pitchFamily="18" charset="0"/>
                      </a:endParaRPr>
                    </a:p>
                  </p:txBody>
                </p:sp>
                <p:sp>
                  <p:nvSpPr>
                    <p:cNvPr id="64" name="Oval 63"/>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5" name="Arc 64"/>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66" name="Group 65"/>
                    <p:cNvGrpSpPr/>
                    <p:nvPr/>
                  </p:nvGrpSpPr>
                  <p:grpSpPr>
                    <a:xfrm>
                      <a:off x="52387" y="0"/>
                      <a:ext cx="450850" cy="770255"/>
                      <a:chOff x="0" y="0"/>
                      <a:chExt cx="450850" cy="770255"/>
                    </a:xfrm>
                    <a:scene3d>
                      <a:camera prst="orthographicFront">
                        <a:rot lat="0" lon="10800000" rev="0"/>
                      </a:camera>
                      <a:lightRig rig="threePt" dir="t"/>
                    </a:scene3d>
                  </p:grpSpPr>
                  <p:sp>
                    <p:nvSpPr>
                      <p:cNvPr id="67" name="Arc 66"/>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Arc 67"/>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9" name="Arc 68"/>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61" name="Arc 60"/>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2" name="Arc 61"/>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3" name="Group 2"/>
          <p:cNvGrpSpPr/>
          <p:nvPr/>
        </p:nvGrpSpPr>
        <p:grpSpPr>
          <a:xfrm>
            <a:off x="631467" y="5609149"/>
            <a:ext cx="1197735" cy="1057489"/>
            <a:chOff x="2576176" y="5737939"/>
            <a:chExt cx="1197735" cy="1057489"/>
          </a:xfrm>
        </p:grpSpPr>
        <p:grpSp>
          <p:nvGrpSpPr>
            <p:cNvPr id="48" name="Group 47"/>
            <p:cNvGrpSpPr/>
            <p:nvPr/>
          </p:nvGrpSpPr>
          <p:grpSpPr>
            <a:xfrm>
              <a:off x="2796894" y="6266683"/>
              <a:ext cx="704782" cy="369332"/>
              <a:chOff x="2395605" y="2936219"/>
              <a:chExt cx="704782" cy="369332"/>
            </a:xfrm>
          </p:grpSpPr>
          <p:grpSp>
            <p:nvGrpSpPr>
              <p:cNvPr id="40" name="Group 39"/>
              <p:cNvGrpSpPr/>
              <p:nvPr/>
            </p:nvGrpSpPr>
            <p:grpSpPr>
              <a:xfrm>
                <a:off x="2807650" y="3038075"/>
                <a:ext cx="292737" cy="226818"/>
                <a:chOff x="0" y="0"/>
                <a:chExt cx="156845" cy="153289"/>
              </a:xfrm>
            </p:grpSpPr>
            <p:sp>
              <p:nvSpPr>
                <p:cNvPr id="41" name="Oval 40"/>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42" name="Group 41"/>
                <p:cNvGrpSpPr/>
                <p:nvPr/>
              </p:nvGrpSpPr>
              <p:grpSpPr>
                <a:xfrm>
                  <a:off x="36836" y="0"/>
                  <a:ext cx="72751" cy="74870"/>
                  <a:chOff x="0" y="0"/>
                  <a:chExt cx="399098" cy="475297"/>
                </a:xfrm>
              </p:grpSpPr>
              <p:cxnSp>
                <p:nvCxnSpPr>
                  <p:cNvPr id="43" name="Straight Connector 42"/>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Arc 44"/>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6" name="Straight Connector 45"/>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7" name="TextBox 46"/>
              <p:cNvSpPr txBox="1"/>
              <p:nvPr/>
            </p:nvSpPr>
            <p:spPr>
              <a:xfrm>
                <a:off x="2395605" y="2936219"/>
                <a:ext cx="418704" cy="369332"/>
              </a:xfrm>
              <a:prstGeom prst="rect">
                <a:avLst/>
              </a:prstGeom>
              <a:noFill/>
            </p:spPr>
            <p:txBody>
              <a:bodyPr wrap="none" rtlCol="0">
                <a:spAutoFit/>
              </a:bodyPr>
              <a:lstStyle/>
              <a:p>
                <a:r>
                  <a:rPr lang="en-US" dirty="0"/>
                  <a:t>95</a:t>
                </a:r>
              </a:p>
            </p:txBody>
          </p:sp>
        </p:grpSp>
        <p:sp>
          <p:nvSpPr>
            <p:cNvPr id="2" name="Up Arrow Callout 1"/>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ular Callout 48"/>
          <p:cNvSpPr/>
          <p:nvPr/>
        </p:nvSpPr>
        <p:spPr>
          <a:xfrm>
            <a:off x="2648733" y="1655702"/>
            <a:ext cx="1116083" cy="685788"/>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80" name="Group 79"/>
          <p:cNvGrpSpPr/>
          <p:nvPr/>
        </p:nvGrpSpPr>
        <p:grpSpPr>
          <a:xfrm>
            <a:off x="2135669" y="4038124"/>
            <a:ext cx="1298355" cy="1441463"/>
            <a:chOff x="0" y="0"/>
            <a:chExt cx="1042670" cy="1189878"/>
          </a:xfrm>
        </p:grpSpPr>
        <p:cxnSp>
          <p:nvCxnSpPr>
            <p:cNvPr id="81" name="Straight Connector 80"/>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0" y="0"/>
              <a:ext cx="1042670" cy="1189878"/>
              <a:chOff x="0" y="0"/>
              <a:chExt cx="1042670" cy="1189878"/>
            </a:xfrm>
          </p:grpSpPr>
          <p:sp>
            <p:nvSpPr>
              <p:cNvPr id="83" name="Arc 82"/>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Arc 83"/>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5" name="Group 84"/>
              <p:cNvGrpSpPr/>
              <p:nvPr/>
            </p:nvGrpSpPr>
            <p:grpSpPr>
              <a:xfrm>
                <a:off x="0" y="4333"/>
                <a:ext cx="1042670" cy="1185545"/>
                <a:chOff x="0" y="0"/>
                <a:chExt cx="1042670" cy="1185545"/>
              </a:xfrm>
            </p:grpSpPr>
            <p:grpSp>
              <p:nvGrpSpPr>
                <p:cNvPr id="86" name="Group 85"/>
                <p:cNvGrpSpPr/>
                <p:nvPr/>
              </p:nvGrpSpPr>
              <p:grpSpPr>
                <a:xfrm>
                  <a:off x="247018" y="73672"/>
                  <a:ext cx="502920" cy="753110"/>
                  <a:chOff x="0" y="0"/>
                  <a:chExt cx="502920" cy="753110"/>
                </a:xfrm>
              </p:grpSpPr>
              <p:sp>
                <p:nvSpPr>
                  <p:cNvPr id="98" name="Oval 97"/>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9" name="Oval 98"/>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00" name="Straight Connector 99"/>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0" y="0"/>
                  <a:ext cx="1042670" cy="1185545"/>
                  <a:chOff x="0" y="0"/>
                  <a:chExt cx="1042670" cy="1185545"/>
                </a:xfrm>
              </p:grpSpPr>
              <p:grpSp>
                <p:nvGrpSpPr>
                  <p:cNvPr id="88" name="Group 87"/>
                  <p:cNvGrpSpPr/>
                  <p:nvPr/>
                </p:nvGrpSpPr>
                <p:grpSpPr>
                  <a:xfrm>
                    <a:off x="0" y="0"/>
                    <a:ext cx="1042670" cy="1185545"/>
                    <a:chOff x="0" y="0"/>
                    <a:chExt cx="1042670" cy="1185545"/>
                  </a:xfrm>
                </p:grpSpPr>
                <p:sp>
                  <p:nvSpPr>
                    <p:cNvPr id="91" name="Cube 90"/>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Supporter</a:t>
                      </a:r>
                      <a:endParaRPr lang="en-US" sz="1600" dirty="0">
                        <a:effectLst/>
                        <a:ea typeface="Calibri" panose="020F0502020204030204" pitchFamily="34" charset="0"/>
                        <a:cs typeface="Times New Roman" panose="02020603050405020304" pitchFamily="18" charset="0"/>
                      </a:endParaRPr>
                    </a:p>
                  </p:txBody>
                </p:sp>
                <p:sp>
                  <p:nvSpPr>
                    <p:cNvPr id="92" name="Oval 91"/>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3" name="Arc 92"/>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94" name="Group 93"/>
                    <p:cNvGrpSpPr/>
                    <p:nvPr/>
                  </p:nvGrpSpPr>
                  <p:grpSpPr>
                    <a:xfrm>
                      <a:off x="52387" y="0"/>
                      <a:ext cx="450850" cy="770255"/>
                      <a:chOff x="0" y="0"/>
                      <a:chExt cx="450850" cy="770255"/>
                    </a:xfrm>
                    <a:scene3d>
                      <a:camera prst="orthographicFront">
                        <a:rot lat="0" lon="10800000" rev="0"/>
                      </a:camera>
                      <a:lightRig rig="threePt" dir="t"/>
                    </a:scene3d>
                  </p:grpSpPr>
                  <p:sp>
                    <p:nvSpPr>
                      <p:cNvPr id="95" name="Arc 94"/>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6" name="Arc 95"/>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7" name="Arc 96"/>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89" name="Arc 88"/>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0" name="Arc 89"/>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101" name="Group 100"/>
          <p:cNvGrpSpPr/>
          <p:nvPr/>
        </p:nvGrpSpPr>
        <p:grpSpPr>
          <a:xfrm>
            <a:off x="2174789" y="5607001"/>
            <a:ext cx="1197735" cy="1057489"/>
            <a:chOff x="2576176" y="5737939"/>
            <a:chExt cx="1197735" cy="1057489"/>
          </a:xfrm>
        </p:grpSpPr>
        <p:grpSp>
          <p:nvGrpSpPr>
            <p:cNvPr id="102" name="Group 101"/>
            <p:cNvGrpSpPr/>
            <p:nvPr/>
          </p:nvGrpSpPr>
          <p:grpSpPr>
            <a:xfrm>
              <a:off x="2796894" y="6266683"/>
              <a:ext cx="704782" cy="369332"/>
              <a:chOff x="2395605" y="2936219"/>
              <a:chExt cx="704782" cy="369332"/>
            </a:xfrm>
          </p:grpSpPr>
          <p:grpSp>
            <p:nvGrpSpPr>
              <p:cNvPr id="104" name="Group 103"/>
              <p:cNvGrpSpPr/>
              <p:nvPr/>
            </p:nvGrpSpPr>
            <p:grpSpPr>
              <a:xfrm>
                <a:off x="2807650" y="3038075"/>
                <a:ext cx="292737" cy="226818"/>
                <a:chOff x="0" y="0"/>
                <a:chExt cx="156845" cy="153289"/>
              </a:xfrm>
            </p:grpSpPr>
            <p:sp>
              <p:nvSpPr>
                <p:cNvPr id="106" name="Oval 105"/>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07" name="Group 106"/>
                <p:cNvGrpSpPr/>
                <p:nvPr/>
              </p:nvGrpSpPr>
              <p:grpSpPr>
                <a:xfrm>
                  <a:off x="36836" y="0"/>
                  <a:ext cx="72751" cy="74870"/>
                  <a:chOff x="0" y="0"/>
                  <a:chExt cx="399098" cy="475297"/>
                </a:xfrm>
              </p:grpSpPr>
              <p:cxnSp>
                <p:nvCxnSpPr>
                  <p:cNvPr id="108" name="Straight Connector 107"/>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Arc 109"/>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11" name="Straight Connector 110"/>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5" name="TextBox 104"/>
              <p:cNvSpPr txBox="1"/>
              <p:nvPr/>
            </p:nvSpPr>
            <p:spPr>
              <a:xfrm>
                <a:off x="2395605" y="2936219"/>
                <a:ext cx="418704" cy="369332"/>
              </a:xfrm>
              <a:prstGeom prst="rect">
                <a:avLst/>
              </a:prstGeom>
              <a:noFill/>
            </p:spPr>
            <p:txBody>
              <a:bodyPr wrap="none" rtlCol="0">
                <a:spAutoFit/>
              </a:bodyPr>
              <a:lstStyle/>
              <a:p>
                <a:r>
                  <a:rPr lang="en-US" dirty="0"/>
                  <a:t>13</a:t>
                </a:r>
              </a:p>
            </p:txBody>
          </p:sp>
        </p:grpSp>
        <p:sp>
          <p:nvSpPr>
            <p:cNvPr id="103" name="Up Arrow Callout 102"/>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p:cNvGrpSpPr/>
          <p:nvPr/>
        </p:nvGrpSpPr>
        <p:grpSpPr>
          <a:xfrm>
            <a:off x="3640350" y="4035976"/>
            <a:ext cx="1298355" cy="1441463"/>
            <a:chOff x="0" y="0"/>
            <a:chExt cx="1042670" cy="1189878"/>
          </a:xfrm>
        </p:grpSpPr>
        <p:cxnSp>
          <p:nvCxnSpPr>
            <p:cNvPr id="134" name="Straight Connector 133"/>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0" y="0"/>
              <a:ext cx="1042670" cy="1189878"/>
              <a:chOff x="0" y="0"/>
              <a:chExt cx="1042670" cy="1189878"/>
            </a:xfrm>
          </p:grpSpPr>
          <p:sp>
            <p:nvSpPr>
              <p:cNvPr id="136" name="Arc 135"/>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7" name="Arc 136"/>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38" name="Group 137"/>
              <p:cNvGrpSpPr/>
              <p:nvPr/>
            </p:nvGrpSpPr>
            <p:grpSpPr>
              <a:xfrm>
                <a:off x="0" y="4333"/>
                <a:ext cx="1042670" cy="1185545"/>
                <a:chOff x="0" y="0"/>
                <a:chExt cx="1042670" cy="1185545"/>
              </a:xfrm>
            </p:grpSpPr>
            <p:grpSp>
              <p:nvGrpSpPr>
                <p:cNvPr id="139" name="Group 138"/>
                <p:cNvGrpSpPr/>
                <p:nvPr/>
              </p:nvGrpSpPr>
              <p:grpSpPr>
                <a:xfrm>
                  <a:off x="247018" y="73672"/>
                  <a:ext cx="502920" cy="753110"/>
                  <a:chOff x="0" y="0"/>
                  <a:chExt cx="502920" cy="753110"/>
                </a:xfrm>
              </p:grpSpPr>
              <p:sp>
                <p:nvSpPr>
                  <p:cNvPr id="151" name="Oval 150"/>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2" name="Oval 151"/>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53" name="Straight Connector 152"/>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0" y="0"/>
                  <a:ext cx="1042670" cy="1185545"/>
                  <a:chOff x="0" y="0"/>
                  <a:chExt cx="1042670" cy="1185545"/>
                </a:xfrm>
              </p:grpSpPr>
              <p:grpSp>
                <p:nvGrpSpPr>
                  <p:cNvPr id="141" name="Group 140"/>
                  <p:cNvGrpSpPr/>
                  <p:nvPr/>
                </p:nvGrpSpPr>
                <p:grpSpPr>
                  <a:xfrm>
                    <a:off x="0" y="0"/>
                    <a:ext cx="1042670" cy="1185545"/>
                    <a:chOff x="0" y="0"/>
                    <a:chExt cx="1042670" cy="1185545"/>
                  </a:xfrm>
                </p:grpSpPr>
                <p:sp>
                  <p:nvSpPr>
                    <p:cNvPr id="144" name="Cube 143"/>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Supporter</a:t>
                      </a:r>
                      <a:endParaRPr lang="en-US" sz="1600" dirty="0">
                        <a:effectLst/>
                        <a:ea typeface="Calibri" panose="020F0502020204030204" pitchFamily="34" charset="0"/>
                        <a:cs typeface="Times New Roman" panose="02020603050405020304" pitchFamily="18" charset="0"/>
                      </a:endParaRPr>
                    </a:p>
                  </p:txBody>
                </p:sp>
                <p:sp>
                  <p:nvSpPr>
                    <p:cNvPr id="145" name="Oval 144"/>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6" name="Arc 145"/>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47" name="Group 146"/>
                    <p:cNvGrpSpPr/>
                    <p:nvPr/>
                  </p:nvGrpSpPr>
                  <p:grpSpPr>
                    <a:xfrm>
                      <a:off x="52387" y="0"/>
                      <a:ext cx="450850" cy="770255"/>
                      <a:chOff x="0" y="0"/>
                      <a:chExt cx="450850" cy="770255"/>
                    </a:xfrm>
                    <a:scene3d>
                      <a:camera prst="orthographicFront">
                        <a:rot lat="0" lon="10800000" rev="0"/>
                      </a:camera>
                      <a:lightRig rig="threePt" dir="t"/>
                    </a:scene3d>
                  </p:grpSpPr>
                  <p:sp>
                    <p:nvSpPr>
                      <p:cNvPr id="148" name="Arc 147"/>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9" name="Arc 148"/>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0" name="Arc 149"/>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142" name="Arc 141"/>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3" name="Arc 142"/>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154" name="Group 153"/>
          <p:cNvGrpSpPr/>
          <p:nvPr/>
        </p:nvGrpSpPr>
        <p:grpSpPr>
          <a:xfrm>
            <a:off x="3679470" y="5604853"/>
            <a:ext cx="1197735" cy="1057489"/>
            <a:chOff x="2576176" y="5737939"/>
            <a:chExt cx="1197735" cy="1057489"/>
          </a:xfrm>
        </p:grpSpPr>
        <p:grpSp>
          <p:nvGrpSpPr>
            <p:cNvPr id="155" name="Group 154"/>
            <p:cNvGrpSpPr/>
            <p:nvPr/>
          </p:nvGrpSpPr>
          <p:grpSpPr>
            <a:xfrm>
              <a:off x="2796894" y="6266683"/>
              <a:ext cx="704782" cy="369332"/>
              <a:chOff x="2395605" y="2936219"/>
              <a:chExt cx="704782" cy="369332"/>
            </a:xfrm>
          </p:grpSpPr>
          <p:grpSp>
            <p:nvGrpSpPr>
              <p:cNvPr id="157" name="Group 156"/>
              <p:cNvGrpSpPr/>
              <p:nvPr/>
            </p:nvGrpSpPr>
            <p:grpSpPr>
              <a:xfrm>
                <a:off x="2807650" y="3038075"/>
                <a:ext cx="292737" cy="226818"/>
                <a:chOff x="0" y="0"/>
                <a:chExt cx="156845" cy="153289"/>
              </a:xfrm>
            </p:grpSpPr>
            <p:sp>
              <p:nvSpPr>
                <p:cNvPr id="159" name="Oval 158"/>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160" name="Group 159"/>
                <p:cNvGrpSpPr/>
                <p:nvPr/>
              </p:nvGrpSpPr>
              <p:grpSpPr>
                <a:xfrm>
                  <a:off x="36836" y="0"/>
                  <a:ext cx="72751" cy="74870"/>
                  <a:chOff x="0" y="0"/>
                  <a:chExt cx="399098" cy="475297"/>
                </a:xfrm>
              </p:grpSpPr>
              <p:cxnSp>
                <p:nvCxnSpPr>
                  <p:cNvPr id="161" name="Straight Connector 160"/>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Arc 162"/>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64" name="Straight Connector 163"/>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58" name="TextBox 157"/>
              <p:cNvSpPr txBox="1"/>
              <p:nvPr/>
            </p:nvSpPr>
            <p:spPr>
              <a:xfrm>
                <a:off x="2395605" y="2936219"/>
                <a:ext cx="418704" cy="369332"/>
              </a:xfrm>
              <a:prstGeom prst="rect">
                <a:avLst/>
              </a:prstGeom>
              <a:noFill/>
            </p:spPr>
            <p:txBody>
              <a:bodyPr wrap="none" rtlCol="0">
                <a:spAutoFit/>
              </a:bodyPr>
              <a:lstStyle/>
              <a:p>
                <a:r>
                  <a:rPr lang="en-US" dirty="0"/>
                  <a:t>18</a:t>
                </a:r>
              </a:p>
            </p:txBody>
          </p:sp>
        </p:grpSp>
        <p:sp>
          <p:nvSpPr>
            <p:cNvPr id="156" name="Up Arrow Callout 155"/>
            <p:cNvSpPr/>
            <p:nvPr/>
          </p:nvSpPr>
          <p:spPr>
            <a:xfrm>
              <a:off x="2576176" y="5737939"/>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5" name="Straight Connector 164"/>
          <p:cNvCxnSpPr/>
          <p:nvPr/>
        </p:nvCxnSpPr>
        <p:spPr>
          <a:xfrm flipV="1">
            <a:off x="5451580" y="4226582"/>
            <a:ext cx="0" cy="2182061"/>
          </a:xfrm>
          <a:prstGeom prst="line">
            <a:avLst/>
          </a:prstGeom>
          <a:ln w="254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518174" y="1795017"/>
            <a:ext cx="2154350" cy="1839513"/>
            <a:chOff x="4518174" y="1668405"/>
            <a:chExt cx="2154350" cy="1839513"/>
          </a:xfrm>
        </p:grpSpPr>
        <p:sp>
          <p:nvSpPr>
            <p:cNvPr id="8" name="Arc 7"/>
            <p:cNvSpPr/>
            <p:nvPr/>
          </p:nvSpPr>
          <p:spPr>
            <a:xfrm rot="5626453">
              <a:off x="4461684" y="1955943"/>
              <a:ext cx="1608465" cy="1495485"/>
            </a:xfrm>
            <a:prstGeom prst="arc">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Oval 8"/>
            <p:cNvSpPr/>
            <p:nvPr/>
          </p:nvSpPr>
          <p:spPr>
            <a:xfrm>
              <a:off x="5413553" y="1668405"/>
              <a:ext cx="1258971" cy="107479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2" name="Group 261"/>
          <p:cNvGrpSpPr/>
          <p:nvPr/>
        </p:nvGrpSpPr>
        <p:grpSpPr>
          <a:xfrm>
            <a:off x="5974467" y="4033828"/>
            <a:ext cx="4368113" cy="2723645"/>
            <a:chOff x="5974467" y="4033828"/>
            <a:chExt cx="4368113" cy="2723645"/>
          </a:xfrm>
        </p:grpSpPr>
        <p:grpSp>
          <p:nvGrpSpPr>
            <p:cNvPr id="263" name="Group 262"/>
            <p:cNvGrpSpPr/>
            <p:nvPr/>
          </p:nvGrpSpPr>
          <p:grpSpPr>
            <a:xfrm>
              <a:off x="5982156" y="4033828"/>
              <a:ext cx="1298355" cy="1441463"/>
              <a:chOff x="0" y="0"/>
              <a:chExt cx="1042670" cy="1189878"/>
            </a:xfrm>
          </p:grpSpPr>
          <p:cxnSp>
            <p:nvCxnSpPr>
              <p:cNvPr id="339" name="Straight Connector 338"/>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0" name="Group 339"/>
              <p:cNvGrpSpPr/>
              <p:nvPr/>
            </p:nvGrpSpPr>
            <p:grpSpPr>
              <a:xfrm>
                <a:off x="0" y="0"/>
                <a:ext cx="1042670" cy="1189878"/>
                <a:chOff x="0" y="0"/>
                <a:chExt cx="1042670" cy="1189878"/>
              </a:xfrm>
            </p:grpSpPr>
            <p:sp>
              <p:nvSpPr>
                <p:cNvPr id="341" name="Arc 340"/>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2" name="Arc 341"/>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43" name="Group 342"/>
                <p:cNvGrpSpPr/>
                <p:nvPr/>
              </p:nvGrpSpPr>
              <p:grpSpPr>
                <a:xfrm>
                  <a:off x="0" y="4333"/>
                  <a:ext cx="1042670" cy="1185545"/>
                  <a:chOff x="0" y="0"/>
                  <a:chExt cx="1042670" cy="1185545"/>
                </a:xfrm>
              </p:grpSpPr>
              <p:grpSp>
                <p:nvGrpSpPr>
                  <p:cNvPr id="344" name="Group 343"/>
                  <p:cNvGrpSpPr/>
                  <p:nvPr/>
                </p:nvGrpSpPr>
                <p:grpSpPr>
                  <a:xfrm>
                    <a:off x="247018" y="73672"/>
                    <a:ext cx="502920" cy="753110"/>
                    <a:chOff x="0" y="0"/>
                    <a:chExt cx="502920" cy="753110"/>
                  </a:xfrm>
                </p:grpSpPr>
                <p:sp>
                  <p:nvSpPr>
                    <p:cNvPr id="356" name="Oval 355"/>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7" name="Oval 356"/>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58" name="Straight Connector 357"/>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5" name="Group 344"/>
                  <p:cNvGrpSpPr/>
                  <p:nvPr/>
                </p:nvGrpSpPr>
                <p:grpSpPr>
                  <a:xfrm>
                    <a:off x="0" y="0"/>
                    <a:ext cx="1042670" cy="1185545"/>
                    <a:chOff x="0" y="0"/>
                    <a:chExt cx="1042670" cy="1185545"/>
                  </a:xfrm>
                </p:grpSpPr>
                <p:grpSp>
                  <p:nvGrpSpPr>
                    <p:cNvPr id="346" name="Group 345"/>
                    <p:cNvGrpSpPr/>
                    <p:nvPr/>
                  </p:nvGrpSpPr>
                  <p:grpSpPr>
                    <a:xfrm>
                      <a:off x="0" y="0"/>
                      <a:ext cx="1042670" cy="1185545"/>
                      <a:chOff x="0" y="0"/>
                      <a:chExt cx="1042670" cy="1185545"/>
                    </a:xfrm>
                  </p:grpSpPr>
                  <p:sp>
                    <p:nvSpPr>
                      <p:cNvPr id="349" name="Cube 348"/>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Detractor</a:t>
                        </a:r>
                        <a:endParaRPr lang="en-US" sz="1600" dirty="0">
                          <a:effectLst/>
                          <a:ea typeface="Calibri" panose="020F0502020204030204" pitchFamily="34" charset="0"/>
                          <a:cs typeface="Times New Roman" panose="02020603050405020304" pitchFamily="18" charset="0"/>
                        </a:endParaRPr>
                      </a:p>
                    </p:txBody>
                  </p:sp>
                  <p:sp>
                    <p:nvSpPr>
                      <p:cNvPr id="350" name="Oval 349"/>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1" name="Arc 350"/>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52" name="Group 351"/>
                      <p:cNvGrpSpPr/>
                      <p:nvPr/>
                    </p:nvGrpSpPr>
                    <p:grpSpPr>
                      <a:xfrm>
                        <a:off x="52387" y="0"/>
                        <a:ext cx="450850" cy="770255"/>
                        <a:chOff x="0" y="0"/>
                        <a:chExt cx="450850" cy="770255"/>
                      </a:xfrm>
                      <a:scene3d>
                        <a:camera prst="orthographicFront">
                          <a:rot lat="0" lon="10800000" rev="0"/>
                        </a:camera>
                        <a:lightRig rig="threePt" dir="t"/>
                      </a:scene3d>
                    </p:grpSpPr>
                    <p:sp>
                      <p:nvSpPr>
                        <p:cNvPr id="353" name="Arc 352"/>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4" name="Arc 353"/>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5" name="Arc 354"/>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347" name="Arc 346"/>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8" name="Arc 347"/>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264" name="Group 263"/>
            <p:cNvGrpSpPr/>
            <p:nvPr/>
          </p:nvGrpSpPr>
          <p:grpSpPr>
            <a:xfrm>
              <a:off x="5974467" y="5688264"/>
              <a:ext cx="1197735" cy="1057489"/>
              <a:chOff x="5326329" y="2610186"/>
              <a:chExt cx="1197735" cy="1057489"/>
            </a:xfrm>
          </p:grpSpPr>
          <p:grpSp>
            <p:nvGrpSpPr>
              <p:cNvPr id="329" name="Group 328"/>
              <p:cNvGrpSpPr/>
              <p:nvPr/>
            </p:nvGrpSpPr>
            <p:grpSpPr>
              <a:xfrm>
                <a:off x="5559926" y="2791200"/>
                <a:ext cx="704782" cy="369332"/>
                <a:chOff x="2395605" y="2936219"/>
                <a:chExt cx="704782" cy="369332"/>
              </a:xfrm>
            </p:grpSpPr>
            <p:grpSp>
              <p:nvGrpSpPr>
                <p:cNvPr id="331" name="Group 330"/>
                <p:cNvGrpSpPr/>
                <p:nvPr/>
              </p:nvGrpSpPr>
              <p:grpSpPr>
                <a:xfrm>
                  <a:off x="2807650" y="3038075"/>
                  <a:ext cx="292737" cy="226818"/>
                  <a:chOff x="0" y="0"/>
                  <a:chExt cx="156845" cy="153289"/>
                </a:xfrm>
              </p:grpSpPr>
              <p:sp>
                <p:nvSpPr>
                  <p:cNvPr id="333" name="Oval 332"/>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334" name="Group 333"/>
                  <p:cNvGrpSpPr/>
                  <p:nvPr/>
                </p:nvGrpSpPr>
                <p:grpSpPr>
                  <a:xfrm>
                    <a:off x="36836" y="0"/>
                    <a:ext cx="72751" cy="74870"/>
                    <a:chOff x="0" y="0"/>
                    <a:chExt cx="399098" cy="475297"/>
                  </a:xfrm>
                </p:grpSpPr>
                <p:cxnSp>
                  <p:nvCxnSpPr>
                    <p:cNvPr id="335" name="Straight Connector 334"/>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37" name="Arc 336"/>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38" name="Straight Connector 337"/>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32" name="TextBox 331"/>
                <p:cNvSpPr txBox="1"/>
                <p:nvPr/>
              </p:nvSpPr>
              <p:spPr>
                <a:xfrm>
                  <a:off x="2395605" y="2936219"/>
                  <a:ext cx="301686" cy="369332"/>
                </a:xfrm>
                <a:prstGeom prst="rect">
                  <a:avLst/>
                </a:prstGeom>
                <a:noFill/>
              </p:spPr>
              <p:txBody>
                <a:bodyPr wrap="none" rtlCol="0">
                  <a:spAutoFit/>
                </a:bodyPr>
                <a:lstStyle/>
                <a:p>
                  <a:r>
                    <a:rPr lang="en-US" dirty="0"/>
                    <a:t>0</a:t>
                  </a:r>
                </a:p>
              </p:txBody>
            </p:sp>
          </p:grpSp>
          <p:sp>
            <p:nvSpPr>
              <p:cNvPr id="330" name="Up Arrow Callout 329"/>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5" name="Group 264"/>
            <p:cNvGrpSpPr/>
            <p:nvPr/>
          </p:nvGrpSpPr>
          <p:grpSpPr>
            <a:xfrm>
              <a:off x="7513197" y="4045548"/>
              <a:ext cx="1298355" cy="1441463"/>
              <a:chOff x="0" y="0"/>
              <a:chExt cx="1042670" cy="1189878"/>
            </a:xfrm>
          </p:grpSpPr>
          <p:cxnSp>
            <p:nvCxnSpPr>
              <p:cNvPr id="309" name="Straight Connector 308"/>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0" name="Group 309"/>
              <p:cNvGrpSpPr/>
              <p:nvPr/>
            </p:nvGrpSpPr>
            <p:grpSpPr>
              <a:xfrm>
                <a:off x="0" y="0"/>
                <a:ext cx="1042670" cy="1189878"/>
                <a:chOff x="0" y="0"/>
                <a:chExt cx="1042670" cy="1189878"/>
              </a:xfrm>
            </p:grpSpPr>
            <p:sp>
              <p:nvSpPr>
                <p:cNvPr id="311" name="Arc 310"/>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2" name="Arc 311"/>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13" name="Group 312"/>
                <p:cNvGrpSpPr/>
                <p:nvPr/>
              </p:nvGrpSpPr>
              <p:grpSpPr>
                <a:xfrm>
                  <a:off x="0" y="4333"/>
                  <a:ext cx="1042670" cy="1185545"/>
                  <a:chOff x="0" y="0"/>
                  <a:chExt cx="1042670" cy="1185545"/>
                </a:xfrm>
              </p:grpSpPr>
              <p:grpSp>
                <p:nvGrpSpPr>
                  <p:cNvPr id="314" name="Group 313"/>
                  <p:cNvGrpSpPr/>
                  <p:nvPr/>
                </p:nvGrpSpPr>
                <p:grpSpPr>
                  <a:xfrm>
                    <a:off x="247018" y="73672"/>
                    <a:ext cx="502920" cy="753110"/>
                    <a:chOff x="0" y="0"/>
                    <a:chExt cx="502920" cy="753110"/>
                  </a:xfrm>
                </p:grpSpPr>
                <p:sp>
                  <p:nvSpPr>
                    <p:cNvPr id="326" name="Oval 325"/>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7" name="Oval 326"/>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28" name="Straight Connector 327"/>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5" name="Group 314"/>
                  <p:cNvGrpSpPr/>
                  <p:nvPr/>
                </p:nvGrpSpPr>
                <p:grpSpPr>
                  <a:xfrm>
                    <a:off x="0" y="0"/>
                    <a:ext cx="1042670" cy="1185545"/>
                    <a:chOff x="0" y="0"/>
                    <a:chExt cx="1042670" cy="1185545"/>
                  </a:xfrm>
                </p:grpSpPr>
                <p:grpSp>
                  <p:nvGrpSpPr>
                    <p:cNvPr id="316" name="Group 315"/>
                    <p:cNvGrpSpPr/>
                    <p:nvPr/>
                  </p:nvGrpSpPr>
                  <p:grpSpPr>
                    <a:xfrm>
                      <a:off x="0" y="0"/>
                      <a:ext cx="1042670" cy="1185545"/>
                      <a:chOff x="0" y="0"/>
                      <a:chExt cx="1042670" cy="1185545"/>
                    </a:xfrm>
                  </p:grpSpPr>
                  <p:sp>
                    <p:nvSpPr>
                      <p:cNvPr id="319" name="Cube 318"/>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Detractor</a:t>
                        </a:r>
                        <a:endParaRPr lang="en-US" sz="1600" dirty="0">
                          <a:effectLst/>
                          <a:ea typeface="Calibri" panose="020F0502020204030204" pitchFamily="34" charset="0"/>
                          <a:cs typeface="Times New Roman" panose="02020603050405020304" pitchFamily="18" charset="0"/>
                        </a:endParaRPr>
                      </a:p>
                    </p:txBody>
                  </p:sp>
                  <p:sp>
                    <p:nvSpPr>
                      <p:cNvPr id="320" name="Oval 319"/>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1" name="Arc 320"/>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22" name="Group 321"/>
                      <p:cNvGrpSpPr/>
                      <p:nvPr/>
                    </p:nvGrpSpPr>
                    <p:grpSpPr>
                      <a:xfrm>
                        <a:off x="52387" y="0"/>
                        <a:ext cx="450850" cy="770255"/>
                        <a:chOff x="0" y="0"/>
                        <a:chExt cx="450850" cy="770255"/>
                      </a:xfrm>
                      <a:scene3d>
                        <a:camera prst="orthographicFront">
                          <a:rot lat="0" lon="10800000" rev="0"/>
                        </a:camera>
                        <a:lightRig rig="threePt" dir="t"/>
                      </a:scene3d>
                    </p:grpSpPr>
                    <p:sp>
                      <p:nvSpPr>
                        <p:cNvPr id="323" name="Arc 322"/>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4" name="Arc 323"/>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5" name="Arc 324"/>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317" name="Arc 316"/>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8" name="Arc 317"/>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266" name="Group 265"/>
            <p:cNvGrpSpPr/>
            <p:nvPr/>
          </p:nvGrpSpPr>
          <p:grpSpPr>
            <a:xfrm>
              <a:off x="7505508" y="5699984"/>
              <a:ext cx="1197735" cy="1057489"/>
              <a:chOff x="5326329" y="2610186"/>
              <a:chExt cx="1197735" cy="1057489"/>
            </a:xfrm>
          </p:grpSpPr>
          <p:grpSp>
            <p:nvGrpSpPr>
              <p:cNvPr id="299" name="Group 298"/>
              <p:cNvGrpSpPr/>
              <p:nvPr/>
            </p:nvGrpSpPr>
            <p:grpSpPr>
              <a:xfrm>
                <a:off x="5559926" y="2791200"/>
                <a:ext cx="704782" cy="369332"/>
                <a:chOff x="2395605" y="2936219"/>
                <a:chExt cx="704782" cy="369332"/>
              </a:xfrm>
            </p:grpSpPr>
            <p:grpSp>
              <p:nvGrpSpPr>
                <p:cNvPr id="301" name="Group 300"/>
                <p:cNvGrpSpPr/>
                <p:nvPr/>
              </p:nvGrpSpPr>
              <p:grpSpPr>
                <a:xfrm>
                  <a:off x="2807650" y="3038075"/>
                  <a:ext cx="292737" cy="226818"/>
                  <a:chOff x="0" y="0"/>
                  <a:chExt cx="156845" cy="153289"/>
                </a:xfrm>
              </p:grpSpPr>
              <p:sp>
                <p:nvSpPr>
                  <p:cNvPr id="303" name="Oval 302"/>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304" name="Group 303"/>
                  <p:cNvGrpSpPr/>
                  <p:nvPr/>
                </p:nvGrpSpPr>
                <p:grpSpPr>
                  <a:xfrm>
                    <a:off x="36836" y="0"/>
                    <a:ext cx="72751" cy="74870"/>
                    <a:chOff x="0" y="0"/>
                    <a:chExt cx="399098" cy="475297"/>
                  </a:xfrm>
                </p:grpSpPr>
                <p:cxnSp>
                  <p:nvCxnSpPr>
                    <p:cNvPr id="305" name="Straight Connector 304"/>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7" name="Arc 306"/>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08" name="Straight Connector 307"/>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02" name="TextBox 301"/>
                <p:cNvSpPr txBox="1"/>
                <p:nvPr/>
              </p:nvSpPr>
              <p:spPr>
                <a:xfrm>
                  <a:off x="2395605" y="2936219"/>
                  <a:ext cx="301686" cy="369332"/>
                </a:xfrm>
                <a:prstGeom prst="rect">
                  <a:avLst/>
                </a:prstGeom>
                <a:noFill/>
              </p:spPr>
              <p:txBody>
                <a:bodyPr wrap="none" rtlCol="0">
                  <a:spAutoFit/>
                </a:bodyPr>
                <a:lstStyle/>
                <a:p>
                  <a:r>
                    <a:rPr lang="en-US" dirty="0"/>
                    <a:t>0</a:t>
                  </a:r>
                </a:p>
              </p:txBody>
            </p:sp>
          </p:grpSp>
          <p:sp>
            <p:nvSpPr>
              <p:cNvPr id="300" name="Up Arrow Callout 299"/>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7" name="Group 266"/>
            <p:cNvGrpSpPr/>
            <p:nvPr/>
          </p:nvGrpSpPr>
          <p:grpSpPr>
            <a:xfrm>
              <a:off x="9044225" y="4043203"/>
              <a:ext cx="1298355" cy="1441463"/>
              <a:chOff x="0" y="0"/>
              <a:chExt cx="1042670" cy="1189878"/>
            </a:xfrm>
          </p:grpSpPr>
          <p:cxnSp>
            <p:nvCxnSpPr>
              <p:cNvPr id="279" name="Straight Connector 278"/>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0" name="Group 279"/>
              <p:cNvGrpSpPr/>
              <p:nvPr/>
            </p:nvGrpSpPr>
            <p:grpSpPr>
              <a:xfrm>
                <a:off x="0" y="0"/>
                <a:ext cx="1042670" cy="1189878"/>
                <a:chOff x="0" y="0"/>
                <a:chExt cx="1042670" cy="1189878"/>
              </a:xfrm>
            </p:grpSpPr>
            <p:sp>
              <p:nvSpPr>
                <p:cNvPr id="281" name="Arc 280"/>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2" name="Arc 281"/>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83" name="Group 282"/>
                <p:cNvGrpSpPr/>
                <p:nvPr/>
              </p:nvGrpSpPr>
              <p:grpSpPr>
                <a:xfrm>
                  <a:off x="0" y="4333"/>
                  <a:ext cx="1042670" cy="1185545"/>
                  <a:chOff x="0" y="0"/>
                  <a:chExt cx="1042670" cy="1185545"/>
                </a:xfrm>
              </p:grpSpPr>
              <p:grpSp>
                <p:nvGrpSpPr>
                  <p:cNvPr id="284" name="Group 283"/>
                  <p:cNvGrpSpPr/>
                  <p:nvPr/>
                </p:nvGrpSpPr>
                <p:grpSpPr>
                  <a:xfrm>
                    <a:off x="247018" y="73672"/>
                    <a:ext cx="502920" cy="753110"/>
                    <a:chOff x="0" y="0"/>
                    <a:chExt cx="502920" cy="753110"/>
                  </a:xfrm>
                </p:grpSpPr>
                <p:sp>
                  <p:nvSpPr>
                    <p:cNvPr id="296" name="Oval 295"/>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97" name="Oval 296"/>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98" name="Straight Connector 297"/>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5" name="Group 284"/>
                  <p:cNvGrpSpPr/>
                  <p:nvPr/>
                </p:nvGrpSpPr>
                <p:grpSpPr>
                  <a:xfrm>
                    <a:off x="0" y="0"/>
                    <a:ext cx="1042670" cy="1185545"/>
                    <a:chOff x="0" y="0"/>
                    <a:chExt cx="1042670" cy="1185545"/>
                  </a:xfrm>
                </p:grpSpPr>
                <p:grpSp>
                  <p:nvGrpSpPr>
                    <p:cNvPr id="286" name="Group 285"/>
                    <p:cNvGrpSpPr/>
                    <p:nvPr/>
                  </p:nvGrpSpPr>
                  <p:grpSpPr>
                    <a:xfrm>
                      <a:off x="0" y="0"/>
                      <a:ext cx="1042670" cy="1185545"/>
                      <a:chOff x="0" y="0"/>
                      <a:chExt cx="1042670" cy="1185545"/>
                    </a:xfrm>
                  </p:grpSpPr>
                  <p:sp>
                    <p:nvSpPr>
                      <p:cNvPr id="289" name="Cube 288"/>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Detractor</a:t>
                        </a:r>
                        <a:endParaRPr lang="en-US" sz="1600" dirty="0">
                          <a:effectLst/>
                          <a:ea typeface="Calibri" panose="020F0502020204030204" pitchFamily="34" charset="0"/>
                          <a:cs typeface="Times New Roman" panose="02020603050405020304" pitchFamily="18" charset="0"/>
                        </a:endParaRPr>
                      </a:p>
                    </p:txBody>
                  </p:sp>
                  <p:sp>
                    <p:nvSpPr>
                      <p:cNvPr id="290" name="Oval 289"/>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91" name="Arc 290"/>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92" name="Group 291"/>
                      <p:cNvGrpSpPr/>
                      <p:nvPr/>
                    </p:nvGrpSpPr>
                    <p:grpSpPr>
                      <a:xfrm>
                        <a:off x="52387" y="0"/>
                        <a:ext cx="450850" cy="770255"/>
                        <a:chOff x="0" y="0"/>
                        <a:chExt cx="450850" cy="770255"/>
                      </a:xfrm>
                      <a:scene3d>
                        <a:camera prst="orthographicFront">
                          <a:rot lat="0" lon="10800000" rev="0"/>
                        </a:camera>
                        <a:lightRig rig="threePt" dir="t"/>
                      </a:scene3d>
                    </p:grpSpPr>
                    <p:sp>
                      <p:nvSpPr>
                        <p:cNvPr id="293" name="Arc 292"/>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94" name="Arc 293"/>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95" name="Arc 294"/>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287" name="Arc 286"/>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8" name="Arc 287"/>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268" name="Group 267"/>
            <p:cNvGrpSpPr/>
            <p:nvPr/>
          </p:nvGrpSpPr>
          <p:grpSpPr>
            <a:xfrm>
              <a:off x="9036536" y="5697639"/>
              <a:ext cx="1197735" cy="1057489"/>
              <a:chOff x="5326329" y="2610186"/>
              <a:chExt cx="1197735" cy="1057489"/>
            </a:xfrm>
          </p:grpSpPr>
          <p:grpSp>
            <p:nvGrpSpPr>
              <p:cNvPr id="269" name="Group 268"/>
              <p:cNvGrpSpPr/>
              <p:nvPr/>
            </p:nvGrpSpPr>
            <p:grpSpPr>
              <a:xfrm>
                <a:off x="5559926" y="2791200"/>
                <a:ext cx="704782" cy="369332"/>
                <a:chOff x="2395605" y="2936219"/>
                <a:chExt cx="704782" cy="369332"/>
              </a:xfrm>
            </p:grpSpPr>
            <p:grpSp>
              <p:nvGrpSpPr>
                <p:cNvPr id="271" name="Group 270"/>
                <p:cNvGrpSpPr/>
                <p:nvPr/>
              </p:nvGrpSpPr>
              <p:grpSpPr>
                <a:xfrm>
                  <a:off x="2807650" y="3038075"/>
                  <a:ext cx="292737" cy="226818"/>
                  <a:chOff x="0" y="0"/>
                  <a:chExt cx="156845" cy="153289"/>
                </a:xfrm>
              </p:grpSpPr>
              <p:sp>
                <p:nvSpPr>
                  <p:cNvPr id="273" name="Oval 272"/>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274" name="Group 273"/>
                  <p:cNvGrpSpPr/>
                  <p:nvPr/>
                </p:nvGrpSpPr>
                <p:grpSpPr>
                  <a:xfrm>
                    <a:off x="36836" y="0"/>
                    <a:ext cx="72751" cy="74870"/>
                    <a:chOff x="0" y="0"/>
                    <a:chExt cx="399098" cy="475297"/>
                  </a:xfrm>
                </p:grpSpPr>
                <p:cxnSp>
                  <p:nvCxnSpPr>
                    <p:cNvPr id="275" name="Straight Connector 274"/>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77" name="Arc 276"/>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78" name="Straight Connector 277"/>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2" name="TextBox 271"/>
                <p:cNvSpPr txBox="1"/>
                <p:nvPr/>
              </p:nvSpPr>
              <p:spPr>
                <a:xfrm>
                  <a:off x="2395605" y="2936219"/>
                  <a:ext cx="301686" cy="369332"/>
                </a:xfrm>
                <a:prstGeom prst="rect">
                  <a:avLst/>
                </a:prstGeom>
                <a:noFill/>
              </p:spPr>
              <p:txBody>
                <a:bodyPr wrap="none" rtlCol="0">
                  <a:spAutoFit/>
                </a:bodyPr>
                <a:lstStyle/>
                <a:p>
                  <a:r>
                    <a:rPr lang="en-US" dirty="0"/>
                    <a:t>0</a:t>
                  </a:r>
                </a:p>
              </p:txBody>
            </p:sp>
          </p:grpSp>
          <p:sp>
            <p:nvSpPr>
              <p:cNvPr id="270" name="Up Arrow Callout 269"/>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59" name="Arc 358"/>
          <p:cNvSpPr/>
          <p:nvPr/>
        </p:nvSpPr>
        <p:spPr>
          <a:xfrm rot="8194076">
            <a:off x="1055513" y="4219840"/>
            <a:ext cx="336675" cy="333487"/>
          </a:xfrm>
          <a:prstGeom prst="arc">
            <a:avLst>
              <a:gd name="adj1" fmla="val 16804601"/>
              <a:gd name="adj2" fmla="val 2076721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0" name="Arc 359"/>
          <p:cNvSpPr/>
          <p:nvPr/>
        </p:nvSpPr>
        <p:spPr>
          <a:xfrm rot="8194076">
            <a:off x="2600618" y="4231560"/>
            <a:ext cx="336675" cy="333487"/>
          </a:xfrm>
          <a:prstGeom prst="arc">
            <a:avLst>
              <a:gd name="adj1" fmla="val 16804601"/>
              <a:gd name="adj2" fmla="val 2076721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1" name="Arc 360"/>
          <p:cNvSpPr/>
          <p:nvPr/>
        </p:nvSpPr>
        <p:spPr>
          <a:xfrm rot="8194076">
            <a:off x="4103508" y="4229213"/>
            <a:ext cx="336675" cy="333487"/>
          </a:xfrm>
          <a:prstGeom prst="arc">
            <a:avLst>
              <a:gd name="adj1" fmla="val 16804601"/>
              <a:gd name="adj2" fmla="val 2076721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2" name="Arc 361"/>
          <p:cNvSpPr/>
          <p:nvPr/>
        </p:nvSpPr>
        <p:spPr>
          <a:xfrm rot="19144659">
            <a:off x="6426306" y="4524765"/>
            <a:ext cx="336675" cy="333487"/>
          </a:xfrm>
          <a:prstGeom prst="arc">
            <a:avLst>
              <a:gd name="adj1" fmla="val 17719004"/>
              <a:gd name="adj2" fmla="val 2076721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3" name="Arc 362"/>
          <p:cNvSpPr/>
          <p:nvPr/>
        </p:nvSpPr>
        <p:spPr>
          <a:xfrm rot="19144659">
            <a:off x="9532924" y="4522421"/>
            <a:ext cx="336675" cy="333487"/>
          </a:xfrm>
          <a:prstGeom prst="arc">
            <a:avLst>
              <a:gd name="adj1" fmla="val 17719004"/>
              <a:gd name="adj2" fmla="val 2076721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4" name="Arc 363"/>
          <p:cNvSpPr/>
          <p:nvPr/>
        </p:nvSpPr>
        <p:spPr>
          <a:xfrm rot="19144659">
            <a:off x="7912809" y="4520073"/>
            <a:ext cx="336675" cy="333487"/>
          </a:xfrm>
          <a:prstGeom prst="arc">
            <a:avLst>
              <a:gd name="adj1" fmla="val 17719004"/>
              <a:gd name="adj2" fmla="val 2076721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30" name="Group 229"/>
          <p:cNvGrpSpPr/>
          <p:nvPr/>
        </p:nvGrpSpPr>
        <p:grpSpPr>
          <a:xfrm>
            <a:off x="10607043" y="5702657"/>
            <a:ext cx="1197735" cy="1057489"/>
            <a:chOff x="5326329" y="2610186"/>
            <a:chExt cx="1197735" cy="1057489"/>
          </a:xfrm>
        </p:grpSpPr>
        <p:grpSp>
          <p:nvGrpSpPr>
            <p:cNvPr id="231" name="Group 230"/>
            <p:cNvGrpSpPr/>
            <p:nvPr/>
          </p:nvGrpSpPr>
          <p:grpSpPr>
            <a:xfrm>
              <a:off x="5559926" y="2791200"/>
              <a:ext cx="704782" cy="369332"/>
              <a:chOff x="2395605" y="2936219"/>
              <a:chExt cx="704782" cy="369332"/>
            </a:xfrm>
          </p:grpSpPr>
          <p:grpSp>
            <p:nvGrpSpPr>
              <p:cNvPr id="233" name="Group 232"/>
              <p:cNvGrpSpPr/>
              <p:nvPr/>
            </p:nvGrpSpPr>
            <p:grpSpPr>
              <a:xfrm>
                <a:off x="2807650" y="3038075"/>
                <a:ext cx="292737" cy="226818"/>
                <a:chOff x="0" y="0"/>
                <a:chExt cx="156845" cy="153289"/>
              </a:xfrm>
            </p:grpSpPr>
            <p:sp>
              <p:nvSpPr>
                <p:cNvPr id="235" name="Oval 234"/>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236" name="Group 235"/>
                <p:cNvGrpSpPr/>
                <p:nvPr/>
              </p:nvGrpSpPr>
              <p:grpSpPr>
                <a:xfrm>
                  <a:off x="36836" y="0"/>
                  <a:ext cx="72751" cy="74870"/>
                  <a:chOff x="0" y="0"/>
                  <a:chExt cx="399098" cy="475297"/>
                </a:xfrm>
              </p:grpSpPr>
              <p:cxnSp>
                <p:nvCxnSpPr>
                  <p:cNvPr id="237" name="Straight Connector 236"/>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Arc 238"/>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40" name="Straight Connector 239"/>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4" name="TextBox 233"/>
              <p:cNvSpPr txBox="1"/>
              <p:nvPr/>
            </p:nvSpPr>
            <p:spPr>
              <a:xfrm>
                <a:off x="2395605" y="2936219"/>
                <a:ext cx="301686" cy="369332"/>
              </a:xfrm>
              <a:prstGeom prst="rect">
                <a:avLst/>
              </a:prstGeom>
              <a:noFill/>
            </p:spPr>
            <p:txBody>
              <a:bodyPr wrap="none" rtlCol="0">
                <a:spAutoFit/>
              </a:bodyPr>
              <a:lstStyle/>
              <a:p>
                <a:r>
                  <a:rPr lang="en-US" dirty="0"/>
                  <a:t>0</a:t>
                </a:r>
              </a:p>
            </p:txBody>
          </p:sp>
        </p:grpSp>
        <p:sp>
          <p:nvSpPr>
            <p:cNvPr id="232" name="Up Arrow Callout 231"/>
            <p:cNvSpPr/>
            <p:nvPr/>
          </p:nvSpPr>
          <p:spPr>
            <a:xfrm rot="10800000">
              <a:off x="5326329" y="2610186"/>
              <a:ext cx="1197735" cy="1057489"/>
            </a:xfrm>
            <a:prstGeom prst="upArrowCallou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2" name="Group 241"/>
          <p:cNvGrpSpPr/>
          <p:nvPr/>
        </p:nvGrpSpPr>
        <p:grpSpPr>
          <a:xfrm>
            <a:off x="4246139" y="1638158"/>
            <a:ext cx="1197735" cy="1057489"/>
            <a:chOff x="2576176" y="5737939"/>
            <a:chExt cx="1197735" cy="1057489"/>
          </a:xfrm>
        </p:grpSpPr>
        <p:grpSp>
          <p:nvGrpSpPr>
            <p:cNvPr id="243" name="Group 242"/>
            <p:cNvGrpSpPr/>
            <p:nvPr/>
          </p:nvGrpSpPr>
          <p:grpSpPr>
            <a:xfrm>
              <a:off x="2796894" y="6266683"/>
              <a:ext cx="704782" cy="369332"/>
              <a:chOff x="2395605" y="2936219"/>
              <a:chExt cx="704782" cy="369332"/>
            </a:xfrm>
          </p:grpSpPr>
          <p:grpSp>
            <p:nvGrpSpPr>
              <p:cNvPr id="245" name="Group 244"/>
              <p:cNvGrpSpPr/>
              <p:nvPr/>
            </p:nvGrpSpPr>
            <p:grpSpPr>
              <a:xfrm>
                <a:off x="2807650" y="3038075"/>
                <a:ext cx="292737" cy="226818"/>
                <a:chOff x="0" y="0"/>
                <a:chExt cx="156845" cy="153289"/>
              </a:xfrm>
            </p:grpSpPr>
            <p:sp>
              <p:nvSpPr>
                <p:cNvPr id="247" name="Oval 246"/>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248" name="Group 247"/>
                <p:cNvGrpSpPr/>
                <p:nvPr/>
              </p:nvGrpSpPr>
              <p:grpSpPr>
                <a:xfrm>
                  <a:off x="36836" y="0"/>
                  <a:ext cx="72751" cy="74870"/>
                  <a:chOff x="0" y="0"/>
                  <a:chExt cx="399098" cy="475297"/>
                </a:xfrm>
              </p:grpSpPr>
              <p:cxnSp>
                <p:nvCxnSpPr>
                  <p:cNvPr id="249" name="Straight Connector 248"/>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51" name="Arc 250"/>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52" name="Straight Connector 251"/>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6" name="TextBox 245"/>
              <p:cNvSpPr txBox="1"/>
              <p:nvPr/>
            </p:nvSpPr>
            <p:spPr>
              <a:xfrm>
                <a:off x="2395605" y="2936219"/>
                <a:ext cx="418704" cy="369332"/>
              </a:xfrm>
              <a:prstGeom prst="rect">
                <a:avLst/>
              </a:prstGeom>
              <a:noFill/>
            </p:spPr>
            <p:txBody>
              <a:bodyPr wrap="none" rtlCol="0">
                <a:spAutoFit/>
              </a:bodyPr>
              <a:lstStyle/>
              <a:p>
                <a:r>
                  <a:rPr lang="en-US" dirty="0"/>
                  <a:t>67</a:t>
                </a:r>
              </a:p>
            </p:txBody>
          </p:sp>
        </p:grpSp>
        <p:sp>
          <p:nvSpPr>
            <p:cNvPr id="244" name="Up Arrow Callout 243"/>
            <p:cNvSpPr/>
            <p:nvPr/>
          </p:nvSpPr>
          <p:spPr>
            <a:xfrm>
              <a:off x="2576176" y="5737939"/>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3" name="Group 252"/>
          <p:cNvGrpSpPr/>
          <p:nvPr/>
        </p:nvGrpSpPr>
        <p:grpSpPr>
          <a:xfrm>
            <a:off x="5442240" y="2004877"/>
            <a:ext cx="1197735" cy="1057489"/>
            <a:chOff x="5326329" y="2610186"/>
            <a:chExt cx="1197735" cy="1057489"/>
          </a:xfrm>
        </p:grpSpPr>
        <p:grpSp>
          <p:nvGrpSpPr>
            <p:cNvPr id="254" name="Group 253"/>
            <p:cNvGrpSpPr/>
            <p:nvPr/>
          </p:nvGrpSpPr>
          <p:grpSpPr>
            <a:xfrm>
              <a:off x="5559926" y="2791200"/>
              <a:ext cx="704782" cy="369332"/>
              <a:chOff x="2395605" y="2936219"/>
              <a:chExt cx="704782" cy="369332"/>
            </a:xfrm>
          </p:grpSpPr>
          <p:grpSp>
            <p:nvGrpSpPr>
              <p:cNvPr id="256" name="Group 255"/>
              <p:cNvGrpSpPr/>
              <p:nvPr/>
            </p:nvGrpSpPr>
            <p:grpSpPr>
              <a:xfrm>
                <a:off x="2807650" y="3038075"/>
                <a:ext cx="292737" cy="226818"/>
                <a:chOff x="0" y="0"/>
                <a:chExt cx="156845" cy="153289"/>
              </a:xfrm>
            </p:grpSpPr>
            <p:sp>
              <p:nvSpPr>
                <p:cNvPr id="258" name="Oval 257"/>
                <p:cNvSpPr/>
                <p:nvPr/>
              </p:nvSpPr>
              <p:spPr>
                <a:xfrm>
                  <a:off x="0" y="13001"/>
                  <a:ext cx="156845" cy="140288"/>
                </a:xfrm>
                <a:prstGeom prst="ellipse">
                  <a:avLst/>
                </a:prstGeom>
                <a:solidFill>
                  <a:schemeClr val="accent4">
                    <a:lumMod val="60000"/>
                    <a:lumOff val="40000"/>
                  </a:schemeClr>
                </a:solidFill>
                <a:ln w="3175">
                  <a:solidFill>
                    <a:schemeClr val="accent4"/>
                  </a:solidFill>
                </a:ln>
                <a:scene3d>
                  <a:camera prst="isometricTopUp">
                    <a:rot lat="1200000" lon="10799999" rev="10799999"/>
                  </a:camera>
                  <a:lightRig rig="contrasting" dir="t">
                    <a:rot lat="0" lon="0" rev="0"/>
                  </a:lightRig>
                </a:scene3d>
                <a:sp3d extrusionH="133350" contourW="12700" prstMaterial="matt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flatTx/>
                </a:bodyPr>
                <a:lstStyle/>
                <a:p>
                  <a:pPr marL="0" marR="0" algn="ctr">
                    <a:lnSpc>
                      <a:spcPct val="107000"/>
                    </a:lnSpc>
                    <a:spcBef>
                      <a:spcPts val="0"/>
                    </a:spcBef>
                    <a:spcAft>
                      <a:spcPts val="800"/>
                    </a:spcAft>
                  </a:pPr>
                  <a:r>
                    <a:rPr lang="en-US" sz="4000">
                      <a:solidFill>
                        <a:srgbClr val="595959"/>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grpSp>
              <p:nvGrpSpPr>
                <p:cNvPr id="259" name="Group 258"/>
                <p:cNvGrpSpPr/>
                <p:nvPr/>
              </p:nvGrpSpPr>
              <p:grpSpPr>
                <a:xfrm>
                  <a:off x="36836" y="0"/>
                  <a:ext cx="72751" cy="74870"/>
                  <a:chOff x="0" y="0"/>
                  <a:chExt cx="399098" cy="475297"/>
                </a:xfrm>
              </p:grpSpPr>
              <p:cxnSp>
                <p:nvCxnSpPr>
                  <p:cNvPr id="260" name="Straight Connector 259"/>
                  <p:cNvCxnSpPr/>
                  <p:nvPr/>
                </p:nvCxnSpPr>
                <p:spPr>
                  <a:xfrm flipH="1">
                    <a:off x="137160" y="8572"/>
                    <a:ext cx="28575"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flipH="1">
                    <a:off x="60008" y="8572"/>
                    <a:ext cx="37606" cy="466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65" name="Arc 364"/>
                  <p:cNvSpPr/>
                  <p:nvPr/>
                </p:nvSpPr>
                <p:spPr>
                  <a:xfrm>
                    <a:off x="0" y="0"/>
                    <a:ext cx="371475" cy="247650"/>
                  </a:xfrm>
                  <a:prstGeom prst="arc">
                    <a:avLst>
                      <a:gd name="adj1" fmla="val 13772484"/>
                      <a:gd name="adj2" fmla="val 6333383"/>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66" name="Straight Connector 365"/>
                  <p:cNvCxnSpPr/>
                  <p:nvPr/>
                </p:nvCxnSpPr>
                <p:spPr>
                  <a:xfrm>
                    <a:off x="265748" y="245745"/>
                    <a:ext cx="133350" cy="2190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7" name="TextBox 256"/>
              <p:cNvSpPr txBox="1"/>
              <p:nvPr/>
            </p:nvSpPr>
            <p:spPr>
              <a:xfrm>
                <a:off x="2395605" y="2936219"/>
                <a:ext cx="418704" cy="369332"/>
              </a:xfrm>
              <a:prstGeom prst="rect">
                <a:avLst/>
              </a:prstGeom>
              <a:noFill/>
            </p:spPr>
            <p:txBody>
              <a:bodyPr wrap="none" rtlCol="0">
                <a:spAutoFit/>
              </a:bodyPr>
              <a:lstStyle/>
              <a:p>
                <a:r>
                  <a:rPr lang="en-US" dirty="0"/>
                  <a:t>59</a:t>
                </a:r>
              </a:p>
            </p:txBody>
          </p:sp>
        </p:grpSp>
        <p:sp>
          <p:nvSpPr>
            <p:cNvPr id="255" name="Up Arrow Callout 254"/>
            <p:cNvSpPr/>
            <p:nvPr/>
          </p:nvSpPr>
          <p:spPr>
            <a:xfrm rot="10800000">
              <a:off x="5326329" y="2610186"/>
              <a:ext cx="1197735" cy="1057489"/>
            </a:xfrm>
            <a:prstGeom prst="up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8" name="TextBox 367"/>
          <p:cNvSpPr txBox="1"/>
          <p:nvPr/>
        </p:nvSpPr>
        <p:spPr>
          <a:xfrm>
            <a:off x="7115242" y="1724677"/>
            <a:ext cx="5076757" cy="2308324"/>
          </a:xfrm>
          <a:prstGeom prst="rect">
            <a:avLst/>
          </a:prstGeom>
          <a:noFill/>
        </p:spPr>
        <p:txBody>
          <a:bodyPr wrap="square" rtlCol="0">
            <a:spAutoFit/>
          </a:bodyPr>
          <a:lstStyle/>
          <a:p>
            <a:pPr marL="342900" indent="-342900">
              <a:buAutoNum type="arabicPeriod"/>
            </a:pPr>
            <a:r>
              <a:rPr lang="en-US" dirty="0"/>
              <a:t>availability stake &amp; evidence of work post</a:t>
            </a:r>
          </a:p>
          <a:p>
            <a:pPr marL="342900" indent="-342900">
              <a:buAutoNum type="arabicPeriod"/>
            </a:pPr>
            <a:r>
              <a:rPr lang="en-US" dirty="0"/>
              <a:t>smart contract fee collected by system</a:t>
            </a:r>
          </a:p>
          <a:p>
            <a:pPr marL="342900" indent="-342900">
              <a:buAutoNum type="arabicPeriod"/>
            </a:pPr>
            <a:r>
              <a:rPr lang="en-US" dirty="0"/>
              <a:t>reputation tokens equal to fee are created</a:t>
            </a:r>
          </a:p>
          <a:p>
            <a:pPr marL="342900" indent="-342900">
              <a:buAutoNum type="arabicPeriod"/>
            </a:pPr>
            <a:r>
              <a:rPr lang="en-US" dirty="0"/>
              <a:t>½ Rep tokens stake added to expert’s stake &amp;     ½ Rep tokens stake added to system downvotes</a:t>
            </a:r>
          </a:p>
          <a:p>
            <a:pPr marL="342900" indent="-342900">
              <a:buAutoNum type="arabicPeriod"/>
            </a:pPr>
            <a:r>
              <a:rPr lang="en-US" dirty="0"/>
              <a:t>comments made on post</a:t>
            </a:r>
          </a:p>
          <a:p>
            <a:pPr marL="342900" indent="-342900">
              <a:buAutoNum type="arabicPeriod"/>
            </a:pPr>
            <a:r>
              <a:rPr lang="en-US" dirty="0"/>
              <a:t>upvotes &amp; downvotes with repute stakes</a:t>
            </a:r>
          </a:p>
          <a:p>
            <a:pPr marL="342900" indent="-342900">
              <a:buAutoNum type="arabicPeriod"/>
            </a:pPr>
            <a:r>
              <a:rPr lang="en-US" dirty="0"/>
              <a:t>winners split loser’s stakes</a:t>
            </a:r>
          </a:p>
        </p:txBody>
      </p:sp>
      <p:sp>
        <p:nvSpPr>
          <p:cNvPr id="369" name="TextBox 368"/>
          <p:cNvSpPr txBox="1"/>
          <p:nvPr/>
        </p:nvSpPr>
        <p:spPr>
          <a:xfrm>
            <a:off x="3755557" y="412124"/>
            <a:ext cx="3824316" cy="861774"/>
          </a:xfrm>
          <a:prstGeom prst="rect">
            <a:avLst/>
          </a:prstGeom>
          <a:noFill/>
        </p:spPr>
        <p:txBody>
          <a:bodyPr wrap="none" rtlCol="0">
            <a:spAutoFit/>
          </a:bodyPr>
          <a:lstStyle/>
          <a:p>
            <a:pPr algn="ctr"/>
            <a:r>
              <a:rPr lang="en-US" sz="3200" dirty="0"/>
              <a:t>Validation Pool</a:t>
            </a:r>
          </a:p>
          <a:p>
            <a:pPr algn="ctr"/>
            <a:r>
              <a:rPr lang="en-US" dirty="0"/>
              <a:t>Betting pool on evidence of work post</a:t>
            </a:r>
          </a:p>
        </p:txBody>
      </p:sp>
      <p:sp>
        <p:nvSpPr>
          <p:cNvPr id="370" name="TextBox 369"/>
          <p:cNvSpPr txBox="1"/>
          <p:nvPr/>
        </p:nvSpPr>
        <p:spPr>
          <a:xfrm>
            <a:off x="2681802" y="1690149"/>
            <a:ext cx="1073755" cy="646331"/>
          </a:xfrm>
          <a:prstGeom prst="rect">
            <a:avLst/>
          </a:prstGeom>
          <a:noFill/>
        </p:spPr>
        <p:txBody>
          <a:bodyPr wrap="none" rtlCol="0">
            <a:spAutoFit/>
          </a:bodyPr>
          <a:lstStyle/>
          <a:p>
            <a:r>
              <a:rPr lang="en-US" dirty="0"/>
              <a:t>Evidence </a:t>
            </a:r>
          </a:p>
          <a:p>
            <a:r>
              <a:rPr lang="en-US" dirty="0"/>
              <a:t>of work</a:t>
            </a:r>
          </a:p>
        </p:txBody>
      </p:sp>
    </p:spTree>
    <p:extLst>
      <p:ext uri="{BB962C8B-B14F-4D97-AF65-F5344CB8AC3E}">
        <p14:creationId xmlns:p14="http://schemas.microsoft.com/office/powerpoint/2010/main" val="2586571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775471" y="1927273"/>
            <a:ext cx="6874966" cy="4412975"/>
            <a:chOff x="0" y="0"/>
            <a:chExt cx="3962400" cy="3105150"/>
          </a:xfrm>
        </p:grpSpPr>
        <p:grpSp>
          <p:nvGrpSpPr>
            <p:cNvPr id="176" name="Group 175"/>
            <p:cNvGrpSpPr/>
            <p:nvPr/>
          </p:nvGrpSpPr>
          <p:grpSpPr>
            <a:xfrm>
              <a:off x="428625" y="476250"/>
              <a:ext cx="3119754" cy="2038350"/>
              <a:chOff x="0" y="0"/>
              <a:chExt cx="2973070" cy="2038350"/>
            </a:xfrm>
          </p:grpSpPr>
          <p:sp>
            <p:nvSpPr>
              <p:cNvPr id="178" name="Rectangular Callout 177"/>
              <p:cNvSpPr/>
              <p:nvPr/>
            </p:nvSpPr>
            <p:spPr>
              <a:xfrm>
                <a:off x="180975" y="0"/>
                <a:ext cx="553720" cy="285750"/>
              </a:xfrm>
              <a:prstGeom prst="wedgeRectCallout">
                <a:avLst>
                  <a:gd name="adj1" fmla="val -39630"/>
                  <a:gd name="adj2" fmla="val 72283"/>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179" name="Rectangular Callout 178"/>
              <p:cNvSpPr/>
              <p:nvPr/>
            </p:nvSpPr>
            <p:spPr>
              <a:xfrm>
                <a:off x="971550" y="0"/>
                <a:ext cx="553720" cy="285750"/>
              </a:xfrm>
              <a:prstGeom prst="wedgeRectCallout">
                <a:avLst>
                  <a:gd name="adj1" fmla="val -40777"/>
                  <a:gd name="adj2" fmla="val 72283"/>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180" name="Rectangular Callout 179"/>
              <p:cNvSpPr/>
              <p:nvPr/>
            </p:nvSpPr>
            <p:spPr>
              <a:xfrm>
                <a:off x="2266950" y="9525"/>
                <a:ext cx="553882" cy="285750"/>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181" name="Rectangular Callout 180"/>
              <p:cNvSpPr/>
              <p:nvPr/>
            </p:nvSpPr>
            <p:spPr>
              <a:xfrm>
                <a:off x="2400300" y="523875"/>
                <a:ext cx="553882" cy="285750"/>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182" name="Rectangular Callout 181"/>
              <p:cNvSpPr/>
              <p:nvPr/>
            </p:nvSpPr>
            <p:spPr>
              <a:xfrm>
                <a:off x="1885950" y="523875"/>
                <a:ext cx="299720" cy="285750"/>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183" name="Rectangular Callout 182"/>
              <p:cNvSpPr/>
              <p:nvPr/>
            </p:nvSpPr>
            <p:spPr>
              <a:xfrm>
                <a:off x="2085975" y="1133475"/>
                <a:ext cx="553882" cy="285750"/>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184" name="Rectangular Callout 183"/>
              <p:cNvSpPr/>
              <p:nvPr/>
            </p:nvSpPr>
            <p:spPr>
              <a:xfrm>
                <a:off x="2724150" y="1133475"/>
                <a:ext cx="248920" cy="285750"/>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185" name="Rectangular Callout 184"/>
              <p:cNvSpPr/>
              <p:nvPr/>
            </p:nvSpPr>
            <p:spPr>
              <a:xfrm>
                <a:off x="0" y="581025"/>
                <a:ext cx="276225" cy="285750"/>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186" name="Rectangular Callout 185"/>
              <p:cNvSpPr/>
              <p:nvPr/>
            </p:nvSpPr>
            <p:spPr>
              <a:xfrm>
                <a:off x="981075" y="990600"/>
                <a:ext cx="553882" cy="285750"/>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187" name="Rectangular Callout 186"/>
              <p:cNvSpPr/>
              <p:nvPr/>
            </p:nvSpPr>
            <p:spPr>
              <a:xfrm>
                <a:off x="466725" y="590550"/>
                <a:ext cx="553720" cy="285750"/>
              </a:xfrm>
              <a:prstGeom prst="wedgeRectCallout">
                <a:avLst>
                  <a:gd name="adj1" fmla="val -40777"/>
                  <a:gd name="adj2" fmla="val 68950"/>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188" name="Rectangular Callout 187"/>
              <p:cNvSpPr/>
              <p:nvPr/>
            </p:nvSpPr>
            <p:spPr>
              <a:xfrm>
                <a:off x="66675" y="1095375"/>
                <a:ext cx="553882" cy="285750"/>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189" name="Rectangular Callout 188"/>
              <p:cNvSpPr/>
              <p:nvPr/>
            </p:nvSpPr>
            <p:spPr>
              <a:xfrm>
                <a:off x="66675" y="1743075"/>
                <a:ext cx="553882" cy="285750"/>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190" name="Rectangular Callout 189"/>
              <p:cNvSpPr/>
              <p:nvPr/>
            </p:nvSpPr>
            <p:spPr>
              <a:xfrm>
                <a:off x="771525" y="1743075"/>
                <a:ext cx="553882" cy="285750"/>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191" name="Rectangular Callout 190"/>
              <p:cNvSpPr/>
              <p:nvPr/>
            </p:nvSpPr>
            <p:spPr>
              <a:xfrm>
                <a:off x="2381250" y="1752600"/>
                <a:ext cx="553882" cy="285750"/>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192" name="Rectangular Callout 191"/>
              <p:cNvSpPr/>
              <p:nvPr/>
            </p:nvSpPr>
            <p:spPr>
              <a:xfrm>
                <a:off x="1628775" y="1743075"/>
                <a:ext cx="553882" cy="285750"/>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cxnSp>
            <p:nvCxnSpPr>
              <p:cNvPr id="193" name="Straight Arrow Connector 192"/>
              <p:cNvCxnSpPr/>
              <p:nvPr/>
            </p:nvCxnSpPr>
            <p:spPr>
              <a:xfrm flipH="1">
                <a:off x="161925" y="285750"/>
                <a:ext cx="374650" cy="269875"/>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p:nvPr/>
            </p:nvCxnSpPr>
            <p:spPr>
              <a:xfrm flipH="1">
                <a:off x="2028825" y="295275"/>
                <a:ext cx="234950" cy="22225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p:nvPr/>
            </p:nvCxnSpPr>
            <p:spPr>
              <a:xfrm flipH="1">
                <a:off x="1295400" y="304800"/>
                <a:ext cx="45719" cy="65405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a:off x="590550" y="295275"/>
                <a:ext cx="161925" cy="27940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p:nvPr/>
            </p:nvCxnSpPr>
            <p:spPr>
              <a:xfrm flipH="1">
                <a:off x="466725" y="876300"/>
                <a:ext cx="349250" cy="20320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p:nvPr/>
            </p:nvCxnSpPr>
            <p:spPr>
              <a:xfrm flipH="1">
                <a:off x="333375" y="1381125"/>
                <a:ext cx="45719" cy="34290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p:nvPr/>
            </p:nvCxnSpPr>
            <p:spPr>
              <a:xfrm>
                <a:off x="466725" y="1381125"/>
                <a:ext cx="552450" cy="33655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a:off x="2638425" y="304800"/>
                <a:ext cx="45719" cy="20320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flipH="1">
                <a:off x="2400300" y="809625"/>
                <a:ext cx="279400" cy="31750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p:nvPr/>
            </p:nvCxnSpPr>
            <p:spPr>
              <a:xfrm>
                <a:off x="2752725" y="809625"/>
                <a:ext cx="123825" cy="314325"/>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p:nvPr/>
            </p:nvCxnSpPr>
            <p:spPr>
              <a:xfrm flipH="1">
                <a:off x="2085975" y="1419225"/>
                <a:ext cx="292100" cy="307975"/>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p:nvPr/>
            </p:nvCxnSpPr>
            <p:spPr>
              <a:xfrm>
                <a:off x="2466975" y="1419225"/>
                <a:ext cx="209550" cy="320674"/>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7" name="Rectangle 176"/>
            <p:cNvSpPr/>
            <p:nvPr/>
          </p:nvSpPr>
          <p:spPr>
            <a:xfrm>
              <a:off x="0" y="0"/>
              <a:ext cx="3962400" cy="310515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8" name="TextBox 7"/>
          <p:cNvSpPr txBox="1"/>
          <p:nvPr/>
        </p:nvSpPr>
        <p:spPr>
          <a:xfrm>
            <a:off x="2056885" y="612423"/>
            <a:ext cx="8272457" cy="1077218"/>
          </a:xfrm>
          <a:prstGeom prst="rect">
            <a:avLst/>
          </a:prstGeom>
          <a:noFill/>
        </p:spPr>
        <p:txBody>
          <a:bodyPr wrap="none" rtlCol="0">
            <a:spAutoFit/>
          </a:bodyPr>
          <a:lstStyle/>
          <a:p>
            <a:pPr algn="ctr"/>
            <a:r>
              <a:rPr lang="en-US" sz="3200" dirty="0"/>
              <a:t>The Forum as a Weighted Directed Acyclic Graph</a:t>
            </a:r>
          </a:p>
          <a:p>
            <a:pPr algn="ctr"/>
            <a:r>
              <a:rPr lang="en-US" sz="3200" dirty="0"/>
              <a:t>(WDAG)</a:t>
            </a:r>
          </a:p>
        </p:txBody>
      </p:sp>
    </p:spTree>
    <p:extLst>
      <p:ext uri="{BB962C8B-B14F-4D97-AF65-F5344CB8AC3E}">
        <p14:creationId xmlns:p14="http://schemas.microsoft.com/office/powerpoint/2010/main" val="3252685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p:nvPr/>
        </p:nvGrpSpPr>
        <p:grpSpPr>
          <a:xfrm>
            <a:off x="648723" y="1126704"/>
            <a:ext cx="11154071" cy="4411563"/>
            <a:chOff x="1323973" y="1759751"/>
            <a:chExt cx="6128484" cy="1931460"/>
          </a:xfrm>
        </p:grpSpPr>
        <p:grpSp>
          <p:nvGrpSpPr>
            <p:cNvPr id="61" name="Group 60"/>
            <p:cNvGrpSpPr/>
            <p:nvPr/>
          </p:nvGrpSpPr>
          <p:grpSpPr>
            <a:xfrm>
              <a:off x="5459148" y="1759751"/>
              <a:ext cx="1993309" cy="1931460"/>
              <a:chOff x="5459148" y="1759751"/>
              <a:chExt cx="1993309" cy="1931460"/>
            </a:xfrm>
          </p:grpSpPr>
          <p:cxnSp>
            <p:nvCxnSpPr>
              <p:cNvPr id="27" name="Straight Arrow Connector 26"/>
              <p:cNvCxnSpPr/>
              <p:nvPr/>
            </p:nvCxnSpPr>
            <p:spPr>
              <a:xfrm>
                <a:off x="6307717" y="3193940"/>
                <a:ext cx="755335" cy="185793"/>
              </a:xfrm>
              <a:prstGeom prst="straightConnector1">
                <a:avLst/>
              </a:prstGeom>
              <a:ln w="254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459148" y="1759751"/>
                <a:ext cx="1993309" cy="1931460"/>
                <a:chOff x="3714749" y="1816023"/>
                <a:chExt cx="1993309" cy="1931460"/>
              </a:xfrm>
            </p:grpSpPr>
            <p:cxnSp>
              <p:nvCxnSpPr>
                <p:cNvPr id="9" name="Straight Arrow Connector 8"/>
                <p:cNvCxnSpPr/>
                <p:nvPr/>
              </p:nvCxnSpPr>
              <p:spPr>
                <a:xfrm>
                  <a:off x="3714749" y="1816023"/>
                  <a:ext cx="730809" cy="167427"/>
                </a:xfrm>
                <a:prstGeom prst="straightConnector1">
                  <a:avLst/>
                </a:prstGeom>
                <a:ln w="254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157663" y="1983449"/>
                  <a:ext cx="349203" cy="569251"/>
                </a:xfrm>
                <a:prstGeom prst="straightConnector1">
                  <a:avLst/>
                </a:prstGeom>
                <a:ln w="254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521689" y="2006305"/>
                  <a:ext cx="388450" cy="54639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586896" y="2602515"/>
                  <a:ext cx="349203" cy="569251"/>
                </a:xfrm>
                <a:prstGeom prst="straightConnector1">
                  <a:avLst/>
                </a:prstGeom>
                <a:ln w="254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138273" y="2624029"/>
                  <a:ext cx="383416" cy="547737"/>
                </a:xfrm>
                <a:prstGeom prst="straightConnector1">
                  <a:avLst/>
                </a:prstGeom>
                <a:ln w="254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939563" y="2597740"/>
                  <a:ext cx="768495" cy="173153"/>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329981" y="3491458"/>
                  <a:ext cx="663528" cy="256025"/>
                </a:xfrm>
                <a:prstGeom prst="rect">
                  <a:avLst/>
                </a:prstGeom>
                <a:noFill/>
              </p:spPr>
              <p:txBody>
                <a:bodyPr wrap="square" rtlCol="0">
                  <a:spAutoFit/>
                </a:bodyPr>
                <a:lstStyle/>
                <a:p>
                  <a:r>
                    <a:rPr lang="en-US" sz="3200" dirty="0"/>
                    <a:t>DAG</a:t>
                  </a:r>
                </a:p>
              </p:txBody>
            </p:sp>
          </p:grpSp>
        </p:grpSp>
        <p:grpSp>
          <p:nvGrpSpPr>
            <p:cNvPr id="63" name="Group 62"/>
            <p:cNvGrpSpPr/>
            <p:nvPr/>
          </p:nvGrpSpPr>
          <p:grpSpPr>
            <a:xfrm>
              <a:off x="1323973" y="1838325"/>
              <a:ext cx="3838572" cy="1802965"/>
              <a:chOff x="1323973" y="1838325"/>
              <a:chExt cx="3838572" cy="1802965"/>
            </a:xfrm>
          </p:grpSpPr>
          <p:grpSp>
            <p:nvGrpSpPr>
              <p:cNvPr id="62" name="Group 61"/>
              <p:cNvGrpSpPr/>
              <p:nvPr/>
            </p:nvGrpSpPr>
            <p:grpSpPr>
              <a:xfrm>
                <a:off x="1323973" y="1838325"/>
                <a:ext cx="3725670" cy="1797433"/>
                <a:chOff x="1323973" y="1838325"/>
                <a:chExt cx="3725670" cy="1797433"/>
              </a:xfrm>
            </p:grpSpPr>
            <p:grpSp>
              <p:nvGrpSpPr>
                <p:cNvPr id="15" name="Group 14"/>
                <p:cNvGrpSpPr/>
                <p:nvPr/>
              </p:nvGrpSpPr>
              <p:grpSpPr>
                <a:xfrm>
                  <a:off x="1323973" y="1937730"/>
                  <a:ext cx="1638301" cy="1698028"/>
                  <a:chOff x="1323973" y="1937730"/>
                  <a:chExt cx="1638301" cy="1698028"/>
                </a:xfrm>
              </p:grpSpPr>
              <p:cxnSp>
                <p:nvCxnSpPr>
                  <p:cNvPr id="6" name="Straight Arrow Connector 5"/>
                  <p:cNvCxnSpPr/>
                  <p:nvPr/>
                </p:nvCxnSpPr>
                <p:spPr>
                  <a:xfrm flipV="1">
                    <a:off x="1681162" y="3133725"/>
                    <a:ext cx="752475" cy="4763"/>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971674" y="1937730"/>
                    <a:ext cx="90489" cy="8395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3" name="TextBox 12"/>
                  <p:cNvSpPr txBox="1"/>
                  <p:nvPr/>
                </p:nvSpPr>
                <p:spPr>
                  <a:xfrm>
                    <a:off x="1323973" y="2224694"/>
                    <a:ext cx="1343026" cy="256025"/>
                  </a:xfrm>
                  <a:prstGeom prst="rect">
                    <a:avLst/>
                  </a:prstGeom>
                  <a:noFill/>
                </p:spPr>
                <p:txBody>
                  <a:bodyPr wrap="square" rtlCol="0">
                    <a:spAutoFit/>
                  </a:bodyPr>
                  <a:lstStyle/>
                  <a:p>
                    <a:r>
                      <a:rPr lang="en-US" sz="3200" dirty="0"/>
                      <a:t>vertex/post</a:t>
                    </a:r>
                  </a:p>
                </p:txBody>
              </p:sp>
              <p:sp>
                <p:nvSpPr>
                  <p:cNvPr id="14" name="TextBox 13"/>
                  <p:cNvSpPr txBox="1"/>
                  <p:nvPr/>
                </p:nvSpPr>
                <p:spPr>
                  <a:xfrm>
                    <a:off x="1323973" y="3379733"/>
                    <a:ext cx="1638301" cy="256025"/>
                  </a:xfrm>
                  <a:prstGeom prst="rect">
                    <a:avLst/>
                  </a:prstGeom>
                  <a:noFill/>
                </p:spPr>
                <p:txBody>
                  <a:bodyPr wrap="square" rtlCol="0">
                    <a:spAutoFit/>
                  </a:bodyPr>
                  <a:lstStyle/>
                  <a:p>
                    <a:r>
                      <a:rPr lang="en-US" sz="3200" dirty="0"/>
                      <a:t>edge/reference</a:t>
                    </a:r>
                  </a:p>
                </p:txBody>
              </p:sp>
            </p:grpSp>
            <p:grpSp>
              <p:nvGrpSpPr>
                <p:cNvPr id="54" name="Group 53"/>
                <p:cNvGrpSpPr/>
                <p:nvPr/>
              </p:nvGrpSpPr>
              <p:grpSpPr>
                <a:xfrm>
                  <a:off x="3449745" y="1838325"/>
                  <a:ext cx="1599898" cy="1205439"/>
                  <a:chOff x="3449745" y="1838325"/>
                  <a:chExt cx="1599898" cy="1205439"/>
                </a:xfrm>
              </p:grpSpPr>
              <p:grpSp>
                <p:nvGrpSpPr>
                  <p:cNvPr id="45" name="Group 44"/>
                  <p:cNvGrpSpPr/>
                  <p:nvPr/>
                </p:nvGrpSpPr>
                <p:grpSpPr>
                  <a:xfrm>
                    <a:off x="3789302" y="1838325"/>
                    <a:ext cx="803138" cy="595843"/>
                    <a:chOff x="3789302" y="1838325"/>
                    <a:chExt cx="803138" cy="595843"/>
                  </a:xfrm>
                </p:grpSpPr>
                <p:cxnSp>
                  <p:nvCxnSpPr>
                    <p:cNvPr id="34" name="Straight Arrow Connector 33"/>
                    <p:cNvCxnSpPr/>
                    <p:nvPr/>
                  </p:nvCxnSpPr>
                  <p:spPr>
                    <a:xfrm flipV="1">
                      <a:off x="3789302" y="2429405"/>
                      <a:ext cx="752475" cy="4763"/>
                    </a:xfrm>
                    <a:prstGeom prst="straightConnector1">
                      <a:avLst/>
                    </a:prstGeom>
                    <a:ln w="254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4165539" y="1871663"/>
                      <a:ext cx="426901" cy="542462"/>
                    </a:xfrm>
                    <a:prstGeom prst="straightConnector1">
                      <a:avLst/>
                    </a:prstGeom>
                    <a:ln w="254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3809999" y="1838325"/>
                      <a:ext cx="331696" cy="542927"/>
                    </a:xfrm>
                    <a:prstGeom prst="straightConnector1">
                      <a:avLst/>
                    </a:prstGeom>
                    <a:ln w="254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4246505" y="2443158"/>
                    <a:ext cx="803138" cy="595843"/>
                    <a:chOff x="3789302" y="1838325"/>
                    <a:chExt cx="803138" cy="595843"/>
                  </a:xfrm>
                </p:grpSpPr>
                <p:cxnSp>
                  <p:nvCxnSpPr>
                    <p:cNvPr id="47" name="Straight Arrow Connector 46"/>
                    <p:cNvCxnSpPr/>
                    <p:nvPr/>
                  </p:nvCxnSpPr>
                  <p:spPr>
                    <a:xfrm flipV="1">
                      <a:off x="3789302" y="2429405"/>
                      <a:ext cx="752475" cy="4763"/>
                    </a:xfrm>
                    <a:prstGeom prst="straightConnector1">
                      <a:avLst/>
                    </a:prstGeom>
                    <a:ln w="254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4165539" y="1871663"/>
                      <a:ext cx="426901" cy="542462"/>
                    </a:xfrm>
                    <a:prstGeom prst="straightConnector1">
                      <a:avLst/>
                    </a:prstGeom>
                    <a:ln w="254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3795710" y="1838325"/>
                      <a:ext cx="331696" cy="542927"/>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3449745" y="2447921"/>
                    <a:ext cx="774561" cy="595843"/>
                    <a:chOff x="3789302" y="1838325"/>
                    <a:chExt cx="774561" cy="595843"/>
                  </a:xfrm>
                </p:grpSpPr>
                <p:cxnSp>
                  <p:nvCxnSpPr>
                    <p:cNvPr id="51" name="Straight Arrow Connector 50"/>
                    <p:cNvCxnSpPr/>
                    <p:nvPr/>
                  </p:nvCxnSpPr>
                  <p:spPr>
                    <a:xfrm flipV="1">
                      <a:off x="3789302" y="2429405"/>
                      <a:ext cx="752475" cy="4763"/>
                    </a:xfrm>
                    <a:prstGeom prst="straightConnector1">
                      <a:avLst/>
                    </a:prstGeom>
                    <a:ln w="254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4136962" y="1871663"/>
                      <a:ext cx="426901" cy="542462"/>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3795710" y="1838325"/>
                      <a:ext cx="331696" cy="542927"/>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sp>
            <p:nvSpPr>
              <p:cNvPr id="55" name="TextBox 54"/>
              <p:cNvSpPr txBox="1"/>
              <p:nvPr/>
            </p:nvSpPr>
            <p:spPr>
              <a:xfrm>
                <a:off x="3375916" y="3385265"/>
                <a:ext cx="1786629" cy="256025"/>
              </a:xfrm>
              <a:prstGeom prst="rect">
                <a:avLst/>
              </a:prstGeom>
              <a:noFill/>
            </p:spPr>
            <p:txBody>
              <a:bodyPr wrap="square" rtlCol="0">
                <a:spAutoFit/>
              </a:bodyPr>
              <a:lstStyle/>
              <a:p>
                <a:r>
                  <a:rPr lang="en-US" sz="3200" dirty="0"/>
                  <a:t>graph with cycles</a:t>
                </a:r>
              </a:p>
            </p:txBody>
          </p:sp>
        </p:grpSp>
      </p:grpSp>
    </p:spTree>
    <p:extLst>
      <p:ext uri="{BB962C8B-B14F-4D97-AF65-F5344CB8AC3E}">
        <p14:creationId xmlns:p14="http://schemas.microsoft.com/office/powerpoint/2010/main" val="400293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E9D9-6282-BD43-AF8B-B16094384C57}"/>
              </a:ext>
            </a:extLst>
          </p:cNvPr>
          <p:cNvSpPr>
            <a:spLocks noGrp="1"/>
          </p:cNvSpPr>
          <p:nvPr>
            <p:ph type="title"/>
          </p:nvPr>
        </p:nvSpPr>
        <p:spPr>
          <a:xfrm>
            <a:off x="377687" y="-251101"/>
            <a:ext cx="10515600" cy="1325563"/>
          </a:xfrm>
        </p:spPr>
        <p:txBody>
          <a:bodyPr>
            <a:normAutofit/>
          </a:bodyPr>
          <a:lstStyle/>
          <a:p>
            <a:r>
              <a:rPr lang="en-US" dirty="0"/>
              <a:t>Reputation Validation DAO Basics:  </a:t>
            </a:r>
          </a:p>
        </p:txBody>
      </p:sp>
      <p:sp>
        <p:nvSpPr>
          <p:cNvPr id="3" name="Content Placeholder 2">
            <a:extLst>
              <a:ext uri="{FF2B5EF4-FFF2-40B4-BE49-F238E27FC236}">
                <a16:creationId xmlns:a16="http://schemas.microsoft.com/office/drawing/2014/main" id="{586AC13D-2B92-AE40-8466-CDF4ED244FE0}"/>
              </a:ext>
            </a:extLst>
          </p:cNvPr>
          <p:cNvSpPr>
            <a:spLocks noGrp="1"/>
          </p:cNvSpPr>
          <p:nvPr>
            <p:ph idx="1"/>
          </p:nvPr>
        </p:nvSpPr>
        <p:spPr>
          <a:xfrm>
            <a:off x="447261" y="854765"/>
            <a:ext cx="11280913" cy="5715000"/>
          </a:xfrm>
        </p:spPr>
        <p:txBody>
          <a:bodyPr>
            <a:normAutofit fontScale="92500" lnSpcReduction="10000"/>
          </a:bodyPr>
          <a:lstStyle/>
          <a:p>
            <a:pPr lvl="0"/>
            <a:r>
              <a:rPr lang="en-US" dirty="0"/>
              <a:t>A dynamic list of system-generated sub-tokens, representing reputation/expertise in any domain. </a:t>
            </a:r>
          </a:p>
          <a:p>
            <a:pPr lvl="0"/>
            <a:r>
              <a:rPr lang="en-US" u="sng" dirty="0"/>
              <a:t>The</a:t>
            </a:r>
            <a:r>
              <a:rPr lang="en-US" b="1" u="sng" dirty="0"/>
              <a:t> forum</a:t>
            </a:r>
            <a:r>
              <a:rPr lang="en-US" u="sng" dirty="0"/>
              <a:t> of </a:t>
            </a:r>
            <a:r>
              <a:rPr lang="en-US" u="sng" dirty="0" err="1"/>
              <a:t>expertises</a:t>
            </a:r>
            <a:r>
              <a:rPr lang="en-US" u="sng" dirty="0"/>
              <a:t>. </a:t>
            </a:r>
            <a:r>
              <a:rPr lang="en-US" dirty="0"/>
              <a:t>For each expertise, there is a linked list of posts, where each list has a sub-token assigned to it, based on its root post, called the </a:t>
            </a:r>
            <a:r>
              <a:rPr lang="en-US" b="1" dirty="0"/>
              <a:t>expertise tag</a:t>
            </a:r>
            <a:r>
              <a:rPr lang="en-US" dirty="0"/>
              <a:t>, or</a:t>
            </a:r>
            <a:r>
              <a:rPr lang="en-US" b="1" dirty="0"/>
              <a:t> expertise</a:t>
            </a:r>
            <a:r>
              <a:rPr lang="en-US" dirty="0"/>
              <a:t>. Each post can include opinions, evidence of work, evidence of expertise, policies, and contract templates. A </a:t>
            </a:r>
            <a:r>
              <a:rPr lang="en-US" b="1" dirty="0"/>
              <a:t>post</a:t>
            </a:r>
            <a:r>
              <a:rPr lang="en-US" dirty="0"/>
              <a:t> is a trivial smart contract on the (Ethereum) blockchain, typically a short text post. The forum is housed on a blockchain to allow eternal verification and review of the reputation created in each post.</a:t>
            </a:r>
          </a:p>
          <a:p>
            <a:pPr lvl="0"/>
            <a:r>
              <a:rPr lang="en-US" b="1" u="sng" dirty="0"/>
              <a:t>The bench of experts. </a:t>
            </a:r>
            <a:r>
              <a:rPr lang="en-US" dirty="0"/>
              <a:t>Experts are anonymous users who stake their respective sub-tokens to answer validation requests or proclaim their availability for off-platform / DAO work. </a:t>
            </a:r>
          </a:p>
          <a:p>
            <a:pPr lvl="0"/>
            <a:r>
              <a:rPr lang="en-US" u="sng" dirty="0"/>
              <a:t>The</a:t>
            </a:r>
            <a:r>
              <a:rPr lang="en-US" b="1" u="sng" dirty="0"/>
              <a:t> validation pool</a:t>
            </a:r>
            <a:r>
              <a:rPr lang="en-US" u="sng" dirty="0"/>
              <a:t>. </a:t>
            </a:r>
            <a:r>
              <a:rPr lang="en-US" dirty="0"/>
              <a:t>Experts may stake their expertise-specific tokens in order to validate or invalidate posts through a betting pool. This is used to answer validation requests, set precedents, promote specialization and proficiency. The validation pool is the mechanism which creates and distributes reputation.</a:t>
            </a:r>
          </a:p>
          <a:p>
            <a:endParaRPr lang="en-US" dirty="0"/>
          </a:p>
        </p:txBody>
      </p:sp>
    </p:spTree>
    <p:extLst>
      <p:ext uri="{BB962C8B-B14F-4D97-AF65-F5344CB8AC3E}">
        <p14:creationId xmlns:p14="http://schemas.microsoft.com/office/powerpoint/2010/main" val="4241125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54440" y="2112706"/>
            <a:ext cx="8289556" cy="3252451"/>
          </a:xfrm>
          <a:prstGeom prst="rect">
            <a:avLst/>
          </a:prstGeom>
        </p:spPr>
      </p:pic>
      <p:sp>
        <p:nvSpPr>
          <p:cNvPr id="167" name="Shape 89"/>
          <p:cNvSpPr txBox="1"/>
          <p:nvPr/>
        </p:nvSpPr>
        <p:spPr>
          <a:xfrm>
            <a:off x="1595552" y="846067"/>
            <a:ext cx="6313800" cy="451406"/>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ctr">
              <a:defRPr sz="2400">
                <a:solidFill>
                  <a:srgbClr val="D9D8DC"/>
                </a:solidFill>
              </a:defRPr>
            </a:lvl1pPr>
          </a:lstStyle>
          <a:p>
            <a:pPr algn="l"/>
            <a:r>
              <a:rPr lang="en-US" sz="2600" spc="300" dirty="0">
                <a:solidFill>
                  <a:schemeClr val="accent5">
                    <a:lumMod val="50000"/>
                  </a:schemeClr>
                </a:solidFill>
                <a:latin typeface="Raleway" panose="020B0503030101060003" pitchFamily="34" charset="77"/>
              </a:rPr>
              <a:t>PROBLEMS &amp; SOLUTIONS</a:t>
            </a:r>
          </a:p>
        </p:txBody>
      </p:sp>
      <p:sp>
        <p:nvSpPr>
          <p:cNvPr id="16" name="TextBox 55">
            <a:extLst>
              <a:ext uri="{FF2B5EF4-FFF2-40B4-BE49-F238E27FC236}">
                <a16:creationId xmlns:a16="http://schemas.microsoft.com/office/drawing/2014/main" id="{94915E60-1983-2543-846C-17B1EE1168DC}"/>
              </a:ext>
            </a:extLst>
          </p:cNvPr>
          <p:cNvSpPr txBox="1"/>
          <p:nvPr/>
        </p:nvSpPr>
        <p:spPr>
          <a:xfrm>
            <a:off x="2693324" y="6159734"/>
            <a:ext cx="9002266" cy="396519"/>
          </a:xfrm>
          <a:prstGeom prst="rect">
            <a:avLst/>
          </a:prstGeom>
          <a:noFill/>
        </p:spPr>
        <p:txBody>
          <a:bodyPr wrap="square" rtlCol="0">
            <a:spAutoFit/>
          </a:bodyPr>
          <a:lstStyle/>
          <a:p>
            <a:pPr algn="r">
              <a:lnSpc>
                <a:spcPct val="150000"/>
              </a:lnSpc>
            </a:pPr>
            <a:r>
              <a:rPr lang="en-US" sz="700" dirty="0">
                <a:solidFill>
                  <a:schemeClr val="bg1"/>
                </a:solidFill>
                <a:latin typeface="Raleway" panose="020B0503030101060003" pitchFamily="34" charset="77"/>
              </a:rPr>
              <a:t>CONFIDENTIALITY NOTICE: Not for public distribution.</a:t>
            </a:r>
          </a:p>
          <a:p>
            <a:pPr algn="r">
              <a:lnSpc>
                <a:spcPct val="150000"/>
              </a:lnSpc>
            </a:pPr>
            <a:r>
              <a:rPr lang="en-US" sz="700" dirty="0">
                <a:solidFill>
                  <a:schemeClr val="bg1"/>
                </a:solidFill>
                <a:latin typeface="Raleway" panose="020B0503030101060003" pitchFamily="34" charset="77"/>
              </a:rPr>
              <a:t>For use by the recipients only. Document contains proprietary information which may not be disclosed to any third party without the express written consent of </a:t>
            </a:r>
            <a:r>
              <a:rPr lang="en-US" sz="700" dirty="0" err="1">
                <a:solidFill>
                  <a:schemeClr val="bg1"/>
                </a:solidFill>
                <a:latin typeface="Raleway" panose="020B0503030101060003" pitchFamily="34" charset="77"/>
              </a:rPr>
              <a:t>Semada</a:t>
            </a:r>
            <a:r>
              <a:rPr lang="en-US" sz="700" dirty="0">
                <a:solidFill>
                  <a:schemeClr val="bg1"/>
                </a:solidFill>
                <a:latin typeface="Raleway" panose="020B0503030101060003" pitchFamily="34" charset="77"/>
              </a:rPr>
              <a:t> Inc. Copyright 2018 </a:t>
            </a:r>
            <a:r>
              <a:rPr lang="en-US" sz="700" dirty="0" err="1">
                <a:solidFill>
                  <a:schemeClr val="bg1"/>
                </a:solidFill>
                <a:latin typeface="Raleway" panose="020B0503030101060003" pitchFamily="34" charset="77"/>
              </a:rPr>
              <a:t>Semada</a:t>
            </a:r>
            <a:r>
              <a:rPr lang="en-US" sz="700" dirty="0">
                <a:solidFill>
                  <a:schemeClr val="bg1"/>
                </a:solidFill>
                <a:latin typeface="Raleway" panose="020B0503030101060003" pitchFamily="34" charset="77"/>
              </a:rPr>
              <a:t> Inc. </a:t>
            </a:r>
          </a:p>
        </p:txBody>
      </p:sp>
      <p:pic>
        <p:nvPicPr>
          <p:cNvPr id="3" name="Grafik 2">
            <a:extLst>
              <a:ext uri="{FF2B5EF4-FFF2-40B4-BE49-F238E27FC236}">
                <a16:creationId xmlns:a16="http://schemas.microsoft.com/office/drawing/2014/main" id="{62620BDC-7E5D-0649-AD1C-3683906C2D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411" y="6051665"/>
            <a:ext cx="2038003" cy="662185"/>
          </a:xfrm>
          <a:prstGeom prst="rect">
            <a:avLst/>
          </a:prstGeom>
        </p:spPr>
      </p:pic>
      <p:pic>
        <p:nvPicPr>
          <p:cNvPr id="7" name="Grafik 6">
            <a:extLst>
              <a:ext uri="{FF2B5EF4-FFF2-40B4-BE49-F238E27FC236}">
                <a16:creationId xmlns:a16="http://schemas.microsoft.com/office/drawing/2014/main" id="{955EE9B9-276C-7741-A0FA-72B9241BE2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656" y="732329"/>
            <a:ext cx="547829" cy="547829"/>
          </a:xfrm>
          <a:prstGeom prst="rect">
            <a:avLst/>
          </a:prstGeom>
        </p:spPr>
      </p:pic>
      <p:sp>
        <p:nvSpPr>
          <p:cNvPr id="55" name="Shape 89">
            <a:extLst>
              <a:ext uri="{FF2B5EF4-FFF2-40B4-BE49-F238E27FC236}">
                <a16:creationId xmlns:a16="http://schemas.microsoft.com/office/drawing/2014/main" id="{AC808DCB-8482-9C4B-900E-E3E5726591B0}"/>
              </a:ext>
            </a:extLst>
          </p:cNvPr>
          <p:cNvSpPr txBox="1"/>
          <p:nvPr/>
        </p:nvSpPr>
        <p:spPr>
          <a:xfrm>
            <a:off x="8673850" y="777299"/>
            <a:ext cx="1688385" cy="943848"/>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ctr">
              <a:defRPr sz="2400">
                <a:solidFill>
                  <a:srgbClr val="D9D8DC"/>
                </a:solidFill>
              </a:defRPr>
            </a:lvl1pPr>
          </a:lstStyle>
          <a:p>
            <a:pPr algn="l"/>
            <a:r>
              <a:rPr lang="en-US" sz="2000" dirty="0">
                <a:solidFill>
                  <a:srgbClr val="26AFAA"/>
                </a:solidFill>
                <a:latin typeface="Raleway" panose="020B0503030101060003" pitchFamily="34" charset="77"/>
              </a:rPr>
              <a:t>Governing DAOs</a:t>
            </a:r>
          </a:p>
          <a:p>
            <a:pPr algn="l"/>
            <a:endParaRPr lang="en-US" sz="2000" dirty="0">
              <a:solidFill>
                <a:srgbClr val="26AFAA"/>
              </a:solidFill>
              <a:latin typeface="Raleway" panose="020B0503030101060003" pitchFamily="34" charset="77"/>
            </a:endParaRPr>
          </a:p>
          <a:p>
            <a:pPr algn="l"/>
            <a:r>
              <a:rPr lang="en-US" sz="1800" dirty="0">
                <a:solidFill>
                  <a:schemeClr val="accent5">
                    <a:lumMod val="50000"/>
                  </a:schemeClr>
                </a:solidFill>
                <a:latin typeface="Raleway" panose="020B0503030101060003" pitchFamily="34" charset="77"/>
              </a:rPr>
              <a:t> </a:t>
            </a:r>
          </a:p>
        </p:txBody>
      </p:sp>
      <p:sp>
        <p:nvSpPr>
          <p:cNvPr id="56" name="Shape 89">
            <a:extLst>
              <a:ext uri="{FF2B5EF4-FFF2-40B4-BE49-F238E27FC236}">
                <a16:creationId xmlns:a16="http://schemas.microsoft.com/office/drawing/2014/main" id="{AF14F155-0982-1047-B7A5-694A264BCF4A}"/>
              </a:ext>
            </a:extLst>
          </p:cNvPr>
          <p:cNvSpPr txBox="1"/>
          <p:nvPr/>
        </p:nvSpPr>
        <p:spPr>
          <a:xfrm>
            <a:off x="8608148" y="1726268"/>
            <a:ext cx="3153389" cy="1159292"/>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ctr">
              <a:defRPr sz="2400">
                <a:solidFill>
                  <a:srgbClr val="D9D8DC"/>
                </a:solidFill>
              </a:defRPr>
            </a:lvl1pPr>
          </a:lstStyle>
          <a:p>
            <a:pPr algn="l"/>
            <a:r>
              <a:rPr lang="en-US" sz="1800" dirty="0">
                <a:solidFill>
                  <a:schemeClr val="accent5">
                    <a:lumMod val="50000"/>
                  </a:schemeClr>
                </a:solidFill>
                <a:latin typeface="Raleway" panose="020B0503030101060003" pitchFamily="34" charset="77"/>
              </a:rPr>
              <a:t>18 basic parameters deciding how and when reputation tokens are minted and distributed and revaluated in review</a:t>
            </a:r>
          </a:p>
          <a:p>
            <a:pPr algn="l"/>
            <a:endParaRPr lang="en-US" sz="1800" dirty="0">
              <a:solidFill>
                <a:schemeClr val="accent5">
                  <a:lumMod val="50000"/>
                </a:schemeClr>
              </a:solidFill>
              <a:latin typeface="Raleway" panose="020B0503030101060003" pitchFamily="34" charset="77"/>
            </a:endParaRPr>
          </a:p>
        </p:txBody>
      </p:sp>
      <p:cxnSp>
        <p:nvCxnSpPr>
          <p:cNvPr id="57" name="Gerade Verbindung 13">
            <a:extLst>
              <a:ext uri="{FF2B5EF4-FFF2-40B4-BE49-F238E27FC236}">
                <a16:creationId xmlns:a16="http://schemas.microsoft.com/office/drawing/2014/main" id="{AFB01EC2-CF6C-8547-A555-63062CC35A67}"/>
              </a:ext>
            </a:extLst>
          </p:cNvPr>
          <p:cNvCxnSpPr>
            <a:cxnSpLocks/>
          </p:cNvCxnSpPr>
          <p:nvPr/>
        </p:nvCxnSpPr>
        <p:spPr>
          <a:xfrm flipV="1">
            <a:off x="8559384" y="1190218"/>
            <a:ext cx="2782991" cy="17315"/>
          </a:xfrm>
          <a:prstGeom prst="line">
            <a:avLst/>
          </a:prstGeom>
          <a:ln w="6350">
            <a:solidFill>
              <a:srgbClr val="26AFA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94990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89"/>
          <p:cNvSpPr txBox="1"/>
          <p:nvPr/>
        </p:nvSpPr>
        <p:spPr>
          <a:xfrm>
            <a:off x="1595552" y="846067"/>
            <a:ext cx="6313800" cy="451406"/>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ctr">
              <a:defRPr sz="2400">
                <a:solidFill>
                  <a:srgbClr val="D9D8DC"/>
                </a:solidFill>
              </a:defRPr>
            </a:lvl1pPr>
          </a:lstStyle>
          <a:p>
            <a:pPr algn="l"/>
            <a:r>
              <a:rPr lang="en-US" sz="2600" spc="300" dirty="0">
                <a:solidFill>
                  <a:schemeClr val="accent5">
                    <a:lumMod val="50000"/>
                  </a:schemeClr>
                </a:solidFill>
                <a:latin typeface="Raleway" panose="020B0503030101060003" pitchFamily="34" charset="77"/>
              </a:rPr>
              <a:t>PROBLEMS &amp; SOLUTIONS</a:t>
            </a:r>
          </a:p>
        </p:txBody>
      </p:sp>
      <p:sp>
        <p:nvSpPr>
          <p:cNvPr id="16" name="TextBox 55">
            <a:extLst>
              <a:ext uri="{FF2B5EF4-FFF2-40B4-BE49-F238E27FC236}">
                <a16:creationId xmlns:a16="http://schemas.microsoft.com/office/drawing/2014/main" id="{94915E60-1983-2543-846C-17B1EE1168DC}"/>
              </a:ext>
            </a:extLst>
          </p:cNvPr>
          <p:cNvSpPr txBox="1"/>
          <p:nvPr/>
        </p:nvSpPr>
        <p:spPr>
          <a:xfrm>
            <a:off x="2693324" y="6159734"/>
            <a:ext cx="9002266" cy="396519"/>
          </a:xfrm>
          <a:prstGeom prst="rect">
            <a:avLst/>
          </a:prstGeom>
          <a:noFill/>
        </p:spPr>
        <p:txBody>
          <a:bodyPr wrap="square" rtlCol="0">
            <a:spAutoFit/>
          </a:bodyPr>
          <a:lstStyle/>
          <a:p>
            <a:pPr algn="r">
              <a:lnSpc>
                <a:spcPct val="150000"/>
              </a:lnSpc>
            </a:pPr>
            <a:r>
              <a:rPr lang="en-US" sz="700" dirty="0">
                <a:solidFill>
                  <a:schemeClr val="bg1"/>
                </a:solidFill>
                <a:latin typeface="Raleway" panose="020B0503030101060003" pitchFamily="34" charset="77"/>
              </a:rPr>
              <a:t>CONFIDENTIALITY NOTICE: Not for public distribution.</a:t>
            </a:r>
          </a:p>
          <a:p>
            <a:pPr algn="r">
              <a:lnSpc>
                <a:spcPct val="150000"/>
              </a:lnSpc>
            </a:pPr>
            <a:r>
              <a:rPr lang="en-US" sz="700" dirty="0">
                <a:solidFill>
                  <a:schemeClr val="bg1"/>
                </a:solidFill>
                <a:latin typeface="Raleway" panose="020B0503030101060003" pitchFamily="34" charset="77"/>
              </a:rPr>
              <a:t>For use by the recipients only. Document contains proprietary information which may not be disclosed to any third party without the express written consent of </a:t>
            </a:r>
            <a:r>
              <a:rPr lang="en-US" sz="700" dirty="0" err="1">
                <a:solidFill>
                  <a:schemeClr val="bg1"/>
                </a:solidFill>
                <a:latin typeface="Raleway" panose="020B0503030101060003" pitchFamily="34" charset="77"/>
              </a:rPr>
              <a:t>Semada</a:t>
            </a:r>
            <a:r>
              <a:rPr lang="en-US" sz="700" dirty="0">
                <a:solidFill>
                  <a:schemeClr val="bg1"/>
                </a:solidFill>
                <a:latin typeface="Raleway" panose="020B0503030101060003" pitchFamily="34" charset="77"/>
              </a:rPr>
              <a:t> Inc. Copyright 2018 </a:t>
            </a:r>
            <a:r>
              <a:rPr lang="en-US" sz="700" dirty="0" err="1">
                <a:solidFill>
                  <a:schemeClr val="bg1"/>
                </a:solidFill>
                <a:latin typeface="Raleway" panose="020B0503030101060003" pitchFamily="34" charset="77"/>
              </a:rPr>
              <a:t>Semada</a:t>
            </a:r>
            <a:r>
              <a:rPr lang="en-US" sz="700" dirty="0">
                <a:solidFill>
                  <a:schemeClr val="bg1"/>
                </a:solidFill>
                <a:latin typeface="Raleway" panose="020B0503030101060003" pitchFamily="34" charset="77"/>
              </a:rPr>
              <a:t> Inc. </a:t>
            </a:r>
          </a:p>
        </p:txBody>
      </p:sp>
      <p:pic>
        <p:nvPicPr>
          <p:cNvPr id="3" name="Grafik 2">
            <a:extLst>
              <a:ext uri="{FF2B5EF4-FFF2-40B4-BE49-F238E27FC236}">
                <a16:creationId xmlns:a16="http://schemas.microsoft.com/office/drawing/2014/main" id="{62620BDC-7E5D-0649-AD1C-3683906C2D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411" y="6051665"/>
            <a:ext cx="2038003" cy="662185"/>
          </a:xfrm>
          <a:prstGeom prst="rect">
            <a:avLst/>
          </a:prstGeom>
        </p:spPr>
      </p:pic>
      <p:pic>
        <p:nvPicPr>
          <p:cNvPr id="7" name="Grafik 6">
            <a:extLst>
              <a:ext uri="{FF2B5EF4-FFF2-40B4-BE49-F238E27FC236}">
                <a16:creationId xmlns:a16="http://schemas.microsoft.com/office/drawing/2014/main" id="{955EE9B9-276C-7741-A0FA-72B9241BE2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656" y="732329"/>
            <a:ext cx="547829" cy="547829"/>
          </a:xfrm>
          <a:prstGeom prst="rect">
            <a:avLst/>
          </a:prstGeom>
        </p:spPr>
      </p:pic>
      <p:sp>
        <p:nvSpPr>
          <p:cNvPr id="55" name="Shape 89">
            <a:extLst>
              <a:ext uri="{FF2B5EF4-FFF2-40B4-BE49-F238E27FC236}">
                <a16:creationId xmlns:a16="http://schemas.microsoft.com/office/drawing/2014/main" id="{AC808DCB-8482-9C4B-900E-E3E5726591B0}"/>
              </a:ext>
            </a:extLst>
          </p:cNvPr>
          <p:cNvSpPr txBox="1"/>
          <p:nvPr/>
        </p:nvSpPr>
        <p:spPr>
          <a:xfrm>
            <a:off x="8673850" y="777299"/>
            <a:ext cx="1688385" cy="943848"/>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ctr">
              <a:defRPr sz="2400">
                <a:solidFill>
                  <a:srgbClr val="D9D8DC"/>
                </a:solidFill>
              </a:defRPr>
            </a:lvl1pPr>
          </a:lstStyle>
          <a:p>
            <a:pPr algn="l"/>
            <a:r>
              <a:rPr lang="en-US" sz="2000" dirty="0">
                <a:solidFill>
                  <a:srgbClr val="26AFAA"/>
                </a:solidFill>
                <a:latin typeface="Raleway" panose="020B0503030101060003" pitchFamily="34" charset="77"/>
              </a:rPr>
              <a:t>Governing DAOs</a:t>
            </a:r>
          </a:p>
          <a:p>
            <a:pPr algn="l"/>
            <a:endParaRPr lang="en-US" sz="2000" dirty="0">
              <a:solidFill>
                <a:srgbClr val="26AFAA"/>
              </a:solidFill>
              <a:latin typeface="Raleway" panose="020B0503030101060003" pitchFamily="34" charset="77"/>
            </a:endParaRPr>
          </a:p>
          <a:p>
            <a:pPr algn="l"/>
            <a:r>
              <a:rPr lang="en-US" sz="1800" dirty="0">
                <a:solidFill>
                  <a:schemeClr val="accent5">
                    <a:lumMod val="50000"/>
                  </a:schemeClr>
                </a:solidFill>
                <a:latin typeface="Raleway" panose="020B0503030101060003" pitchFamily="34" charset="77"/>
              </a:rPr>
              <a:t> </a:t>
            </a:r>
          </a:p>
        </p:txBody>
      </p:sp>
      <p:sp>
        <p:nvSpPr>
          <p:cNvPr id="56" name="Shape 89">
            <a:extLst>
              <a:ext uri="{FF2B5EF4-FFF2-40B4-BE49-F238E27FC236}">
                <a16:creationId xmlns:a16="http://schemas.microsoft.com/office/drawing/2014/main" id="{AF14F155-0982-1047-B7A5-694A264BCF4A}"/>
              </a:ext>
            </a:extLst>
          </p:cNvPr>
          <p:cNvSpPr txBox="1"/>
          <p:nvPr/>
        </p:nvSpPr>
        <p:spPr>
          <a:xfrm>
            <a:off x="8586636" y="1617330"/>
            <a:ext cx="3153389" cy="1159292"/>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ctr">
              <a:defRPr sz="2400">
                <a:solidFill>
                  <a:srgbClr val="D9D8DC"/>
                </a:solidFill>
              </a:defRPr>
            </a:lvl1pPr>
          </a:lstStyle>
          <a:p>
            <a:pPr algn="l"/>
            <a:r>
              <a:rPr lang="en-US" sz="1800" dirty="0">
                <a:solidFill>
                  <a:schemeClr val="accent5">
                    <a:lumMod val="50000"/>
                  </a:schemeClr>
                </a:solidFill>
                <a:latin typeface="Raleway" panose="020B0503030101060003" pitchFamily="34" charset="77"/>
              </a:rPr>
              <a:t>18 basic parameters deciding how and when reputation tokens are minted and distributed and revaluated in review</a:t>
            </a:r>
          </a:p>
          <a:p>
            <a:pPr algn="l"/>
            <a:endParaRPr lang="en-US" sz="1800" dirty="0">
              <a:solidFill>
                <a:schemeClr val="accent5">
                  <a:lumMod val="50000"/>
                </a:schemeClr>
              </a:solidFill>
              <a:latin typeface="Raleway" panose="020B0503030101060003" pitchFamily="34" charset="77"/>
            </a:endParaRPr>
          </a:p>
        </p:txBody>
      </p:sp>
      <p:cxnSp>
        <p:nvCxnSpPr>
          <p:cNvPr id="57" name="Gerade Verbindung 13">
            <a:extLst>
              <a:ext uri="{FF2B5EF4-FFF2-40B4-BE49-F238E27FC236}">
                <a16:creationId xmlns:a16="http://schemas.microsoft.com/office/drawing/2014/main" id="{AFB01EC2-CF6C-8547-A555-63062CC35A67}"/>
              </a:ext>
            </a:extLst>
          </p:cNvPr>
          <p:cNvCxnSpPr>
            <a:cxnSpLocks/>
          </p:cNvCxnSpPr>
          <p:nvPr/>
        </p:nvCxnSpPr>
        <p:spPr>
          <a:xfrm flipV="1">
            <a:off x="8559384" y="1190218"/>
            <a:ext cx="2782991" cy="17315"/>
          </a:xfrm>
          <a:prstGeom prst="line">
            <a:avLst/>
          </a:prstGeom>
          <a:ln w="6350">
            <a:solidFill>
              <a:srgbClr val="26AFAA"/>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rotWithShape="1">
          <a:blip r:embed="rId5"/>
          <a:srcRect l="30516" r="22050"/>
          <a:stretch/>
        </p:blipFill>
        <p:spPr>
          <a:xfrm>
            <a:off x="3383280" y="2112706"/>
            <a:ext cx="3931920" cy="3252451"/>
          </a:xfrm>
          <a:prstGeom prst="rect">
            <a:avLst/>
          </a:prstGeom>
        </p:spPr>
      </p:pic>
      <p:grpSp>
        <p:nvGrpSpPr>
          <p:cNvPr id="185" name="Group 184"/>
          <p:cNvGrpSpPr/>
          <p:nvPr/>
        </p:nvGrpSpPr>
        <p:grpSpPr>
          <a:xfrm>
            <a:off x="8869670" y="3648728"/>
            <a:ext cx="670002" cy="842821"/>
            <a:chOff x="0" y="0"/>
            <a:chExt cx="1042670" cy="1189878"/>
          </a:xfrm>
        </p:grpSpPr>
        <p:cxnSp>
          <p:nvCxnSpPr>
            <p:cNvPr id="186" name="Straight Connector 185"/>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7" name="Group 186"/>
            <p:cNvGrpSpPr/>
            <p:nvPr/>
          </p:nvGrpSpPr>
          <p:grpSpPr>
            <a:xfrm>
              <a:off x="0" y="0"/>
              <a:ext cx="1042670" cy="1189878"/>
              <a:chOff x="0" y="0"/>
              <a:chExt cx="1042670" cy="1189878"/>
            </a:xfrm>
          </p:grpSpPr>
          <p:sp>
            <p:nvSpPr>
              <p:cNvPr id="188" name="Arc 187"/>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9" name="Arc 188"/>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90" name="Group 189"/>
              <p:cNvGrpSpPr/>
              <p:nvPr/>
            </p:nvGrpSpPr>
            <p:grpSpPr>
              <a:xfrm>
                <a:off x="0" y="4333"/>
                <a:ext cx="1042670" cy="1185545"/>
                <a:chOff x="0" y="0"/>
                <a:chExt cx="1042670" cy="1185545"/>
              </a:xfrm>
            </p:grpSpPr>
            <p:grpSp>
              <p:nvGrpSpPr>
                <p:cNvPr id="191" name="Group 190"/>
                <p:cNvGrpSpPr/>
                <p:nvPr/>
              </p:nvGrpSpPr>
              <p:grpSpPr>
                <a:xfrm>
                  <a:off x="247018" y="73672"/>
                  <a:ext cx="502920" cy="753110"/>
                  <a:chOff x="0" y="0"/>
                  <a:chExt cx="502920" cy="753110"/>
                </a:xfrm>
              </p:grpSpPr>
              <p:sp>
                <p:nvSpPr>
                  <p:cNvPr id="203" name="Oval 202"/>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4" name="Oval 203"/>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05" name="Straight Connector 204"/>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2" name="Group 191"/>
                <p:cNvGrpSpPr/>
                <p:nvPr/>
              </p:nvGrpSpPr>
              <p:grpSpPr>
                <a:xfrm>
                  <a:off x="0" y="0"/>
                  <a:ext cx="1042670" cy="1185545"/>
                  <a:chOff x="0" y="0"/>
                  <a:chExt cx="1042670" cy="1185545"/>
                </a:xfrm>
              </p:grpSpPr>
              <p:grpSp>
                <p:nvGrpSpPr>
                  <p:cNvPr id="193" name="Group 192"/>
                  <p:cNvGrpSpPr/>
                  <p:nvPr/>
                </p:nvGrpSpPr>
                <p:grpSpPr>
                  <a:xfrm>
                    <a:off x="0" y="0"/>
                    <a:ext cx="1042670" cy="1185545"/>
                    <a:chOff x="0" y="0"/>
                    <a:chExt cx="1042670" cy="1185545"/>
                  </a:xfrm>
                </p:grpSpPr>
                <p:sp>
                  <p:nvSpPr>
                    <p:cNvPr id="196" name="Cube 195"/>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Expert </a:t>
                      </a:r>
                      <a:endParaRPr lang="en-US" sz="1200" dirty="0">
                        <a:effectLst/>
                        <a:ea typeface="Calibri" panose="020F0502020204030204" pitchFamily="34" charset="0"/>
                        <a:cs typeface="Times New Roman" panose="02020603050405020304" pitchFamily="18" charset="0"/>
                      </a:endParaRPr>
                    </a:p>
                  </p:txBody>
                </p:sp>
                <p:sp>
                  <p:nvSpPr>
                    <p:cNvPr id="197" name="Oval 196"/>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8" name="Arc 197"/>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99" name="Group 198"/>
                    <p:cNvGrpSpPr/>
                    <p:nvPr/>
                  </p:nvGrpSpPr>
                  <p:grpSpPr>
                    <a:xfrm>
                      <a:off x="52387" y="0"/>
                      <a:ext cx="450850" cy="770255"/>
                      <a:chOff x="0" y="0"/>
                      <a:chExt cx="450850" cy="770255"/>
                    </a:xfrm>
                    <a:scene3d>
                      <a:camera prst="orthographicFront">
                        <a:rot lat="0" lon="10800000" rev="0"/>
                      </a:camera>
                      <a:lightRig rig="threePt" dir="t"/>
                    </a:scene3d>
                  </p:grpSpPr>
                  <p:sp>
                    <p:nvSpPr>
                      <p:cNvPr id="200" name="Arc 199"/>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1" name="Arc 200"/>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2" name="Arc 201"/>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194" name="Arc 193"/>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5" name="Arc 194"/>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206" name="Group 205"/>
          <p:cNvGrpSpPr/>
          <p:nvPr/>
        </p:nvGrpSpPr>
        <p:grpSpPr>
          <a:xfrm>
            <a:off x="9653844" y="3673299"/>
            <a:ext cx="785518" cy="803473"/>
            <a:chOff x="0" y="0"/>
            <a:chExt cx="1042670" cy="1189878"/>
          </a:xfrm>
        </p:grpSpPr>
        <p:cxnSp>
          <p:nvCxnSpPr>
            <p:cNvPr id="207" name="Straight Connector 206"/>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8" name="Group 207"/>
            <p:cNvGrpSpPr/>
            <p:nvPr/>
          </p:nvGrpSpPr>
          <p:grpSpPr>
            <a:xfrm>
              <a:off x="0" y="0"/>
              <a:ext cx="1042670" cy="1189878"/>
              <a:chOff x="0" y="0"/>
              <a:chExt cx="1042670" cy="1189878"/>
            </a:xfrm>
          </p:grpSpPr>
          <p:sp>
            <p:nvSpPr>
              <p:cNvPr id="209" name="Arc 208"/>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0" name="Arc 209"/>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11" name="Group 210"/>
              <p:cNvGrpSpPr/>
              <p:nvPr/>
            </p:nvGrpSpPr>
            <p:grpSpPr>
              <a:xfrm>
                <a:off x="0" y="4333"/>
                <a:ext cx="1042670" cy="1185545"/>
                <a:chOff x="0" y="0"/>
                <a:chExt cx="1042670" cy="1185545"/>
              </a:xfrm>
            </p:grpSpPr>
            <p:grpSp>
              <p:nvGrpSpPr>
                <p:cNvPr id="212" name="Group 211"/>
                <p:cNvGrpSpPr/>
                <p:nvPr/>
              </p:nvGrpSpPr>
              <p:grpSpPr>
                <a:xfrm>
                  <a:off x="247018" y="73672"/>
                  <a:ext cx="502920" cy="753110"/>
                  <a:chOff x="0" y="0"/>
                  <a:chExt cx="502920" cy="753110"/>
                </a:xfrm>
              </p:grpSpPr>
              <p:sp>
                <p:nvSpPr>
                  <p:cNvPr id="224" name="Oval 223"/>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5" name="Oval 224"/>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26" name="Straight Connector 225"/>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0" y="0"/>
                  <a:ext cx="1042670" cy="1185545"/>
                  <a:chOff x="0" y="0"/>
                  <a:chExt cx="1042670" cy="1185545"/>
                </a:xfrm>
              </p:grpSpPr>
              <p:grpSp>
                <p:nvGrpSpPr>
                  <p:cNvPr id="214" name="Group 213"/>
                  <p:cNvGrpSpPr/>
                  <p:nvPr/>
                </p:nvGrpSpPr>
                <p:grpSpPr>
                  <a:xfrm>
                    <a:off x="0" y="0"/>
                    <a:ext cx="1042670" cy="1185545"/>
                    <a:chOff x="0" y="0"/>
                    <a:chExt cx="1042670" cy="1185545"/>
                  </a:xfrm>
                </p:grpSpPr>
                <p:sp>
                  <p:nvSpPr>
                    <p:cNvPr id="217" name="Cube 216"/>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dirty="0">
                          <a:ln w="9525" cap="rnd" cmpd="sng" algn="ctr">
                            <a:solidFill>
                              <a:srgbClr val="000000"/>
                            </a:solidFill>
                            <a:prstDash val="solid"/>
                            <a:bevel/>
                          </a:ln>
                          <a:solidFill>
                            <a:srgbClr val="000000"/>
                          </a:solidFill>
                          <a:ea typeface="Calibri" panose="020F0502020204030204" pitchFamily="34" charset="0"/>
                          <a:cs typeface="Times New Roman" panose="02020603050405020304" pitchFamily="18" charset="0"/>
                        </a:rPr>
                        <a:t>Expert </a:t>
                      </a:r>
                      <a:endParaRPr lang="en-US" sz="1200" dirty="0">
                        <a:ea typeface="Calibri" panose="020F0502020204030204" pitchFamily="34" charset="0"/>
                        <a:cs typeface="Times New Roman" panose="02020603050405020304" pitchFamily="18" charset="0"/>
                      </a:endParaRPr>
                    </a:p>
                  </p:txBody>
                </p:sp>
                <p:sp>
                  <p:nvSpPr>
                    <p:cNvPr id="218" name="Oval 217"/>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9" name="Arc 218"/>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20" name="Group 219"/>
                    <p:cNvGrpSpPr/>
                    <p:nvPr/>
                  </p:nvGrpSpPr>
                  <p:grpSpPr>
                    <a:xfrm>
                      <a:off x="52387" y="0"/>
                      <a:ext cx="450850" cy="770255"/>
                      <a:chOff x="0" y="0"/>
                      <a:chExt cx="450850" cy="770255"/>
                    </a:xfrm>
                    <a:scene3d>
                      <a:camera prst="orthographicFront">
                        <a:rot lat="0" lon="10800000" rev="0"/>
                      </a:camera>
                      <a:lightRig rig="threePt" dir="t"/>
                    </a:scene3d>
                  </p:grpSpPr>
                  <p:sp>
                    <p:nvSpPr>
                      <p:cNvPr id="221" name="Arc 220"/>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2" name="Arc 221"/>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3" name="Arc 222"/>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215" name="Arc 214"/>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6" name="Arc 215"/>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227" name="Group 226"/>
          <p:cNvGrpSpPr/>
          <p:nvPr/>
        </p:nvGrpSpPr>
        <p:grpSpPr>
          <a:xfrm>
            <a:off x="10547901" y="3660376"/>
            <a:ext cx="785518" cy="803473"/>
            <a:chOff x="0" y="0"/>
            <a:chExt cx="1042670" cy="1189878"/>
          </a:xfrm>
        </p:grpSpPr>
        <p:cxnSp>
          <p:nvCxnSpPr>
            <p:cNvPr id="228" name="Straight Connector 227"/>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9" name="Group 228"/>
            <p:cNvGrpSpPr/>
            <p:nvPr/>
          </p:nvGrpSpPr>
          <p:grpSpPr>
            <a:xfrm>
              <a:off x="0" y="0"/>
              <a:ext cx="1042670" cy="1189878"/>
              <a:chOff x="0" y="0"/>
              <a:chExt cx="1042670" cy="1189878"/>
            </a:xfrm>
          </p:grpSpPr>
          <p:sp>
            <p:nvSpPr>
              <p:cNvPr id="230" name="Arc 229"/>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1" name="Arc 230"/>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32" name="Group 231"/>
              <p:cNvGrpSpPr/>
              <p:nvPr/>
            </p:nvGrpSpPr>
            <p:grpSpPr>
              <a:xfrm>
                <a:off x="0" y="4333"/>
                <a:ext cx="1042670" cy="1185545"/>
                <a:chOff x="0" y="0"/>
                <a:chExt cx="1042670" cy="1185545"/>
              </a:xfrm>
            </p:grpSpPr>
            <p:grpSp>
              <p:nvGrpSpPr>
                <p:cNvPr id="233" name="Group 232"/>
                <p:cNvGrpSpPr/>
                <p:nvPr/>
              </p:nvGrpSpPr>
              <p:grpSpPr>
                <a:xfrm>
                  <a:off x="247018" y="73672"/>
                  <a:ext cx="502920" cy="753110"/>
                  <a:chOff x="0" y="0"/>
                  <a:chExt cx="502920" cy="753110"/>
                </a:xfrm>
              </p:grpSpPr>
              <p:sp>
                <p:nvSpPr>
                  <p:cNvPr id="245" name="Oval 244"/>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6" name="Oval 245"/>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47" name="Straight Connector 246"/>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4" name="Group 233"/>
                <p:cNvGrpSpPr/>
                <p:nvPr/>
              </p:nvGrpSpPr>
              <p:grpSpPr>
                <a:xfrm>
                  <a:off x="0" y="0"/>
                  <a:ext cx="1042670" cy="1185545"/>
                  <a:chOff x="0" y="0"/>
                  <a:chExt cx="1042670" cy="1185545"/>
                </a:xfrm>
              </p:grpSpPr>
              <p:grpSp>
                <p:nvGrpSpPr>
                  <p:cNvPr id="235" name="Group 234"/>
                  <p:cNvGrpSpPr/>
                  <p:nvPr/>
                </p:nvGrpSpPr>
                <p:grpSpPr>
                  <a:xfrm>
                    <a:off x="0" y="0"/>
                    <a:ext cx="1042670" cy="1185545"/>
                    <a:chOff x="0" y="0"/>
                    <a:chExt cx="1042670" cy="1185545"/>
                  </a:xfrm>
                </p:grpSpPr>
                <p:sp>
                  <p:nvSpPr>
                    <p:cNvPr id="238" name="Cube 237"/>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dirty="0">
                          <a:ln w="9525" cap="rnd" cmpd="sng" algn="ctr">
                            <a:solidFill>
                              <a:srgbClr val="000000"/>
                            </a:solidFill>
                            <a:prstDash val="solid"/>
                            <a:bevel/>
                          </a:ln>
                          <a:solidFill>
                            <a:srgbClr val="000000"/>
                          </a:solidFill>
                          <a:ea typeface="Calibri" panose="020F0502020204030204" pitchFamily="34" charset="0"/>
                          <a:cs typeface="Times New Roman" panose="02020603050405020304" pitchFamily="18" charset="0"/>
                        </a:rPr>
                        <a:t>Expert </a:t>
                      </a:r>
                      <a:endParaRPr lang="en-US" sz="1200" dirty="0">
                        <a:ea typeface="Calibri" panose="020F0502020204030204" pitchFamily="34" charset="0"/>
                        <a:cs typeface="Times New Roman" panose="02020603050405020304" pitchFamily="18" charset="0"/>
                      </a:endParaRPr>
                    </a:p>
                  </p:txBody>
                </p:sp>
                <p:sp>
                  <p:nvSpPr>
                    <p:cNvPr id="239" name="Oval 238"/>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0" name="Arc 239"/>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41" name="Group 240"/>
                    <p:cNvGrpSpPr/>
                    <p:nvPr/>
                  </p:nvGrpSpPr>
                  <p:grpSpPr>
                    <a:xfrm>
                      <a:off x="52387" y="0"/>
                      <a:ext cx="450850" cy="770255"/>
                      <a:chOff x="0" y="0"/>
                      <a:chExt cx="450850" cy="770255"/>
                    </a:xfrm>
                    <a:scene3d>
                      <a:camera prst="orthographicFront">
                        <a:rot lat="0" lon="10800000" rev="0"/>
                      </a:camera>
                      <a:lightRig rig="threePt" dir="t"/>
                    </a:scene3d>
                  </p:grpSpPr>
                  <p:sp>
                    <p:nvSpPr>
                      <p:cNvPr id="242" name="Arc 241"/>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3" name="Arc 242"/>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4" name="Arc 243"/>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236" name="Arc 235"/>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7" name="Arc 236"/>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spTree>
    <p:extLst>
      <p:ext uri="{BB962C8B-B14F-4D97-AF65-F5344CB8AC3E}">
        <p14:creationId xmlns:p14="http://schemas.microsoft.com/office/powerpoint/2010/main" val="360398713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404122" y="1672481"/>
            <a:ext cx="8954075" cy="4067466"/>
          </a:xfrm>
          <a:prstGeom prst="rect">
            <a:avLst/>
          </a:prstGeom>
        </p:spPr>
      </p:pic>
      <p:sp>
        <p:nvSpPr>
          <p:cNvPr id="167" name="Shape 89"/>
          <p:cNvSpPr txBox="1"/>
          <p:nvPr/>
        </p:nvSpPr>
        <p:spPr>
          <a:xfrm>
            <a:off x="1595552" y="846067"/>
            <a:ext cx="6313800" cy="451406"/>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ctr">
              <a:defRPr sz="2400">
                <a:solidFill>
                  <a:srgbClr val="D9D8DC"/>
                </a:solidFill>
              </a:defRPr>
            </a:lvl1pPr>
          </a:lstStyle>
          <a:p>
            <a:pPr algn="l"/>
            <a:r>
              <a:rPr lang="en-US" sz="2600" spc="300" dirty="0">
                <a:solidFill>
                  <a:schemeClr val="accent5">
                    <a:lumMod val="50000"/>
                  </a:schemeClr>
                </a:solidFill>
                <a:latin typeface="Raleway" panose="020B0503030101060003" pitchFamily="34" charset="77"/>
              </a:rPr>
              <a:t>PROBLEMS &amp; SOLUTIONS</a:t>
            </a:r>
          </a:p>
        </p:txBody>
      </p:sp>
      <p:sp>
        <p:nvSpPr>
          <p:cNvPr id="16" name="TextBox 55">
            <a:extLst>
              <a:ext uri="{FF2B5EF4-FFF2-40B4-BE49-F238E27FC236}">
                <a16:creationId xmlns:a16="http://schemas.microsoft.com/office/drawing/2014/main" id="{94915E60-1983-2543-846C-17B1EE1168DC}"/>
              </a:ext>
            </a:extLst>
          </p:cNvPr>
          <p:cNvSpPr txBox="1"/>
          <p:nvPr/>
        </p:nvSpPr>
        <p:spPr>
          <a:xfrm>
            <a:off x="2693324" y="6159734"/>
            <a:ext cx="9002266" cy="396519"/>
          </a:xfrm>
          <a:prstGeom prst="rect">
            <a:avLst/>
          </a:prstGeom>
          <a:noFill/>
        </p:spPr>
        <p:txBody>
          <a:bodyPr wrap="square" rtlCol="0">
            <a:spAutoFit/>
          </a:bodyPr>
          <a:lstStyle/>
          <a:p>
            <a:pPr algn="r">
              <a:lnSpc>
                <a:spcPct val="150000"/>
              </a:lnSpc>
            </a:pPr>
            <a:r>
              <a:rPr lang="en-US" sz="700" dirty="0">
                <a:solidFill>
                  <a:schemeClr val="bg1"/>
                </a:solidFill>
                <a:latin typeface="Raleway" panose="020B0503030101060003" pitchFamily="34" charset="77"/>
              </a:rPr>
              <a:t>CONFIDENTIALITY NOTICE: Not for public distribution.</a:t>
            </a:r>
          </a:p>
          <a:p>
            <a:pPr algn="r">
              <a:lnSpc>
                <a:spcPct val="150000"/>
              </a:lnSpc>
            </a:pPr>
            <a:r>
              <a:rPr lang="en-US" sz="700" dirty="0">
                <a:solidFill>
                  <a:schemeClr val="bg1"/>
                </a:solidFill>
                <a:latin typeface="Raleway" panose="020B0503030101060003" pitchFamily="34" charset="77"/>
              </a:rPr>
              <a:t>For use by the recipients only. Document contains proprietary information which may not be disclosed to any third party without the express written consent of </a:t>
            </a:r>
            <a:r>
              <a:rPr lang="en-US" sz="700" dirty="0" err="1">
                <a:solidFill>
                  <a:schemeClr val="bg1"/>
                </a:solidFill>
                <a:latin typeface="Raleway" panose="020B0503030101060003" pitchFamily="34" charset="77"/>
              </a:rPr>
              <a:t>Semada</a:t>
            </a:r>
            <a:r>
              <a:rPr lang="en-US" sz="700" dirty="0">
                <a:solidFill>
                  <a:schemeClr val="bg1"/>
                </a:solidFill>
                <a:latin typeface="Raleway" panose="020B0503030101060003" pitchFamily="34" charset="77"/>
              </a:rPr>
              <a:t> Inc. Copyright 2018 </a:t>
            </a:r>
            <a:r>
              <a:rPr lang="en-US" sz="700" dirty="0" err="1">
                <a:solidFill>
                  <a:schemeClr val="bg1"/>
                </a:solidFill>
                <a:latin typeface="Raleway" panose="020B0503030101060003" pitchFamily="34" charset="77"/>
              </a:rPr>
              <a:t>Semada</a:t>
            </a:r>
            <a:r>
              <a:rPr lang="en-US" sz="700" dirty="0">
                <a:solidFill>
                  <a:schemeClr val="bg1"/>
                </a:solidFill>
                <a:latin typeface="Raleway" panose="020B0503030101060003" pitchFamily="34" charset="77"/>
              </a:rPr>
              <a:t> Inc. </a:t>
            </a:r>
          </a:p>
        </p:txBody>
      </p:sp>
      <p:pic>
        <p:nvPicPr>
          <p:cNvPr id="3" name="Grafik 2">
            <a:extLst>
              <a:ext uri="{FF2B5EF4-FFF2-40B4-BE49-F238E27FC236}">
                <a16:creationId xmlns:a16="http://schemas.microsoft.com/office/drawing/2014/main" id="{62620BDC-7E5D-0649-AD1C-3683906C2D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411" y="6051665"/>
            <a:ext cx="2038003" cy="662185"/>
          </a:xfrm>
          <a:prstGeom prst="rect">
            <a:avLst/>
          </a:prstGeom>
        </p:spPr>
      </p:pic>
      <p:pic>
        <p:nvPicPr>
          <p:cNvPr id="7" name="Grafik 6">
            <a:extLst>
              <a:ext uri="{FF2B5EF4-FFF2-40B4-BE49-F238E27FC236}">
                <a16:creationId xmlns:a16="http://schemas.microsoft.com/office/drawing/2014/main" id="{955EE9B9-276C-7741-A0FA-72B9241BE2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656" y="732329"/>
            <a:ext cx="547829" cy="547829"/>
          </a:xfrm>
          <a:prstGeom prst="rect">
            <a:avLst/>
          </a:prstGeom>
        </p:spPr>
      </p:pic>
      <p:sp>
        <p:nvSpPr>
          <p:cNvPr id="97" name="Shape 89">
            <a:extLst>
              <a:ext uri="{FF2B5EF4-FFF2-40B4-BE49-F238E27FC236}">
                <a16:creationId xmlns:a16="http://schemas.microsoft.com/office/drawing/2014/main" id="{AC808DCB-8482-9C4B-900E-E3E5726591B0}"/>
              </a:ext>
            </a:extLst>
          </p:cNvPr>
          <p:cNvSpPr txBox="1"/>
          <p:nvPr/>
        </p:nvSpPr>
        <p:spPr>
          <a:xfrm>
            <a:off x="8673850" y="777299"/>
            <a:ext cx="1688385" cy="943848"/>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ctr">
              <a:defRPr sz="2400">
                <a:solidFill>
                  <a:srgbClr val="D9D8DC"/>
                </a:solidFill>
              </a:defRPr>
            </a:lvl1pPr>
          </a:lstStyle>
          <a:p>
            <a:pPr algn="l"/>
            <a:r>
              <a:rPr lang="en-US" sz="2000" dirty="0">
                <a:solidFill>
                  <a:srgbClr val="26AFAA"/>
                </a:solidFill>
                <a:latin typeface="Raleway" panose="020B0503030101060003" pitchFamily="34" charset="77"/>
              </a:rPr>
              <a:t>Governing DAOs</a:t>
            </a:r>
          </a:p>
          <a:p>
            <a:pPr algn="l"/>
            <a:endParaRPr lang="en-US" sz="2000" dirty="0">
              <a:solidFill>
                <a:srgbClr val="26AFAA"/>
              </a:solidFill>
              <a:latin typeface="Raleway" panose="020B0503030101060003" pitchFamily="34" charset="77"/>
            </a:endParaRPr>
          </a:p>
          <a:p>
            <a:pPr algn="l"/>
            <a:r>
              <a:rPr lang="en-US" sz="1800" dirty="0">
                <a:solidFill>
                  <a:schemeClr val="accent5">
                    <a:lumMod val="50000"/>
                  </a:schemeClr>
                </a:solidFill>
                <a:latin typeface="Raleway" panose="020B0503030101060003" pitchFamily="34" charset="77"/>
              </a:rPr>
              <a:t> </a:t>
            </a:r>
          </a:p>
        </p:txBody>
      </p:sp>
      <p:sp>
        <p:nvSpPr>
          <p:cNvPr id="98" name="Shape 89">
            <a:extLst>
              <a:ext uri="{FF2B5EF4-FFF2-40B4-BE49-F238E27FC236}">
                <a16:creationId xmlns:a16="http://schemas.microsoft.com/office/drawing/2014/main" id="{AF14F155-0982-1047-B7A5-694A264BCF4A}"/>
              </a:ext>
            </a:extLst>
          </p:cNvPr>
          <p:cNvSpPr txBox="1"/>
          <p:nvPr/>
        </p:nvSpPr>
        <p:spPr>
          <a:xfrm>
            <a:off x="8672479" y="1824431"/>
            <a:ext cx="3153389" cy="1159292"/>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ctr">
              <a:defRPr sz="2400">
                <a:solidFill>
                  <a:srgbClr val="D9D8DC"/>
                </a:solidFill>
              </a:defRPr>
            </a:lvl1pPr>
          </a:lstStyle>
          <a:p>
            <a:pPr algn="l"/>
            <a:r>
              <a:rPr lang="en-US" sz="1800" dirty="0">
                <a:solidFill>
                  <a:schemeClr val="accent5">
                    <a:lumMod val="50000"/>
                  </a:schemeClr>
                </a:solidFill>
                <a:latin typeface="Raleway" panose="020B0503030101060003" pitchFamily="34" charset="77"/>
              </a:rPr>
              <a:t>18 basic parameters deciding how and when reputation tokens are minted and distributed and revaluated in review</a:t>
            </a:r>
          </a:p>
          <a:p>
            <a:pPr algn="l"/>
            <a:endParaRPr lang="en-US" sz="1800" dirty="0">
              <a:solidFill>
                <a:schemeClr val="accent5">
                  <a:lumMod val="50000"/>
                </a:schemeClr>
              </a:solidFill>
              <a:latin typeface="Raleway" panose="020B0503030101060003" pitchFamily="34" charset="77"/>
            </a:endParaRPr>
          </a:p>
        </p:txBody>
      </p:sp>
      <p:cxnSp>
        <p:nvCxnSpPr>
          <p:cNvPr id="99" name="Gerade Verbindung 13">
            <a:extLst>
              <a:ext uri="{FF2B5EF4-FFF2-40B4-BE49-F238E27FC236}">
                <a16:creationId xmlns:a16="http://schemas.microsoft.com/office/drawing/2014/main" id="{AFB01EC2-CF6C-8547-A555-63062CC35A67}"/>
              </a:ext>
            </a:extLst>
          </p:cNvPr>
          <p:cNvCxnSpPr>
            <a:cxnSpLocks/>
          </p:cNvCxnSpPr>
          <p:nvPr/>
        </p:nvCxnSpPr>
        <p:spPr>
          <a:xfrm flipV="1">
            <a:off x="8559384" y="1190218"/>
            <a:ext cx="2782991" cy="17315"/>
          </a:xfrm>
          <a:prstGeom prst="line">
            <a:avLst/>
          </a:prstGeom>
          <a:ln w="6350">
            <a:solidFill>
              <a:srgbClr val="26AFAA"/>
            </a:solidFill>
          </a:ln>
        </p:spPr>
        <p:style>
          <a:lnRef idx="1">
            <a:schemeClr val="accent1"/>
          </a:lnRef>
          <a:fillRef idx="0">
            <a:schemeClr val="accent1"/>
          </a:fillRef>
          <a:effectRef idx="0">
            <a:schemeClr val="accent1"/>
          </a:effectRef>
          <a:fontRef idx="minor">
            <a:schemeClr val="tx1"/>
          </a:fontRef>
        </p:style>
      </p:cxnSp>
      <p:grpSp>
        <p:nvGrpSpPr>
          <p:cNvPr id="163" name="Group 162"/>
          <p:cNvGrpSpPr/>
          <p:nvPr/>
        </p:nvGrpSpPr>
        <p:grpSpPr>
          <a:xfrm>
            <a:off x="8869670" y="3648728"/>
            <a:ext cx="670002" cy="842821"/>
            <a:chOff x="0" y="0"/>
            <a:chExt cx="1042670" cy="1189878"/>
          </a:xfrm>
        </p:grpSpPr>
        <p:cxnSp>
          <p:nvCxnSpPr>
            <p:cNvPr id="164" name="Straight Connector 163"/>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5" name="Group 164"/>
            <p:cNvGrpSpPr/>
            <p:nvPr/>
          </p:nvGrpSpPr>
          <p:grpSpPr>
            <a:xfrm>
              <a:off x="0" y="0"/>
              <a:ext cx="1042670" cy="1189878"/>
              <a:chOff x="0" y="0"/>
              <a:chExt cx="1042670" cy="1189878"/>
            </a:xfrm>
          </p:grpSpPr>
          <p:sp>
            <p:nvSpPr>
              <p:cNvPr id="166" name="Arc 165"/>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8" name="Arc 167"/>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69" name="Group 168"/>
              <p:cNvGrpSpPr/>
              <p:nvPr/>
            </p:nvGrpSpPr>
            <p:grpSpPr>
              <a:xfrm>
                <a:off x="0" y="4333"/>
                <a:ext cx="1042670" cy="1185545"/>
                <a:chOff x="0" y="0"/>
                <a:chExt cx="1042670" cy="1185545"/>
              </a:xfrm>
            </p:grpSpPr>
            <p:grpSp>
              <p:nvGrpSpPr>
                <p:cNvPr id="170" name="Group 169"/>
                <p:cNvGrpSpPr/>
                <p:nvPr/>
              </p:nvGrpSpPr>
              <p:grpSpPr>
                <a:xfrm>
                  <a:off x="247018" y="73672"/>
                  <a:ext cx="502920" cy="753110"/>
                  <a:chOff x="0" y="0"/>
                  <a:chExt cx="502920" cy="753110"/>
                </a:xfrm>
              </p:grpSpPr>
              <p:sp>
                <p:nvSpPr>
                  <p:cNvPr id="182" name="Oval 181"/>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3" name="Oval 182"/>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84" name="Straight Connector 183"/>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1" name="Group 170"/>
                <p:cNvGrpSpPr/>
                <p:nvPr/>
              </p:nvGrpSpPr>
              <p:grpSpPr>
                <a:xfrm>
                  <a:off x="0" y="0"/>
                  <a:ext cx="1042670" cy="1185545"/>
                  <a:chOff x="0" y="0"/>
                  <a:chExt cx="1042670" cy="1185545"/>
                </a:xfrm>
              </p:grpSpPr>
              <p:grpSp>
                <p:nvGrpSpPr>
                  <p:cNvPr id="172" name="Group 171"/>
                  <p:cNvGrpSpPr/>
                  <p:nvPr/>
                </p:nvGrpSpPr>
                <p:grpSpPr>
                  <a:xfrm>
                    <a:off x="0" y="0"/>
                    <a:ext cx="1042670" cy="1185545"/>
                    <a:chOff x="0" y="0"/>
                    <a:chExt cx="1042670" cy="1185545"/>
                  </a:xfrm>
                </p:grpSpPr>
                <p:sp>
                  <p:nvSpPr>
                    <p:cNvPr id="175" name="Cube 174"/>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Expert </a:t>
                      </a:r>
                      <a:endParaRPr lang="en-US" sz="1200" dirty="0">
                        <a:effectLst/>
                        <a:ea typeface="Calibri" panose="020F0502020204030204" pitchFamily="34" charset="0"/>
                        <a:cs typeface="Times New Roman" panose="02020603050405020304" pitchFamily="18" charset="0"/>
                      </a:endParaRPr>
                    </a:p>
                  </p:txBody>
                </p:sp>
                <p:sp>
                  <p:nvSpPr>
                    <p:cNvPr id="176" name="Oval 175"/>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7" name="Arc 176"/>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78" name="Group 177"/>
                    <p:cNvGrpSpPr/>
                    <p:nvPr/>
                  </p:nvGrpSpPr>
                  <p:grpSpPr>
                    <a:xfrm>
                      <a:off x="52387" y="0"/>
                      <a:ext cx="450850" cy="770255"/>
                      <a:chOff x="0" y="0"/>
                      <a:chExt cx="450850" cy="770255"/>
                    </a:xfrm>
                    <a:scene3d>
                      <a:camera prst="orthographicFront">
                        <a:rot lat="0" lon="10800000" rev="0"/>
                      </a:camera>
                      <a:lightRig rig="threePt" dir="t"/>
                    </a:scene3d>
                  </p:grpSpPr>
                  <p:sp>
                    <p:nvSpPr>
                      <p:cNvPr id="179" name="Arc 178"/>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0" name="Arc 179"/>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1" name="Arc 180"/>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173" name="Arc 172"/>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4" name="Arc 173"/>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185" name="Group 184"/>
          <p:cNvGrpSpPr/>
          <p:nvPr/>
        </p:nvGrpSpPr>
        <p:grpSpPr>
          <a:xfrm>
            <a:off x="9653844" y="3673299"/>
            <a:ext cx="785518" cy="803473"/>
            <a:chOff x="0" y="0"/>
            <a:chExt cx="1042670" cy="1189878"/>
          </a:xfrm>
        </p:grpSpPr>
        <p:cxnSp>
          <p:nvCxnSpPr>
            <p:cNvPr id="186" name="Straight Connector 185"/>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7" name="Group 186"/>
            <p:cNvGrpSpPr/>
            <p:nvPr/>
          </p:nvGrpSpPr>
          <p:grpSpPr>
            <a:xfrm>
              <a:off x="0" y="0"/>
              <a:ext cx="1042670" cy="1189878"/>
              <a:chOff x="0" y="0"/>
              <a:chExt cx="1042670" cy="1189878"/>
            </a:xfrm>
          </p:grpSpPr>
          <p:sp>
            <p:nvSpPr>
              <p:cNvPr id="188" name="Arc 187"/>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9" name="Arc 188"/>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90" name="Group 189"/>
              <p:cNvGrpSpPr/>
              <p:nvPr/>
            </p:nvGrpSpPr>
            <p:grpSpPr>
              <a:xfrm>
                <a:off x="0" y="4333"/>
                <a:ext cx="1042670" cy="1185545"/>
                <a:chOff x="0" y="0"/>
                <a:chExt cx="1042670" cy="1185545"/>
              </a:xfrm>
            </p:grpSpPr>
            <p:grpSp>
              <p:nvGrpSpPr>
                <p:cNvPr id="191" name="Group 190"/>
                <p:cNvGrpSpPr/>
                <p:nvPr/>
              </p:nvGrpSpPr>
              <p:grpSpPr>
                <a:xfrm>
                  <a:off x="247018" y="73672"/>
                  <a:ext cx="502920" cy="753110"/>
                  <a:chOff x="0" y="0"/>
                  <a:chExt cx="502920" cy="753110"/>
                </a:xfrm>
              </p:grpSpPr>
              <p:sp>
                <p:nvSpPr>
                  <p:cNvPr id="203" name="Oval 202"/>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4" name="Oval 203"/>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05" name="Straight Connector 204"/>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2" name="Group 191"/>
                <p:cNvGrpSpPr/>
                <p:nvPr/>
              </p:nvGrpSpPr>
              <p:grpSpPr>
                <a:xfrm>
                  <a:off x="0" y="0"/>
                  <a:ext cx="1042670" cy="1185545"/>
                  <a:chOff x="0" y="0"/>
                  <a:chExt cx="1042670" cy="1185545"/>
                </a:xfrm>
              </p:grpSpPr>
              <p:grpSp>
                <p:nvGrpSpPr>
                  <p:cNvPr id="193" name="Group 192"/>
                  <p:cNvGrpSpPr/>
                  <p:nvPr/>
                </p:nvGrpSpPr>
                <p:grpSpPr>
                  <a:xfrm>
                    <a:off x="0" y="0"/>
                    <a:ext cx="1042670" cy="1185545"/>
                    <a:chOff x="0" y="0"/>
                    <a:chExt cx="1042670" cy="1185545"/>
                  </a:xfrm>
                </p:grpSpPr>
                <p:sp>
                  <p:nvSpPr>
                    <p:cNvPr id="196" name="Cube 195"/>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dirty="0">
                          <a:ln w="9525" cap="rnd" cmpd="sng" algn="ctr">
                            <a:solidFill>
                              <a:srgbClr val="000000"/>
                            </a:solidFill>
                            <a:prstDash val="solid"/>
                            <a:bevel/>
                          </a:ln>
                          <a:solidFill>
                            <a:srgbClr val="000000"/>
                          </a:solidFill>
                          <a:ea typeface="Calibri" panose="020F0502020204030204" pitchFamily="34" charset="0"/>
                          <a:cs typeface="Times New Roman" panose="02020603050405020304" pitchFamily="18" charset="0"/>
                        </a:rPr>
                        <a:t>Expert </a:t>
                      </a:r>
                      <a:endParaRPr lang="en-US" sz="1200" dirty="0">
                        <a:ea typeface="Calibri" panose="020F0502020204030204" pitchFamily="34" charset="0"/>
                        <a:cs typeface="Times New Roman" panose="02020603050405020304" pitchFamily="18" charset="0"/>
                      </a:endParaRPr>
                    </a:p>
                  </p:txBody>
                </p:sp>
                <p:sp>
                  <p:nvSpPr>
                    <p:cNvPr id="197" name="Oval 196"/>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8" name="Arc 197"/>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99" name="Group 198"/>
                    <p:cNvGrpSpPr/>
                    <p:nvPr/>
                  </p:nvGrpSpPr>
                  <p:grpSpPr>
                    <a:xfrm>
                      <a:off x="52387" y="0"/>
                      <a:ext cx="450850" cy="770255"/>
                      <a:chOff x="0" y="0"/>
                      <a:chExt cx="450850" cy="770255"/>
                    </a:xfrm>
                    <a:scene3d>
                      <a:camera prst="orthographicFront">
                        <a:rot lat="0" lon="10800000" rev="0"/>
                      </a:camera>
                      <a:lightRig rig="threePt" dir="t"/>
                    </a:scene3d>
                  </p:grpSpPr>
                  <p:sp>
                    <p:nvSpPr>
                      <p:cNvPr id="200" name="Arc 199"/>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1" name="Arc 200"/>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2" name="Arc 201"/>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194" name="Arc 193"/>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5" name="Arc 194"/>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206" name="Group 205"/>
          <p:cNvGrpSpPr/>
          <p:nvPr/>
        </p:nvGrpSpPr>
        <p:grpSpPr>
          <a:xfrm>
            <a:off x="10547901" y="3660376"/>
            <a:ext cx="785518" cy="803473"/>
            <a:chOff x="0" y="0"/>
            <a:chExt cx="1042670" cy="1189878"/>
          </a:xfrm>
        </p:grpSpPr>
        <p:cxnSp>
          <p:nvCxnSpPr>
            <p:cNvPr id="207" name="Straight Connector 206"/>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8" name="Group 207"/>
            <p:cNvGrpSpPr/>
            <p:nvPr/>
          </p:nvGrpSpPr>
          <p:grpSpPr>
            <a:xfrm>
              <a:off x="0" y="0"/>
              <a:ext cx="1042670" cy="1189878"/>
              <a:chOff x="0" y="0"/>
              <a:chExt cx="1042670" cy="1189878"/>
            </a:xfrm>
          </p:grpSpPr>
          <p:sp>
            <p:nvSpPr>
              <p:cNvPr id="209" name="Arc 208"/>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0" name="Arc 209"/>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11" name="Group 210"/>
              <p:cNvGrpSpPr/>
              <p:nvPr/>
            </p:nvGrpSpPr>
            <p:grpSpPr>
              <a:xfrm>
                <a:off x="0" y="4333"/>
                <a:ext cx="1042670" cy="1185545"/>
                <a:chOff x="0" y="0"/>
                <a:chExt cx="1042670" cy="1185545"/>
              </a:xfrm>
            </p:grpSpPr>
            <p:grpSp>
              <p:nvGrpSpPr>
                <p:cNvPr id="212" name="Group 211"/>
                <p:cNvGrpSpPr/>
                <p:nvPr/>
              </p:nvGrpSpPr>
              <p:grpSpPr>
                <a:xfrm>
                  <a:off x="247018" y="73672"/>
                  <a:ext cx="502920" cy="753110"/>
                  <a:chOff x="0" y="0"/>
                  <a:chExt cx="502920" cy="753110"/>
                </a:xfrm>
              </p:grpSpPr>
              <p:sp>
                <p:nvSpPr>
                  <p:cNvPr id="224" name="Oval 223"/>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5" name="Oval 224"/>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26" name="Straight Connector 225"/>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0" y="0"/>
                  <a:ext cx="1042670" cy="1185545"/>
                  <a:chOff x="0" y="0"/>
                  <a:chExt cx="1042670" cy="1185545"/>
                </a:xfrm>
              </p:grpSpPr>
              <p:grpSp>
                <p:nvGrpSpPr>
                  <p:cNvPr id="214" name="Group 213"/>
                  <p:cNvGrpSpPr/>
                  <p:nvPr/>
                </p:nvGrpSpPr>
                <p:grpSpPr>
                  <a:xfrm>
                    <a:off x="0" y="0"/>
                    <a:ext cx="1042670" cy="1185545"/>
                    <a:chOff x="0" y="0"/>
                    <a:chExt cx="1042670" cy="1185545"/>
                  </a:xfrm>
                </p:grpSpPr>
                <p:sp>
                  <p:nvSpPr>
                    <p:cNvPr id="217" name="Cube 216"/>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dirty="0">
                          <a:ln w="9525" cap="rnd" cmpd="sng" algn="ctr">
                            <a:solidFill>
                              <a:srgbClr val="000000"/>
                            </a:solidFill>
                            <a:prstDash val="solid"/>
                            <a:bevel/>
                          </a:ln>
                          <a:solidFill>
                            <a:srgbClr val="000000"/>
                          </a:solidFill>
                          <a:ea typeface="Calibri" panose="020F0502020204030204" pitchFamily="34" charset="0"/>
                          <a:cs typeface="Times New Roman" panose="02020603050405020304" pitchFamily="18" charset="0"/>
                        </a:rPr>
                        <a:t>Expert </a:t>
                      </a:r>
                      <a:endParaRPr lang="en-US" sz="1200" dirty="0">
                        <a:ea typeface="Calibri" panose="020F0502020204030204" pitchFamily="34" charset="0"/>
                        <a:cs typeface="Times New Roman" panose="02020603050405020304" pitchFamily="18" charset="0"/>
                      </a:endParaRPr>
                    </a:p>
                  </p:txBody>
                </p:sp>
                <p:sp>
                  <p:nvSpPr>
                    <p:cNvPr id="218" name="Oval 217"/>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9" name="Arc 218"/>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20" name="Group 219"/>
                    <p:cNvGrpSpPr/>
                    <p:nvPr/>
                  </p:nvGrpSpPr>
                  <p:grpSpPr>
                    <a:xfrm>
                      <a:off x="52387" y="0"/>
                      <a:ext cx="450850" cy="770255"/>
                      <a:chOff x="0" y="0"/>
                      <a:chExt cx="450850" cy="770255"/>
                    </a:xfrm>
                    <a:scene3d>
                      <a:camera prst="orthographicFront">
                        <a:rot lat="0" lon="10800000" rev="0"/>
                      </a:camera>
                      <a:lightRig rig="threePt" dir="t"/>
                    </a:scene3d>
                  </p:grpSpPr>
                  <p:sp>
                    <p:nvSpPr>
                      <p:cNvPr id="221" name="Arc 220"/>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2" name="Arc 221"/>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3" name="Arc 222"/>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215" name="Arc 214"/>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6" name="Arc 215"/>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sp>
        <p:nvSpPr>
          <p:cNvPr id="227" name="Arc 226"/>
          <p:cNvSpPr/>
          <p:nvPr/>
        </p:nvSpPr>
        <p:spPr>
          <a:xfrm rot="8194076">
            <a:off x="9028909" y="3632591"/>
            <a:ext cx="252863" cy="365044"/>
          </a:xfrm>
          <a:prstGeom prst="arc">
            <a:avLst>
              <a:gd name="adj1" fmla="val 16804601"/>
              <a:gd name="adj2" fmla="val 2076721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8" name="Arc 227"/>
          <p:cNvSpPr/>
          <p:nvPr/>
        </p:nvSpPr>
        <p:spPr>
          <a:xfrm rot="17790114">
            <a:off x="10824890" y="3903579"/>
            <a:ext cx="329360" cy="424304"/>
          </a:xfrm>
          <a:prstGeom prst="arc">
            <a:avLst>
              <a:gd name="adj1" fmla="val 18487148"/>
              <a:gd name="adj2" fmla="val 2076721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1384342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89"/>
          <p:cNvSpPr txBox="1"/>
          <p:nvPr/>
        </p:nvSpPr>
        <p:spPr>
          <a:xfrm>
            <a:off x="1595552" y="846067"/>
            <a:ext cx="6313800" cy="451406"/>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ctr">
              <a:defRPr sz="2400">
                <a:solidFill>
                  <a:srgbClr val="D9D8DC"/>
                </a:solidFill>
              </a:defRPr>
            </a:lvl1pPr>
          </a:lstStyle>
          <a:p>
            <a:pPr algn="l"/>
            <a:r>
              <a:rPr lang="en-US" sz="2600" spc="300" dirty="0">
                <a:solidFill>
                  <a:schemeClr val="accent5">
                    <a:lumMod val="50000"/>
                  </a:schemeClr>
                </a:solidFill>
                <a:latin typeface="Raleway" panose="020B0503030101060003" pitchFamily="34" charset="77"/>
              </a:rPr>
              <a:t>PROBLEMS &amp; SOLUTIONS</a:t>
            </a:r>
          </a:p>
        </p:txBody>
      </p:sp>
      <p:sp>
        <p:nvSpPr>
          <p:cNvPr id="16" name="TextBox 55">
            <a:extLst>
              <a:ext uri="{FF2B5EF4-FFF2-40B4-BE49-F238E27FC236}">
                <a16:creationId xmlns:a16="http://schemas.microsoft.com/office/drawing/2014/main" id="{94915E60-1983-2543-846C-17B1EE1168DC}"/>
              </a:ext>
            </a:extLst>
          </p:cNvPr>
          <p:cNvSpPr txBox="1"/>
          <p:nvPr/>
        </p:nvSpPr>
        <p:spPr>
          <a:xfrm>
            <a:off x="2693324" y="6159734"/>
            <a:ext cx="9002266" cy="396519"/>
          </a:xfrm>
          <a:prstGeom prst="rect">
            <a:avLst/>
          </a:prstGeom>
          <a:noFill/>
        </p:spPr>
        <p:txBody>
          <a:bodyPr wrap="square" rtlCol="0">
            <a:spAutoFit/>
          </a:bodyPr>
          <a:lstStyle/>
          <a:p>
            <a:pPr algn="r">
              <a:lnSpc>
                <a:spcPct val="150000"/>
              </a:lnSpc>
            </a:pPr>
            <a:r>
              <a:rPr lang="en-US" sz="700" dirty="0">
                <a:solidFill>
                  <a:schemeClr val="bg1"/>
                </a:solidFill>
                <a:latin typeface="Raleway" panose="020B0503030101060003" pitchFamily="34" charset="77"/>
              </a:rPr>
              <a:t>CONFIDENTIALITY NOTICE: Not for public distribution.</a:t>
            </a:r>
          </a:p>
          <a:p>
            <a:pPr algn="r">
              <a:lnSpc>
                <a:spcPct val="150000"/>
              </a:lnSpc>
            </a:pPr>
            <a:r>
              <a:rPr lang="en-US" sz="700" dirty="0">
                <a:solidFill>
                  <a:schemeClr val="bg1"/>
                </a:solidFill>
                <a:latin typeface="Raleway" panose="020B0503030101060003" pitchFamily="34" charset="77"/>
              </a:rPr>
              <a:t>For use by the recipients only. Document contains proprietary information which may not be disclosed to any third party without the express written consent of </a:t>
            </a:r>
            <a:r>
              <a:rPr lang="en-US" sz="700" dirty="0" err="1">
                <a:solidFill>
                  <a:schemeClr val="bg1"/>
                </a:solidFill>
                <a:latin typeface="Raleway" panose="020B0503030101060003" pitchFamily="34" charset="77"/>
              </a:rPr>
              <a:t>Semada</a:t>
            </a:r>
            <a:r>
              <a:rPr lang="en-US" sz="700" dirty="0">
                <a:solidFill>
                  <a:schemeClr val="bg1"/>
                </a:solidFill>
                <a:latin typeface="Raleway" panose="020B0503030101060003" pitchFamily="34" charset="77"/>
              </a:rPr>
              <a:t> Inc. Copyright 2018 </a:t>
            </a:r>
            <a:r>
              <a:rPr lang="en-US" sz="700" dirty="0" err="1">
                <a:solidFill>
                  <a:schemeClr val="bg1"/>
                </a:solidFill>
                <a:latin typeface="Raleway" panose="020B0503030101060003" pitchFamily="34" charset="77"/>
              </a:rPr>
              <a:t>Semada</a:t>
            </a:r>
            <a:r>
              <a:rPr lang="en-US" sz="700" dirty="0">
                <a:solidFill>
                  <a:schemeClr val="bg1"/>
                </a:solidFill>
                <a:latin typeface="Raleway" panose="020B0503030101060003" pitchFamily="34" charset="77"/>
              </a:rPr>
              <a:t> Inc. </a:t>
            </a:r>
          </a:p>
        </p:txBody>
      </p:sp>
      <p:pic>
        <p:nvPicPr>
          <p:cNvPr id="3" name="Grafik 2">
            <a:extLst>
              <a:ext uri="{FF2B5EF4-FFF2-40B4-BE49-F238E27FC236}">
                <a16:creationId xmlns:a16="http://schemas.microsoft.com/office/drawing/2014/main" id="{62620BDC-7E5D-0649-AD1C-3683906C2D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411" y="6051665"/>
            <a:ext cx="2038003" cy="662185"/>
          </a:xfrm>
          <a:prstGeom prst="rect">
            <a:avLst/>
          </a:prstGeom>
        </p:spPr>
      </p:pic>
      <p:pic>
        <p:nvPicPr>
          <p:cNvPr id="7" name="Grafik 6">
            <a:extLst>
              <a:ext uri="{FF2B5EF4-FFF2-40B4-BE49-F238E27FC236}">
                <a16:creationId xmlns:a16="http://schemas.microsoft.com/office/drawing/2014/main" id="{955EE9B9-276C-7741-A0FA-72B9241BE2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656" y="732329"/>
            <a:ext cx="547829" cy="547829"/>
          </a:xfrm>
          <a:prstGeom prst="rect">
            <a:avLst/>
          </a:prstGeom>
        </p:spPr>
      </p:pic>
      <p:sp>
        <p:nvSpPr>
          <p:cNvPr id="97" name="Shape 89">
            <a:extLst>
              <a:ext uri="{FF2B5EF4-FFF2-40B4-BE49-F238E27FC236}">
                <a16:creationId xmlns:a16="http://schemas.microsoft.com/office/drawing/2014/main" id="{AC808DCB-8482-9C4B-900E-E3E5726591B0}"/>
              </a:ext>
            </a:extLst>
          </p:cNvPr>
          <p:cNvSpPr txBox="1"/>
          <p:nvPr/>
        </p:nvSpPr>
        <p:spPr>
          <a:xfrm>
            <a:off x="8673850" y="777299"/>
            <a:ext cx="1688385" cy="943848"/>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ctr">
              <a:defRPr sz="2400">
                <a:solidFill>
                  <a:srgbClr val="D9D8DC"/>
                </a:solidFill>
              </a:defRPr>
            </a:lvl1pPr>
          </a:lstStyle>
          <a:p>
            <a:pPr algn="l"/>
            <a:r>
              <a:rPr lang="en-US" sz="2000" dirty="0">
                <a:solidFill>
                  <a:srgbClr val="26AFAA"/>
                </a:solidFill>
                <a:latin typeface="Raleway" panose="020B0503030101060003" pitchFamily="34" charset="77"/>
              </a:rPr>
              <a:t>Governing DAOs</a:t>
            </a:r>
          </a:p>
          <a:p>
            <a:pPr algn="l"/>
            <a:endParaRPr lang="en-US" sz="2000" dirty="0">
              <a:solidFill>
                <a:srgbClr val="26AFAA"/>
              </a:solidFill>
              <a:latin typeface="Raleway" panose="020B0503030101060003" pitchFamily="34" charset="77"/>
            </a:endParaRPr>
          </a:p>
          <a:p>
            <a:pPr algn="l"/>
            <a:r>
              <a:rPr lang="en-US" sz="1800" dirty="0">
                <a:solidFill>
                  <a:schemeClr val="accent5">
                    <a:lumMod val="50000"/>
                  </a:schemeClr>
                </a:solidFill>
                <a:latin typeface="Raleway" panose="020B0503030101060003" pitchFamily="34" charset="77"/>
              </a:rPr>
              <a:t> </a:t>
            </a:r>
          </a:p>
        </p:txBody>
      </p:sp>
      <p:sp>
        <p:nvSpPr>
          <p:cNvPr id="98" name="Shape 89">
            <a:extLst>
              <a:ext uri="{FF2B5EF4-FFF2-40B4-BE49-F238E27FC236}">
                <a16:creationId xmlns:a16="http://schemas.microsoft.com/office/drawing/2014/main" id="{AF14F155-0982-1047-B7A5-694A264BCF4A}"/>
              </a:ext>
            </a:extLst>
          </p:cNvPr>
          <p:cNvSpPr txBox="1"/>
          <p:nvPr/>
        </p:nvSpPr>
        <p:spPr>
          <a:xfrm>
            <a:off x="8673850" y="1716571"/>
            <a:ext cx="3153389" cy="1159292"/>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ctr">
              <a:defRPr sz="2400">
                <a:solidFill>
                  <a:srgbClr val="D9D8DC"/>
                </a:solidFill>
              </a:defRPr>
            </a:lvl1pPr>
          </a:lstStyle>
          <a:p>
            <a:pPr algn="l"/>
            <a:r>
              <a:rPr lang="en-US" sz="1800" dirty="0">
                <a:solidFill>
                  <a:schemeClr val="accent5">
                    <a:lumMod val="50000"/>
                  </a:schemeClr>
                </a:solidFill>
                <a:latin typeface="Raleway" panose="020B0503030101060003" pitchFamily="34" charset="77"/>
              </a:rPr>
              <a:t>18 basic parameters deciding how and when reputation tokens are minted and distributed and revaluated in review</a:t>
            </a:r>
          </a:p>
          <a:p>
            <a:pPr algn="l"/>
            <a:endParaRPr lang="en-US" sz="1800" dirty="0">
              <a:solidFill>
                <a:schemeClr val="accent5">
                  <a:lumMod val="50000"/>
                </a:schemeClr>
              </a:solidFill>
              <a:latin typeface="Raleway" panose="020B0503030101060003" pitchFamily="34" charset="77"/>
            </a:endParaRPr>
          </a:p>
        </p:txBody>
      </p:sp>
      <p:cxnSp>
        <p:nvCxnSpPr>
          <p:cNvPr id="99" name="Gerade Verbindung 13">
            <a:extLst>
              <a:ext uri="{FF2B5EF4-FFF2-40B4-BE49-F238E27FC236}">
                <a16:creationId xmlns:a16="http://schemas.microsoft.com/office/drawing/2014/main" id="{AFB01EC2-CF6C-8547-A555-63062CC35A67}"/>
              </a:ext>
            </a:extLst>
          </p:cNvPr>
          <p:cNvCxnSpPr>
            <a:cxnSpLocks/>
          </p:cNvCxnSpPr>
          <p:nvPr/>
        </p:nvCxnSpPr>
        <p:spPr>
          <a:xfrm flipV="1">
            <a:off x="8559384" y="1190218"/>
            <a:ext cx="2782991" cy="17315"/>
          </a:xfrm>
          <a:prstGeom prst="line">
            <a:avLst/>
          </a:prstGeom>
          <a:ln w="6350">
            <a:solidFill>
              <a:srgbClr val="26AFAA"/>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5"/>
          <a:stretch>
            <a:fillRect/>
          </a:stretch>
        </p:blipFill>
        <p:spPr>
          <a:xfrm>
            <a:off x="1388957" y="1680174"/>
            <a:ext cx="7911135" cy="4060298"/>
          </a:xfrm>
          <a:prstGeom prst="rect">
            <a:avLst/>
          </a:prstGeom>
        </p:spPr>
      </p:pic>
      <p:grpSp>
        <p:nvGrpSpPr>
          <p:cNvPr id="11" name="Group 10"/>
          <p:cNvGrpSpPr/>
          <p:nvPr/>
        </p:nvGrpSpPr>
        <p:grpSpPr>
          <a:xfrm>
            <a:off x="8869670" y="3648728"/>
            <a:ext cx="670002" cy="842821"/>
            <a:chOff x="0" y="0"/>
            <a:chExt cx="1042670" cy="1189878"/>
          </a:xfrm>
        </p:grpSpPr>
        <p:cxnSp>
          <p:nvCxnSpPr>
            <p:cNvPr id="12" name="Straight Connector 11"/>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0" y="0"/>
              <a:ext cx="1042670" cy="1189878"/>
              <a:chOff x="0" y="0"/>
              <a:chExt cx="1042670" cy="1189878"/>
            </a:xfrm>
          </p:grpSpPr>
          <p:sp>
            <p:nvSpPr>
              <p:cNvPr id="14" name="Arc 13"/>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Arc 14"/>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7" name="Group 16"/>
              <p:cNvGrpSpPr/>
              <p:nvPr/>
            </p:nvGrpSpPr>
            <p:grpSpPr>
              <a:xfrm>
                <a:off x="0" y="4333"/>
                <a:ext cx="1042670" cy="1185545"/>
                <a:chOff x="0" y="0"/>
                <a:chExt cx="1042670" cy="1185545"/>
              </a:xfrm>
            </p:grpSpPr>
            <p:grpSp>
              <p:nvGrpSpPr>
                <p:cNvPr id="18" name="Group 17"/>
                <p:cNvGrpSpPr/>
                <p:nvPr/>
              </p:nvGrpSpPr>
              <p:grpSpPr>
                <a:xfrm>
                  <a:off x="247018" y="73672"/>
                  <a:ext cx="502920" cy="753110"/>
                  <a:chOff x="0" y="0"/>
                  <a:chExt cx="502920" cy="753110"/>
                </a:xfrm>
              </p:grpSpPr>
              <p:sp>
                <p:nvSpPr>
                  <p:cNvPr id="30" name="Oval 29"/>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 name="Oval 30"/>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2" name="Straight Connector 31"/>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0" y="0"/>
                  <a:ext cx="1042670" cy="1185545"/>
                  <a:chOff x="0" y="0"/>
                  <a:chExt cx="1042670" cy="1185545"/>
                </a:xfrm>
              </p:grpSpPr>
              <p:grpSp>
                <p:nvGrpSpPr>
                  <p:cNvPr id="20" name="Group 19"/>
                  <p:cNvGrpSpPr/>
                  <p:nvPr/>
                </p:nvGrpSpPr>
                <p:grpSpPr>
                  <a:xfrm>
                    <a:off x="0" y="0"/>
                    <a:ext cx="1042670" cy="1185545"/>
                    <a:chOff x="0" y="0"/>
                    <a:chExt cx="1042670" cy="1185545"/>
                  </a:xfrm>
                </p:grpSpPr>
                <p:sp>
                  <p:nvSpPr>
                    <p:cNvPr id="23" name="Cube 22"/>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Expert </a:t>
                      </a:r>
                      <a:endParaRPr lang="en-US" sz="1200" dirty="0">
                        <a:effectLst/>
                        <a:ea typeface="Calibri" panose="020F0502020204030204" pitchFamily="34" charset="0"/>
                        <a:cs typeface="Times New Roman" panose="02020603050405020304" pitchFamily="18" charset="0"/>
                      </a:endParaRPr>
                    </a:p>
                  </p:txBody>
                </p:sp>
                <p:sp>
                  <p:nvSpPr>
                    <p:cNvPr id="24" name="Oval 23"/>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Arc 24"/>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6" name="Group 25"/>
                    <p:cNvGrpSpPr/>
                    <p:nvPr/>
                  </p:nvGrpSpPr>
                  <p:grpSpPr>
                    <a:xfrm>
                      <a:off x="52387" y="0"/>
                      <a:ext cx="450850" cy="770255"/>
                      <a:chOff x="0" y="0"/>
                      <a:chExt cx="450850" cy="770255"/>
                    </a:xfrm>
                    <a:scene3d>
                      <a:camera prst="orthographicFront">
                        <a:rot lat="0" lon="10800000" rev="0"/>
                      </a:camera>
                      <a:lightRig rig="threePt" dir="t"/>
                    </a:scene3d>
                  </p:grpSpPr>
                  <p:sp>
                    <p:nvSpPr>
                      <p:cNvPr id="27" name="Arc 26"/>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 name="Arc 27"/>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9" name="Arc 28"/>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21" name="Arc 20"/>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Arc 21"/>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33" name="Group 32"/>
          <p:cNvGrpSpPr/>
          <p:nvPr/>
        </p:nvGrpSpPr>
        <p:grpSpPr>
          <a:xfrm>
            <a:off x="9653844" y="3673299"/>
            <a:ext cx="785518" cy="803473"/>
            <a:chOff x="0" y="0"/>
            <a:chExt cx="1042670" cy="1189878"/>
          </a:xfrm>
        </p:grpSpPr>
        <p:cxnSp>
          <p:nvCxnSpPr>
            <p:cNvPr id="34" name="Straight Connector 33"/>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0" y="0"/>
              <a:ext cx="1042670" cy="1189878"/>
              <a:chOff x="0" y="0"/>
              <a:chExt cx="1042670" cy="1189878"/>
            </a:xfrm>
          </p:grpSpPr>
          <p:sp>
            <p:nvSpPr>
              <p:cNvPr id="36" name="Arc 35"/>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7" name="Arc 36"/>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8" name="Group 37"/>
              <p:cNvGrpSpPr/>
              <p:nvPr/>
            </p:nvGrpSpPr>
            <p:grpSpPr>
              <a:xfrm>
                <a:off x="0" y="4333"/>
                <a:ext cx="1042670" cy="1185545"/>
                <a:chOff x="0" y="0"/>
                <a:chExt cx="1042670" cy="1185545"/>
              </a:xfrm>
            </p:grpSpPr>
            <p:grpSp>
              <p:nvGrpSpPr>
                <p:cNvPr id="39" name="Group 38"/>
                <p:cNvGrpSpPr/>
                <p:nvPr/>
              </p:nvGrpSpPr>
              <p:grpSpPr>
                <a:xfrm>
                  <a:off x="247018" y="73672"/>
                  <a:ext cx="502920" cy="753110"/>
                  <a:chOff x="0" y="0"/>
                  <a:chExt cx="502920" cy="753110"/>
                </a:xfrm>
              </p:grpSpPr>
              <p:sp>
                <p:nvSpPr>
                  <p:cNvPr id="51" name="Oval 50"/>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2" name="Oval 51"/>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3" name="Straight Connector 52"/>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0" y="0"/>
                  <a:ext cx="1042670" cy="1185545"/>
                  <a:chOff x="0" y="0"/>
                  <a:chExt cx="1042670" cy="1185545"/>
                </a:xfrm>
              </p:grpSpPr>
              <p:grpSp>
                <p:nvGrpSpPr>
                  <p:cNvPr id="41" name="Group 40"/>
                  <p:cNvGrpSpPr/>
                  <p:nvPr/>
                </p:nvGrpSpPr>
                <p:grpSpPr>
                  <a:xfrm>
                    <a:off x="0" y="0"/>
                    <a:ext cx="1042670" cy="1185545"/>
                    <a:chOff x="0" y="0"/>
                    <a:chExt cx="1042670" cy="1185545"/>
                  </a:xfrm>
                </p:grpSpPr>
                <p:sp>
                  <p:nvSpPr>
                    <p:cNvPr id="44" name="Cube 43"/>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dirty="0">
                          <a:ln w="9525" cap="rnd" cmpd="sng" algn="ctr">
                            <a:solidFill>
                              <a:srgbClr val="000000"/>
                            </a:solidFill>
                            <a:prstDash val="solid"/>
                            <a:bevel/>
                          </a:ln>
                          <a:solidFill>
                            <a:srgbClr val="000000"/>
                          </a:solidFill>
                          <a:ea typeface="Calibri" panose="020F0502020204030204" pitchFamily="34" charset="0"/>
                          <a:cs typeface="Times New Roman" panose="02020603050405020304" pitchFamily="18" charset="0"/>
                        </a:rPr>
                        <a:t>Expert </a:t>
                      </a:r>
                      <a:endParaRPr lang="en-US" sz="1200" dirty="0">
                        <a:ea typeface="Calibri" panose="020F0502020204030204" pitchFamily="34" charset="0"/>
                        <a:cs typeface="Times New Roman" panose="02020603050405020304" pitchFamily="18" charset="0"/>
                      </a:endParaRPr>
                    </a:p>
                  </p:txBody>
                </p:sp>
                <p:sp>
                  <p:nvSpPr>
                    <p:cNvPr id="45" name="Oval 44"/>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6" name="Arc 45"/>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47" name="Group 46"/>
                    <p:cNvGrpSpPr/>
                    <p:nvPr/>
                  </p:nvGrpSpPr>
                  <p:grpSpPr>
                    <a:xfrm>
                      <a:off x="52387" y="0"/>
                      <a:ext cx="450850" cy="770255"/>
                      <a:chOff x="0" y="0"/>
                      <a:chExt cx="450850" cy="770255"/>
                    </a:xfrm>
                    <a:scene3d>
                      <a:camera prst="orthographicFront">
                        <a:rot lat="0" lon="10800000" rev="0"/>
                      </a:camera>
                      <a:lightRig rig="threePt" dir="t"/>
                    </a:scene3d>
                  </p:grpSpPr>
                  <p:sp>
                    <p:nvSpPr>
                      <p:cNvPr id="48" name="Arc 47"/>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9" name="Arc 48"/>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0" name="Arc 49"/>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42" name="Arc 41"/>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Arc 42"/>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grpSp>
        <p:nvGrpSpPr>
          <p:cNvPr id="54" name="Group 53"/>
          <p:cNvGrpSpPr/>
          <p:nvPr/>
        </p:nvGrpSpPr>
        <p:grpSpPr>
          <a:xfrm>
            <a:off x="10547901" y="3660376"/>
            <a:ext cx="785518" cy="803473"/>
            <a:chOff x="0" y="0"/>
            <a:chExt cx="1042670" cy="1189878"/>
          </a:xfrm>
        </p:grpSpPr>
        <p:cxnSp>
          <p:nvCxnSpPr>
            <p:cNvPr id="55" name="Straight Connector 54"/>
            <p:cNvCxnSpPr/>
            <p:nvPr/>
          </p:nvCxnSpPr>
          <p:spPr>
            <a:xfrm flipV="1">
              <a:off x="281688" y="485369"/>
              <a:ext cx="109537" cy="3378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0" y="0"/>
              <a:ext cx="1042670" cy="1189878"/>
              <a:chOff x="0" y="0"/>
              <a:chExt cx="1042670" cy="1189878"/>
            </a:xfrm>
          </p:grpSpPr>
          <p:sp>
            <p:nvSpPr>
              <p:cNvPr id="57" name="Arc 56"/>
              <p:cNvSpPr/>
              <p:nvPr/>
            </p:nvSpPr>
            <p:spPr>
              <a:xfrm rot="19356846">
                <a:off x="437699"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Arc 57"/>
              <p:cNvSpPr/>
              <p:nvPr/>
            </p:nvSpPr>
            <p:spPr>
              <a:xfrm rot="290614">
                <a:off x="693384" y="429031"/>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59" name="Group 58"/>
              <p:cNvGrpSpPr/>
              <p:nvPr/>
            </p:nvGrpSpPr>
            <p:grpSpPr>
              <a:xfrm>
                <a:off x="0" y="4333"/>
                <a:ext cx="1042670" cy="1185545"/>
                <a:chOff x="0" y="0"/>
                <a:chExt cx="1042670" cy="1185545"/>
              </a:xfrm>
            </p:grpSpPr>
            <p:grpSp>
              <p:nvGrpSpPr>
                <p:cNvPr id="60" name="Group 59"/>
                <p:cNvGrpSpPr/>
                <p:nvPr/>
              </p:nvGrpSpPr>
              <p:grpSpPr>
                <a:xfrm>
                  <a:off x="247018" y="73672"/>
                  <a:ext cx="502920" cy="753110"/>
                  <a:chOff x="0" y="0"/>
                  <a:chExt cx="502920" cy="753110"/>
                </a:xfrm>
              </p:grpSpPr>
              <p:sp>
                <p:nvSpPr>
                  <p:cNvPr id="72" name="Oval 71"/>
                  <p:cNvSpPr/>
                  <p:nvPr/>
                </p:nvSpPr>
                <p:spPr>
                  <a:xfrm>
                    <a:off x="0" y="0"/>
                    <a:ext cx="502920" cy="439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3" name="Oval 72"/>
                  <p:cNvSpPr/>
                  <p:nvPr/>
                </p:nvSpPr>
                <p:spPr>
                  <a:xfrm>
                    <a:off x="85724" y="104696"/>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4" name="Straight Connector 73"/>
                  <p:cNvCxnSpPr/>
                  <p:nvPr/>
                </p:nvCxnSpPr>
                <p:spPr>
                  <a:xfrm>
                    <a:off x="380048" y="414166"/>
                    <a:ext cx="110490" cy="3389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0" y="0"/>
                  <a:ext cx="1042670" cy="1185545"/>
                  <a:chOff x="0" y="0"/>
                  <a:chExt cx="1042670" cy="1185545"/>
                </a:xfrm>
              </p:grpSpPr>
              <p:grpSp>
                <p:nvGrpSpPr>
                  <p:cNvPr id="62" name="Group 61"/>
                  <p:cNvGrpSpPr/>
                  <p:nvPr/>
                </p:nvGrpSpPr>
                <p:grpSpPr>
                  <a:xfrm>
                    <a:off x="0" y="0"/>
                    <a:ext cx="1042670" cy="1185545"/>
                    <a:chOff x="0" y="0"/>
                    <a:chExt cx="1042670" cy="1185545"/>
                  </a:xfrm>
                </p:grpSpPr>
                <p:sp>
                  <p:nvSpPr>
                    <p:cNvPr id="65" name="Cube 64"/>
                    <p:cNvSpPr/>
                    <p:nvPr/>
                  </p:nvSpPr>
                  <p:spPr>
                    <a:xfrm>
                      <a:off x="0" y="819150"/>
                      <a:ext cx="1042670" cy="366395"/>
                    </a:xfrm>
                    <a:prstGeom prst="cube">
                      <a:avLst>
                        <a:gd name="adj" fmla="val 698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dirty="0">
                          <a:ln w="9525" cap="rnd" cmpd="sng" algn="ctr">
                            <a:solidFill>
                              <a:srgbClr val="000000"/>
                            </a:solidFill>
                            <a:prstDash val="solid"/>
                            <a:bevel/>
                          </a:ln>
                          <a:solidFill>
                            <a:srgbClr val="000000"/>
                          </a:solidFill>
                          <a:ea typeface="Calibri" panose="020F0502020204030204" pitchFamily="34" charset="0"/>
                          <a:cs typeface="Times New Roman" panose="02020603050405020304" pitchFamily="18" charset="0"/>
                        </a:rPr>
                        <a:t>Expert </a:t>
                      </a:r>
                      <a:endParaRPr lang="en-US" sz="1200" dirty="0">
                        <a:ea typeface="Calibri" panose="020F0502020204030204" pitchFamily="34" charset="0"/>
                        <a:cs typeface="Times New Roman" panose="02020603050405020304" pitchFamily="18" charset="0"/>
                      </a:endParaRPr>
                    </a:p>
                  </p:txBody>
                </p:sp>
                <p:sp>
                  <p:nvSpPr>
                    <p:cNvPr id="66" name="Oval 65"/>
                    <p:cNvSpPr/>
                    <p:nvPr/>
                  </p:nvSpPr>
                  <p:spPr>
                    <a:xfrm>
                      <a:off x="504825" y="176213"/>
                      <a:ext cx="171450" cy="16597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 name="Arc 66"/>
                    <p:cNvSpPr/>
                    <p:nvPr/>
                  </p:nvSpPr>
                  <p:spPr>
                    <a:xfrm rot="290614">
                      <a:off x="609600" y="80963"/>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68" name="Group 67"/>
                    <p:cNvGrpSpPr/>
                    <p:nvPr/>
                  </p:nvGrpSpPr>
                  <p:grpSpPr>
                    <a:xfrm>
                      <a:off x="52387" y="0"/>
                      <a:ext cx="450850" cy="770255"/>
                      <a:chOff x="0" y="0"/>
                      <a:chExt cx="450850" cy="770255"/>
                    </a:xfrm>
                    <a:scene3d>
                      <a:camera prst="orthographicFront">
                        <a:rot lat="0" lon="10800000" rev="0"/>
                      </a:camera>
                      <a:lightRig rig="threePt" dir="t"/>
                    </a:scene3d>
                  </p:grpSpPr>
                  <p:sp>
                    <p:nvSpPr>
                      <p:cNvPr id="69" name="Arc 68"/>
                      <p:cNvSpPr/>
                      <p:nvPr/>
                    </p:nvSpPr>
                    <p:spPr>
                      <a:xfrm rot="19356846">
                        <a:off x="0" y="0"/>
                        <a:ext cx="320040" cy="292100"/>
                      </a:xfrm>
                      <a:prstGeom prst="arc">
                        <a:avLst>
                          <a:gd name="adj1" fmla="val 16136406"/>
                          <a:gd name="adj2" fmla="val 98213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0" name="Arc 69"/>
                      <p:cNvSpPr/>
                      <p:nvPr/>
                    </p:nvSpPr>
                    <p:spPr>
                      <a:xfrm rot="290614">
                        <a:off x="171450" y="66675"/>
                        <a:ext cx="233045" cy="427355"/>
                      </a:xfrm>
                      <a:prstGeom prst="arc">
                        <a:avLst>
                          <a:gd name="adj1" fmla="val 16136406"/>
                          <a:gd name="adj2" fmla="val 311743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1" name="Arc 70"/>
                      <p:cNvSpPr/>
                      <p:nvPr/>
                    </p:nvSpPr>
                    <p:spPr>
                      <a:xfrm rot="290614">
                        <a:off x="257175" y="409575"/>
                        <a:ext cx="193675" cy="360680"/>
                      </a:xfrm>
                      <a:prstGeom prst="arc">
                        <a:avLst>
                          <a:gd name="adj1" fmla="val 16136406"/>
                          <a:gd name="adj2" fmla="val 722327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63" name="Arc 62"/>
                  <p:cNvSpPr/>
                  <p:nvPr/>
                </p:nvSpPr>
                <p:spPr>
                  <a:xfrm rot="18900918">
                    <a:off x="550374" y="242685"/>
                    <a:ext cx="277077" cy="45719"/>
                  </a:xfrm>
                  <a:prstGeom prst="arc">
                    <a:avLst>
                      <a:gd name="adj1" fmla="val 16200000"/>
                      <a:gd name="adj2" fmla="val 74017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4" name="Arc 63"/>
                  <p:cNvSpPr/>
                  <p:nvPr/>
                </p:nvSpPr>
                <p:spPr>
                  <a:xfrm rot="13541997">
                    <a:off x="186346" y="234018"/>
                    <a:ext cx="272328" cy="49509"/>
                  </a:xfrm>
                  <a:prstGeom prst="arc">
                    <a:avLst>
                      <a:gd name="adj1" fmla="val 16200000"/>
                      <a:gd name="adj2" fmla="val 740170"/>
                    </a:avLst>
                  </a:prstGeom>
                  <a:ln w="12700">
                    <a:solidFill>
                      <a:schemeClr val="tx1"/>
                    </a:solidFill>
                  </a:ln>
                  <a:scene3d>
                    <a:camera prst="orthographicFront">
                      <a:rot lat="0" lon="10800000" rev="1080000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sp>
        <p:nvSpPr>
          <p:cNvPr id="75" name="Arc 74"/>
          <p:cNvSpPr/>
          <p:nvPr/>
        </p:nvSpPr>
        <p:spPr>
          <a:xfrm rot="7212379">
            <a:off x="10762101" y="3641860"/>
            <a:ext cx="252863" cy="365044"/>
          </a:xfrm>
          <a:prstGeom prst="arc">
            <a:avLst>
              <a:gd name="adj1" fmla="val 16804601"/>
              <a:gd name="adj2" fmla="val 2076721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Arc 75"/>
          <p:cNvSpPr/>
          <p:nvPr/>
        </p:nvSpPr>
        <p:spPr>
          <a:xfrm rot="17790114">
            <a:off x="9929566" y="3903904"/>
            <a:ext cx="329360" cy="424304"/>
          </a:xfrm>
          <a:prstGeom prst="arc">
            <a:avLst>
              <a:gd name="adj1" fmla="val 18487148"/>
              <a:gd name="adj2" fmla="val 2076721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7978848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a:normAutofit/>
          </a:bodyPr>
          <a:lstStyle/>
          <a:p>
            <a:pPr marL="0" lvl="0" indent="0">
              <a:buNone/>
            </a:pPr>
            <a:r>
              <a:rPr lang="en-US" dirty="0"/>
              <a:t>DAO Architecture Basics: </a:t>
            </a:r>
          </a:p>
          <a:p>
            <a:pPr marL="0" lvl="0" indent="0">
              <a:buNone/>
            </a:pPr>
            <a:endParaRPr lang="en-US" sz="2400" dirty="0"/>
          </a:p>
          <a:p>
            <a:pPr lvl="1"/>
            <a:r>
              <a:rPr lang="en-US" i="1" dirty="0"/>
              <a:t>Necessity #1: </a:t>
            </a:r>
            <a:r>
              <a:rPr lang="en-US" b="1" i="1" dirty="0"/>
              <a:t>Forum.</a:t>
            </a:r>
            <a:r>
              <a:rPr lang="en-US" b="1" dirty="0"/>
              <a:t> </a:t>
            </a:r>
            <a:r>
              <a:rPr lang="en-US" dirty="0"/>
              <a:t>Evidence of all work needs to be posted to the </a:t>
            </a:r>
            <a:r>
              <a:rPr lang="en-US" dirty="0" err="1"/>
              <a:t>blockchain</a:t>
            </a:r>
            <a:r>
              <a:rPr lang="en-US" dirty="0"/>
              <a:t> for eternal review. </a:t>
            </a:r>
            <a:endParaRPr lang="en-US" sz="2000" dirty="0"/>
          </a:p>
          <a:p>
            <a:pPr lvl="1"/>
            <a:r>
              <a:rPr lang="en-US" i="1" dirty="0"/>
              <a:t>Necessity #2: </a:t>
            </a:r>
            <a:r>
              <a:rPr lang="en-US" b="1" i="1" dirty="0"/>
              <a:t>Validation pool.</a:t>
            </a:r>
            <a:r>
              <a:rPr lang="en-US" b="1" dirty="0"/>
              <a:t> </a:t>
            </a:r>
            <a:r>
              <a:rPr lang="en-US" dirty="0"/>
              <a:t>In a decentralized environment consisting of potentially anonymous actors, the only fair way to assign power is to allow all users to judge the value of contributions democratically. </a:t>
            </a:r>
          </a:p>
          <a:p>
            <a:pPr lvl="1"/>
            <a:r>
              <a:rPr lang="en-US" i="1" dirty="0"/>
              <a:t>Necessity #3: </a:t>
            </a:r>
            <a:r>
              <a:rPr lang="en-US" b="1" i="1" dirty="0"/>
              <a:t>Reputation token minting. </a:t>
            </a:r>
            <a:r>
              <a:rPr lang="en-US" i="1" dirty="0"/>
              <a:t>All new repute tokens are minted in proportion to fees, and staked 50/50 in a validation pool, for and against a post. </a:t>
            </a:r>
            <a:endParaRPr lang="en-US" sz="2000" dirty="0"/>
          </a:p>
          <a:p>
            <a:pPr lvl="1"/>
            <a:r>
              <a:rPr lang="en-US" i="1" dirty="0"/>
              <a:t>Necessity #4: </a:t>
            </a:r>
            <a:r>
              <a:rPr lang="en-US" b="1" i="1" dirty="0"/>
              <a:t>Reputational salary. </a:t>
            </a:r>
            <a:r>
              <a:rPr lang="en-US" dirty="0"/>
              <a:t>All fees should be shared with the entire group of token holders (the </a:t>
            </a:r>
            <a:r>
              <a:rPr lang="en-US" b="1" dirty="0"/>
              <a:t>bench</a:t>
            </a:r>
            <a:r>
              <a:rPr lang="en-US" dirty="0"/>
              <a:t> of </a:t>
            </a:r>
            <a:r>
              <a:rPr lang="en-US" b="1" dirty="0"/>
              <a:t>experts</a:t>
            </a:r>
            <a:r>
              <a:rPr lang="en-US" dirty="0"/>
              <a:t>) relative to their holdings</a:t>
            </a:r>
          </a:p>
          <a:p>
            <a:pPr lvl="1"/>
            <a:r>
              <a:rPr lang="en-US" i="1" dirty="0"/>
              <a:t>Necessity #5: </a:t>
            </a:r>
            <a:r>
              <a:rPr lang="en-US" b="1" i="1" dirty="0"/>
              <a:t>Precedent System: </a:t>
            </a:r>
            <a:r>
              <a:rPr lang="en-US" i="1" dirty="0"/>
              <a:t>Review through references. </a:t>
            </a:r>
            <a:r>
              <a:rPr lang="en-US" dirty="0"/>
              <a:t>Finally, each new post has the opportunity to reference older posts, changing the value of previous posts depending on how important users perceive the precedent for the system. </a:t>
            </a:r>
            <a:endParaRPr lang="en-US" sz="2000" dirty="0"/>
          </a:p>
        </p:txBody>
      </p:sp>
    </p:spTree>
    <p:extLst>
      <p:ext uri="{BB962C8B-B14F-4D97-AF65-F5344CB8AC3E}">
        <p14:creationId xmlns:p14="http://schemas.microsoft.com/office/powerpoint/2010/main" val="231353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1" name="Image" descr="Image"/>
          <p:cNvPicPr>
            <a:picLocks noChangeAspect="1"/>
          </p:cNvPicPr>
          <p:nvPr/>
        </p:nvPicPr>
        <p:blipFill>
          <a:blip r:embed="rId2"/>
          <a:stretch>
            <a:fillRect/>
          </a:stretch>
        </p:blipFill>
        <p:spPr>
          <a:xfrm>
            <a:off x="747478" y="731023"/>
            <a:ext cx="9939129" cy="6054328"/>
          </a:xfrm>
          <a:prstGeom prst="rect">
            <a:avLst/>
          </a:prstGeom>
          <a:ln w="12700">
            <a:miter lim="400000"/>
          </a:ln>
        </p:spPr>
      </p:pic>
      <p:sp>
        <p:nvSpPr>
          <p:cNvPr id="2" name="TextBox 1">
            <a:extLst>
              <a:ext uri="{FF2B5EF4-FFF2-40B4-BE49-F238E27FC236}">
                <a16:creationId xmlns:a16="http://schemas.microsoft.com/office/drawing/2014/main" id="{BE4DC331-8C5D-5640-AB15-1F9505DF49B4}"/>
              </a:ext>
            </a:extLst>
          </p:cNvPr>
          <p:cNvSpPr txBox="1"/>
          <p:nvPr/>
        </p:nvSpPr>
        <p:spPr>
          <a:xfrm>
            <a:off x="747478" y="78999"/>
            <a:ext cx="4754635" cy="523220"/>
          </a:xfrm>
          <a:prstGeom prst="rect">
            <a:avLst/>
          </a:prstGeom>
          <a:noFill/>
        </p:spPr>
        <p:txBody>
          <a:bodyPr wrap="none" rtlCol="0">
            <a:spAutoFit/>
          </a:bodyPr>
          <a:lstStyle/>
          <a:p>
            <a:r>
              <a:rPr lang="en-US" sz="2800" b="1" dirty="0"/>
              <a:t>DAO Elements and Interaction </a:t>
            </a:r>
          </a:p>
        </p:txBody>
      </p:sp>
    </p:spTree>
    <p:extLst>
      <p:ext uri="{BB962C8B-B14F-4D97-AF65-F5344CB8AC3E}">
        <p14:creationId xmlns:p14="http://schemas.microsoft.com/office/powerpoint/2010/main" val="391244699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Box 258"/>
          <p:cNvSpPr txBox="1"/>
          <p:nvPr/>
        </p:nvSpPr>
        <p:spPr>
          <a:xfrm>
            <a:off x="7115242" y="1724677"/>
            <a:ext cx="5076757"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5">
                    <a:lumMod val="50000"/>
                  </a:schemeClr>
                </a:solidFill>
                <a:latin typeface="Raleway" panose="020B0503030101060003" pitchFamily="34" charset="77"/>
              </a:rPr>
              <a:t>Domain specific expertise</a:t>
            </a:r>
          </a:p>
          <a:p>
            <a:pPr marL="285750" indent="-285750">
              <a:buFont typeface="Arial" panose="020B0604020202020204" pitchFamily="34" charset="0"/>
              <a:buChar char="•"/>
            </a:pPr>
            <a:r>
              <a:rPr lang="en-US" dirty="0">
                <a:solidFill>
                  <a:schemeClr val="accent5">
                    <a:lumMod val="50000"/>
                  </a:schemeClr>
                </a:solidFill>
                <a:latin typeface="Raleway" panose="020B0503030101060003" pitchFamily="34" charset="77"/>
              </a:rPr>
              <a:t>Eternal record in the forum</a:t>
            </a:r>
          </a:p>
          <a:p>
            <a:pPr marL="285750" indent="-285750">
              <a:buFont typeface="Arial" panose="020B0604020202020204" pitchFamily="34" charset="0"/>
              <a:buChar char="•"/>
            </a:pPr>
            <a:r>
              <a:rPr lang="en-US" dirty="0">
                <a:solidFill>
                  <a:schemeClr val="tx2"/>
                </a:solidFill>
                <a:latin typeface="Raleway" panose="020B0503030101060003" pitchFamily="34" charset="77"/>
              </a:rPr>
              <a:t>The tokens must have a foundational meaning</a:t>
            </a:r>
          </a:p>
          <a:p>
            <a:pPr marL="285750" indent="-285750">
              <a:buFont typeface="Arial" panose="020B0604020202020204" pitchFamily="34" charset="0"/>
              <a:buChar char="•"/>
            </a:pPr>
            <a:r>
              <a:rPr lang="en-US" dirty="0">
                <a:solidFill>
                  <a:schemeClr val="tx2"/>
                </a:solidFill>
                <a:latin typeface="Raleway" panose="020B0503030101060003" pitchFamily="34" charset="77"/>
              </a:rPr>
              <a:t>Tokens enter fairly</a:t>
            </a:r>
          </a:p>
          <a:p>
            <a:pPr marL="285750" indent="-285750">
              <a:buFont typeface="Arial" panose="020B0604020202020204" pitchFamily="34" charset="0"/>
              <a:buChar char="•"/>
            </a:pPr>
            <a:r>
              <a:rPr lang="en-US" dirty="0">
                <a:solidFill>
                  <a:schemeClr val="tx2"/>
                </a:solidFill>
                <a:latin typeface="Raleway" panose="020B0503030101060003" pitchFamily="34" charset="77"/>
              </a:rPr>
              <a:t>All decisions are made by weighted votes</a:t>
            </a:r>
          </a:p>
          <a:p>
            <a:pPr marL="285750" indent="-285750">
              <a:buFont typeface="Arial" panose="020B0604020202020204" pitchFamily="34" charset="0"/>
              <a:buChar char="•"/>
            </a:pPr>
            <a:r>
              <a:rPr lang="en-US" dirty="0">
                <a:solidFill>
                  <a:schemeClr val="tx2"/>
                </a:solidFill>
                <a:latin typeface="Raleway" panose="020B0503030101060003" pitchFamily="34" charset="77"/>
              </a:rPr>
              <a:t>All fees sent to the platform are shared proportionally in reputation-weighted salaries</a:t>
            </a:r>
          </a:p>
          <a:p>
            <a:pPr marL="285750" indent="-285750">
              <a:buFont typeface="Arial" panose="020B0604020202020204" pitchFamily="34" charset="0"/>
              <a:buChar char="•"/>
            </a:pPr>
            <a:r>
              <a:rPr lang="en-US" dirty="0">
                <a:solidFill>
                  <a:schemeClr val="tx2"/>
                </a:solidFill>
                <a:latin typeface="Raleway" panose="020B0503030101060003" pitchFamily="34" charset="77"/>
              </a:rPr>
              <a:t>The opportunity for review of reputation</a:t>
            </a:r>
          </a:p>
        </p:txBody>
      </p:sp>
      <p:sp>
        <p:nvSpPr>
          <p:cNvPr id="5" name="TextBox 4"/>
          <p:cNvSpPr txBox="1"/>
          <p:nvPr/>
        </p:nvSpPr>
        <p:spPr>
          <a:xfrm>
            <a:off x="21097" y="787305"/>
            <a:ext cx="10169900" cy="461665"/>
          </a:xfrm>
          <a:prstGeom prst="rect">
            <a:avLst/>
          </a:prstGeom>
          <a:noFill/>
        </p:spPr>
        <p:txBody>
          <a:bodyPr wrap="square" rtlCol="0">
            <a:spAutoFit/>
          </a:bodyPr>
          <a:lstStyle/>
          <a:p>
            <a:pPr algn="ctr"/>
            <a:r>
              <a:rPr lang="en-US" sz="2400" dirty="0">
                <a:solidFill>
                  <a:srgbClr val="2AC4BD"/>
                </a:solidFill>
                <a:latin typeface="Raleway" panose="020B0503030101060003" pitchFamily="34" charset="77"/>
              </a:rPr>
              <a:t>The Forum as a Weighted Directed Acyclic Graph (WDAG)</a:t>
            </a:r>
          </a:p>
        </p:txBody>
      </p:sp>
      <p:grpSp>
        <p:nvGrpSpPr>
          <p:cNvPr id="6" name="Group 5"/>
          <p:cNvGrpSpPr/>
          <p:nvPr/>
        </p:nvGrpSpPr>
        <p:grpSpPr>
          <a:xfrm>
            <a:off x="1097959" y="1545651"/>
            <a:ext cx="5692307" cy="3805281"/>
            <a:chOff x="0" y="0"/>
            <a:chExt cx="3962400" cy="3105150"/>
          </a:xfrm>
        </p:grpSpPr>
        <p:grpSp>
          <p:nvGrpSpPr>
            <p:cNvPr id="7" name="Group 6"/>
            <p:cNvGrpSpPr/>
            <p:nvPr/>
          </p:nvGrpSpPr>
          <p:grpSpPr>
            <a:xfrm>
              <a:off x="428625" y="476250"/>
              <a:ext cx="3119754" cy="2038350"/>
              <a:chOff x="0" y="0"/>
              <a:chExt cx="2973070" cy="2038350"/>
            </a:xfrm>
          </p:grpSpPr>
          <p:sp>
            <p:nvSpPr>
              <p:cNvPr id="9" name="Rectangular Callout 8"/>
              <p:cNvSpPr/>
              <p:nvPr/>
            </p:nvSpPr>
            <p:spPr>
              <a:xfrm>
                <a:off x="180975" y="0"/>
                <a:ext cx="553720" cy="285750"/>
              </a:xfrm>
              <a:prstGeom prst="wedgeRectCallout">
                <a:avLst>
                  <a:gd name="adj1" fmla="val -39630"/>
                  <a:gd name="adj2" fmla="val 72283"/>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10" name="Rectangular Callout 9"/>
              <p:cNvSpPr/>
              <p:nvPr/>
            </p:nvSpPr>
            <p:spPr>
              <a:xfrm>
                <a:off x="971550" y="0"/>
                <a:ext cx="553720" cy="285750"/>
              </a:xfrm>
              <a:prstGeom prst="wedgeRectCallout">
                <a:avLst>
                  <a:gd name="adj1" fmla="val -40777"/>
                  <a:gd name="adj2" fmla="val 72283"/>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11" name="Rectangular Callout 10"/>
              <p:cNvSpPr/>
              <p:nvPr/>
            </p:nvSpPr>
            <p:spPr>
              <a:xfrm>
                <a:off x="2266950" y="9525"/>
                <a:ext cx="553882" cy="285750"/>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12" name="Rectangular Callout 11"/>
              <p:cNvSpPr/>
              <p:nvPr/>
            </p:nvSpPr>
            <p:spPr>
              <a:xfrm>
                <a:off x="2400300" y="523875"/>
                <a:ext cx="553882" cy="285750"/>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13" name="Rectangular Callout 12"/>
              <p:cNvSpPr/>
              <p:nvPr/>
            </p:nvSpPr>
            <p:spPr>
              <a:xfrm>
                <a:off x="1885950" y="523875"/>
                <a:ext cx="299720" cy="285750"/>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14" name="Rectangular Callout 13"/>
              <p:cNvSpPr/>
              <p:nvPr/>
            </p:nvSpPr>
            <p:spPr>
              <a:xfrm>
                <a:off x="2085975" y="1133475"/>
                <a:ext cx="553882" cy="285750"/>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15" name="Rectangular Callout 14"/>
              <p:cNvSpPr/>
              <p:nvPr/>
            </p:nvSpPr>
            <p:spPr>
              <a:xfrm>
                <a:off x="2724150" y="1133475"/>
                <a:ext cx="248920" cy="285750"/>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16" name="Rectangular Callout 15"/>
              <p:cNvSpPr/>
              <p:nvPr/>
            </p:nvSpPr>
            <p:spPr>
              <a:xfrm>
                <a:off x="0" y="581025"/>
                <a:ext cx="276225" cy="285750"/>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17" name="Rectangular Callout 16"/>
              <p:cNvSpPr/>
              <p:nvPr/>
            </p:nvSpPr>
            <p:spPr>
              <a:xfrm>
                <a:off x="981075" y="990600"/>
                <a:ext cx="553882" cy="285750"/>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18" name="Rectangular Callout 17"/>
              <p:cNvSpPr/>
              <p:nvPr/>
            </p:nvSpPr>
            <p:spPr>
              <a:xfrm>
                <a:off x="466725" y="590550"/>
                <a:ext cx="553720" cy="285750"/>
              </a:xfrm>
              <a:prstGeom prst="wedgeRectCallout">
                <a:avLst>
                  <a:gd name="adj1" fmla="val -40777"/>
                  <a:gd name="adj2" fmla="val 68950"/>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19" name="Rectangular Callout 18"/>
              <p:cNvSpPr/>
              <p:nvPr/>
            </p:nvSpPr>
            <p:spPr>
              <a:xfrm>
                <a:off x="66675" y="1095375"/>
                <a:ext cx="553882" cy="285750"/>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20" name="Rectangular Callout 19"/>
              <p:cNvSpPr/>
              <p:nvPr/>
            </p:nvSpPr>
            <p:spPr>
              <a:xfrm>
                <a:off x="66675" y="1743075"/>
                <a:ext cx="553882" cy="285750"/>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21" name="Rectangular Callout 20"/>
              <p:cNvSpPr/>
              <p:nvPr/>
            </p:nvSpPr>
            <p:spPr>
              <a:xfrm>
                <a:off x="771525" y="1743075"/>
                <a:ext cx="553882" cy="285750"/>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22" name="Rectangular Callout 21"/>
              <p:cNvSpPr/>
              <p:nvPr/>
            </p:nvSpPr>
            <p:spPr>
              <a:xfrm>
                <a:off x="2381250" y="1752600"/>
                <a:ext cx="553882" cy="285750"/>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23" name="Rectangular Callout 22"/>
              <p:cNvSpPr/>
              <p:nvPr/>
            </p:nvSpPr>
            <p:spPr>
              <a:xfrm>
                <a:off x="1628775" y="1743075"/>
                <a:ext cx="553882" cy="285750"/>
              </a:xfrm>
              <a:prstGeom prst="wedgeRectCallout">
                <a:avLst>
                  <a:gd name="adj1" fmla="val -44791"/>
                  <a:gd name="adj2" fmla="val 81172"/>
                </a:avLst>
              </a:prstGeom>
              <a:solidFill>
                <a:schemeClr val="bg1"/>
              </a:solidFill>
              <a:ln w="25400">
                <a:solidFill>
                  <a:schemeClr val="tx1"/>
                </a:solidFill>
              </a:ln>
              <a:scene3d>
                <a:camera prst="orthographicFront"/>
                <a:lightRig rig="threePt" dir="t"/>
              </a:scene3d>
              <a:sp3d extrusionH="76200">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0" bIns="0" numCol="1" spcCol="0" rtlCol="0" fromWordArt="0" anchor="ctr" anchorCtr="0" forceAA="0" compatLnSpc="1">
                <a:prstTxWarp prst="textNoShape">
                  <a:avLst/>
                </a:prstTxWarp>
                <a:noAutofit/>
                <a:sp3d extrusionH="57150" contourW="6350">
                  <a:bevelT w="82550" h="95250" prst="coolSlant"/>
                </a:sp3d>
              </a:bodyPr>
              <a:lstStyle/>
              <a:p>
                <a:pPr marL="0" marR="0">
                  <a:lnSpc>
                    <a:spcPct val="107000"/>
                  </a:lnSpc>
                  <a:spcBef>
                    <a:spcPts val="0"/>
                  </a:spcBef>
                  <a:spcAft>
                    <a:spcPts val="800"/>
                  </a:spcAft>
                </a:pPr>
                <a:r>
                  <a:rPr lang="en-US" sz="1100" baseline="-25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cxnSp>
            <p:nvCxnSpPr>
              <p:cNvPr id="24" name="Straight Arrow Connector 23"/>
              <p:cNvCxnSpPr/>
              <p:nvPr/>
            </p:nvCxnSpPr>
            <p:spPr>
              <a:xfrm flipH="1">
                <a:off x="161925" y="285750"/>
                <a:ext cx="374650" cy="269875"/>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028825" y="295275"/>
                <a:ext cx="234950" cy="22225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295400" y="304800"/>
                <a:ext cx="45719" cy="65405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90550" y="295275"/>
                <a:ext cx="161925" cy="27940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66725" y="876300"/>
                <a:ext cx="349250" cy="20320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333375" y="1381125"/>
                <a:ext cx="45719" cy="34290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66725" y="1381125"/>
                <a:ext cx="552450" cy="33655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638425" y="304800"/>
                <a:ext cx="45719" cy="20320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400300" y="809625"/>
                <a:ext cx="279400" cy="317500"/>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752725" y="809625"/>
                <a:ext cx="123825" cy="314325"/>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085975" y="1419225"/>
                <a:ext cx="292100" cy="307975"/>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466975" y="1419225"/>
                <a:ext cx="209550" cy="320674"/>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a:xfrm>
              <a:off x="0" y="0"/>
              <a:ext cx="3962400" cy="310515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334628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lide Number"/>
          <p:cNvSpPr txBox="1">
            <a:spLocks noGrp="1"/>
          </p:cNvSpPr>
          <p:nvPr>
            <p:ph type="sldNum" sz="quarter" idx="2"/>
          </p:nvPr>
        </p:nvSpPr>
        <p:spPr>
          <a:xfrm>
            <a:off x="6045313" y="6599472"/>
            <a:ext cx="635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a:t>
            </a:fld>
            <a:endParaRPr/>
          </a:p>
        </p:txBody>
      </p:sp>
      <p:pic>
        <p:nvPicPr>
          <p:cNvPr id="405" name="Image" descr="Image"/>
          <p:cNvPicPr>
            <a:picLocks noChangeAspect="1"/>
          </p:cNvPicPr>
          <p:nvPr/>
        </p:nvPicPr>
        <p:blipFill>
          <a:blip r:embed="rId2"/>
          <a:stretch>
            <a:fillRect/>
          </a:stretch>
        </p:blipFill>
        <p:spPr>
          <a:xfrm>
            <a:off x="1058673" y="868016"/>
            <a:ext cx="8656643" cy="5858457"/>
          </a:xfrm>
          <a:prstGeom prst="rect">
            <a:avLst/>
          </a:prstGeom>
          <a:ln w="12700">
            <a:miter lim="400000"/>
          </a:ln>
        </p:spPr>
      </p:pic>
      <p:sp>
        <p:nvSpPr>
          <p:cNvPr id="2" name="TextBox 1">
            <a:extLst>
              <a:ext uri="{FF2B5EF4-FFF2-40B4-BE49-F238E27FC236}">
                <a16:creationId xmlns:a16="http://schemas.microsoft.com/office/drawing/2014/main" id="{FEA7D237-36EA-5F4C-8950-6122779BC1F2}"/>
              </a:ext>
            </a:extLst>
          </p:cNvPr>
          <p:cNvSpPr txBox="1"/>
          <p:nvPr/>
        </p:nvSpPr>
        <p:spPr>
          <a:xfrm>
            <a:off x="1058673" y="131527"/>
            <a:ext cx="3603615" cy="523220"/>
          </a:xfrm>
          <a:prstGeom prst="rect">
            <a:avLst/>
          </a:prstGeom>
          <a:noFill/>
        </p:spPr>
        <p:txBody>
          <a:bodyPr wrap="none" rtlCol="0">
            <a:spAutoFit/>
          </a:bodyPr>
          <a:lstStyle/>
          <a:p>
            <a:r>
              <a:rPr lang="en-US" sz="2800" b="1" dirty="0"/>
              <a:t>Engaging with the DAO</a:t>
            </a:r>
          </a:p>
        </p:txBody>
      </p:sp>
    </p:spTree>
    <p:extLst>
      <p:ext uri="{BB962C8B-B14F-4D97-AF65-F5344CB8AC3E}">
        <p14:creationId xmlns:p14="http://schemas.microsoft.com/office/powerpoint/2010/main" val="107604600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Slide Number"/>
          <p:cNvSpPr txBox="1">
            <a:spLocks noGrp="1"/>
          </p:cNvSpPr>
          <p:nvPr>
            <p:ph type="sldNum" sz="quarter" idx="2"/>
          </p:nvPr>
        </p:nvSpPr>
        <p:spPr>
          <a:xfrm>
            <a:off x="6045313" y="6599472"/>
            <a:ext cx="635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a:t>
            </a:fld>
            <a:endParaRPr/>
          </a:p>
        </p:txBody>
      </p:sp>
      <p:pic>
        <p:nvPicPr>
          <p:cNvPr id="432" name="Image" descr="Image"/>
          <p:cNvPicPr>
            <a:picLocks noChangeAspect="1"/>
          </p:cNvPicPr>
          <p:nvPr/>
        </p:nvPicPr>
        <p:blipFill>
          <a:blip r:embed="rId2"/>
          <a:stretch>
            <a:fillRect/>
          </a:stretch>
        </p:blipFill>
        <p:spPr>
          <a:xfrm>
            <a:off x="1572768" y="382359"/>
            <a:ext cx="8203991" cy="6173631"/>
          </a:xfrm>
          <a:prstGeom prst="rect">
            <a:avLst/>
          </a:prstGeom>
          <a:ln w="12700">
            <a:miter lim="400000"/>
          </a:ln>
        </p:spPr>
      </p:pic>
      <p:sp>
        <p:nvSpPr>
          <p:cNvPr id="2" name="TextBox 1">
            <a:extLst>
              <a:ext uri="{FF2B5EF4-FFF2-40B4-BE49-F238E27FC236}">
                <a16:creationId xmlns:a16="http://schemas.microsoft.com/office/drawing/2014/main" id="{ACCF8F2F-2E22-5F48-B11C-47727B1ED264}"/>
              </a:ext>
            </a:extLst>
          </p:cNvPr>
          <p:cNvSpPr txBox="1"/>
          <p:nvPr/>
        </p:nvSpPr>
        <p:spPr>
          <a:xfrm>
            <a:off x="1272208" y="0"/>
            <a:ext cx="3549498" cy="461665"/>
          </a:xfrm>
          <a:prstGeom prst="rect">
            <a:avLst/>
          </a:prstGeom>
          <a:noFill/>
        </p:spPr>
        <p:txBody>
          <a:bodyPr wrap="none" rtlCol="0">
            <a:spAutoFit/>
          </a:bodyPr>
          <a:lstStyle/>
          <a:p>
            <a:r>
              <a:rPr lang="en-US" sz="2400" b="1" dirty="0"/>
              <a:t>Validation Pool Outcomes </a:t>
            </a:r>
          </a:p>
        </p:txBody>
      </p:sp>
      <p:sp>
        <p:nvSpPr>
          <p:cNvPr id="5" name="Content Placeholder 2">
            <a:extLst>
              <a:ext uri="{FF2B5EF4-FFF2-40B4-BE49-F238E27FC236}">
                <a16:creationId xmlns:a16="http://schemas.microsoft.com/office/drawing/2014/main" id="{1E6412CE-2584-2749-83C7-525986BED8DD}"/>
              </a:ext>
            </a:extLst>
          </p:cNvPr>
          <p:cNvSpPr txBox="1">
            <a:spLocks/>
          </p:cNvSpPr>
          <p:nvPr/>
        </p:nvSpPr>
        <p:spPr>
          <a:xfrm>
            <a:off x="9078403" y="338877"/>
            <a:ext cx="2729286" cy="5401965"/>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i="1" dirty="0"/>
              <a:t>In this example the upvotes on the evidence-of-work post win with 90 tokens against 80 staked as downvotes. The original poster’s (O.P.) newly minted 50 added to a supporter’s 40, against the 50 newly minted downvote tokens added to 30 tokens cast as downvotes by detractors. The losers’ 80 tokens are split between the O.P., who receives 50/90 of the 80 lost tokens, and his supporter, who receives 40/90. Then the post holds a record of how popular it was amongst experts to determine the post’s power as precedence.</a:t>
            </a:r>
            <a:endParaRPr lang="en-US" dirty="0"/>
          </a:p>
        </p:txBody>
      </p:sp>
    </p:spTree>
    <p:extLst>
      <p:ext uri="{BB962C8B-B14F-4D97-AF65-F5344CB8AC3E}">
        <p14:creationId xmlns:p14="http://schemas.microsoft.com/office/powerpoint/2010/main" val="187905123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Slide Number"/>
          <p:cNvSpPr txBox="1">
            <a:spLocks noGrp="1"/>
          </p:cNvSpPr>
          <p:nvPr>
            <p:ph type="sldNum" sz="quarter" idx="2"/>
          </p:nvPr>
        </p:nvSpPr>
        <p:spPr>
          <a:xfrm>
            <a:off x="6045313" y="6599472"/>
            <a:ext cx="635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9</a:t>
            </a:fld>
            <a:endParaRPr/>
          </a:p>
        </p:txBody>
      </p:sp>
      <p:pic>
        <p:nvPicPr>
          <p:cNvPr id="378" name="Image" descr="Image"/>
          <p:cNvPicPr>
            <a:picLocks noChangeAspect="1"/>
          </p:cNvPicPr>
          <p:nvPr/>
        </p:nvPicPr>
        <p:blipFill>
          <a:blip r:embed="rId2"/>
          <a:stretch>
            <a:fillRect/>
          </a:stretch>
        </p:blipFill>
        <p:spPr>
          <a:xfrm>
            <a:off x="2261520" y="1011587"/>
            <a:ext cx="7631088" cy="5520649"/>
          </a:xfrm>
          <a:prstGeom prst="rect">
            <a:avLst/>
          </a:prstGeom>
          <a:ln w="12700">
            <a:miter lim="400000"/>
          </a:ln>
        </p:spPr>
      </p:pic>
    </p:spTree>
    <p:extLst>
      <p:ext uri="{BB962C8B-B14F-4D97-AF65-F5344CB8AC3E}">
        <p14:creationId xmlns:p14="http://schemas.microsoft.com/office/powerpoint/2010/main" val="329592872"/>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33691</TotalTime>
  <Words>3779</Words>
  <Application>Microsoft Macintosh PowerPoint</Application>
  <PresentationFormat>Widescreen</PresentationFormat>
  <Paragraphs>552</Paragraphs>
  <Slides>33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Palace Script MT</vt:lpstr>
      <vt:lpstr>Raleway</vt:lpstr>
      <vt:lpstr>Office Theme</vt:lpstr>
      <vt:lpstr>Reputation Verification System Basics</vt:lpstr>
      <vt:lpstr>Is Reputation Foundational for DAOs ? </vt:lpstr>
      <vt:lpstr>Reputation Validation DAO Basics: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Metropolitan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Jurisdiction</dc:title>
  <dc:creator>Craig Calcaterra</dc:creator>
  <cp:lastModifiedBy>Kaal, Wulf A.</cp:lastModifiedBy>
  <cp:revision>167</cp:revision>
  <dcterms:created xsi:type="dcterms:W3CDTF">2017-07-21T03:31:17Z</dcterms:created>
  <dcterms:modified xsi:type="dcterms:W3CDTF">2020-07-11T00:35:12Z</dcterms:modified>
</cp:coreProperties>
</file>