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e37350f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e37350f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43eb3c78c2f070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43eb3c78c2f070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e37350f7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e37350f7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e37350f7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e37350f7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e37350f7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e37350f7d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e37350f7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e37350f7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e37350f7d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e37350f7d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Reputation </a:t>
            </a:r>
            <a:r>
              <a:rPr lang="en"/>
              <a:t>Voting System  </a:t>
            </a:r>
            <a:r>
              <a:rPr lang="en" dirty="0"/>
              <a:t>UI Screens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in progress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 | Signup / Login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000" y="117012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combines proposal upload &amp; ETH payment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21555" t="23384" r="22074" b="39296"/>
          <a:stretch/>
        </p:blipFill>
        <p:spPr>
          <a:xfrm>
            <a:off x="-26225" y="2412475"/>
            <a:ext cx="6125875" cy="2280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5958725" y="1352150"/>
            <a:ext cx="0" cy="35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5"/>
          <p:cNvSpPr/>
          <p:nvPr/>
        </p:nvSpPr>
        <p:spPr>
          <a:xfrm>
            <a:off x="6164250" y="1802875"/>
            <a:ext cx="2836875" cy="30886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Waiting for deposit to:</a:t>
            </a:r>
            <a:endParaRPr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0x86b7fe90c7909634b52b2cd65392671241156f46</a:t>
            </a:r>
            <a:endParaRPr sz="10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allow some time (up to several hours) for transaction to be confirmed on Ethereum blockchain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6101300" y="1249450"/>
            <a:ext cx="29664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Status:</a:t>
            </a:r>
            <a:endParaRPr/>
          </a:p>
        </p:txBody>
      </p:sp>
      <p:grpSp>
        <p:nvGrpSpPr>
          <p:cNvPr id="72" name="Google Shape;72;p15"/>
          <p:cNvGrpSpPr/>
          <p:nvPr/>
        </p:nvGrpSpPr>
        <p:grpSpPr>
          <a:xfrm>
            <a:off x="0" y="547898"/>
            <a:ext cx="9144000" cy="357602"/>
            <a:chOff x="0" y="547898"/>
            <a:chExt cx="9144000" cy="357602"/>
          </a:xfrm>
        </p:grpSpPr>
        <p:sp>
          <p:nvSpPr>
            <p:cNvPr id="73" name="Google Shape;73;p15"/>
            <p:cNvSpPr/>
            <p:nvPr/>
          </p:nvSpPr>
          <p:spPr>
            <a:xfrm>
              <a:off x="0" y="555400"/>
              <a:ext cx="9144000" cy="3501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 txBox="1"/>
            <p:nvPr/>
          </p:nvSpPr>
          <p:spPr>
            <a:xfrm>
              <a:off x="241475" y="547898"/>
              <a:ext cx="8902500" cy="35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1">
                  <a:solidFill>
                    <a:schemeClr val="lt1"/>
                  </a:solidFill>
                </a:rPr>
                <a:t>Home	     Submit Proposal     Proposal Status     New Protocols					</a:t>
              </a:r>
              <a:r>
                <a:rPr lang="en" sz="1200" b="1">
                  <a:solidFill>
                    <a:srgbClr val="CFE2F3"/>
                  </a:solidFill>
                </a:rPr>
                <a:t>Balance</a:t>
              </a:r>
              <a:r>
                <a:rPr lang="en" sz="1200" b="1">
                  <a:solidFill>
                    <a:schemeClr val="lt1"/>
                  </a:solidFill>
                </a:rPr>
                <a:t>:</a:t>
              </a:r>
              <a:r>
                <a:rPr lang="en" sz="1200" b="1">
                  <a:solidFill>
                    <a:srgbClr val="D9EAD3"/>
                  </a:solidFill>
                </a:rPr>
                <a:t> 25 SEM</a:t>
              </a:r>
              <a:r>
                <a:rPr lang="en" sz="1200" b="1">
                  <a:solidFill>
                    <a:schemeClr val="lt1"/>
                  </a:solidFill>
                </a:rPr>
                <a:t>	Logout</a:t>
              </a:r>
              <a:endParaRPr sz="1200" b="1">
                <a:solidFill>
                  <a:schemeClr val="lt1"/>
                </a:solidFill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</a:endParaRPr>
            </a:p>
          </p:txBody>
        </p:sp>
      </p:grpSp>
      <p:sp>
        <p:nvSpPr>
          <p:cNvPr id="75" name="Google Shape;75;p15"/>
          <p:cNvSpPr/>
          <p:nvPr/>
        </p:nvSpPr>
        <p:spPr>
          <a:xfrm>
            <a:off x="311700" y="1122602"/>
            <a:ext cx="3249900" cy="35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3748655" y="1122593"/>
            <a:ext cx="1646700" cy="3576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2362800" y="1659995"/>
            <a:ext cx="1833900" cy="35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 flipH="1">
            <a:off x="3748650" y="2578550"/>
            <a:ext cx="1833900" cy="10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Please send</a:t>
            </a: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.001 ETH to 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address</a:t>
            </a:r>
            <a:endParaRPr sz="1800"/>
          </a:p>
        </p:txBody>
      </p:sp>
      <p:sp>
        <p:nvSpPr>
          <p:cNvPr id="79" name="Google Shape;79;p15"/>
          <p:cNvSpPr txBox="1"/>
          <p:nvPr/>
        </p:nvSpPr>
        <p:spPr>
          <a:xfrm>
            <a:off x="311700" y="2772099"/>
            <a:ext cx="20511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0.0001 ETH = 50 SEM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1262800" y="4692575"/>
            <a:ext cx="43197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Gas (dynamically calculated): 0x98680F (1 wei)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confirmed</a:t>
            </a:r>
            <a:endParaRPr/>
          </a:p>
        </p:txBody>
      </p:sp>
      <p:cxnSp>
        <p:nvCxnSpPr>
          <p:cNvPr id="86" name="Google Shape;86;p16"/>
          <p:cNvCxnSpPr/>
          <p:nvPr/>
        </p:nvCxnSpPr>
        <p:spPr>
          <a:xfrm>
            <a:off x="5958725" y="1352150"/>
            <a:ext cx="0" cy="35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6"/>
          <p:cNvSpPr/>
          <p:nvPr/>
        </p:nvSpPr>
        <p:spPr>
          <a:xfrm>
            <a:off x="6164250" y="1802875"/>
            <a:ext cx="2836875" cy="3088675"/>
          </a:xfrm>
          <a:prstGeom prst="flowChartProcess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AA84F"/>
                </a:solidFill>
              </a:rPr>
              <a:t>Your payment has been confirmed.</a:t>
            </a:r>
            <a:endParaRPr b="1">
              <a:solidFill>
                <a:srgbClr val="6AA84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confirmation 24 { blockHash:</a:t>
            </a:r>
            <a:endParaRPr sz="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'0xf7939d8b87e1b0a1dedca9b8aca01a28444c1096ba3c57ad7c6c9eee36480f48',</a:t>
            </a:r>
            <a:endParaRPr sz="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blockNumber: 3686739,</a:t>
            </a:r>
            <a:endParaRPr sz="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contractAddress: null,</a:t>
            </a:r>
            <a:endParaRPr sz="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cumulativeGasUsed: 627931,</a:t>
            </a:r>
            <a:endParaRPr sz="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from: '0x8d8f5159b1c09c631e7c728b23f59a0ffbc5694e',</a:t>
            </a:r>
            <a:endParaRPr sz="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gasUsed: 21000,</a:t>
            </a:r>
            <a:endParaRPr sz="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logs: [],</a:t>
            </a:r>
            <a:endParaRPr sz="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logsBloom:</a:t>
            </a:r>
            <a:endParaRPr sz="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'0x000000000000000000000000000000000000000000000000000000000000000000000000000000000000000000000000000000000000000000000000000000000000000000000000000000000000000000000000000000000000',</a:t>
            </a:r>
            <a:endParaRPr sz="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status: true,</a:t>
            </a:r>
            <a:endParaRPr sz="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to: '0xd34b67cf616f8995d3c7d660a2ca4ae1d684773e',</a:t>
            </a:r>
            <a:endParaRPr sz="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transactionHash:</a:t>
            </a:r>
            <a:endParaRPr sz="800"/>
          </a:p>
        </p:txBody>
      </p:sp>
      <p:sp>
        <p:nvSpPr>
          <p:cNvPr id="88" name="Google Shape;88;p16"/>
          <p:cNvSpPr txBox="1"/>
          <p:nvPr/>
        </p:nvSpPr>
        <p:spPr>
          <a:xfrm>
            <a:off x="6101300" y="1249450"/>
            <a:ext cx="29664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Status: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218875" y="4450825"/>
            <a:ext cx="5547600" cy="357900"/>
          </a:xfrm>
          <a:prstGeom prst="bevel">
            <a:avLst>
              <a:gd name="adj" fmla="val 125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FFFF"/>
                </a:solidFill>
              </a:rPr>
              <a:t>View Proposal Status</a:t>
            </a:r>
            <a:endParaRPr sz="1500" b="1">
              <a:solidFill>
                <a:srgbClr val="FFFFFF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311700" y="2336781"/>
            <a:ext cx="5597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</a:rPr>
              <a:t>Thank you for your payment. Your current balance is 50 SEM. Your proposal is submitted to the (...)</a:t>
            </a:r>
            <a:endParaRPr sz="1500" b="1">
              <a:solidFill>
                <a:srgbClr val="999999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4515650" y="0"/>
            <a:ext cx="44823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after the payment has been confirmed, it redirects to Proposal Status</a:t>
            </a:r>
            <a:endParaRPr/>
          </a:p>
        </p:txBody>
      </p:sp>
      <p:grpSp>
        <p:nvGrpSpPr>
          <p:cNvPr id="92" name="Google Shape;92;p16"/>
          <p:cNvGrpSpPr/>
          <p:nvPr/>
        </p:nvGrpSpPr>
        <p:grpSpPr>
          <a:xfrm>
            <a:off x="0" y="547898"/>
            <a:ext cx="9144000" cy="357602"/>
            <a:chOff x="0" y="547898"/>
            <a:chExt cx="9144000" cy="357602"/>
          </a:xfrm>
        </p:grpSpPr>
        <p:sp>
          <p:nvSpPr>
            <p:cNvPr id="93" name="Google Shape;93;p16"/>
            <p:cNvSpPr/>
            <p:nvPr/>
          </p:nvSpPr>
          <p:spPr>
            <a:xfrm>
              <a:off x="0" y="555400"/>
              <a:ext cx="9144000" cy="3501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6"/>
            <p:cNvSpPr txBox="1"/>
            <p:nvPr/>
          </p:nvSpPr>
          <p:spPr>
            <a:xfrm>
              <a:off x="241475" y="547898"/>
              <a:ext cx="8902500" cy="35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1">
                  <a:solidFill>
                    <a:schemeClr val="lt1"/>
                  </a:solidFill>
                </a:rPr>
                <a:t>Home	     Submit Proposal     Proposal Status     New Protocols					</a:t>
              </a:r>
              <a:r>
                <a:rPr lang="en" sz="1200" b="1">
                  <a:solidFill>
                    <a:srgbClr val="CFE2F3"/>
                  </a:solidFill>
                </a:rPr>
                <a:t>Balance</a:t>
              </a:r>
              <a:r>
                <a:rPr lang="en" sz="1200" b="1">
                  <a:solidFill>
                    <a:schemeClr val="lt1"/>
                  </a:solidFill>
                </a:rPr>
                <a:t>:</a:t>
              </a:r>
              <a:r>
                <a:rPr lang="en" sz="1200" b="1">
                  <a:solidFill>
                    <a:srgbClr val="D9EAD3"/>
                  </a:solidFill>
                </a:rPr>
                <a:t> 50 SEM</a:t>
              </a:r>
              <a:r>
                <a:rPr lang="en" sz="1200" b="1">
                  <a:solidFill>
                    <a:schemeClr val="lt1"/>
                  </a:solidFill>
                </a:rPr>
                <a:t>	Logout</a:t>
              </a:r>
              <a:endParaRPr sz="1200" b="1">
                <a:solidFill>
                  <a:schemeClr val="lt1"/>
                </a:solidFill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 status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410950" y="4168527"/>
            <a:ext cx="5527800" cy="858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Number of SEM Tokens Minted</a:t>
            </a:r>
            <a:r>
              <a:rPr lang="en" sz="1200">
                <a:solidFill>
                  <a:schemeClr val="dk1"/>
                </a:solidFill>
              </a:rPr>
              <a:t>: 50</a:t>
            </a:r>
            <a:endParaRPr sz="12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Total Number of [Name] DAO Members:</a:t>
            </a:r>
            <a:r>
              <a:rPr lang="en" sz="1200">
                <a:solidFill>
                  <a:schemeClr val="dk1"/>
                </a:solidFill>
              </a:rPr>
              <a:t> 10</a:t>
            </a:r>
            <a:endParaRPr sz="12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Minimum Quorum:</a:t>
            </a:r>
            <a:r>
              <a:rPr lang="en" sz="1200">
                <a:solidFill>
                  <a:schemeClr val="dk1"/>
                </a:solidFill>
              </a:rPr>
              <a:t> 40% (4)</a:t>
            </a:r>
            <a:endParaRPr sz="12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Betting pool SEM allocation: </a:t>
            </a:r>
            <a:r>
              <a:rPr lang="en" sz="1200">
                <a:solidFill>
                  <a:schemeClr val="dk1"/>
                </a:solidFill>
              </a:rPr>
              <a:t>yea 50% : nay 50%</a:t>
            </a:r>
            <a:endParaRPr sz="12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6190750" y="1338806"/>
            <a:ext cx="2953200" cy="380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TX# </a:t>
            </a:r>
            <a:r>
              <a:rPr lang="en" sz="700">
                <a:solidFill>
                  <a:srgbClr val="0000FF"/>
                </a:solidFill>
              </a:rPr>
              <a:t>0X0C979BBE3343AC72071808CE81D3CB84AEB2B4199AA5A35B5396EDF68E2D162C</a:t>
            </a:r>
            <a:r>
              <a:rPr lang="en" sz="700"/>
              <a:t>&gt; 1 min ago  </a:t>
            </a:r>
            <a:endParaRPr sz="7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From 0xb1815b89083bd829742fe65e76c6610bb4d6e67c To 0x867f7cc73002a6453e4ccff405243c91c72bca2a</a:t>
            </a:r>
            <a:endParaRPr sz="7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u="sng">
                <a:solidFill>
                  <a:srgbClr val="63C730"/>
                </a:solidFill>
              </a:rPr>
              <a:t>Vote: yea</a:t>
            </a:r>
            <a:endParaRPr sz="1200" b="1" u="sng">
              <a:solidFill>
                <a:srgbClr val="63C73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TX# </a:t>
            </a:r>
            <a:r>
              <a:rPr lang="en" sz="700">
                <a:solidFill>
                  <a:srgbClr val="0000FF"/>
                </a:solidFill>
              </a:rPr>
              <a:t>0X95F35EF8B83DBBE608C691634FA0AEBF25A76FA592C5AD28F3604973DE841A6D</a:t>
            </a:r>
            <a:r>
              <a:rPr lang="en" sz="700"/>
              <a:t>&gt; 1 min ago  </a:t>
            </a:r>
            <a:endParaRPr sz="7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From 0x5df8d8544975c1f549e567eff466719f596e51fc To 0x6cf1be8a293c654744767397ff510bf5133a8317</a:t>
            </a:r>
            <a:endParaRPr sz="7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u="sng">
                <a:solidFill>
                  <a:srgbClr val="FF0000"/>
                </a:solidFill>
              </a:rPr>
              <a:t>Vote</a:t>
            </a:r>
            <a:r>
              <a:rPr lang="en" sz="1200" u="sng">
                <a:solidFill>
                  <a:srgbClr val="FF0000"/>
                </a:solidFill>
              </a:rPr>
              <a:t>: nay</a:t>
            </a:r>
            <a:endParaRPr sz="1200" u="sng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TX# </a:t>
            </a:r>
            <a:r>
              <a:rPr lang="en" sz="700">
                <a:solidFill>
                  <a:srgbClr val="0000FF"/>
                </a:solidFill>
              </a:rPr>
              <a:t>0XD5E045B9943F115A914B0F081F697DDCD733E303E60DFFAFB7046F31953D76DC</a:t>
            </a:r>
            <a:r>
              <a:rPr lang="en" sz="700"/>
              <a:t>&gt; 1 min ago  </a:t>
            </a:r>
            <a:endParaRPr sz="7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From 0x5c70d28514777a37464b1ea2b4b1819a8f9c14d0 To 0x5d6f6729ba4ea4d28baf4818430701905aff5643</a:t>
            </a:r>
            <a:endParaRPr sz="7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u="sng">
                <a:solidFill>
                  <a:srgbClr val="63C730"/>
                </a:solidFill>
              </a:rPr>
              <a:t>Vote: yea</a:t>
            </a:r>
            <a:endParaRPr sz="1200" b="1" u="sng">
              <a:solidFill>
                <a:srgbClr val="63C73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TX# </a:t>
            </a:r>
            <a:r>
              <a:rPr lang="en" sz="700">
                <a:solidFill>
                  <a:srgbClr val="0000FF"/>
                </a:solidFill>
              </a:rPr>
              <a:t>0X5E870AADD7F49F351555798D2BAA5FAB1CC2D450161033FCD7D46A3E543F6D47</a:t>
            </a:r>
            <a:r>
              <a:rPr lang="en" sz="700"/>
              <a:t>&gt; 1 min ago  </a:t>
            </a:r>
            <a:endParaRPr sz="7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From 0xcc4e1c24914a216f5526cf6ebcfe0a12f278db6a To 0x24bdea74ec0ab87be0ee1c0e81fce4c26c841838</a:t>
            </a:r>
            <a:endParaRPr sz="7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u="sng">
                <a:solidFill>
                  <a:srgbClr val="63C730"/>
                </a:solidFill>
              </a:rPr>
              <a:t>Vote: yea</a:t>
            </a:r>
            <a:endParaRPr sz="700" b="1" u="sng">
              <a:solidFill>
                <a:srgbClr val="63C730"/>
              </a:solidFill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6190750" y="1017725"/>
            <a:ext cx="2953200" cy="3111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Vote Transactions:</a:t>
            </a:r>
            <a:endParaRPr sz="1200" b="1"/>
          </a:p>
        </p:txBody>
      </p:sp>
      <p:sp>
        <p:nvSpPr>
          <p:cNvPr id="103" name="Google Shape;103;p17"/>
          <p:cNvSpPr txBox="1"/>
          <p:nvPr/>
        </p:nvSpPr>
        <p:spPr>
          <a:xfrm>
            <a:off x="3755000" y="159075"/>
            <a:ext cx="50772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(Note: Votes are semi-random: skewed towards unanimous)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629525" y="1458200"/>
            <a:ext cx="53091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Please wait while members are voting for your proposal:</a:t>
            </a:r>
            <a:endParaRPr b="1"/>
          </a:p>
        </p:txBody>
      </p:sp>
      <p:sp>
        <p:nvSpPr>
          <p:cNvPr id="105" name="Google Shape;105;p17"/>
          <p:cNvSpPr txBox="1"/>
          <p:nvPr/>
        </p:nvSpPr>
        <p:spPr>
          <a:xfrm>
            <a:off x="1296000" y="3562650"/>
            <a:ext cx="34335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Vote timeout is set to </a:t>
            </a:r>
            <a:r>
              <a:rPr lang="en" b="1"/>
              <a:t>60</a:t>
            </a:r>
            <a:r>
              <a:rPr lang="en"/>
              <a:t> seconds</a:t>
            </a:r>
            <a:endParaRPr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328" y="1967770"/>
            <a:ext cx="2588400" cy="14564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17"/>
          <p:cNvGrpSpPr/>
          <p:nvPr/>
        </p:nvGrpSpPr>
        <p:grpSpPr>
          <a:xfrm>
            <a:off x="0" y="547898"/>
            <a:ext cx="9144000" cy="357602"/>
            <a:chOff x="0" y="547898"/>
            <a:chExt cx="9144000" cy="357602"/>
          </a:xfrm>
        </p:grpSpPr>
        <p:sp>
          <p:nvSpPr>
            <p:cNvPr id="108" name="Google Shape;108;p17"/>
            <p:cNvSpPr/>
            <p:nvPr/>
          </p:nvSpPr>
          <p:spPr>
            <a:xfrm>
              <a:off x="0" y="555400"/>
              <a:ext cx="9144000" cy="3501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 txBox="1"/>
            <p:nvPr/>
          </p:nvSpPr>
          <p:spPr>
            <a:xfrm>
              <a:off x="241475" y="547898"/>
              <a:ext cx="8902500" cy="35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1">
                  <a:solidFill>
                    <a:schemeClr val="lt1"/>
                  </a:solidFill>
                </a:rPr>
                <a:t>Home	     Submit Proposal     Proposal Status     New Protocols					</a:t>
              </a:r>
              <a:r>
                <a:rPr lang="en" sz="1200" b="1">
                  <a:solidFill>
                    <a:srgbClr val="CFE2F3"/>
                  </a:solidFill>
                </a:rPr>
                <a:t>Balance</a:t>
              </a:r>
              <a:r>
                <a:rPr lang="en" sz="1200" b="1">
                  <a:solidFill>
                    <a:schemeClr val="lt1"/>
                  </a:solidFill>
                </a:rPr>
                <a:t>:</a:t>
              </a:r>
              <a:r>
                <a:rPr lang="en" sz="1200" b="1">
                  <a:solidFill>
                    <a:srgbClr val="D9EAD3"/>
                  </a:solidFill>
                </a:rPr>
                <a:t> 25 SEM</a:t>
              </a:r>
              <a:r>
                <a:rPr lang="en" sz="1200" b="1">
                  <a:solidFill>
                    <a:schemeClr val="lt1"/>
                  </a:solidFill>
                </a:rPr>
                <a:t>	Logout</a:t>
              </a:r>
              <a:endParaRPr sz="1200" b="1">
                <a:solidFill>
                  <a:schemeClr val="lt1"/>
                </a:solidFill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 status</a:t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410950" y="4168527"/>
            <a:ext cx="5527800" cy="858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Number of SEM Tokens Minted</a:t>
            </a:r>
            <a:r>
              <a:rPr lang="en" sz="1200">
                <a:solidFill>
                  <a:schemeClr val="dk1"/>
                </a:solidFill>
              </a:rPr>
              <a:t>: 50</a:t>
            </a:r>
            <a:endParaRPr sz="12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Total Number of [Name] DAO Members:</a:t>
            </a:r>
            <a:r>
              <a:rPr lang="en" sz="1200">
                <a:solidFill>
                  <a:schemeClr val="dk1"/>
                </a:solidFill>
              </a:rPr>
              <a:t> 10</a:t>
            </a:r>
            <a:endParaRPr sz="12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Minimum Quorum:</a:t>
            </a:r>
            <a:r>
              <a:rPr lang="en" sz="1200">
                <a:solidFill>
                  <a:schemeClr val="dk1"/>
                </a:solidFill>
              </a:rPr>
              <a:t> 40% (4)</a:t>
            </a:r>
            <a:endParaRPr sz="12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Betting pool SEM allocation: </a:t>
            </a:r>
            <a:r>
              <a:rPr lang="en" sz="1200">
                <a:solidFill>
                  <a:schemeClr val="dk1"/>
                </a:solidFill>
              </a:rPr>
              <a:t>yea 50% : nay 50%</a:t>
            </a:r>
            <a:endParaRPr sz="12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6190750" y="1338806"/>
            <a:ext cx="2953200" cy="380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TX# </a:t>
            </a:r>
            <a:r>
              <a:rPr lang="en" sz="700">
                <a:solidFill>
                  <a:srgbClr val="0000FF"/>
                </a:solidFill>
              </a:rPr>
              <a:t>0X0C979BBE3343AC72071808CE81D3CB84AEB2B4199AA5A35B5396EDF68E2D162C</a:t>
            </a:r>
            <a:r>
              <a:rPr lang="en" sz="700"/>
              <a:t>&gt; 1 min ago  </a:t>
            </a:r>
            <a:endParaRPr sz="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From 0xb1815b89083bd829742fe65e76c6610bb4d6e67c To 0x867f7cc73002a6453e4ccff405243c91c72bca2a</a:t>
            </a:r>
            <a:endParaRPr sz="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Vote</a:t>
            </a:r>
            <a:r>
              <a:rPr lang="en" sz="1200"/>
              <a:t>: yea</a:t>
            </a:r>
            <a:endParaRPr sz="12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TX# </a:t>
            </a:r>
            <a:r>
              <a:rPr lang="en" sz="700">
                <a:solidFill>
                  <a:srgbClr val="0000FF"/>
                </a:solidFill>
              </a:rPr>
              <a:t>0X95F35EF8B83DBBE608C691634FA0AEBF25A76FA592C5AD28F3604973DE841A6D</a:t>
            </a:r>
            <a:r>
              <a:rPr lang="en" sz="700"/>
              <a:t>&gt; 1 min ago  </a:t>
            </a:r>
            <a:endParaRPr sz="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From 0x5df8d8544975c1f549e567eff466719f596e51fc To 0x6cf1be8a293c654744767397ff510bf5133a8317</a:t>
            </a:r>
            <a:endParaRPr sz="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Vote</a:t>
            </a:r>
            <a:r>
              <a:rPr lang="en" sz="1200"/>
              <a:t>: nay</a:t>
            </a:r>
            <a:endParaRPr sz="12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TX# </a:t>
            </a:r>
            <a:r>
              <a:rPr lang="en" sz="700">
                <a:solidFill>
                  <a:srgbClr val="0000FF"/>
                </a:solidFill>
              </a:rPr>
              <a:t>0XD5E045B9943F115A914B0F081F697DDCD733E303E60DFFAFB7046F31953D76DC</a:t>
            </a:r>
            <a:r>
              <a:rPr lang="en" sz="700"/>
              <a:t>&gt; 1 min ago  </a:t>
            </a:r>
            <a:endParaRPr sz="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From 0x5c70d28514777a37464b1ea2b4b1819a8f9c14d0 To 0x5d6f6729ba4ea4d28baf4818430701905aff5643</a:t>
            </a:r>
            <a:endParaRPr sz="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Vote</a:t>
            </a:r>
            <a:r>
              <a:rPr lang="en" sz="1200"/>
              <a:t>: yea</a:t>
            </a:r>
            <a:endParaRPr sz="12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TX# </a:t>
            </a:r>
            <a:r>
              <a:rPr lang="en" sz="700">
                <a:solidFill>
                  <a:srgbClr val="0000FF"/>
                </a:solidFill>
              </a:rPr>
              <a:t>0X5E870AADD7F49F351555798D2BAA5FAB1CC2D450161033FCD7D46A3E543F6D47</a:t>
            </a:r>
            <a:r>
              <a:rPr lang="en" sz="700"/>
              <a:t>&gt; 1 min ago  </a:t>
            </a:r>
            <a:endParaRPr sz="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From 0xcc4e1c24914a216f5526cf6ebcfe0a12f278db6a To 0x24bdea74ec0ab87be0ee1c0e81fce4c26c841838</a:t>
            </a:r>
            <a:endParaRPr sz="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Vote</a:t>
            </a:r>
            <a:r>
              <a:rPr lang="en" sz="1200"/>
              <a:t>: yea</a:t>
            </a:r>
            <a:endParaRPr sz="700"/>
          </a:p>
        </p:txBody>
      </p:sp>
      <p:sp>
        <p:nvSpPr>
          <p:cNvPr id="117" name="Google Shape;117;p18"/>
          <p:cNvSpPr txBox="1"/>
          <p:nvPr/>
        </p:nvSpPr>
        <p:spPr>
          <a:xfrm>
            <a:off x="6190750" y="1017725"/>
            <a:ext cx="2953200" cy="3111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Vote Transactions:</a:t>
            </a:r>
            <a:endParaRPr sz="1200" b="1"/>
          </a:p>
        </p:txBody>
      </p:sp>
      <p:sp>
        <p:nvSpPr>
          <p:cNvPr id="118" name="Google Shape;118;p18"/>
          <p:cNvSpPr txBox="1"/>
          <p:nvPr/>
        </p:nvSpPr>
        <p:spPr>
          <a:xfrm>
            <a:off x="3407050" y="159075"/>
            <a:ext cx="54252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(Note: Votes are semi-random: skewed towards unanimous)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334750" y="1024475"/>
            <a:ext cx="31152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Minimum Quorum </a:t>
            </a:r>
            <a:r>
              <a:rPr lang="en" b="1">
                <a:solidFill>
                  <a:srgbClr val="63C730"/>
                </a:solidFill>
              </a:rPr>
              <a:t>Reached</a:t>
            </a:r>
            <a:r>
              <a:rPr lang="en"/>
              <a:t>: (</a:t>
            </a:r>
            <a:r>
              <a:rPr lang="en" b="1">
                <a:solidFill>
                  <a:srgbClr val="63C730"/>
                </a:solidFill>
              </a:rPr>
              <a:t>50%</a:t>
            </a:r>
            <a:r>
              <a:rPr lang="en"/>
              <a:t>)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3C730"/>
                </a:solidFill>
              </a:rPr>
              <a:t>YEA: 3</a:t>
            </a:r>
            <a:endParaRPr b="1">
              <a:solidFill>
                <a:srgbClr val="63C73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NAY</a:t>
            </a:r>
            <a:r>
              <a:rPr lang="en"/>
              <a:t>: 2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Proposal status</a:t>
            </a:r>
            <a:r>
              <a:rPr lang="en"/>
              <a:t>: </a:t>
            </a:r>
            <a:r>
              <a:rPr lang="en" b="1">
                <a:solidFill>
                  <a:srgbClr val="63C730"/>
                </a:solidFill>
              </a:rPr>
              <a:t>PASSED!</a:t>
            </a:r>
            <a:endParaRPr b="1">
              <a:solidFill>
                <a:srgbClr val="63C73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63C73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SEM Token Distribution:</a:t>
            </a:r>
            <a:endParaRPr b="1" u="sng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Original Poster (You): </a:t>
            </a:r>
            <a:r>
              <a:rPr lang="en" b="1">
                <a:solidFill>
                  <a:srgbClr val="63C730"/>
                </a:solidFill>
              </a:rPr>
              <a:t>[...]</a:t>
            </a:r>
            <a:endParaRPr b="1">
              <a:solidFill>
                <a:srgbClr val="63C73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YEA Voters: </a:t>
            </a:r>
            <a:r>
              <a:rPr lang="en" b="1">
                <a:solidFill>
                  <a:srgbClr val="63C730"/>
                </a:solidFill>
              </a:rPr>
              <a:t>[...]</a:t>
            </a:r>
            <a:endParaRPr b="1">
              <a:solidFill>
                <a:srgbClr val="63C73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NAY Voters: [...]</a:t>
            </a:r>
            <a:endParaRPr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Your total SEM balance</a:t>
            </a:r>
            <a:r>
              <a:rPr lang="en" b="1"/>
              <a:t>: </a:t>
            </a:r>
            <a:r>
              <a:rPr lang="en" b="1">
                <a:solidFill>
                  <a:srgbClr val="63C730"/>
                </a:solidFill>
              </a:rPr>
              <a:t>[...]</a:t>
            </a:r>
            <a:endParaRPr b="1">
              <a:solidFill>
                <a:srgbClr val="63C730"/>
              </a:solidFill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3407050" y="1034506"/>
            <a:ext cx="2531700" cy="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Proof of SEM token Distribution:</a:t>
            </a:r>
            <a:endParaRPr sz="1200"/>
          </a:p>
        </p:txBody>
      </p:sp>
      <p:sp>
        <p:nvSpPr>
          <p:cNvPr id="121" name="Google Shape;121;p18"/>
          <p:cNvSpPr txBox="1"/>
          <p:nvPr/>
        </p:nvSpPr>
        <p:spPr>
          <a:xfrm>
            <a:off x="3506300" y="1383200"/>
            <a:ext cx="253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TX# </a:t>
            </a:r>
            <a:r>
              <a:rPr lang="en" sz="700">
                <a:solidFill>
                  <a:srgbClr val="0000FF"/>
                </a:solidFill>
              </a:rPr>
              <a:t>0X0C979BBE3343AC72071808CE81D3CB84AEB2B4199AA5A35B5396EDF68E2D162C</a:t>
            </a:r>
            <a:r>
              <a:rPr lang="en" sz="700">
                <a:solidFill>
                  <a:schemeClr val="dk1"/>
                </a:solidFill>
              </a:rPr>
              <a:t>&gt; 1 min ago </a:t>
            </a:r>
            <a:endParaRPr/>
          </a:p>
        </p:txBody>
      </p:sp>
      <p:cxnSp>
        <p:nvCxnSpPr>
          <p:cNvPr id="122" name="Google Shape;122;p18"/>
          <p:cNvCxnSpPr/>
          <p:nvPr/>
        </p:nvCxnSpPr>
        <p:spPr>
          <a:xfrm>
            <a:off x="3407050" y="1132025"/>
            <a:ext cx="0" cy="262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" name="Google Shape;123;p18"/>
          <p:cNvGrpSpPr/>
          <p:nvPr/>
        </p:nvGrpSpPr>
        <p:grpSpPr>
          <a:xfrm>
            <a:off x="0" y="547898"/>
            <a:ext cx="9144000" cy="357602"/>
            <a:chOff x="0" y="547898"/>
            <a:chExt cx="9144000" cy="357602"/>
          </a:xfrm>
        </p:grpSpPr>
        <p:sp>
          <p:nvSpPr>
            <p:cNvPr id="124" name="Google Shape;124;p18"/>
            <p:cNvSpPr/>
            <p:nvPr/>
          </p:nvSpPr>
          <p:spPr>
            <a:xfrm>
              <a:off x="0" y="555400"/>
              <a:ext cx="9144000" cy="3501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8"/>
            <p:cNvSpPr txBox="1"/>
            <p:nvPr/>
          </p:nvSpPr>
          <p:spPr>
            <a:xfrm>
              <a:off x="241475" y="547898"/>
              <a:ext cx="8902500" cy="35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1">
                  <a:solidFill>
                    <a:schemeClr val="lt1"/>
                  </a:solidFill>
                </a:rPr>
                <a:t>Home	     Submit Proposal     Proposal Status     New Protocols					</a:t>
              </a:r>
              <a:r>
                <a:rPr lang="en" sz="1200" b="1">
                  <a:solidFill>
                    <a:srgbClr val="CFE2F3"/>
                  </a:solidFill>
                </a:rPr>
                <a:t>Balance</a:t>
              </a:r>
              <a:r>
                <a:rPr lang="en" sz="1200" b="1">
                  <a:solidFill>
                    <a:schemeClr val="lt1"/>
                  </a:solidFill>
                </a:rPr>
                <a:t>:</a:t>
              </a:r>
              <a:r>
                <a:rPr lang="en" sz="1200" b="1">
                  <a:solidFill>
                    <a:srgbClr val="D9EAD3"/>
                  </a:solidFill>
                </a:rPr>
                <a:t> 25 SEM</a:t>
              </a:r>
              <a:r>
                <a:rPr lang="en" sz="1200" b="1">
                  <a:solidFill>
                    <a:schemeClr val="lt1"/>
                  </a:solidFill>
                </a:rPr>
                <a:t>	Logout</a:t>
              </a:r>
              <a:endParaRPr sz="1200" b="1">
                <a:solidFill>
                  <a:schemeClr val="lt1"/>
                </a:solidFill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</a:endParaRPr>
            </a:p>
          </p:txBody>
        </p:sp>
      </p:grpSp>
      <p:pic>
        <p:nvPicPr>
          <p:cNvPr id="126" name="Google Shape;126;p1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2576" y="1979552"/>
            <a:ext cx="2346174" cy="1450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 status</a:t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410950" y="4168527"/>
            <a:ext cx="5527800" cy="858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Number of SEM Tokens Minted</a:t>
            </a:r>
            <a:r>
              <a:rPr lang="en" sz="1200">
                <a:solidFill>
                  <a:schemeClr val="dk1"/>
                </a:solidFill>
              </a:rPr>
              <a:t>: 50</a:t>
            </a:r>
            <a:endParaRPr sz="12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Total Number of [Name] DAO Members:</a:t>
            </a:r>
            <a:r>
              <a:rPr lang="en" sz="1200">
                <a:solidFill>
                  <a:schemeClr val="dk1"/>
                </a:solidFill>
              </a:rPr>
              <a:t> 10</a:t>
            </a:r>
            <a:endParaRPr sz="12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Minimum Quorum:</a:t>
            </a:r>
            <a:r>
              <a:rPr lang="en" sz="1200">
                <a:solidFill>
                  <a:schemeClr val="dk1"/>
                </a:solidFill>
              </a:rPr>
              <a:t> 40% (4)</a:t>
            </a:r>
            <a:endParaRPr sz="12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Betting pool SEM allocation: </a:t>
            </a:r>
            <a:r>
              <a:rPr lang="en" sz="1200">
                <a:solidFill>
                  <a:schemeClr val="dk1"/>
                </a:solidFill>
              </a:rPr>
              <a:t>yea 50% : nay 50%</a:t>
            </a:r>
            <a:endParaRPr sz="12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6190750" y="1338806"/>
            <a:ext cx="2953200" cy="380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TX# </a:t>
            </a:r>
            <a:r>
              <a:rPr lang="en" sz="700">
                <a:solidFill>
                  <a:srgbClr val="0000FF"/>
                </a:solidFill>
              </a:rPr>
              <a:t>0X0C979BBE3343AC72071808CE81D3CB84AEB2B4199AA5A35B5396EDF68E2D162C</a:t>
            </a:r>
            <a:r>
              <a:rPr lang="en" sz="700"/>
              <a:t>&gt; 1 min ago  </a:t>
            </a:r>
            <a:endParaRPr sz="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From 0xb1815b89083bd829742fe65e76c6610bb4d6e67c To 0x867f7cc73002a6453e4ccff405243c91c72bca2a</a:t>
            </a:r>
            <a:endParaRPr sz="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63C730"/>
                </a:solidFill>
              </a:rPr>
              <a:t>Vote: yea</a:t>
            </a:r>
            <a:endParaRPr sz="1200" b="1">
              <a:solidFill>
                <a:srgbClr val="63C73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TX# </a:t>
            </a:r>
            <a:r>
              <a:rPr lang="en" sz="700">
                <a:solidFill>
                  <a:srgbClr val="0000FF"/>
                </a:solidFill>
              </a:rPr>
              <a:t>0X95F35EF8B83DBBE608C691634FA0AEBF25A76FA592C5AD28F3604973DE841A6D</a:t>
            </a:r>
            <a:r>
              <a:rPr lang="en" sz="700"/>
              <a:t>&gt; 1 min ago  </a:t>
            </a:r>
            <a:endParaRPr sz="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From 0x5df8d8544975c1f549e567eff466719f596e51fc To 0x6cf1be8a293c654744767397ff510bf5133a8317</a:t>
            </a:r>
            <a:endParaRPr sz="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</a:rPr>
              <a:t>Vote</a:t>
            </a:r>
            <a:r>
              <a:rPr lang="en" sz="1200">
                <a:solidFill>
                  <a:srgbClr val="FF0000"/>
                </a:solidFill>
              </a:rPr>
              <a:t>: nay</a:t>
            </a:r>
            <a:endParaRPr sz="1200">
              <a:solidFill>
                <a:srgbClr val="FF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TX# </a:t>
            </a:r>
            <a:r>
              <a:rPr lang="en" sz="700">
                <a:solidFill>
                  <a:srgbClr val="0000FF"/>
                </a:solidFill>
              </a:rPr>
              <a:t>0XD5E045B9943F115A914B0F081F697DDCD733E303E60DFFAFB7046F31953D76DC</a:t>
            </a:r>
            <a:r>
              <a:rPr lang="en" sz="700"/>
              <a:t>&gt; 1 min ago  </a:t>
            </a:r>
            <a:endParaRPr sz="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From 0x5c70d28514777a37464b1ea2b4b1819a8f9c14d0 To 0x5d6f6729ba4ea4d28baf4818430701905aff5643</a:t>
            </a:r>
            <a:endParaRPr sz="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</a:rPr>
              <a:t>Vote</a:t>
            </a:r>
            <a:r>
              <a:rPr lang="en" sz="1200">
                <a:solidFill>
                  <a:srgbClr val="FF0000"/>
                </a:solidFill>
              </a:rPr>
              <a:t>: nay</a:t>
            </a:r>
            <a:endParaRPr sz="1200">
              <a:solidFill>
                <a:srgbClr val="FF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TX# </a:t>
            </a:r>
            <a:r>
              <a:rPr lang="en" sz="700">
                <a:solidFill>
                  <a:srgbClr val="0000FF"/>
                </a:solidFill>
              </a:rPr>
              <a:t>0X5E870AADD7F49F351555798D2BAA5FAB1CC2D450161033FCD7D46A3E543F6D47</a:t>
            </a:r>
            <a:r>
              <a:rPr lang="en" sz="700"/>
              <a:t>&gt; 1 min ago  </a:t>
            </a:r>
            <a:endParaRPr sz="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From 0xcc4e1c24914a216f5526cf6ebcfe0a12f278db6a To 0x24bdea74ec0ab87be0ee1c0e81fce4c26c841838</a:t>
            </a:r>
            <a:endParaRPr sz="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</a:rPr>
              <a:t>Vote</a:t>
            </a:r>
            <a:r>
              <a:rPr lang="en" sz="1200">
                <a:solidFill>
                  <a:srgbClr val="FF0000"/>
                </a:solidFill>
              </a:rPr>
              <a:t>: nay</a:t>
            </a:r>
            <a:endParaRPr sz="700">
              <a:solidFill>
                <a:srgbClr val="FF0000"/>
              </a:solidFill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6190750" y="1017725"/>
            <a:ext cx="2953200" cy="3111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Vote Transactions:</a:t>
            </a:r>
            <a:endParaRPr sz="1200" b="1"/>
          </a:p>
        </p:txBody>
      </p:sp>
      <p:sp>
        <p:nvSpPr>
          <p:cNvPr id="135" name="Google Shape;135;p19"/>
          <p:cNvSpPr txBox="1"/>
          <p:nvPr/>
        </p:nvSpPr>
        <p:spPr>
          <a:xfrm>
            <a:off x="3187525" y="159075"/>
            <a:ext cx="56448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(Note: Votes are semi-random: skewed towards unanimous)</a:t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334750" y="1024475"/>
            <a:ext cx="31152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Minimum Quorum </a:t>
            </a:r>
            <a:r>
              <a:rPr lang="en" b="1">
                <a:solidFill>
                  <a:srgbClr val="63C730"/>
                </a:solidFill>
              </a:rPr>
              <a:t>Reached</a:t>
            </a:r>
            <a:r>
              <a:rPr lang="en"/>
              <a:t>: (</a:t>
            </a:r>
            <a:r>
              <a:rPr lang="en" b="1">
                <a:solidFill>
                  <a:srgbClr val="63C730"/>
                </a:solidFill>
              </a:rPr>
              <a:t>50%</a:t>
            </a:r>
            <a:r>
              <a:rPr lang="en"/>
              <a:t>)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3C730"/>
                </a:solidFill>
              </a:rPr>
              <a:t>YEA: 2</a:t>
            </a:r>
            <a:endParaRPr b="1">
              <a:solidFill>
                <a:srgbClr val="63C73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NAY</a:t>
            </a:r>
            <a:r>
              <a:rPr lang="en">
                <a:solidFill>
                  <a:srgbClr val="FF0000"/>
                </a:solidFill>
              </a:rPr>
              <a:t>: 3</a:t>
            </a:r>
            <a:endParaRPr>
              <a:solidFill>
                <a:srgbClr val="FF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Proposal status</a:t>
            </a:r>
            <a:r>
              <a:rPr lang="en"/>
              <a:t>: </a:t>
            </a:r>
            <a:r>
              <a:rPr lang="en" b="1">
                <a:solidFill>
                  <a:srgbClr val="FF0000"/>
                </a:solidFill>
              </a:rPr>
              <a:t>FAILED</a:t>
            </a:r>
            <a:endParaRPr b="1">
              <a:solidFill>
                <a:srgbClr val="FF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63C73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SEM Token Distribution:</a:t>
            </a:r>
            <a:endParaRPr b="1" u="sng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Original Poster (You): [...]</a:t>
            </a:r>
            <a:endParaRPr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YEA Voters: [...]</a:t>
            </a:r>
            <a:endParaRPr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NAY Voters: </a:t>
            </a:r>
            <a:r>
              <a:rPr lang="en" b="1">
                <a:solidFill>
                  <a:srgbClr val="FF0000"/>
                </a:solidFill>
              </a:rPr>
              <a:t>[...]</a:t>
            </a:r>
            <a:endParaRPr b="1">
              <a:solidFill>
                <a:srgbClr val="FF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Your total SEM balance</a:t>
            </a:r>
            <a:r>
              <a:rPr lang="en" b="1"/>
              <a:t>: [...]</a:t>
            </a:r>
            <a:endParaRPr b="1"/>
          </a:p>
        </p:txBody>
      </p:sp>
      <p:sp>
        <p:nvSpPr>
          <p:cNvPr id="137" name="Google Shape;137;p19"/>
          <p:cNvSpPr txBox="1"/>
          <p:nvPr/>
        </p:nvSpPr>
        <p:spPr>
          <a:xfrm>
            <a:off x="3407050" y="1034506"/>
            <a:ext cx="2531700" cy="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Proof of SEM token Distribution:</a:t>
            </a:r>
            <a:endParaRPr sz="1200"/>
          </a:p>
        </p:txBody>
      </p:sp>
      <p:pic>
        <p:nvPicPr>
          <p:cNvPr id="138" name="Google Shape;138;p1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9450" y="2057350"/>
            <a:ext cx="2378526" cy="147071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/>
        </p:nvSpPr>
        <p:spPr>
          <a:xfrm>
            <a:off x="3506300" y="1383200"/>
            <a:ext cx="253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TX# </a:t>
            </a:r>
            <a:r>
              <a:rPr lang="en" sz="700">
                <a:solidFill>
                  <a:srgbClr val="0000FF"/>
                </a:solidFill>
              </a:rPr>
              <a:t>0X0C979BBE3343AC72071808CE81D3CB84AEB2B4199AA5A35B5396EDF68E2D162C</a:t>
            </a:r>
            <a:r>
              <a:rPr lang="en" sz="700">
                <a:solidFill>
                  <a:schemeClr val="dk1"/>
                </a:solidFill>
              </a:rPr>
              <a:t>&gt; 1 min ago </a:t>
            </a:r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3407050" y="1132025"/>
            <a:ext cx="0" cy="262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1" name="Google Shape;141;p19"/>
          <p:cNvGrpSpPr/>
          <p:nvPr/>
        </p:nvGrpSpPr>
        <p:grpSpPr>
          <a:xfrm>
            <a:off x="0" y="547898"/>
            <a:ext cx="9144000" cy="357602"/>
            <a:chOff x="0" y="547898"/>
            <a:chExt cx="9144000" cy="357602"/>
          </a:xfrm>
        </p:grpSpPr>
        <p:sp>
          <p:nvSpPr>
            <p:cNvPr id="142" name="Google Shape;142;p19"/>
            <p:cNvSpPr/>
            <p:nvPr/>
          </p:nvSpPr>
          <p:spPr>
            <a:xfrm>
              <a:off x="0" y="555400"/>
              <a:ext cx="9144000" cy="3501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9"/>
            <p:cNvSpPr txBox="1"/>
            <p:nvPr/>
          </p:nvSpPr>
          <p:spPr>
            <a:xfrm>
              <a:off x="241475" y="547898"/>
              <a:ext cx="8902500" cy="35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1">
                  <a:solidFill>
                    <a:schemeClr val="lt1"/>
                  </a:solidFill>
                </a:rPr>
                <a:t>Home	     Submit Proposal     Proposal Status     New Protocols					</a:t>
              </a:r>
              <a:r>
                <a:rPr lang="en" sz="1200" b="1">
                  <a:solidFill>
                    <a:srgbClr val="CFE2F3"/>
                  </a:solidFill>
                </a:rPr>
                <a:t>Balance</a:t>
              </a:r>
              <a:r>
                <a:rPr lang="en" sz="1200" b="1">
                  <a:solidFill>
                    <a:schemeClr val="lt1"/>
                  </a:solidFill>
                </a:rPr>
                <a:t>:</a:t>
              </a:r>
              <a:r>
                <a:rPr lang="en" sz="1200" b="1">
                  <a:solidFill>
                    <a:srgbClr val="D9EAD3"/>
                  </a:solidFill>
                </a:rPr>
                <a:t> 25 SEM</a:t>
              </a:r>
              <a:r>
                <a:rPr lang="en" sz="1200" b="1">
                  <a:solidFill>
                    <a:schemeClr val="lt1"/>
                  </a:solidFill>
                </a:rPr>
                <a:t>	Logout</a:t>
              </a:r>
              <a:endParaRPr sz="1200" b="1">
                <a:solidFill>
                  <a:schemeClr val="lt1"/>
                </a:solidFill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Protocol Vote Status</a:t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120750" y="4168525"/>
            <a:ext cx="5917500" cy="858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Number of SEM Tokens Minted</a:t>
            </a:r>
            <a:r>
              <a:rPr lang="en" sz="1200">
                <a:solidFill>
                  <a:schemeClr val="dk1"/>
                </a:solidFill>
              </a:rPr>
              <a:t>: 50</a:t>
            </a:r>
            <a:endParaRPr sz="12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Total Number of [Name] DAO Members:</a:t>
            </a:r>
            <a:r>
              <a:rPr lang="en" sz="1200">
                <a:solidFill>
                  <a:schemeClr val="dk1"/>
                </a:solidFill>
              </a:rPr>
              <a:t> 10</a:t>
            </a:r>
            <a:endParaRPr sz="12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Minimum Quorum:</a:t>
            </a:r>
            <a:r>
              <a:rPr lang="en" sz="1200">
                <a:solidFill>
                  <a:schemeClr val="dk1"/>
                </a:solidFill>
              </a:rPr>
              <a:t> 40% (4)</a:t>
            </a:r>
            <a:endParaRPr sz="12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Betting pool SEM allocation: </a:t>
            </a:r>
            <a:r>
              <a:rPr lang="en" sz="1200">
                <a:solidFill>
                  <a:schemeClr val="dk1"/>
                </a:solidFill>
              </a:rPr>
              <a:t>yea 50% : nay 50% (</a:t>
            </a:r>
            <a:r>
              <a:rPr lang="en" sz="1200" b="1">
                <a:solidFill>
                  <a:schemeClr val="dk1"/>
                </a:solidFill>
              </a:rPr>
              <a:t>no SEM distribution allowed</a:t>
            </a:r>
            <a:r>
              <a:rPr lang="en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6190750" y="1338806"/>
            <a:ext cx="2953200" cy="380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TX# </a:t>
            </a:r>
            <a:r>
              <a:rPr lang="en" sz="700">
                <a:solidFill>
                  <a:srgbClr val="0000FF"/>
                </a:solidFill>
              </a:rPr>
              <a:t>0X0C979BBE3343AC72071808CE81D3CB84AEB2B4199AA5A35B5396EDF68E2D162C</a:t>
            </a:r>
            <a:r>
              <a:rPr lang="en" sz="700"/>
              <a:t>&gt; 1 min ago  </a:t>
            </a:r>
            <a:endParaRPr sz="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From 0xb1815b89083bd829742fe65e76c6610bb4d6e67c To 0x867f7cc73002a6453e4ccff405243c91c72bca2a</a:t>
            </a:r>
            <a:endParaRPr sz="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Vote</a:t>
            </a:r>
            <a:r>
              <a:rPr lang="en" sz="1200"/>
              <a:t>: yea</a:t>
            </a:r>
            <a:endParaRPr sz="12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TX# </a:t>
            </a:r>
            <a:r>
              <a:rPr lang="en" sz="700">
                <a:solidFill>
                  <a:srgbClr val="0000FF"/>
                </a:solidFill>
              </a:rPr>
              <a:t>0X95F35EF8B83DBBE608C691634FA0AEBF25A76FA592C5AD28F3604973DE841A6D</a:t>
            </a:r>
            <a:r>
              <a:rPr lang="en" sz="700"/>
              <a:t>&gt; 1 min ago  </a:t>
            </a:r>
            <a:endParaRPr sz="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From 0x5df8d8544975c1f549e567eff466719f596e51fc To 0x6cf1be8a293c654744767397ff510bf5133a8317</a:t>
            </a:r>
            <a:endParaRPr sz="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Vote</a:t>
            </a:r>
            <a:r>
              <a:rPr lang="en" sz="1200"/>
              <a:t>: nay</a:t>
            </a:r>
            <a:endParaRPr sz="12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TX# </a:t>
            </a:r>
            <a:r>
              <a:rPr lang="en" sz="700">
                <a:solidFill>
                  <a:srgbClr val="0000FF"/>
                </a:solidFill>
              </a:rPr>
              <a:t>0XD5E045B9943F115A914B0F081F697DDCD733E303E60DFFAFB7046F31953D76DC</a:t>
            </a:r>
            <a:r>
              <a:rPr lang="en" sz="700"/>
              <a:t>&gt; 1 min ago  </a:t>
            </a:r>
            <a:endParaRPr sz="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From 0x5c70d28514777a37464b1ea2b4b1819a8f9c14d0 To 0x5d6f6729ba4ea4d28baf4818430701905aff5643</a:t>
            </a:r>
            <a:endParaRPr sz="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Vote</a:t>
            </a:r>
            <a:r>
              <a:rPr lang="en" sz="1200"/>
              <a:t>: yea</a:t>
            </a:r>
            <a:endParaRPr sz="12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TX# </a:t>
            </a:r>
            <a:r>
              <a:rPr lang="en" sz="700">
                <a:solidFill>
                  <a:srgbClr val="0000FF"/>
                </a:solidFill>
              </a:rPr>
              <a:t>0X5E870AADD7F49F351555798D2BAA5FAB1CC2D450161033FCD7D46A3E543F6D47</a:t>
            </a:r>
            <a:r>
              <a:rPr lang="en" sz="700"/>
              <a:t>&gt; 1 min ago  </a:t>
            </a:r>
            <a:endParaRPr sz="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From 0xcc4e1c24914a216f5526cf6ebcfe0a12f278db6a To 0x24bdea74ec0ab87be0ee1c0e81fce4c26c841838</a:t>
            </a:r>
            <a:endParaRPr sz="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Vote</a:t>
            </a:r>
            <a:r>
              <a:rPr lang="en" sz="1200"/>
              <a:t>: yea</a:t>
            </a:r>
            <a:endParaRPr sz="700"/>
          </a:p>
        </p:txBody>
      </p:sp>
      <p:sp>
        <p:nvSpPr>
          <p:cNvPr id="151" name="Google Shape;151;p20"/>
          <p:cNvSpPr txBox="1"/>
          <p:nvPr/>
        </p:nvSpPr>
        <p:spPr>
          <a:xfrm>
            <a:off x="6190750" y="1017725"/>
            <a:ext cx="2953200" cy="3111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Vote Transactions:</a:t>
            </a:r>
            <a:endParaRPr sz="1200" b="1"/>
          </a:p>
        </p:txBody>
      </p:sp>
      <p:sp>
        <p:nvSpPr>
          <p:cNvPr id="152" name="Google Shape;152;p20"/>
          <p:cNvSpPr txBox="1"/>
          <p:nvPr/>
        </p:nvSpPr>
        <p:spPr>
          <a:xfrm>
            <a:off x="6243775" y="159075"/>
            <a:ext cx="25884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(Note: Votes are randomized)</a:t>
            </a:r>
            <a:endParaRPr/>
          </a:p>
        </p:txBody>
      </p:sp>
      <p:sp>
        <p:nvSpPr>
          <p:cNvPr id="153" name="Google Shape;153;p20"/>
          <p:cNvSpPr txBox="1"/>
          <p:nvPr/>
        </p:nvSpPr>
        <p:spPr>
          <a:xfrm>
            <a:off x="334750" y="1024475"/>
            <a:ext cx="31152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Minimum Quorum </a:t>
            </a:r>
            <a:r>
              <a:rPr lang="en" b="1">
                <a:solidFill>
                  <a:srgbClr val="63C730"/>
                </a:solidFill>
              </a:rPr>
              <a:t>Reached</a:t>
            </a:r>
            <a:r>
              <a:rPr lang="en"/>
              <a:t>: (</a:t>
            </a:r>
            <a:r>
              <a:rPr lang="en" b="1">
                <a:solidFill>
                  <a:srgbClr val="63C730"/>
                </a:solidFill>
              </a:rPr>
              <a:t>50%</a:t>
            </a:r>
            <a:r>
              <a:rPr lang="en"/>
              <a:t>)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3C730"/>
                </a:solidFill>
              </a:rPr>
              <a:t>YEA: 3</a:t>
            </a:r>
            <a:endParaRPr b="1">
              <a:solidFill>
                <a:srgbClr val="63C73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NAY</a:t>
            </a:r>
            <a:r>
              <a:rPr lang="en"/>
              <a:t>: 2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Proposal status</a:t>
            </a:r>
            <a:r>
              <a:rPr lang="en"/>
              <a:t>: </a:t>
            </a:r>
            <a:r>
              <a:rPr lang="en" b="1">
                <a:solidFill>
                  <a:srgbClr val="63C730"/>
                </a:solidFill>
              </a:rPr>
              <a:t>PASSED!</a:t>
            </a:r>
            <a:endParaRPr b="1">
              <a:solidFill>
                <a:srgbClr val="63C73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63C73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SEM Token Distribution:</a:t>
            </a:r>
            <a:endParaRPr b="1" u="sng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D9EEB"/>
                </a:solidFill>
              </a:rPr>
              <a:t>N/A (no SEM is distributed after voting on DAO’s new protocols)</a:t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3407050" y="1034506"/>
            <a:ext cx="2531700" cy="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Proof of SEM token Distribution:</a:t>
            </a:r>
            <a:endParaRPr sz="1200"/>
          </a:p>
        </p:txBody>
      </p:sp>
      <p:sp>
        <p:nvSpPr>
          <p:cNvPr id="155" name="Google Shape;155;p20"/>
          <p:cNvSpPr txBox="1"/>
          <p:nvPr/>
        </p:nvSpPr>
        <p:spPr>
          <a:xfrm>
            <a:off x="3506300" y="1383200"/>
            <a:ext cx="253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TX# </a:t>
            </a:r>
            <a:r>
              <a:rPr lang="en" sz="700">
                <a:solidFill>
                  <a:srgbClr val="0000FF"/>
                </a:solidFill>
              </a:rPr>
              <a:t>0X0C979BBE3343AC72071808CE81D3CB84AEB2B4199AA5A35B5396EDF68E2D162C</a:t>
            </a:r>
            <a:r>
              <a:rPr lang="en" sz="700">
                <a:solidFill>
                  <a:schemeClr val="dk1"/>
                </a:solidFill>
              </a:rPr>
              <a:t>&gt; 1 min ago </a:t>
            </a:r>
            <a:endParaRPr/>
          </a:p>
        </p:txBody>
      </p:sp>
      <p:cxnSp>
        <p:nvCxnSpPr>
          <p:cNvPr id="156" name="Google Shape;156;p20"/>
          <p:cNvCxnSpPr/>
          <p:nvPr/>
        </p:nvCxnSpPr>
        <p:spPr>
          <a:xfrm>
            <a:off x="3407050" y="1132025"/>
            <a:ext cx="0" cy="262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7" name="Google Shape;157;p20"/>
          <p:cNvGrpSpPr/>
          <p:nvPr/>
        </p:nvGrpSpPr>
        <p:grpSpPr>
          <a:xfrm>
            <a:off x="0" y="547898"/>
            <a:ext cx="9144000" cy="357602"/>
            <a:chOff x="0" y="547898"/>
            <a:chExt cx="9144000" cy="357602"/>
          </a:xfrm>
        </p:grpSpPr>
        <p:sp>
          <p:nvSpPr>
            <p:cNvPr id="158" name="Google Shape;158;p20"/>
            <p:cNvSpPr/>
            <p:nvPr/>
          </p:nvSpPr>
          <p:spPr>
            <a:xfrm>
              <a:off x="0" y="555400"/>
              <a:ext cx="9144000" cy="3501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0"/>
            <p:cNvSpPr txBox="1"/>
            <p:nvPr/>
          </p:nvSpPr>
          <p:spPr>
            <a:xfrm>
              <a:off x="241475" y="547898"/>
              <a:ext cx="8902500" cy="35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</a:rPr>
                <a:t>Home	     Submit Proposal     Proposal Status     New Protocols					</a:t>
              </a:r>
              <a:r>
                <a:rPr lang="en" sz="1200" b="1">
                  <a:solidFill>
                    <a:srgbClr val="CFE2F3"/>
                  </a:solidFill>
                </a:rPr>
                <a:t>Balance</a:t>
              </a:r>
              <a:r>
                <a:rPr lang="en" sz="1200" b="1">
                  <a:solidFill>
                    <a:schemeClr val="lt1"/>
                  </a:solidFill>
                </a:rPr>
                <a:t>:</a:t>
              </a:r>
              <a:r>
                <a:rPr lang="en" sz="1200" b="1">
                  <a:solidFill>
                    <a:srgbClr val="D9EAD3"/>
                  </a:solidFill>
                </a:rPr>
                <a:t> 25 SEM</a:t>
              </a:r>
              <a:r>
                <a:rPr lang="en" sz="1200" b="1">
                  <a:solidFill>
                    <a:schemeClr val="lt1"/>
                  </a:solidFill>
                </a:rPr>
                <a:t>	Logout</a:t>
              </a:r>
              <a:endParaRPr sz="1200" b="1">
                <a:solidFill>
                  <a:schemeClr val="lt1"/>
                </a:solidFill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</a:endParaRPr>
            </a:p>
          </p:txBody>
        </p:sp>
      </p:grpSp>
      <p:pic>
        <p:nvPicPr>
          <p:cNvPr id="160" name="Google Shape;160;p2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2576" y="1979552"/>
            <a:ext cx="2346174" cy="1450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913</Words>
  <Application>Microsoft Macintosh PowerPoint</Application>
  <PresentationFormat>On-screen Show (16:9)</PresentationFormat>
  <Paragraphs>186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Reputation Voting System  UI Screens</vt:lpstr>
      <vt:lpstr>Home page | Signup / Login</vt:lpstr>
      <vt:lpstr>Screen combines proposal upload &amp; ETH payment</vt:lpstr>
      <vt:lpstr>Transaction confirmed</vt:lpstr>
      <vt:lpstr>Proposal status</vt:lpstr>
      <vt:lpstr>Proposal status</vt:lpstr>
      <vt:lpstr>Proposal status</vt:lpstr>
      <vt:lpstr>New Protocol Vote 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Reputation Voting System  UI Screens</dc:title>
  <cp:lastModifiedBy>Kaal, Wulf A.</cp:lastModifiedBy>
  <cp:revision>1</cp:revision>
  <dcterms:modified xsi:type="dcterms:W3CDTF">2020-04-24T21:26:56Z</dcterms:modified>
</cp:coreProperties>
</file>