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691BB-5B5D-BD4A-A574-FF854B42546B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D5631-7F8B-3F45-A439-D560C134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13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we talk about the evaluation metric, I will give a simple introduction to the </a:t>
            </a:r>
            <a:r>
              <a:rPr lang="en-US" baseline="0" smtClean="0"/>
              <a:t>use cases </a:t>
            </a:r>
            <a:r>
              <a:rPr lang="en-US" baseline="0" dirty="0" smtClean="0"/>
              <a:t>of this metric. F-1 score is the harmonic mean of precision and recall.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D5631-7F8B-3F45-A439-D560C134D0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4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Minimize the log loss score is equivalent to maximize</a:t>
            </a:r>
            <a:r>
              <a:rPr lang="en-US" baseline="0" dirty="0" smtClean="0"/>
              <a:t> the likelihood between prediction and ground truth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D5631-7F8B-3F45-A439-D560C134D0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35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Minimize the log loss score is equivalent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D5631-7F8B-3F45-A439-D560C134D0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35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Minimize the log loss score is equivalent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D5631-7F8B-3F45-A439-D560C134D0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35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Minimize the log loss score is equivalent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D5631-7F8B-3F45-A439-D560C134D0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35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Minimize the log loss score is equivalent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D5631-7F8B-3F45-A439-D560C134D0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35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Minimize the log loss score is equivalent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D5631-7F8B-3F45-A439-D560C134D0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3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DACB-D628-CB43-93A3-CD3C3EC12B87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C2AF-2611-9F45-9B8F-9C4BF61D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6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DACB-D628-CB43-93A3-CD3C3EC12B87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C2AF-2611-9F45-9B8F-9C4BF61D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7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DACB-D628-CB43-93A3-CD3C3EC12B87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C2AF-2611-9F45-9B8F-9C4BF61D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DACB-D628-CB43-93A3-CD3C3EC12B87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C2AF-2611-9F45-9B8F-9C4BF61D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5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DACB-D628-CB43-93A3-CD3C3EC12B87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C2AF-2611-9F45-9B8F-9C4BF61D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DACB-D628-CB43-93A3-CD3C3EC12B87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C2AF-2611-9F45-9B8F-9C4BF61D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8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DACB-D628-CB43-93A3-CD3C3EC12B87}" type="datetimeFigureOut">
              <a:rPr lang="en-US" smtClean="0"/>
              <a:t>4/8/15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C2AF-2611-9F45-9B8F-9C4BF61D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6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DACB-D628-CB43-93A3-CD3C3EC12B87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C2AF-2611-9F45-9B8F-9C4BF61D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8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DACB-D628-CB43-93A3-CD3C3EC12B87}" type="datetimeFigureOut">
              <a:rPr lang="en-US" smtClean="0"/>
              <a:t>4/8/15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C2AF-2611-9F45-9B8F-9C4BF61D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5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DACB-D628-CB43-93A3-CD3C3EC12B87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C2AF-2611-9F45-9B8F-9C4BF61D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6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DACB-D628-CB43-93A3-CD3C3EC12B87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C2AF-2611-9F45-9B8F-9C4BF61D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5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8DACB-D628-CB43-93A3-CD3C3EC12B87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CC2AF-2611-9F45-9B8F-9C4BF61D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2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olderview?id=0BxYkKyLxfsNVd0xicUVDS1dIS0k&amp;usp=sharing" TargetMode="External"/><Relationship Id="rId4" Type="http://schemas.openxmlformats.org/officeDocument/2006/relationships/hyperlink" Target="https://www.coursera.org/course/datascitoolbox" TargetMode="External"/><Relationship Id="rId5" Type="http://schemas.openxmlformats.org/officeDocument/2006/relationships/hyperlink" Target="https://www.coursera.org/course/rprog" TargetMode="External"/><Relationship Id="rId6" Type="http://schemas.openxmlformats.org/officeDocument/2006/relationships/hyperlink" Target="https://www.coursera.org/learn/machine-learning/home/info" TargetMode="External"/><Relationship Id="rId7" Type="http://schemas.openxmlformats.org/officeDocument/2006/relationships/hyperlink" Target="https://www.youtube.com/playlist?list=PLBv09BD7ez_4temBw7vLA19p3tdQH6FYO" TargetMode="External"/><Relationship Id="rId8" Type="http://schemas.openxmlformats.org/officeDocument/2006/relationships/hyperlink" Target="https://www.youtube.com/watch?v=3kYujfDgmNk" TargetMode="External"/><Relationship Id="rId9" Type="http://schemas.openxmlformats.org/officeDocument/2006/relationships/hyperlink" Target="https://www.youtube.com/watch?v=IXZKgIsZRm0" TargetMode="External"/><Relationship Id="rId10" Type="http://schemas.openxmlformats.org/officeDocument/2006/relationships/hyperlink" Target="https://www.youtube.com/watch?v=8yvBqhm92x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m.dce.harvard.edu/2014/01/14328/publicationListing.s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zhaoqf123/log-lossforminde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 Metric </a:t>
            </a:r>
            <a:r>
              <a:rPr lang="en-US" i="1" dirty="0" smtClean="0"/>
              <a:t>Log Loss</a:t>
            </a:r>
            <a:r>
              <a:rPr lang="en-US" dirty="0" smtClean="0"/>
              <a:t> (</a:t>
            </a:r>
            <a:r>
              <a:rPr lang="en-US" i="1" dirty="0" smtClean="0"/>
              <a:t>Cross Entropy Loss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-- Dr. Zhao Qifang</a:t>
            </a:r>
          </a:p>
          <a:p>
            <a:r>
              <a:rPr lang="en-US" dirty="0" smtClean="0"/>
              <a:t>DEXTRA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Top suggestions:</a:t>
            </a:r>
          </a:p>
          <a:p>
            <a:pPr lvl="1"/>
            <a:r>
              <a:rPr lang="en-US" dirty="0" smtClean="0"/>
              <a:t>Gradient Boosting Classifier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Support Vector Machine</a:t>
            </a:r>
          </a:p>
          <a:p>
            <a:pPr lvl="1"/>
            <a:r>
              <a:rPr lang="en-US" dirty="0" smtClean="0"/>
              <a:t>Ensemble</a:t>
            </a:r>
          </a:p>
          <a:p>
            <a:r>
              <a:rPr lang="en-US" dirty="0" smtClean="0"/>
              <a:t>Medium suggestions:</a:t>
            </a:r>
          </a:p>
          <a:p>
            <a:pPr lvl="1"/>
            <a:r>
              <a:rPr lang="en-US" dirty="0" smtClean="0"/>
              <a:t>Neural network</a:t>
            </a:r>
          </a:p>
          <a:p>
            <a:pPr lvl="1"/>
            <a:r>
              <a:rPr lang="en-US" dirty="0" smtClean="0"/>
              <a:t>Logistic Regression</a:t>
            </a:r>
          </a:p>
          <a:p>
            <a:r>
              <a:rPr lang="en-US" dirty="0" smtClean="0"/>
              <a:t>Others: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43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790"/>
            <a:ext cx="8229600" cy="4971331"/>
          </a:xfrm>
        </p:spPr>
        <p:txBody>
          <a:bodyPr>
            <a:noAutofit/>
          </a:bodyPr>
          <a:lstStyle/>
          <a:p>
            <a:pPr>
              <a:buClr>
                <a:srgbClr val="666666"/>
              </a:buClr>
              <a:buFont typeface="Symbol"/>
              <a:buChar char="·"/>
            </a:pPr>
            <a:r>
              <a:rPr lang="en-SG" sz="1600" i="0" u="none" strike="noStrike" baseline="0" dirty="0" smtClean="0">
                <a:latin typeface="Calibri"/>
                <a:ea typeface="ＭＳ 明朝"/>
                <a:cs typeface="Calibri"/>
              </a:rPr>
              <a:t>Getting start with Python in Data Science from Harvard’s free online course CS 109:</a:t>
            </a:r>
          </a:p>
          <a:p>
            <a:pPr lvl="1"/>
            <a:r>
              <a:rPr lang="en-SG" sz="1600" dirty="0">
                <a:latin typeface="Calibri"/>
                <a:cs typeface="Calibri"/>
                <a:hlinkClick r:id="rId2"/>
              </a:rPr>
              <a:t>Lecture Videos</a:t>
            </a:r>
            <a:r>
              <a:rPr lang="en-SG" sz="1600" dirty="0" smtClean="0">
                <a:effectLst/>
                <a:latin typeface="Calibri"/>
                <a:cs typeface="Calibri"/>
              </a:rPr>
              <a:t> </a:t>
            </a:r>
          </a:p>
          <a:p>
            <a:pPr lvl="1"/>
            <a:r>
              <a:rPr lang="en-SG" sz="1600" dirty="0">
                <a:latin typeface="Calibri"/>
                <a:cs typeface="Calibri"/>
                <a:hlinkClick r:id="rId3"/>
              </a:rPr>
              <a:t>Lecture Notes</a:t>
            </a:r>
            <a:r>
              <a:rPr lang="en-SG" sz="1600" dirty="0" smtClean="0">
                <a:effectLst/>
                <a:latin typeface="Calibri"/>
                <a:cs typeface="Calibri"/>
              </a:rPr>
              <a:t> </a:t>
            </a:r>
          </a:p>
          <a:p>
            <a:r>
              <a:rPr lang="en-SG" sz="1600" i="0" u="none" strike="noStrike" baseline="0" dirty="0" smtClean="0">
                <a:latin typeface="Calibri"/>
                <a:ea typeface="ＭＳ 明朝"/>
                <a:cs typeface="Calibri"/>
              </a:rPr>
              <a:t>Getting start with R in Data Science from free courses by Johns Hopkins University in Coursera:</a:t>
            </a:r>
          </a:p>
          <a:p>
            <a:pPr lvl="1"/>
            <a:r>
              <a:rPr lang="en-SG" sz="1600" dirty="0">
                <a:latin typeface="Calibri"/>
                <a:cs typeface="Calibri"/>
                <a:hlinkClick r:id="rId4"/>
              </a:rPr>
              <a:t>The Data Scientist's </a:t>
            </a:r>
            <a:r>
              <a:rPr lang="en-SG" sz="1600" dirty="0" smtClean="0">
                <a:latin typeface="Calibri"/>
                <a:cs typeface="Calibri"/>
                <a:hlinkClick r:id="rId4"/>
              </a:rPr>
              <a:t>Toolbox</a:t>
            </a:r>
            <a:endParaRPr lang="en-SG" sz="1600" i="0" u="none" strike="noStrike" baseline="0" dirty="0" smtClean="0">
              <a:latin typeface="Calibri"/>
              <a:ea typeface="ＭＳ 明朝"/>
              <a:cs typeface="Calibri"/>
              <a:hlinkClick r:id="rId4"/>
            </a:endParaRPr>
          </a:p>
          <a:p>
            <a:pPr lvl="1"/>
            <a:r>
              <a:rPr lang="en-SG" sz="1600" dirty="0">
                <a:latin typeface="Calibri"/>
                <a:cs typeface="Calibri"/>
                <a:hlinkClick r:id="rId5"/>
              </a:rPr>
              <a:t>R Programming</a:t>
            </a:r>
            <a:r>
              <a:rPr lang="en-SG" sz="1600" dirty="0" smtClean="0">
                <a:effectLst/>
                <a:latin typeface="Calibri"/>
                <a:cs typeface="Calibri"/>
              </a:rPr>
              <a:t> </a:t>
            </a:r>
            <a:endParaRPr lang="en-SG" sz="1600" i="0" u="none" strike="noStrike" baseline="0" dirty="0" smtClean="0">
              <a:latin typeface="Calibri"/>
              <a:ea typeface="ＭＳ 明朝"/>
              <a:cs typeface="Calibri"/>
              <a:hlinkClick r:id="rId5"/>
            </a:endParaRPr>
          </a:p>
          <a:p>
            <a:r>
              <a:rPr lang="en-SG" sz="1600" dirty="0">
                <a:ea typeface="ＭＳ 明朝"/>
                <a:cs typeface="Calibri"/>
              </a:rPr>
              <a:t>Logistic Regression, Neural Network, Support Vector Machine by Andrew Ng</a:t>
            </a:r>
          </a:p>
          <a:p>
            <a:pPr lvl="1"/>
            <a:r>
              <a:rPr lang="en-SG" sz="1600" dirty="0">
                <a:ea typeface="ＭＳ 明朝"/>
                <a:cs typeface="Calibri"/>
                <a:hlinkClick r:id="rId6"/>
              </a:rPr>
              <a:t>Week 3 to Week </a:t>
            </a:r>
            <a:r>
              <a:rPr lang="en-SG" sz="1600" dirty="0" smtClean="0">
                <a:ea typeface="ＭＳ 明朝"/>
                <a:cs typeface="Calibri"/>
                <a:hlinkClick r:id="rId6"/>
              </a:rPr>
              <a:t>7</a:t>
            </a:r>
            <a:endParaRPr lang="en-SG" sz="1600" i="0" u="none" strike="noStrike" baseline="0" dirty="0" smtClean="0">
              <a:latin typeface="Calibri"/>
              <a:ea typeface="ＭＳ 明朝"/>
              <a:cs typeface="Calibri"/>
            </a:endParaRPr>
          </a:p>
          <a:p>
            <a:pPr>
              <a:buClr>
                <a:srgbClr val="666666"/>
              </a:buClr>
              <a:buFont typeface="Symbol"/>
              <a:buChar char="·"/>
            </a:pPr>
            <a:r>
              <a:rPr lang="en-SG" sz="1600" i="0" u="none" strike="noStrike" baseline="0" dirty="0" smtClean="0">
                <a:latin typeface="Calibri"/>
                <a:ea typeface="ＭＳ 明朝"/>
                <a:cs typeface="Calibri"/>
              </a:rPr>
              <a:t>Decision Tree video series for beginners:</a:t>
            </a:r>
          </a:p>
          <a:p>
            <a:pPr lvl="1"/>
            <a:r>
              <a:rPr lang="en-SG" sz="1600" dirty="0">
                <a:latin typeface="Calibri"/>
                <a:cs typeface="Calibri"/>
                <a:hlinkClick r:id="rId7" tooltip="Decision Tree"/>
              </a:rPr>
              <a:t>Video series</a:t>
            </a:r>
            <a:r>
              <a:rPr lang="en-SG" sz="1600" dirty="0" smtClean="0">
                <a:effectLst/>
                <a:latin typeface="Calibri"/>
                <a:cs typeface="Calibri"/>
              </a:rPr>
              <a:t> </a:t>
            </a:r>
          </a:p>
          <a:p>
            <a:r>
              <a:rPr lang="en-SG" sz="1600" i="0" u="none" strike="noStrike" baseline="0" dirty="0" smtClean="0">
                <a:latin typeface="Calibri"/>
                <a:ea typeface="ＭＳ 明朝"/>
                <a:cs typeface="Calibri"/>
              </a:rPr>
              <a:t>Random Forest video for beginners:</a:t>
            </a:r>
          </a:p>
          <a:p>
            <a:pPr lvl="1"/>
            <a:r>
              <a:rPr lang="en-SG" sz="1600" dirty="0" smtClean="0">
                <a:latin typeface="Calibri"/>
                <a:cs typeface="Calibri"/>
                <a:hlinkClick r:id="rId8"/>
              </a:rPr>
              <a:t>Video</a:t>
            </a:r>
            <a:endParaRPr lang="en-SG" sz="1600" i="0" u="none" strike="noStrike" baseline="0" dirty="0" smtClean="0">
              <a:latin typeface="Calibri"/>
              <a:ea typeface="ＭＳ 明朝"/>
              <a:cs typeface="Calibri"/>
              <a:hlinkClick r:id="rId8"/>
            </a:endParaRPr>
          </a:p>
          <a:p>
            <a:pPr>
              <a:buClr>
                <a:srgbClr val="666666"/>
              </a:buClr>
              <a:buFont typeface="Symbol"/>
              <a:buChar char="·"/>
            </a:pPr>
            <a:r>
              <a:rPr lang="en-SG" sz="1600" i="0" u="none" strike="noStrike" baseline="0" dirty="0" smtClean="0">
                <a:latin typeface="Calibri"/>
                <a:ea typeface="ＭＳ 明朝"/>
                <a:cs typeface="Calibri"/>
              </a:rPr>
              <a:t>Gradient Boosted Regression Trees in Python video for beginners:</a:t>
            </a:r>
          </a:p>
          <a:p>
            <a:pPr lvl="1"/>
            <a:r>
              <a:rPr lang="en-SG" sz="1600" dirty="0">
                <a:latin typeface="Calibri"/>
                <a:cs typeface="Calibri"/>
                <a:hlinkClick r:id="rId9"/>
              </a:rPr>
              <a:t>Video</a:t>
            </a:r>
            <a:r>
              <a:rPr lang="en-SG" sz="1600" dirty="0" smtClean="0">
                <a:effectLst/>
                <a:latin typeface="Calibri"/>
                <a:cs typeface="Calibri"/>
              </a:rPr>
              <a:t> </a:t>
            </a:r>
            <a:endParaRPr lang="en-SG" sz="1600" i="0" u="none" strike="noStrike" baseline="0" dirty="0" smtClean="0">
              <a:latin typeface="Calibri"/>
              <a:ea typeface="ＭＳ 明朝"/>
              <a:cs typeface="Calibri"/>
              <a:hlinkClick r:id="rId9"/>
            </a:endParaRPr>
          </a:p>
          <a:p>
            <a:pPr>
              <a:buClr>
                <a:srgbClr val="666666"/>
              </a:buClr>
              <a:buFont typeface="Symbol"/>
              <a:buChar char="·"/>
            </a:pPr>
            <a:r>
              <a:rPr lang="en-SG" sz="1600" i="0" u="none" strike="noStrike" baseline="0" dirty="0" smtClean="0">
                <a:latin typeface="Calibri"/>
                <a:ea typeface="ＭＳ 明朝"/>
                <a:cs typeface="Calibri"/>
              </a:rPr>
              <a:t>Naive Bayes video for beginners:</a:t>
            </a:r>
            <a:endParaRPr lang="en-SG" sz="1400" i="0" u="none" strike="noStrike" baseline="0" dirty="0" smtClean="0">
              <a:latin typeface="Calibri"/>
              <a:ea typeface="ＭＳ 明朝"/>
              <a:cs typeface="Calibri"/>
            </a:endParaRPr>
          </a:p>
          <a:p>
            <a:pPr lvl="1"/>
            <a:r>
              <a:rPr lang="en-SG" sz="1600" dirty="0" smtClean="0">
                <a:latin typeface="Calibri"/>
                <a:cs typeface="Calibri"/>
                <a:hlinkClick r:id="rId10"/>
              </a:rPr>
              <a:t>Video</a:t>
            </a:r>
            <a:endParaRPr lang="en-SG" sz="16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409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2794"/>
            <a:ext cx="8229600" cy="78819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6584" y="3777138"/>
            <a:ext cx="556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http://www.slideshare.net/zhaoqf123/log-lossformindef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829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problems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-mail classification: </a:t>
            </a:r>
            <a:r>
              <a:rPr lang="en-US" i="1" dirty="0" smtClean="0"/>
              <a:t>spam</a:t>
            </a:r>
            <a:r>
              <a:rPr lang="en-US" dirty="0" smtClean="0"/>
              <a:t> or </a:t>
            </a:r>
            <a:r>
              <a:rPr lang="en-US" i="1" dirty="0" smtClean="0"/>
              <a:t>non-spam</a:t>
            </a:r>
          </a:p>
          <a:p>
            <a:pPr lvl="1"/>
            <a:r>
              <a:rPr lang="en-US" dirty="0" smtClean="0"/>
              <a:t>Tumor classification: </a:t>
            </a:r>
            <a:r>
              <a:rPr lang="en-US" i="1" dirty="0" smtClean="0"/>
              <a:t>benign</a:t>
            </a:r>
            <a:r>
              <a:rPr lang="en-US" dirty="0" smtClean="0"/>
              <a:t> or </a:t>
            </a:r>
            <a:r>
              <a:rPr lang="en-US" i="1" dirty="0" smtClean="0"/>
              <a:t>malignant</a:t>
            </a:r>
          </a:p>
          <a:p>
            <a:r>
              <a:rPr lang="en-US" dirty="0" smtClean="0"/>
              <a:t>Evaluation metrics</a:t>
            </a:r>
          </a:p>
          <a:p>
            <a:pPr lvl="1"/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Precision, Recall, F-1 Score</a:t>
            </a:r>
          </a:p>
          <a:p>
            <a:pPr lvl="1"/>
            <a:r>
              <a:rPr lang="en-US" dirty="0" smtClean="0"/>
              <a:t>Area under ROC curve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Log Loss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877" y="3422650"/>
            <a:ext cx="25400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0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45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 Loss</a:t>
            </a:r>
            <a:br>
              <a:rPr lang="en-US" dirty="0" smtClean="0"/>
            </a:br>
            <a:r>
              <a:rPr lang="en-US" sz="2700" dirty="0" smtClean="0"/>
              <a:t>-- What it is?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950" y="3271959"/>
            <a:ext cx="7026679" cy="248503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CEL = Cross Entropy Loss (Log Loss), where the lower is better</a:t>
            </a:r>
          </a:p>
          <a:p>
            <a:r>
              <a:rPr lang="en-US" sz="1800" dirty="0" smtClean="0"/>
              <a:t>N = the number of rows in the dataset</a:t>
            </a:r>
          </a:p>
          <a:p>
            <a:r>
              <a:rPr lang="en-US" sz="1800" dirty="0" err="1" smtClean="0"/>
              <a:t>y_i</a:t>
            </a:r>
            <a:r>
              <a:rPr lang="en-US" sz="1800" dirty="0" smtClean="0"/>
              <a:t> = the true value of </a:t>
            </a:r>
            <a:r>
              <a:rPr lang="en-US" sz="1800" dirty="0" err="1" smtClean="0"/>
              <a:t>i-th</a:t>
            </a:r>
            <a:r>
              <a:rPr lang="en-US" sz="1800" dirty="0" smtClean="0"/>
              <a:t> row </a:t>
            </a:r>
          </a:p>
          <a:p>
            <a:r>
              <a:rPr lang="en-US" sz="1800" dirty="0" err="1" smtClean="0"/>
              <a:t>p_i</a:t>
            </a:r>
            <a:r>
              <a:rPr lang="en-US" sz="1800" dirty="0" smtClean="0"/>
              <a:t> = the predicted probability value of </a:t>
            </a:r>
            <a:r>
              <a:rPr lang="en-US" sz="1800" dirty="0" err="1" smtClean="0"/>
              <a:t>i-th</a:t>
            </a:r>
            <a:r>
              <a:rPr lang="en-US" sz="1800" dirty="0" smtClean="0"/>
              <a:t> row</a:t>
            </a:r>
          </a:p>
          <a:p>
            <a:r>
              <a:rPr lang="en-US" sz="1800" dirty="0" smtClean="0"/>
              <a:t>log(x) is the common logarithm log10(x)</a:t>
            </a:r>
          </a:p>
          <a:p>
            <a:r>
              <a:rPr lang="en-US" sz="1800" dirty="0" smtClean="0"/>
              <a:t>NOTE: </a:t>
            </a:r>
            <a:r>
              <a:rPr lang="en-US" sz="1800" dirty="0" err="1" smtClean="0"/>
              <a:t>p_i</a:t>
            </a:r>
            <a:r>
              <a:rPr lang="en-US" sz="1800" dirty="0" smtClean="0"/>
              <a:t> is replaced with max(min(</a:t>
            </a:r>
            <a:r>
              <a:rPr lang="en-US" sz="1800" dirty="0" err="1" smtClean="0"/>
              <a:t>p_i</a:t>
            </a:r>
            <a:r>
              <a:rPr lang="en-US" sz="1800" dirty="0" smtClean="0"/>
              <a:t>, 1 – 10^-15), 10^-15)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315" y="2011285"/>
            <a:ext cx="5430490" cy="114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75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9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 Loss</a:t>
            </a:r>
            <a:br>
              <a:rPr lang="en-US" dirty="0" smtClean="0"/>
            </a:br>
            <a:r>
              <a:rPr lang="en-US" sz="2700" dirty="0" smtClean="0"/>
              <a:t>-- What it is?</a:t>
            </a:r>
            <a:endParaRPr lang="en-US" sz="2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315" y="1163188"/>
            <a:ext cx="5430490" cy="1140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25" y="2303529"/>
            <a:ext cx="6711900" cy="454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3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9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 Loss</a:t>
            </a:r>
            <a:br>
              <a:rPr lang="en-US" dirty="0" smtClean="0"/>
            </a:br>
            <a:r>
              <a:rPr lang="en-US" sz="2700" dirty="0" smtClean="0"/>
              <a:t>-- What it is?</a:t>
            </a:r>
            <a:endParaRPr lang="en-US" sz="2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315" y="1163188"/>
            <a:ext cx="5430490" cy="1140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34" y="2304917"/>
            <a:ext cx="6720483" cy="45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9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 Loss</a:t>
            </a:r>
            <a:br>
              <a:rPr lang="en-US" dirty="0" smtClean="0"/>
            </a:br>
            <a:r>
              <a:rPr lang="en-US" sz="2700" dirty="0" smtClean="0"/>
              <a:t>-- What it is?</a:t>
            </a:r>
            <a:endParaRPr lang="en-US" sz="2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315" y="1163188"/>
            <a:ext cx="5430490" cy="1140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15" y="2315002"/>
            <a:ext cx="6695121" cy="45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26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9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 Loss</a:t>
            </a:r>
            <a:br>
              <a:rPr lang="en-US" dirty="0" smtClean="0"/>
            </a:br>
            <a:r>
              <a:rPr lang="en-US" sz="2700" dirty="0" smtClean="0"/>
              <a:t>-- What it is?</a:t>
            </a:r>
            <a:endParaRPr lang="en-US" sz="2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315" y="1163188"/>
            <a:ext cx="5430490" cy="1140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84" y="2315002"/>
            <a:ext cx="6686582" cy="45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40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9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 Loss</a:t>
            </a:r>
            <a:br>
              <a:rPr lang="en-US" dirty="0" smtClean="0"/>
            </a:br>
            <a:r>
              <a:rPr lang="en-US" sz="2700" dirty="0" smtClean="0"/>
              <a:t>-- What it is?</a:t>
            </a:r>
            <a:endParaRPr lang="en-US" sz="2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315" y="1163188"/>
            <a:ext cx="5430490" cy="1140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42" y="2320775"/>
            <a:ext cx="6690666" cy="451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90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 Loss</a:t>
            </a:r>
            <a:br>
              <a:rPr lang="en-US" dirty="0" smtClean="0"/>
            </a:br>
            <a:r>
              <a:rPr lang="en-US" sz="2700" dirty="0" smtClean="0"/>
              <a:t>-- Why we choose it?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Penalize confident wrong prediction high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Spend resources correctly to retain employees</a:t>
            </a:r>
          </a:p>
        </p:txBody>
      </p:sp>
      <p:pic>
        <p:nvPicPr>
          <p:cNvPr id="4" name="Picture 3" descr="Screen Shot 2015-08-03 at 12.49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7" y="2442574"/>
            <a:ext cx="8531409" cy="180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94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391</Words>
  <Application>Microsoft Macintosh PowerPoint</Application>
  <PresentationFormat>On-screen Show (4:3)</PresentationFormat>
  <Paragraphs>76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Evaluation Metric Log Loss (Cross Entropy Loss)</vt:lpstr>
      <vt:lpstr>Introduction</vt:lpstr>
      <vt:lpstr>Log Loss -- What it is?</vt:lpstr>
      <vt:lpstr>Log Loss -- What it is?</vt:lpstr>
      <vt:lpstr>Log Loss -- What it is?</vt:lpstr>
      <vt:lpstr>Log Loss -- What it is?</vt:lpstr>
      <vt:lpstr>Log Loss -- What it is?</vt:lpstr>
      <vt:lpstr>Log Loss -- What it is?</vt:lpstr>
      <vt:lpstr>Log Loss -- Why we choose it?</vt:lpstr>
      <vt:lpstr>Suggested algorithms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Qifang Zhao</dc:creator>
  <cp:lastModifiedBy>Qifang Zhao</cp:lastModifiedBy>
  <cp:revision>62</cp:revision>
  <dcterms:created xsi:type="dcterms:W3CDTF">2015-08-03T01:41:45Z</dcterms:created>
  <dcterms:modified xsi:type="dcterms:W3CDTF">2015-08-04T08:13:33Z</dcterms:modified>
</cp:coreProperties>
</file>